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58" r:id="rId5"/>
    <p:sldId id="262" r:id="rId6"/>
    <p:sldId id="259" r:id="rId7"/>
    <p:sldId id="260" r:id="rId8"/>
    <p:sldId id="264" r:id="rId9"/>
    <p:sldId id="261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576" autoAdjust="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6F91-F85B-4453-83B8-A66E90D27FD8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4F59-5001-4033-8F71-3660544B88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6F91-F85B-4453-83B8-A66E90D27FD8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4F59-5001-4033-8F71-3660544B88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6F91-F85B-4453-83B8-A66E90D27FD8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4F59-5001-4033-8F71-3660544B88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6F91-F85B-4453-83B8-A66E90D27FD8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4F59-5001-4033-8F71-3660544B88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6F91-F85B-4453-83B8-A66E90D27FD8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4F59-5001-4033-8F71-3660544B88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6F91-F85B-4453-83B8-A66E90D27FD8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4F59-5001-4033-8F71-3660544B88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6F91-F85B-4453-83B8-A66E90D27FD8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4F59-5001-4033-8F71-3660544B88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6F91-F85B-4453-83B8-A66E90D27FD8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4F59-5001-4033-8F71-3660544B88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6F91-F85B-4453-83B8-A66E90D27FD8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CBC4F59-5001-4033-8F71-3660544B88C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6F91-F85B-4453-83B8-A66E90D27FD8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4F59-5001-4033-8F71-3660544B88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6F91-F85B-4453-83B8-A66E90D27FD8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4F59-5001-4033-8F71-3660544B88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DC66F91-F85B-4453-83B8-A66E90D27FD8}" type="datetimeFigureOut">
              <a:rPr lang="en-US" smtClean="0"/>
              <a:pPr/>
              <a:t>9/9/2013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CBC4F59-5001-4033-8F71-3660544B88CD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Constructionism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pPr rtl="1"/>
            <a:r>
              <a:rPr lang="fa-IR" dirty="0" smtClean="0"/>
              <a:t>انجمن یادگیری الکترونیکی ایران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43712"/>
          </a:xfrm>
        </p:spPr>
        <p:txBody>
          <a:bodyPr>
            <a:normAutofit/>
          </a:bodyPr>
          <a:lstStyle/>
          <a:p>
            <a:pPr algn="ctr" rtl="1"/>
            <a:r>
              <a:rPr lang="ar-SA" sz="3200" dirty="0" smtClean="0">
                <a:cs typeface="+mn-cs"/>
              </a:rPr>
              <a:t>جایگاه استفاده از ابزار های دیجیتالی در طیف یادگیری مجازی</a:t>
            </a:r>
            <a:endParaRPr lang="en-US" sz="3200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r" rtl="1"/>
            <a:r>
              <a:rPr lang="fa-IR" dirty="0" smtClean="0"/>
              <a:t>طیف یادگیری الکترونیکی یا تعریف آن</a:t>
            </a:r>
          </a:p>
          <a:p>
            <a:pPr algn="r" rtl="1"/>
            <a:r>
              <a:rPr lang="fa-IR" dirty="0" smtClean="0">
                <a:solidFill>
                  <a:srgbClr val="C00000"/>
                </a:solidFill>
              </a:rPr>
              <a:t>استفاده از وسایل الکترونیکی (ضبط صوت، تلویزیون)</a:t>
            </a:r>
          </a:p>
          <a:p>
            <a:pPr algn="r" rtl="1"/>
            <a:r>
              <a:rPr lang="fa-IR" dirty="0" smtClean="0">
                <a:solidFill>
                  <a:srgbClr val="C00000"/>
                </a:solidFill>
              </a:rPr>
              <a:t>استفاده از وسایل خاص (تخته هوشمند، انواع ماشین حساب، ریموت ها)</a:t>
            </a:r>
          </a:p>
          <a:p>
            <a:pPr algn="r" rtl="1"/>
            <a:r>
              <a:rPr lang="fa-IR" dirty="0" smtClean="0">
                <a:solidFill>
                  <a:srgbClr val="C00000"/>
                </a:solidFill>
              </a:rPr>
              <a:t>استفاده از نرم </a:t>
            </a:r>
            <a:r>
              <a:rPr lang="fa-IR" dirty="0" smtClean="0">
                <a:solidFill>
                  <a:srgbClr val="C00000"/>
                </a:solidFill>
              </a:rPr>
              <a:t>افزارها </a:t>
            </a:r>
            <a:r>
              <a:rPr lang="fa-IR" dirty="0" smtClean="0">
                <a:solidFill>
                  <a:srgbClr val="C00000"/>
                </a:solidFill>
              </a:rPr>
              <a:t>(شبیه سازی ها، </a:t>
            </a:r>
            <a:r>
              <a:rPr lang="fa-IR" dirty="0" smtClean="0">
                <a:solidFill>
                  <a:srgbClr val="C00000"/>
                </a:solidFill>
              </a:rPr>
              <a:t>چندرسانه ای ها)</a:t>
            </a:r>
            <a:endParaRPr lang="fa-IR" dirty="0" smtClean="0">
              <a:solidFill>
                <a:srgbClr val="C00000"/>
              </a:solidFill>
            </a:endParaRPr>
          </a:p>
          <a:p>
            <a:pPr algn="r" rtl="1"/>
            <a:r>
              <a:rPr lang="fa-IR" dirty="0" smtClean="0">
                <a:solidFill>
                  <a:srgbClr val="C00000"/>
                </a:solidFill>
              </a:rPr>
              <a:t>استفاده از نرم افزارهای کاربردی (عمومی و </a:t>
            </a:r>
            <a:r>
              <a:rPr lang="fa-IR" dirty="0" smtClean="0">
                <a:solidFill>
                  <a:srgbClr val="C00000"/>
                </a:solidFill>
              </a:rPr>
              <a:t>اختصاصی وتعاملی)</a:t>
            </a:r>
            <a:endParaRPr lang="fa-IR" dirty="0" smtClean="0">
              <a:solidFill>
                <a:srgbClr val="C00000"/>
              </a:solidFill>
            </a:endParaRPr>
          </a:p>
          <a:p>
            <a:pPr algn="r" rtl="1"/>
            <a:r>
              <a:rPr lang="fa-IR" dirty="0" smtClean="0">
                <a:solidFill>
                  <a:srgbClr val="C00000"/>
                </a:solidFill>
              </a:rPr>
              <a:t>استفاده از نرم افزارهای طراحی، برنامه نویسی و دینامیکی</a:t>
            </a:r>
          </a:p>
          <a:p>
            <a:pPr algn="r" rtl="1"/>
            <a:r>
              <a:rPr lang="fa-IR" dirty="0" smtClean="0">
                <a:solidFill>
                  <a:srgbClr val="0070C0"/>
                </a:solidFill>
              </a:rPr>
              <a:t>یادگیری مجازی (غیرحضوری) </a:t>
            </a:r>
            <a:r>
              <a:rPr lang="en-US" dirty="0" smtClean="0">
                <a:solidFill>
                  <a:srgbClr val="0070C0"/>
                </a:solidFill>
              </a:rPr>
              <a:t>LMS</a:t>
            </a:r>
            <a:endParaRPr lang="fa-IR" dirty="0" smtClean="0">
              <a:solidFill>
                <a:srgbClr val="0070C0"/>
              </a:solidFill>
            </a:endParaRPr>
          </a:p>
          <a:p>
            <a:pPr algn="r" rtl="1"/>
            <a:r>
              <a:rPr lang="fa-IR" dirty="0" smtClean="0">
                <a:solidFill>
                  <a:srgbClr val="0070C0"/>
                </a:solidFill>
              </a:rPr>
              <a:t>یادگیری </a:t>
            </a:r>
            <a:r>
              <a:rPr lang="fa-IR" dirty="0" smtClean="0">
                <a:solidFill>
                  <a:srgbClr val="0070C0"/>
                </a:solidFill>
              </a:rPr>
              <a:t>وب بنیاد (رایانامه و گپ سرا)</a:t>
            </a:r>
            <a:endParaRPr lang="en-US" dirty="0" smtClean="0">
              <a:solidFill>
                <a:srgbClr val="0070C0"/>
              </a:solidFill>
            </a:endParaRPr>
          </a:p>
          <a:p>
            <a:pPr algn="r" rtl="1"/>
            <a:r>
              <a:rPr lang="fa-IR" dirty="0" smtClean="0">
                <a:solidFill>
                  <a:srgbClr val="0070C0"/>
                </a:solidFill>
              </a:rPr>
              <a:t>یادگیری مجازی و کلاس های </a:t>
            </a:r>
            <a:r>
              <a:rPr lang="fa-IR" dirty="0" smtClean="0">
                <a:solidFill>
                  <a:srgbClr val="0070C0"/>
                </a:solidFill>
              </a:rPr>
              <a:t>برخط وساختارگرایی</a:t>
            </a:r>
            <a:endParaRPr lang="fa-IR" dirty="0" smtClean="0">
              <a:solidFill>
                <a:srgbClr val="0070C0"/>
              </a:solidFill>
            </a:endParaRPr>
          </a:p>
          <a:p>
            <a:pPr algn="r" rtl="1"/>
            <a:r>
              <a:rPr lang="fa-IR" dirty="0" smtClean="0">
                <a:solidFill>
                  <a:srgbClr val="0070C0"/>
                </a:solidFill>
              </a:rPr>
              <a:t>یادگیری مجازی و شبکه های </a:t>
            </a:r>
            <a:r>
              <a:rPr lang="fa-IR" dirty="0" smtClean="0">
                <a:solidFill>
                  <a:srgbClr val="0070C0"/>
                </a:solidFill>
              </a:rPr>
              <a:t>اجتماعی وساختارگرایی اجتماعی</a:t>
            </a:r>
            <a:endParaRPr lang="fa-IR" dirty="0" smtClean="0">
              <a:solidFill>
                <a:srgbClr val="0070C0"/>
              </a:solidFill>
            </a:endParaRPr>
          </a:p>
          <a:p>
            <a:pPr algn="r" rtl="1"/>
            <a:r>
              <a:rPr lang="fa-IR" dirty="0" smtClean="0">
                <a:solidFill>
                  <a:srgbClr val="0070C0"/>
                </a:solidFill>
              </a:rPr>
              <a:t>یادگیری مجازی و شخصی سازی </a:t>
            </a:r>
            <a:r>
              <a:rPr lang="fa-IR" dirty="0" smtClean="0">
                <a:solidFill>
                  <a:srgbClr val="0070C0"/>
                </a:solidFill>
              </a:rPr>
              <a:t>هوشمند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fa-IR" dirty="0" smtClean="0">
                <a:solidFill>
                  <a:srgbClr val="0070C0"/>
                </a:solidFill>
              </a:rPr>
              <a:t>(استفاده از موبایل)</a:t>
            </a:r>
            <a:endParaRPr lang="fa-IR" dirty="0" smtClean="0">
              <a:solidFill>
                <a:srgbClr val="0070C0"/>
              </a:solidFill>
            </a:endParaRPr>
          </a:p>
          <a:p>
            <a:pPr algn="r" rtl="1"/>
            <a:r>
              <a:rPr lang="fa-IR" dirty="0" smtClean="0">
                <a:solidFill>
                  <a:srgbClr val="0070C0"/>
                </a:solidFill>
              </a:rPr>
              <a:t>یادگیری در شبکه های مجازی هوشمند </a:t>
            </a:r>
            <a:r>
              <a:rPr lang="fa-IR" dirty="0" smtClean="0">
                <a:solidFill>
                  <a:srgbClr val="0070C0"/>
                </a:solidFill>
              </a:rPr>
              <a:t>و رایانش ابری(آکادمی </a:t>
            </a:r>
            <a:r>
              <a:rPr lang="fa-IR" dirty="0" smtClean="0">
                <a:solidFill>
                  <a:srgbClr val="0070C0"/>
                </a:solidFill>
              </a:rPr>
              <a:t>خان، </a:t>
            </a:r>
            <a:r>
              <a:rPr lang="en-US" dirty="0" err="1" smtClean="0">
                <a:solidFill>
                  <a:srgbClr val="0070C0"/>
                </a:solidFill>
              </a:rPr>
              <a:t>Coursera</a:t>
            </a:r>
            <a:r>
              <a:rPr lang="fa-IR" dirty="0" smtClean="0">
                <a:solidFill>
                  <a:srgbClr val="0070C0"/>
                </a:solidFill>
              </a:rPr>
              <a:t>)</a:t>
            </a:r>
          </a:p>
          <a:p>
            <a:pPr algn="r" rtl="1"/>
            <a:endParaRPr lang="fa-IR" dirty="0" smtClean="0"/>
          </a:p>
          <a:p>
            <a:pPr algn="r" rt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Constructivism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/>
              <a:t>توجه به پیش دانسته های دانش آموزان</a:t>
            </a:r>
          </a:p>
          <a:p>
            <a:pPr algn="r" rtl="1"/>
            <a:r>
              <a:rPr lang="fa-IR" dirty="0" smtClean="0"/>
              <a:t>دانش آموزان معانی را خودشان می سازند</a:t>
            </a:r>
          </a:p>
          <a:p>
            <a:pPr algn="r" rtl="1"/>
            <a:r>
              <a:rPr lang="fa-IR" dirty="0" smtClean="0"/>
              <a:t>ساختن یک فرایند است</a:t>
            </a:r>
          </a:p>
          <a:p>
            <a:pPr algn="r" rtl="1"/>
            <a:r>
              <a:rPr lang="fa-IR" dirty="0" smtClean="0"/>
              <a:t>تدریس با یادگیری تفاوت دارد</a:t>
            </a:r>
          </a:p>
          <a:p>
            <a:pPr algn="r" rtl="1"/>
            <a:r>
              <a:rPr lang="fa-IR" dirty="0" smtClean="0"/>
              <a:t>یادگیری با فهمیدن تفاوت دارد</a:t>
            </a:r>
          </a:p>
          <a:p>
            <a:pPr algn="r" rtl="1"/>
            <a:r>
              <a:rPr lang="fa-IR" dirty="0" smtClean="0"/>
              <a:t>کنترل فرایند در دست دانش آموزاست</a:t>
            </a:r>
          </a:p>
          <a:p>
            <a:pPr algn="r" rtl="1"/>
            <a:r>
              <a:rPr lang="fa-IR" dirty="0" smtClean="0"/>
              <a:t>مبتنی بر فعالیت های هدفدار است</a:t>
            </a:r>
          </a:p>
          <a:p>
            <a:pPr algn="r" rtl="1"/>
            <a:r>
              <a:rPr lang="fa-IR" dirty="0" smtClean="0"/>
              <a:t>در بر گیرنده احساس رضایت و شایستگی است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Constructionism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تفاوت </a:t>
            </a:r>
            <a:r>
              <a:rPr lang="en-US" dirty="0" smtClean="0"/>
              <a:t> Constructivism </a:t>
            </a:r>
            <a:r>
              <a:rPr lang="fa-IR" dirty="0" smtClean="0"/>
              <a:t>و </a:t>
            </a:r>
            <a:r>
              <a:rPr lang="en-US" dirty="0" err="1" smtClean="0"/>
              <a:t>Constructionism</a:t>
            </a:r>
            <a:endParaRPr lang="fa-IR" dirty="0" smtClean="0"/>
          </a:p>
          <a:p>
            <a:pPr algn="r" rtl="1"/>
            <a:r>
              <a:rPr lang="en-US" dirty="0" smtClean="0"/>
              <a:t>Constructivism</a:t>
            </a:r>
            <a:r>
              <a:rPr lang="fa-IR" dirty="0" smtClean="0"/>
              <a:t> یک تئوری برای آموزش نیست</a:t>
            </a:r>
          </a:p>
          <a:p>
            <a:pPr algn="r" rtl="1"/>
            <a:r>
              <a:rPr lang="en-US" dirty="0" smtClean="0"/>
              <a:t>Learning by making</a:t>
            </a:r>
            <a:endParaRPr lang="fa-IR" dirty="0" smtClean="0"/>
          </a:p>
          <a:p>
            <a:pPr algn="r" rtl="1"/>
            <a:r>
              <a:rPr lang="fa-IR" dirty="0" smtClean="0"/>
              <a:t>به دانش آموزان یاد بدهیم که مثل ریاضیدان ها شوند نه اینکه چیزهایی در باره ریاضی به آنها یاد بدهیم</a:t>
            </a:r>
            <a:endParaRPr lang="en-US" dirty="0" smtClean="0"/>
          </a:p>
          <a:p>
            <a:pPr algn="r" rtl="1"/>
            <a:r>
              <a:rPr lang="fa-IR" dirty="0" smtClean="0"/>
              <a:t>نقش کامپیوتر به عنوان واسطه زبان وبیان نمادین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err="1" smtClean="0"/>
              <a:t>Microworlds</a:t>
            </a:r>
            <a:endParaRPr lang="en-US" dirty="0"/>
          </a:p>
        </p:txBody>
      </p:sp>
      <p:grpSp>
        <p:nvGrpSpPr>
          <p:cNvPr id="15" name="Group 14"/>
          <p:cNvGrpSpPr/>
          <p:nvPr/>
        </p:nvGrpSpPr>
        <p:grpSpPr>
          <a:xfrm>
            <a:off x="2371424" y="2438400"/>
            <a:ext cx="5248576" cy="2929867"/>
            <a:chOff x="2371424" y="2438400"/>
            <a:chExt cx="5248576" cy="2929867"/>
          </a:xfrm>
        </p:grpSpPr>
        <p:sp>
          <p:nvSpPr>
            <p:cNvPr id="5" name="Rectangle 1027"/>
            <p:cNvSpPr>
              <a:spLocks noChangeArrowheads="1"/>
            </p:cNvSpPr>
            <p:nvPr/>
          </p:nvSpPr>
          <p:spPr bwMode="auto">
            <a:xfrm>
              <a:off x="2371424" y="2480333"/>
              <a:ext cx="2048176" cy="3390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90487" tIns="44450" rIns="90487" bIns="44450">
              <a:spAutoFit/>
            </a:bodyPr>
            <a:lstStyle/>
            <a:p>
              <a:pPr marL="285750" indent="-285750">
                <a:lnSpc>
                  <a:spcPct val="90000"/>
                </a:lnSpc>
                <a:spcBef>
                  <a:spcPct val="50000"/>
                </a:spcBef>
              </a:pPr>
              <a:r>
                <a:rPr lang="en-US" dirty="0" smtClean="0">
                  <a:latin typeface="+mj-lt"/>
                </a:rPr>
                <a:t>Software</a:t>
              </a:r>
              <a:endParaRPr lang="en-GB" dirty="0">
                <a:latin typeface="+mj-lt"/>
              </a:endParaRPr>
            </a:p>
          </p:txBody>
        </p:sp>
        <p:sp>
          <p:nvSpPr>
            <p:cNvPr id="6" name="Rectangle 1028"/>
            <p:cNvSpPr>
              <a:spLocks noChangeArrowheads="1"/>
            </p:cNvSpPr>
            <p:nvPr/>
          </p:nvSpPr>
          <p:spPr bwMode="auto">
            <a:xfrm>
              <a:off x="6427495" y="2438400"/>
              <a:ext cx="1192505" cy="3667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marL="285750" indent="-285750">
                <a:lnSpc>
                  <a:spcPct val="90000"/>
                </a:lnSpc>
                <a:spcBef>
                  <a:spcPct val="30000"/>
                </a:spcBef>
              </a:pPr>
              <a:r>
                <a:rPr lang="en-US" sz="2000" dirty="0" smtClean="0">
                  <a:latin typeface="+mj-lt"/>
                </a:rPr>
                <a:t>Pedagogy</a:t>
              </a:r>
              <a:endParaRPr lang="en-GB" sz="2000" dirty="0">
                <a:latin typeface="+mj-lt"/>
              </a:endParaRPr>
            </a:p>
          </p:txBody>
        </p:sp>
        <p:sp>
          <p:nvSpPr>
            <p:cNvPr id="7" name="Rectangle 1029"/>
            <p:cNvSpPr>
              <a:spLocks noChangeArrowheads="1"/>
            </p:cNvSpPr>
            <p:nvPr/>
          </p:nvSpPr>
          <p:spPr bwMode="auto">
            <a:xfrm>
              <a:off x="4419600" y="5029200"/>
              <a:ext cx="939359" cy="3390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marL="285750" indent="-285750">
                <a:lnSpc>
                  <a:spcPct val="90000"/>
                </a:lnSpc>
                <a:spcBef>
                  <a:spcPct val="30000"/>
                </a:spcBef>
              </a:pPr>
              <a:r>
                <a:rPr lang="en-US" dirty="0" smtClean="0">
                  <a:latin typeface="Times New Roman" pitchFamily="80" charset="0"/>
                </a:rPr>
                <a:t>Activity</a:t>
              </a:r>
              <a:endParaRPr lang="en-GB" dirty="0">
                <a:latin typeface="Times New Roman" pitchFamily="80" charset="0"/>
              </a:endParaRPr>
            </a:p>
          </p:txBody>
        </p:sp>
        <p:sp>
          <p:nvSpPr>
            <p:cNvPr id="8" name="Line 1030"/>
            <p:cNvSpPr>
              <a:spLocks noChangeShapeType="1"/>
            </p:cNvSpPr>
            <p:nvPr/>
          </p:nvSpPr>
          <p:spPr bwMode="auto">
            <a:xfrm>
              <a:off x="3581400" y="2667000"/>
              <a:ext cx="250167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" name="Rectangle 1031"/>
            <p:cNvSpPr>
              <a:spLocks noChangeArrowheads="1"/>
            </p:cNvSpPr>
            <p:nvPr/>
          </p:nvSpPr>
          <p:spPr bwMode="auto">
            <a:xfrm>
              <a:off x="4281458" y="3439704"/>
              <a:ext cx="900887" cy="3390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marL="285750" indent="-285750">
                <a:lnSpc>
                  <a:spcPct val="90000"/>
                </a:lnSpc>
                <a:spcBef>
                  <a:spcPct val="30000"/>
                </a:spcBef>
              </a:pPr>
              <a:r>
                <a:rPr lang="en-US" dirty="0" smtClean="0">
                  <a:latin typeface="Times New Roman" pitchFamily="80" charset="0"/>
                </a:rPr>
                <a:t>Learner</a:t>
              </a:r>
              <a:endParaRPr lang="en-GB" dirty="0">
                <a:latin typeface="Times New Roman" pitchFamily="80" charset="0"/>
              </a:endParaRPr>
            </a:p>
          </p:txBody>
        </p:sp>
        <p:sp>
          <p:nvSpPr>
            <p:cNvPr id="10" name="Line 1032"/>
            <p:cNvSpPr>
              <a:spLocks noChangeShapeType="1"/>
            </p:cNvSpPr>
            <p:nvPr/>
          </p:nvSpPr>
          <p:spPr bwMode="auto">
            <a:xfrm>
              <a:off x="3016583" y="2863745"/>
              <a:ext cx="1479217" cy="208925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Line 1034"/>
            <p:cNvSpPr>
              <a:spLocks noChangeShapeType="1"/>
            </p:cNvSpPr>
            <p:nvPr/>
          </p:nvSpPr>
          <p:spPr bwMode="auto">
            <a:xfrm flipV="1">
              <a:off x="5257800" y="2819400"/>
              <a:ext cx="894400" cy="69115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Line 1035"/>
            <p:cNvSpPr>
              <a:spLocks noChangeShapeType="1"/>
            </p:cNvSpPr>
            <p:nvPr/>
          </p:nvSpPr>
          <p:spPr bwMode="auto">
            <a:xfrm flipH="1">
              <a:off x="5181599" y="2748553"/>
              <a:ext cx="1330405" cy="220444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Line 1036"/>
            <p:cNvSpPr>
              <a:spLocks noChangeShapeType="1"/>
            </p:cNvSpPr>
            <p:nvPr/>
          </p:nvSpPr>
          <p:spPr bwMode="auto">
            <a:xfrm flipH="1" flipV="1">
              <a:off x="3352800" y="2819400"/>
              <a:ext cx="893457" cy="69115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Line 1033"/>
            <p:cNvSpPr>
              <a:spLocks noChangeShapeType="1"/>
            </p:cNvSpPr>
            <p:nvPr/>
          </p:nvSpPr>
          <p:spPr bwMode="auto">
            <a:xfrm flipH="1" flipV="1">
              <a:off x="4800600" y="3886200"/>
              <a:ext cx="0" cy="103672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Activity-Software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ابزار ها به خودی خود کاری نمی کنند</a:t>
            </a:r>
          </a:p>
          <a:p>
            <a:pPr algn="r" rtl="1"/>
            <a:r>
              <a:rPr lang="fa-IR" dirty="0" smtClean="0"/>
              <a:t>هرنرم افزارویژگی های خاص خود را دارد</a:t>
            </a:r>
          </a:p>
          <a:p>
            <a:pPr algn="r" rtl="1"/>
            <a:r>
              <a:rPr lang="fa-IR" dirty="0" smtClean="0"/>
              <a:t>فعالیت و نرم افزار باید امکان ساختن را برای دانش آموز فراهم کند</a:t>
            </a:r>
          </a:p>
          <a:p>
            <a:pPr algn="r" rtl="1"/>
            <a:r>
              <a:rPr lang="fa-IR" dirty="0" smtClean="0"/>
              <a:t>فعالیت باید جذابیت داشته باشد و انگیزه ایجاد کند</a:t>
            </a:r>
          </a:p>
          <a:p>
            <a:pPr algn="r" rtl="1"/>
            <a:r>
              <a:rPr lang="fa-IR" dirty="0" smtClean="0"/>
              <a:t>چگونه فعالیت طراحی کنیم؟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Pedagogy</a:t>
            </a:r>
            <a:r>
              <a:rPr lang="fa-IR" dirty="0" smtClean="0"/>
              <a:t>-</a:t>
            </a:r>
            <a:r>
              <a:rPr lang="en-US" dirty="0" smtClean="0"/>
              <a:t>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en-US" dirty="0" smtClean="0"/>
              <a:t>Play paradox</a:t>
            </a:r>
          </a:p>
          <a:p>
            <a:pPr algn="r" rtl="1"/>
            <a:r>
              <a:rPr lang="en-US" dirty="0" smtClean="0"/>
              <a:t>Planning paradox</a:t>
            </a:r>
          </a:p>
          <a:p>
            <a:pPr algn="r" rtl="1"/>
            <a:r>
              <a:rPr lang="fa-IR" dirty="0" smtClean="0"/>
              <a:t>طراحی فعالیت ها</a:t>
            </a:r>
          </a:p>
          <a:p>
            <a:pPr algn="r" rtl="1"/>
            <a:r>
              <a:rPr lang="fa-IR" dirty="0" smtClean="0"/>
              <a:t>هدفدار بودن</a:t>
            </a:r>
          </a:p>
          <a:p>
            <a:pPr algn="r" rtl="1"/>
            <a:r>
              <a:rPr lang="fa-IR" dirty="0" smtClean="0"/>
              <a:t>کاربردی بودن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ar-SA" sz="4000" dirty="0" smtClean="0">
                <a:cs typeface="+mn-cs"/>
              </a:rPr>
              <a:t>محيط هاي رایانه ای ديناميكي در آموزش رياضي</a:t>
            </a:r>
            <a:endParaRPr lang="en-US" sz="4000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/>
            <a:r>
              <a:rPr lang="fa-IR" dirty="0" smtClean="0"/>
              <a:t>انواع ابزارهای دیجیتالی</a:t>
            </a:r>
          </a:p>
          <a:p>
            <a:pPr lvl="1" algn="just" rtl="1">
              <a:buFont typeface="Wingdings" pitchFamily="2" charset="2"/>
              <a:buChar char="v"/>
            </a:pPr>
            <a:r>
              <a:rPr lang="fa-IR" dirty="0" smtClean="0"/>
              <a:t>ماشین </a:t>
            </a:r>
            <a:r>
              <a:rPr lang="fa-IR" dirty="0" smtClean="0"/>
              <a:t>حساب </a:t>
            </a:r>
          </a:p>
          <a:p>
            <a:pPr lvl="1" algn="just" rtl="1">
              <a:buFont typeface="Wingdings" pitchFamily="2" charset="2"/>
              <a:buChar char="v"/>
            </a:pPr>
            <a:r>
              <a:rPr lang="fa-IR" dirty="0" smtClean="0"/>
              <a:t>نرم </a:t>
            </a:r>
            <a:r>
              <a:rPr lang="fa-IR" dirty="0" smtClean="0"/>
              <a:t>افزارهای کاربردی </a:t>
            </a:r>
          </a:p>
          <a:p>
            <a:pPr lvl="1" algn="just" rtl="1">
              <a:buFont typeface="Wingdings" pitchFamily="2" charset="2"/>
              <a:buChar char="v"/>
            </a:pPr>
            <a:r>
              <a:rPr lang="fa-IR" dirty="0" smtClean="0"/>
              <a:t>نرم </a:t>
            </a:r>
            <a:r>
              <a:rPr lang="fa-IR" dirty="0" smtClean="0"/>
              <a:t>افزارهایی که قابلیت برنامه نویسی دارند</a:t>
            </a:r>
          </a:p>
          <a:p>
            <a:pPr lvl="1" algn="just" rtl="1">
              <a:buFont typeface="Wingdings" pitchFamily="2" charset="2"/>
              <a:buChar char="v"/>
            </a:pPr>
            <a:r>
              <a:rPr lang="fa-IR" dirty="0" smtClean="0"/>
              <a:t>نرم </a:t>
            </a:r>
            <a:r>
              <a:rPr lang="fa-IR" dirty="0" smtClean="0"/>
              <a:t>افزارهای محیط </a:t>
            </a:r>
            <a:r>
              <a:rPr lang="fa-IR" dirty="0" smtClean="0"/>
              <a:t>پویا</a:t>
            </a:r>
          </a:p>
          <a:p>
            <a:pPr algn="just" rtl="1"/>
            <a:r>
              <a:rPr lang="fa-IR" dirty="0" smtClean="0"/>
              <a:t>معرفی هندسه ی پویا </a:t>
            </a:r>
          </a:p>
          <a:p>
            <a:pPr algn="just" rtl="1"/>
            <a:r>
              <a:rPr lang="fa-IR" dirty="0" smtClean="0"/>
              <a:t>معرفی نرم افزارهای دینامیکی </a:t>
            </a:r>
          </a:p>
          <a:p>
            <a:pPr algn="just" rtl="1"/>
            <a:r>
              <a:rPr lang="fa-IR" dirty="0" smtClean="0"/>
              <a:t>معرفی و دست ورزی با نرم </a:t>
            </a:r>
            <a:r>
              <a:rPr lang="fa-IR" dirty="0" smtClean="0"/>
              <a:t>افزار</a:t>
            </a:r>
            <a:r>
              <a:rPr lang="en-US" dirty="0" err="1" smtClean="0"/>
              <a:t>GeoGebra</a:t>
            </a:r>
            <a:endParaRPr lang="fa-IR" dirty="0" smtClean="0"/>
          </a:p>
          <a:p>
            <a:pPr algn="r" rt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dirty="0" smtClean="0">
                <a:cs typeface="+mn-cs"/>
              </a:rPr>
              <a:t>تعريف انتزاع رياضي</a:t>
            </a:r>
            <a:endParaRPr lang="en-US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خرده دانش ها</a:t>
            </a:r>
            <a:r>
              <a:rPr lang="en-US" dirty="0" smtClean="0"/>
              <a:t>				Knowledge in pieces</a:t>
            </a:r>
            <a:endParaRPr lang="fa-IR" dirty="0" smtClean="0"/>
          </a:p>
          <a:p>
            <a:pPr algn="r" rtl="1"/>
            <a:r>
              <a:rPr lang="fa-IR" dirty="0" smtClean="0"/>
              <a:t>شبکه ای از دانش ها</a:t>
            </a:r>
            <a:r>
              <a:rPr lang="en-US" dirty="0" smtClean="0"/>
              <a:t>			Webb of knowledge</a:t>
            </a:r>
            <a:endParaRPr lang="fa-IR" dirty="0" smtClean="0"/>
          </a:p>
          <a:p>
            <a:pPr algn="r" rtl="1"/>
            <a:r>
              <a:rPr lang="fa-IR" dirty="0" smtClean="0"/>
              <a:t>شناخت </a:t>
            </a:r>
            <a:r>
              <a:rPr lang="fa-IR" dirty="0" smtClean="0"/>
              <a:t>درعمل</a:t>
            </a:r>
            <a:r>
              <a:rPr lang="en-US" dirty="0" smtClean="0"/>
              <a:t>			Cognition in practice</a:t>
            </a:r>
            <a:endParaRPr lang="fa-IR" dirty="0" smtClean="0"/>
          </a:p>
          <a:p>
            <a:pPr algn="r" rtl="1"/>
            <a:r>
              <a:rPr lang="fa-IR" dirty="0" smtClean="0"/>
              <a:t>انتزاع درموقعیت </a:t>
            </a:r>
            <a:r>
              <a:rPr lang="en-US" dirty="0" smtClean="0"/>
              <a:t>			Situated abstraction</a:t>
            </a:r>
          </a:p>
          <a:p>
            <a:pPr algn="r" rtl="1"/>
            <a:r>
              <a:rPr lang="fa-IR" dirty="0" smtClean="0"/>
              <a:t>انتراع افقی یا عمودی</a:t>
            </a:r>
          </a:p>
          <a:p>
            <a:pPr algn="r" rtl="1"/>
            <a:r>
              <a:rPr lang="fa-IR" dirty="0" smtClean="0"/>
              <a:t>نقش واسطه ای رایانه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ar-SA" dirty="0" smtClean="0">
                <a:cs typeface="+mn-cs"/>
              </a:rPr>
              <a:t>كاربرد مفاهيم فوق و ارائه‌ي نمونه پژوهش</a:t>
            </a:r>
            <a:endParaRPr lang="en-US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طراحی فعالیت درمحیط های یادگیری برای درک مفهوم تابع</a:t>
            </a:r>
          </a:p>
          <a:p>
            <a:pPr algn="r" rtl="1"/>
            <a:r>
              <a:rPr lang="fa-IR" dirty="0" smtClean="0"/>
              <a:t>طراحی یک شیئ متحرک</a:t>
            </a:r>
          </a:p>
          <a:p>
            <a:pPr algn="r" rtl="1"/>
            <a:r>
              <a:rPr lang="fa-IR" dirty="0" smtClean="0"/>
              <a:t>نمونه کاردانش آموزان</a:t>
            </a:r>
          </a:p>
          <a:p>
            <a:pPr algn="r" rt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193</TotalTime>
  <Words>359</Words>
  <Application>Microsoft Office PowerPoint</Application>
  <PresentationFormat>On-screen Show (4:3)</PresentationFormat>
  <Paragraphs>70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Flow</vt:lpstr>
      <vt:lpstr>Constructionism</vt:lpstr>
      <vt:lpstr>جایگاه استفاده از ابزار های دیجیتالی در طیف یادگیری مجازی</vt:lpstr>
      <vt:lpstr>Constructivism</vt:lpstr>
      <vt:lpstr>Constructionism</vt:lpstr>
      <vt:lpstr>Microworlds</vt:lpstr>
      <vt:lpstr>Activity-Software</vt:lpstr>
      <vt:lpstr>Pedagogy-Activities</vt:lpstr>
      <vt:lpstr>محيط هاي رایانه ای ديناميكي در آموزش رياضي</vt:lpstr>
      <vt:lpstr>تعريف انتزاع رياضي</vt:lpstr>
      <vt:lpstr>كاربرد مفاهيم فوق و ارائه‌ي نمونه پژوهش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constructionism</dc:title>
  <dc:creator>Davodi</dc:creator>
  <cp:lastModifiedBy>Davodi</cp:lastModifiedBy>
  <cp:revision>25</cp:revision>
  <dcterms:created xsi:type="dcterms:W3CDTF">2013-02-26T05:52:27Z</dcterms:created>
  <dcterms:modified xsi:type="dcterms:W3CDTF">2013-09-09T18:46:14Z</dcterms:modified>
</cp:coreProperties>
</file>