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256" r:id="rId2"/>
    <p:sldId id="257" r:id="rId3"/>
    <p:sldId id="269" r:id="rId4"/>
    <p:sldId id="258" r:id="rId5"/>
    <p:sldId id="261" r:id="rId6"/>
    <p:sldId id="263" r:id="rId7"/>
    <p:sldId id="265" r:id="rId8"/>
    <p:sldId id="267" r:id="rId9"/>
    <p:sldId id="268" r:id="rId10"/>
    <p:sldId id="270" r:id="rId11"/>
    <p:sldId id="352" r:id="rId12"/>
    <p:sldId id="271" r:id="rId13"/>
    <p:sldId id="273" r:id="rId14"/>
    <p:sldId id="274" r:id="rId15"/>
    <p:sldId id="275" r:id="rId16"/>
    <p:sldId id="276" r:id="rId17"/>
    <p:sldId id="277" r:id="rId18"/>
    <p:sldId id="278" r:id="rId19"/>
    <p:sldId id="279" r:id="rId20"/>
    <p:sldId id="280" r:id="rId21"/>
    <p:sldId id="281" r:id="rId22"/>
    <p:sldId id="282" r:id="rId23"/>
    <p:sldId id="353" r:id="rId24"/>
    <p:sldId id="285" r:id="rId25"/>
    <p:sldId id="286" r:id="rId26"/>
    <p:sldId id="288" r:id="rId27"/>
    <p:sldId id="292" r:id="rId28"/>
    <p:sldId id="293" r:id="rId29"/>
    <p:sldId id="295" r:id="rId30"/>
    <p:sldId id="296" r:id="rId31"/>
    <p:sldId id="297" r:id="rId32"/>
    <p:sldId id="298" r:id="rId33"/>
    <p:sldId id="299" r:id="rId34"/>
    <p:sldId id="300" r:id="rId35"/>
    <p:sldId id="301" r:id="rId36"/>
    <p:sldId id="302" r:id="rId37"/>
    <p:sldId id="303" r:id="rId38"/>
    <p:sldId id="304" r:id="rId39"/>
    <p:sldId id="305" r:id="rId40"/>
    <p:sldId id="306" r:id="rId41"/>
    <p:sldId id="308" r:id="rId42"/>
    <p:sldId id="309" r:id="rId43"/>
    <p:sldId id="310" r:id="rId44"/>
    <p:sldId id="311" r:id="rId45"/>
    <p:sldId id="312" r:id="rId46"/>
    <p:sldId id="313" r:id="rId47"/>
    <p:sldId id="314" r:id="rId48"/>
    <p:sldId id="315" r:id="rId49"/>
    <p:sldId id="316" r:id="rId50"/>
    <p:sldId id="317" r:id="rId51"/>
    <p:sldId id="319" r:id="rId52"/>
    <p:sldId id="320" r:id="rId53"/>
    <p:sldId id="321" r:id="rId54"/>
    <p:sldId id="326" r:id="rId55"/>
    <p:sldId id="327" r:id="rId56"/>
    <p:sldId id="338" r:id="rId57"/>
    <p:sldId id="339" r:id="rId58"/>
    <p:sldId id="329" r:id="rId59"/>
    <p:sldId id="330" r:id="rId60"/>
    <p:sldId id="333" r:id="rId61"/>
    <p:sldId id="334" r:id="rId62"/>
    <p:sldId id="335" r:id="rId63"/>
    <p:sldId id="336" r:id="rId64"/>
    <p:sldId id="341" r:id="rId65"/>
    <p:sldId id="342" r:id="rId66"/>
    <p:sldId id="343" r:id="rId67"/>
    <p:sldId id="344" r:id="rId68"/>
    <p:sldId id="345" r:id="rId69"/>
    <p:sldId id="346" r:id="rId70"/>
    <p:sldId id="347" r:id="rId71"/>
    <p:sldId id="348" r:id="rId72"/>
    <p:sldId id="349" r:id="rId73"/>
    <p:sldId id="354" r:id="rId74"/>
    <p:sldId id="350" r:id="rId75"/>
    <p:sldId id="351" r:id="rId76"/>
    <p:sldId id="337" r:id="rId77"/>
    <p:sldId id="340" r:id="rId78"/>
    <p:sldId id="355"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555" autoAdjust="0"/>
    <p:restoredTop sz="94660"/>
  </p:normalViewPr>
  <p:slideViewPr>
    <p:cSldViewPr>
      <p:cViewPr varScale="1">
        <p:scale>
          <a:sx n="63" d="100"/>
          <a:sy n="63" d="100"/>
        </p:scale>
        <p:origin x="-162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1004B0F-F4B9-4758-915E-E330056179D2}" type="datetimeFigureOut">
              <a:rPr lang="fa-IR" smtClean="0"/>
              <a:pPr/>
              <a:t>1434/11/19</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990718A-10BA-44CE-B5F2-BA406419237D}" type="slidenum">
              <a:rPr lang="fa-IR" smtClean="0"/>
              <a:pPr/>
              <a:t>‹#›</a:t>
            </a:fld>
            <a:endParaRPr lang="fa-IR"/>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sciencedirect.com/science/article/pii/S1877042811009566"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en.wikipedia.org/wiki/Boeing" TargetMode="External"/><Relationship Id="rId2" Type="http://schemas.openxmlformats.org/officeDocument/2006/relationships/hyperlink" Target="http://en.wikipedia.org/wiki/William_Fetter" TargetMode="External"/><Relationship Id="rId1" Type="http://schemas.openxmlformats.org/officeDocument/2006/relationships/slideLayout" Target="../slideLayouts/slideLayout2.xml"/><Relationship Id="rId4" Type="http://schemas.openxmlformats.org/officeDocument/2006/relationships/hyperlink" Target="http://en.wikipedia.org/wiki/Ivan_Sutherland"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hyperlink" Target="http://en.wikipedia.org/wiki/Matrix_(mathematics)"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http://t0.gstatic.com/images?q=tbn:ANd9GcS_quQcQtctkwS6F9fiQZy4XKcds6QjE5K8rIXJXa3RgH7YSKgc" TargetMode="External"/><Relationship Id="rId5" Type="http://schemas.openxmlformats.org/officeDocument/2006/relationships/image" Target="../media/image15.jpeg"/><Relationship Id="rId4" Type="http://schemas.openxmlformats.org/officeDocument/2006/relationships/image" Target="http://t2.gstatic.com/images?q=tbn:ANd9GcQbQ_Q2EPQw7cOVBNwcqLjX2WMF_TuSheyfiDUmW-cHpzJJ5Ngq"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http://ds.cc.yamaguchi-u.ac.jp/~ichikay/pfp7/iv/pics/MBone.jpg"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http://searchuserinterfaces.com/book/images/healy1.png" TargetMode="External"/><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http://searchuserinterfaces.com/book/images/healy2.png" TargetMode="External"/><Relationship Id="rId4" Type="http://schemas.openxmlformats.org/officeDocument/2006/relationships/image" Target="../media/image28.png"/></Relationships>
</file>

<file path=ppt/slides/_rels/slide6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http://www.ni.com/images/labview/2010/neutral/ui_digital_waveform_graph.jpg" TargetMode="External"/><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http://www.ni.com/images/labview/2010/neutral/ui_waveform_graph.jpg" TargetMode="External"/><Relationship Id="rId4" Type="http://schemas.openxmlformats.org/officeDocument/2006/relationships/image" Target="../media/image33.png"/></Relationships>
</file>

<file path=ppt/slides/_rels/slide7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http://searchuserinterfaces.com/book/images/jhaveri-thumbnails.png" TargetMode="External"/><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http://hci.uni-konstanz.de/Blockbuster/task1/3_hypergrid.png" TargetMode="Externa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2609851"/>
          </a:xfrm>
        </p:spPr>
        <p:txBody>
          <a:bodyPr>
            <a:normAutofit/>
          </a:bodyPr>
          <a:lstStyle/>
          <a:p>
            <a:r>
              <a:rPr lang="fa-IR" b="1" dirty="0" smtClean="0">
                <a:solidFill>
                  <a:srgbClr val="FF0000"/>
                </a:solidFill>
                <a:cs typeface="B Zar" pitchFamily="2" charset="-78"/>
              </a:rPr>
              <a:t>م</a:t>
            </a:r>
            <a:r>
              <a:rPr lang="fa-IR" b="1" dirty="0" smtClean="0">
                <a:solidFill>
                  <a:schemeClr val="accent6">
                    <a:lumMod val="75000"/>
                  </a:schemeClr>
                </a:solidFill>
                <a:cs typeface="B Zar" pitchFamily="2" charset="-78"/>
              </a:rPr>
              <a:t>ص</a:t>
            </a:r>
            <a:r>
              <a:rPr lang="fa-IR" b="1" dirty="0" smtClean="0">
                <a:solidFill>
                  <a:srgbClr val="FFC000"/>
                </a:solidFill>
                <a:cs typeface="B Zar" pitchFamily="2" charset="-78"/>
              </a:rPr>
              <a:t>و</a:t>
            </a:r>
            <a:r>
              <a:rPr lang="fa-IR" b="1" dirty="0" smtClean="0">
                <a:solidFill>
                  <a:srgbClr val="00B050"/>
                </a:solidFill>
                <a:cs typeface="B Zar" pitchFamily="2" charset="-78"/>
              </a:rPr>
              <a:t>ر</a:t>
            </a:r>
            <a:r>
              <a:rPr lang="fa-IR" b="1" dirty="0" smtClean="0">
                <a:solidFill>
                  <a:schemeClr val="accent1"/>
                </a:solidFill>
                <a:cs typeface="B Zar" pitchFamily="2" charset="-78"/>
              </a:rPr>
              <a:t>س</a:t>
            </a:r>
            <a:r>
              <a:rPr lang="fa-IR" b="1" dirty="0" smtClean="0">
                <a:solidFill>
                  <a:schemeClr val="accent6">
                    <a:lumMod val="60000"/>
                    <a:lumOff val="40000"/>
                  </a:schemeClr>
                </a:solidFill>
                <a:cs typeface="B Zar" pitchFamily="2" charset="-78"/>
              </a:rPr>
              <a:t>ا</a:t>
            </a:r>
            <a:r>
              <a:rPr lang="fa-IR" b="1" dirty="0" smtClean="0">
                <a:solidFill>
                  <a:srgbClr val="002060"/>
                </a:solidFill>
                <a:cs typeface="B Zar" pitchFamily="2" charset="-78"/>
              </a:rPr>
              <a:t>ز</a:t>
            </a:r>
            <a:r>
              <a:rPr lang="fa-IR" b="1" dirty="0" smtClean="0">
                <a:solidFill>
                  <a:srgbClr val="FF0000"/>
                </a:solidFill>
                <a:cs typeface="B Zar" pitchFamily="2" charset="-78"/>
              </a:rPr>
              <a:t>ي</a:t>
            </a:r>
            <a:r>
              <a:rPr lang="fa-IR" b="1" dirty="0" smtClean="0">
                <a:cs typeface="B Zar" pitchFamily="2" charset="-78"/>
              </a:rPr>
              <a:t> </a:t>
            </a:r>
            <a:r>
              <a:rPr lang="fa-IR" b="1" dirty="0" smtClean="0">
                <a:solidFill>
                  <a:schemeClr val="accent6">
                    <a:lumMod val="75000"/>
                  </a:schemeClr>
                </a:solidFill>
                <a:cs typeface="B Zar" pitchFamily="2" charset="-78"/>
              </a:rPr>
              <a:t>ا</a:t>
            </a:r>
            <a:r>
              <a:rPr lang="fa-IR" b="1" dirty="0" smtClean="0">
                <a:solidFill>
                  <a:schemeClr val="accent6">
                    <a:lumMod val="60000"/>
                    <a:lumOff val="40000"/>
                  </a:schemeClr>
                </a:solidFill>
                <a:cs typeface="B Zar" pitchFamily="2" charset="-78"/>
              </a:rPr>
              <a:t>ط</a:t>
            </a:r>
            <a:r>
              <a:rPr lang="fa-IR" b="1" dirty="0" smtClean="0">
                <a:solidFill>
                  <a:srgbClr val="92D050"/>
                </a:solidFill>
                <a:cs typeface="B Zar" pitchFamily="2" charset="-78"/>
              </a:rPr>
              <a:t>ل</a:t>
            </a:r>
            <a:r>
              <a:rPr lang="fa-IR" b="1" dirty="0" smtClean="0">
                <a:cs typeface="B Zar" pitchFamily="2" charset="-78"/>
              </a:rPr>
              <a:t>ا</a:t>
            </a:r>
            <a:r>
              <a:rPr lang="fa-IR" b="1" dirty="0" smtClean="0">
                <a:solidFill>
                  <a:srgbClr val="00B0F0"/>
                </a:solidFill>
                <a:cs typeface="B Zar" pitchFamily="2" charset="-78"/>
              </a:rPr>
              <a:t>ع</a:t>
            </a:r>
            <a:r>
              <a:rPr lang="fa-IR" b="1" dirty="0" smtClean="0">
                <a:solidFill>
                  <a:srgbClr val="7030A0"/>
                </a:solidFill>
                <a:cs typeface="B Zar" pitchFamily="2" charset="-78"/>
              </a:rPr>
              <a:t>ا</a:t>
            </a:r>
            <a:r>
              <a:rPr lang="fa-IR" b="1" dirty="0" smtClean="0">
                <a:solidFill>
                  <a:schemeClr val="bg2">
                    <a:lumMod val="50000"/>
                  </a:schemeClr>
                </a:solidFill>
                <a:cs typeface="B Zar" pitchFamily="2" charset="-78"/>
              </a:rPr>
              <a:t>ت</a:t>
            </a:r>
            <a:r>
              <a:rPr lang="fa-IR" b="1" dirty="0" smtClean="0">
                <a:cs typeface="B Zar" pitchFamily="2" charset="-78"/>
              </a:rPr>
              <a:t/>
            </a:r>
            <a:br>
              <a:rPr lang="fa-IR" b="1" dirty="0" smtClean="0">
                <a:cs typeface="B Zar" pitchFamily="2" charset="-78"/>
              </a:rPr>
            </a:br>
            <a:r>
              <a:rPr lang="fa-IR" b="1" dirty="0" smtClean="0">
                <a:cs typeface="B Zar" pitchFamily="2" charset="-78"/>
              </a:rPr>
              <a:t/>
            </a:r>
            <a:br>
              <a:rPr lang="fa-IR" b="1" dirty="0" smtClean="0">
                <a:cs typeface="B Zar" pitchFamily="2" charset="-78"/>
              </a:rPr>
            </a:br>
            <a:r>
              <a:rPr lang="fa-IR" sz="2800" b="1" dirty="0" smtClean="0">
                <a:solidFill>
                  <a:schemeClr val="tx1">
                    <a:lumMod val="50000"/>
                    <a:lumOff val="50000"/>
                  </a:schemeClr>
                </a:solidFill>
                <a:cs typeface="B Zar" pitchFamily="2" charset="-78"/>
              </a:rPr>
              <a:t>مباني نظري و كاربرد آن در طراحي رابط كاربر گرافيكي</a:t>
            </a:r>
            <a:endParaRPr lang="fa-IR" sz="2800" b="1" dirty="0">
              <a:solidFill>
                <a:schemeClr val="tx1">
                  <a:lumMod val="50000"/>
                  <a:lumOff val="50000"/>
                </a:schemeClr>
              </a:solidFill>
              <a:cs typeface="B Zar" pitchFamily="2" charset="-78"/>
            </a:endParaRPr>
          </a:p>
        </p:txBody>
      </p:sp>
      <p:sp>
        <p:nvSpPr>
          <p:cNvPr id="3" name="Subtitle 2"/>
          <p:cNvSpPr>
            <a:spLocks noGrp="1"/>
          </p:cNvSpPr>
          <p:nvPr>
            <p:ph type="subTitle" idx="1"/>
          </p:nvPr>
        </p:nvSpPr>
        <p:spPr>
          <a:xfrm>
            <a:off x="1371600" y="3886200"/>
            <a:ext cx="6400800" cy="2133600"/>
          </a:xfrm>
        </p:spPr>
        <p:txBody>
          <a:bodyPr>
            <a:normAutofit/>
          </a:bodyPr>
          <a:lstStyle/>
          <a:p>
            <a:r>
              <a:rPr lang="fa-IR" b="1" dirty="0" smtClean="0">
                <a:solidFill>
                  <a:schemeClr val="tx2"/>
                </a:solidFill>
                <a:cs typeface="B Zar" pitchFamily="2" charset="-78"/>
              </a:rPr>
              <a:t>فريبرز درودي</a:t>
            </a:r>
          </a:p>
          <a:p>
            <a:endParaRPr lang="en-US" sz="2000" b="1" dirty="0" smtClean="0">
              <a:solidFill>
                <a:schemeClr val="tx2"/>
              </a:solidFill>
              <a:cs typeface="B Zar" pitchFamily="2" charset="-78"/>
            </a:endParaRPr>
          </a:p>
          <a:p>
            <a:r>
              <a:rPr lang="fa-IR" sz="2000" b="1" dirty="0" smtClean="0">
                <a:solidFill>
                  <a:schemeClr val="tx2"/>
                </a:solidFill>
                <a:cs typeface="B Zar" pitchFamily="2" charset="-78"/>
              </a:rPr>
              <a:t>عضو هيئت علمي پژوهشگاه علوم و فناوري اطلاعات ايران</a:t>
            </a:r>
          </a:p>
          <a:p>
            <a:endParaRPr lang="fa-IR" sz="2000" b="1" dirty="0" smtClean="0">
              <a:solidFill>
                <a:schemeClr val="tx2"/>
              </a:solidFill>
              <a:cs typeface="B Zar" pitchFamily="2" charset="-78"/>
            </a:endParaRPr>
          </a:p>
          <a:p>
            <a:r>
              <a:rPr lang="fa-IR" sz="2000" b="1" dirty="0" smtClean="0">
                <a:solidFill>
                  <a:schemeClr val="tx2"/>
                </a:solidFill>
                <a:cs typeface="B Zar" pitchFamily="2" charset="-78"/>
              </a:rPr>
              <a:t>مهرماه 1392</a:t>
            </a:r>
            <a:r>
              <a:rPr lang="en-US" sz="2000" b="1" dirty="0" smtClean="0">
                <a:solidFill>
                  <a:schemeClr val="tx2"/>
                </a:solidFill>
                <a:cs typeface="B Zar" pitchFamily="2" charset="-78"/>
              </a:rPr>
              <a:t> </a:t>
            </a:r>
            <a:r>
              <a:rPr lang="fa-IR" sz="2000" b="1" dirty="0" smtClean="0">
                <a:solidFill>
                  <a:schemeClr val="tx2"/>
                </a:solidFill>
                <a:cs typeface="B Zar" pitchFamily="2" charset="-78"/>
              </a:rPr>
              <a:t>سوم </a:t>
            </a:r>
            <a:endParaRPr lang="fa-IR" sz="2000" b="1" dirty="0">
              <a:solidFill>
                <a:schemeClr val="tx2"/>
              </a:solidFill>
              <a:cs typeface="B Zar"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سرفصل مباحث</a:t>
            </a:r>
            <a:endParaRPr lang="fa-IR" b="1" dirty="0">
              <a:cs typeface="B Zar" pitchFamily="2" charset="-78"/>
            </a:endParaRPr>
          </a:p>
        </p:txBody>
      </p:sp>
      <p:sp>
        <p:nvSpPr>
          <p:cNvPr id="3" name="Content Placeholder 2"/>
          <p:cNvSpPr>
            <a:spLocks noGrp="1"/>
          </p:cNvSpPr>
          <p:nvPr>
            <p:ph idx="1"/>
          </p:nvPr>
        </p:nvSpPr>
        <p:spPr/>
        <p:txBody>
          <a:bodyPr>
            <a:normAutofit lnSpcReduction="10000"/>
          </a:bodyPr>
          <a:lstStyle/>
          <a:p>
            <a:pPr algn="r" rtl="1"/>
            <a:endParaRPr lang="fa-IR" b="1" dirty="0" smtClean="0">
              <a:cs typeface="B Zar" pitchFamily="2" charset="-78"/>
            </a:endParaRPr>
          </a:p>
          <a:p>
            <a:pPr algn="r" rtl="1"/>
            <a:r>
              <a:rPr lang="fa-IR" b="1" dirty="0" smtClean="0">
                <a:cs typeface="B Zar" pitchFamily="2" charset="-78"/>
              </a:rPr>
              <a:t>مباني و زمينه‌هاي مطالعاتي مصورسازي</a:t>
            </a:r>
          </a:p>
          <a:p>
            <a:pPr algn="r" rtl="1">
              <a:buNone/>
            </a:pPr>
            <a:r>
              <a:rPr lang="fa-IR" b="1" dirty="0" smtClean="0">
                <a:cs typeface="B Zar" pitchFamily="2" charset="-78"/>
              </a:rPr>
              <a:t> </a:t>
            </a:r>
            <a:endParaRPr lang="en-US" dirty="0" smtClean="0">
              <a:cs typeface="B Zar" pitchFamily="2" charset="-78"/>
            </a:endParaRPr>
          </a:p>
          <a:p>
            <a:pPr algn="r" rtl="1"/>
            <a:r>
              <a:rPr lang="fa-IR" b="1" dirty="0" smtClean="0">
                <a:cs typeface="B Zar" pitchFamily="2" charset="-78"/>
              </a:rPr>
              <a:t>طبقه‌بندي و انواع داده‌هاي مصورسازي</a:t>
            </a:r>
          </a:p>
          <a:p>
            <a:pPr algn="r" rtl="1">
              <a:buNone/>
            </a:pPr>
            <a:endParaRPr lang="en-US" dirty="0" smtClean="0">
              <a:cs typeface="B Zar" pitchFamily="2" charset="-78"/>
            </a:endParaRPr>
          </a:p>
          <a:p>
            <a:pPr algn="r" rtl="1"/>
            <a:r>
              <a:rPr lang="fa-IR" b="1" dirty="0" smtClean="0">
                <a:cs typeface="B Zar" pitchFamily="2" charset="-78"/>
              </a:rPr>
              <a:t>روش‌ها و كاربردهاي مصورسازي</a:t>
            </a:r>
          </a:p>
          <a:p>
            <a:pPr algn="r" rtl="1">
              <a:buNone/>
            </a:pPr>
            <a:endParaRPr lang="en-US" dirty="0" smtClean="0">
              <a:cs typeface="B Zar" pitchFamily="2" charset="-78"/>
            </a:endParaRPr>
          </a:p>
          <a:p>
            <a:pPr algn="r" rtl="1"/>
            <a:r>
              <a:rPr lang="fa-IR" b="1" dirty="0" smtClean="0">
                <a:cs typeface="B Zar" pitchFamily="2" charset="-78"/>
              </a:rPr>
              <a:t>كاربرد مصورسازي در طراحي رابط‌كاربر </a:t>
            </a:r>
            <a:endParaRPr lang="fa-IR" dirty="0">
              <a:cs typeface="B Zar"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مباني و زمينه‌هاي مطالعاتي مصورسازي</a:t>
            </a:r>
            <a:endParaRPr lang="fa-IR" dirty="0"/>
          </a:p>
        </p:txBody>
      </p:sp>
      <p:sp>
        <p:nvSpPr>
          <p:cNvPr id="3" name="Content Placeholder 2"/>
          <p:cNvSpPr>
            <a:spLocks noGrp="1"/>
          </p:cNvSpPr>
          <p:nvPr>
            <p:ph idx="1"/>
          </p:nvPr>
        </p:nvSpPr>
        <p:spPr/>
        <p:txBody>
          <a:bodyPr>
            <a:normAutofit fontScale="70000" lnSpcReduction="20000"/>
          </a:bodyPr>
          <a:lstStyle/>
          <a:p>
            <a:pPr algn="just" rtl="1">
              <a:buNone/>
            </a:pPr>
            <a:r>
              <a:rPr lang="fa-IR" b="1" dirty="0" smtClean="0">
                <a:cs typeface="B Zar" pitchFamily="2" charset="-78"/>
              </a:rPr>
              <a:t>براساس اظهار چن1(1999)، مصورسازی اكنون در حدود سه دهه قدمت دارد</a:t>
            </a:r>
            <a:r>
              <a:rPr lang="fa-IR" b="1" dirty="0" smtClean="0">
                <a:cs typeface="B Zar" pitchFamily="2" charset="-78"/>
              </a:rPr>
              <a:t>.</a:t>
            </a:r>
          </a:p>
          <a:p>
            <a:pPr algn="just" rtl="1">
              <a:buNone/>
            </a:pPr>
            <a:r>
              <a:rPr lang="fa-IR" b="1" dirty="0" smtClean="0">
                <a:cs typeface="B Zar" pitchFamily="2" charset="-78"/>
              </a:rPr>
              <a:t> پولانكو2 </a:t>
            </a:r>
            <a:r>
              <a:rPr lang="fa-IR" b="1" dirty="0" smtClean="0">
                <a:cs typeface="B Zar" pitchFamily="2" charset="-78"/>
              </a:rPr>
              <a:t>(1999) نيز بيان مي‌كند كه مصورسازی اصطلاحی است که از سال 1987 در يکی از انتشارات بنياد ملی علوم3 در آمريكا با نام مصورسازی در محاسبات علمی4 به­کاربرده شد</a:t>
            </a:r>
            <a:r>
              <a:rPr lang="fa-IR" b="1" dirty="0" smtClean="0">
                <a:cs typeface="B Zar" pitchFamily="2" charset="-78"/>
              </a:rPr>
              <a:t>.</a:t>
            </a:r>
          </a:p>
          <a:p>
            <a:pPr algn="just" rtl="1">
              <a:buNone/>
            </a:pPr>
            <a:r>
              <a:rPr lang="fa-IR" b="1" dirty="0" smtClean="0">
                <a:cs typeface="B Zar" pitchFamily="2" charset="-78"/>
              </a:rPr>
              <a:t> </a:t>
            </a:r>
            <a:r>
              <a:rPr lang="fa-IR" b="1" dirty="0" smtClean="0">
                <a:cs typeface="B Zar" pitchFamily="2" charset="-78"/>
              </a:rPr>
              <a:t>این اصطلاح، پس از آن، در زمینه کاری مؤسسه مهندسان برق و الکترونیک5 به‌کار گرفته شد. سپس، در حوزه‌های متعدد فعالیت‌های تخصصی مطرح شده و کاربردهای علمی و فنی بسیاری پیدا کرد</a:t>
            </a:r>
            <a:r>
              <a:rPr lang="fa-IR" b="1" dirty="0" smtClean="0">
                <a:cs typeface="B Zar" pitchFamily="2" charset="-78"/>
              </a:rPr>
              <a:t>.</a:t>
            </a:r>
          </a:p>
          <a:p>
            <a:pPr algn="just" rtl="1">
              <a:buNone/>
            </a:pPr>
            <a:r>
              <a:rPr lang="fa-IR" b="1" dirty="0" smtClean="0">
                <a:cs typeface="B Zar" pitchFamily="2" charset="-78"/>
              </a:rPr>
              <a:t> </a:t>
            </a:r>
            <a:r>
              <a:rPr lang="fa-IR" b="1" dirty="0" smtClean="0">
                <a:cs typeface="B Zar" pitchFamily="2" charset="-78"/>
              </a:rPr>
              <a:t>آلكان و اردم6(2011) نيز اظهار مي‌كنند كه الگوریتم‌هاي مصورسازي بر نوآوری‌هاي بسياري تمرکز يافته‌اند و  توسعه آنها از حدود  25 سال اخير بوده است.  </a:t>
            </a:r>
            <a:endParaRPr lang="en-US" b="1" dirty="0" smtClean="0">
              <a:cs typeface="B Zar" pitchFamily="2" charset="-78"/>
            </a:endParaRPr>
          </a:p>
          <a:p>
            <a:pPr algn="l"/>
            <a:r>
              <a:rPr lang="en-US" sz="2300" b="1" dirty="0" smtClean="0"/>
              <a:t>1. </a:t>
            </a:r>
            <a:r>
              <a:rPr lang="en-US" sz="2300" b="1" dirty="0" err="1" smtClean="0"/>
              <a:t>chen</a:t>
            </a:r>
            <a:endParaRPr lang="en-US" sz="2300" b="1" dirty="0" smtClean="0"/>
          </a:p>
          <a:p>
            <a:pPr algn="l"/>
            <a:r>
              <a:rPr lang="en-US" sz="2300" b="1" dirty="0" smtClean="0"/>
              <a:t>2. </a:t>
            </a:r>
            <a:r>
              <a:rPr lang="en-US" sz="2300" b="1" dirty="0" err="1" smtClean="0"/>
              <a:t>Polanco</a:t>
            </a:r>
            <a:endParaRPr lang="en-US" sz="2300" b="1" dirty="0" smtClean="0"/>
          </a:p>
          <a:p>
            <a:pPr algn="l"/>
            <a:r>
              <a:rPr lang="en-US" sz="2300" b="1" dirty="0" smtClean="0"/>
              <a:t>3. National Science Foundation(NSF)</a:t>
            </a:r>
          </a:p>
          <a:p>
            <a:pPr algn="l"/>
            <a:r>
              <a:rPr lang="en-US" sz="2300" b="1" dirty="0" smtClean="0"/>
              <a:t>4. Visualization in Scientific Computing</a:t>
            </a:r>
          </a:p>
          <a:p>
            <a:pPr algn="l"/>
            <a:r>
              <a:rPr lang="en-US" sz="2300" b="1" dirty="0" smtClean="0"/>
              <a:t>5. Institute of Electrical and Electronics Engineers</a:t>
            </a:r>
            <a:r>
              <a:rPr lang="fa-IR" sz="2300" b="1" dirty="0" smtClean="0"/>
              <a:t>)  </a:t>
            </a:r>
            <a:r>
              <a:rPr lang="en-US" sz="2300" b="1" dirty="0" smtClean="0"/>
              <a:t>IEEE)</a:t>
            </a:r>
          </a:p>
          <a:p>
            <a:pPr algn="l"/>
            <a:r>
              <a:rPr lang="en-US" sz="2300" b="1" dirty="0" smtClean="0"/>
              <a:t>6. </a:t>
            </a:r>
            <a:r>
              <a:rPr lang="en-US" sz="2300" b="1" dirty="0" err="1" smtClean="0"/>
              <a:t>Alkan</a:t>
            </a:r>
            <a:r>
              <a:rPr lang="en-US" sz="2300" b="1" dirty="0" smtClean="0"/>
              <a:t> and </a:t>
            </a:r>
            <a:r>
              <a:rPr lang="en-US" sz="2300" b="1" dirty="0" err="1" smtClean="0"/>
              <a:t>Erdem</a:t>
            </a:r>
            <a:endParaRPr lang="en-US" sz="2300" b="1" dirty="0" smtClean="0"/>
          </a:p>
          <a:p>
            <a:pPr algn="l"/>
            <a:endParaRPr lang="fa-I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1" dirty="0" smtClean="0">
                <a:cs typeface="B Zar" pitchFamily="2" charset="-78"/>
              </a:rPr>
              <a:t>مباني و زمينه‌هاي مطالعاتي مصورسازي </a:t>
            </a:r>
            <a:r>
              <a:rPr lang="en-US" dirty="0" smtClean="0">
                <a:cs typeface="B Zar" pitchFamily="2" charset="-78"/>
              </a:rPr>
              <a:t/>
            </a:r>
            <a:br>
              <a:rPr lang="en-US" dirty="0" smtClean="0">
                <a:cs typeface="B Zar" pitchFamily="2" charset="-78"/>
              </a:rPr>
            </a:br>
            <a:endParaRPr lang="fa-IR" dirty="0"/>
          </a:p>
        </p:txBody>
      </p:sp>
      <p:sp>
        <p:nvSpPr>
          <p:cNvPr id="3" name="Content Placeholder 2"/>
          <p:cNvSpPr>
            <a:spLocks noGrp="1"/>
          </p:cNvSpPr>
          <p:nvPr>
            <p:ph idx="1"/>
          </p:nvPr>
        </p:nvSpPr>
        <p:spPr/>
        <p:txBody>
          <a:bodyPr>
            <a:normAutofit fontScale="55000" lnSpcReduction="20000"/>
          </a:bodyPr>
          <a:lstStyle/>
          <a:p>
            <a:pPr algn="just" rtl="1">
              <a:buNone/>
            </a:pPr>
            <a:r>
              <a:rPr lang="fa-IR" sz="3600" b="1" dirty="0" smtClean="0">
                <a:cs typeface="B Zar" pitchFamily="2" charset="-78"/>
              </a:rPr>
              <a:t>متخصصان و صاحب‌نظران از جنبه‌هاي متفاوتي به تبيين مباني، موقعيت، اهداف، ساختار و كاركردهاي مصورسازي اطلاعات پرداخته‌اند.</a:t>
            </a:r>
          </a:p>
          <a:p>
            <a:pPr algn="just" rtl="1">
              <a:buNone/>
            </a:pPr>
            <a:r>
              <a:rPr lang="fa-IR" sz="3600" b="1" dirty="0" smtClean="0">
                <a:cs typeface="B Zar" pitchFamily="2" charset="-78"/>
              </a:rPr>
              <a:t>دمين1 (1996) بيان مي‌كند كه مصورسازي اطلاعات كاربران را قادر مي‌سازد تا حجم عظيمي از اطلاعات را تفسير كنند. </a:t>
            </a:r>
            <a:endParaRPr lang="en-US" sz="3600" b="1" dirty="0" smtClean="0">
              <a:cs typeface="B Zar" pitchFamily="2" charset="-78"/>
            </a:endParaRPr>
          </a:p>
          <a:p>
            <a:pPr algn="just" rtl="1">
              <a:buNone/>
            </a:pPr>
            <a:endParaRPr lang="fa-IR" sz="3600" b="1" dirty="0" smtClean="0">
              <a:cs typeface="B Zar" pitchFamily="2" charset="-78"/>
            </a:endParaRPr>
          </a:p>
          <a:p>
            <a:pPr algn="just" rtl="1">
              <a:buNone/>
            </a:pPr>
            <a:r>
              <a:rPr lang="fa-IR" sz="3600" b="1" dirty="0" smtClean="0">
                <a:cs typeface="B Zar" pitchFamily="2" charset="-78"/>
              </a:rPr>
              <a:t>به نظر باكلي2 (1997) مصورسازي اطلاعات به‌طور كلي به ملاحظاتي براي پوشش استفاده از رايانه‌ها جهت ايجاد تعامل اطلاق مي‌شود، كه اغلب به صورت نگاره‌هاي متحرك است، و نمايش‌هاي مربوط به متغيرهاي چندگانه را در قالب‌هاي پيوند يافته متعدد دربر مي‌گيرد، كه هدف آن توسعه بيشتر درك كاربر از تعامل اجزاء يك نظام و يا توزيع است.</a:t>
            </a:r>
            <a:r>
              <a:rPr lang="en-US" sz="3600" b="1" dirty="0" smtClean="0">
                <a:cs typeface="B Zar" pitchFamily="2" charset="-78"/>
              </a:rPr>
              <a:t> </a:t>
            </a:r>
          </a:p>
          <a:p>
            <a:pPr algn="r"/>
            <a:endParaRPr lang="fa-IR" b="1" dirty="0" smtClean="0">
              <a:cs typeface="B Zar" pitchFamily="2" charset="-78"/>
            </a:endParaRPr>
          </a:p>
          <a:p>
            <a:endParaRPr lang="en-US" b="1" dirty="0" smtClean="0">
              <a:cs typeface="B Zar" pitchFamily="2" charset="-78"/>
            </a:endParaRPr>
          </a:p>
          <a:p>
            <a:endParaRPr lang="en-US" b="1" dirty="0" smtClean="0">
              <a:cs typeface="B Zar" pitchFamily="2" charset="-78"/>
            </a:endParaRPr>
          </a:p>
          <a:p>
            <a:endParaRPr lang="en-US" b="1" dirty="0" smtClean="0">
              <a:cs typeface="B Zar" pitchFamily="2" charset="-78"/>
            </a:endParaRPr>
          </a:p>
          <a:p>
            <a:r>
              <a:rPr lang="en-US" b="1" dirty="0" smtClean="0">
                <a:cs typeface="B Zar" pitchFamily="2" charset="-78"/>
              </a:rPr>
              <a:t>1.Demaine</a:t>
            </a:r>
          </a:p>
          <a:p>
            <a:r>
              <a:rPr lang="en-US" b="1" dirty="0" smtClean="0">
                <a:cs typeface="B Zar" pitchFamily="2" charset="-78"/>
              </a:rPr>
              <a:t>2. Buckley</a:t>
            </a:r>
            <a:endParaRPr lang="fa-IR" b="1" dirty="0" smtClean="0"/>
          </a:p>
          <a:p>
            <a:endParaRPr lang="en-US" dirty="0" smtClean="0"/>
          </a:p>
          <a:p>
            <a:endParaRPr lang="en-US" dirty="0" smtClean="0"/>
          </a:p>
          <a:p>
            <a:endParaRPr lang="en-US" dirty="0" smtClean="0"/>
          </a:p>
          <a:p>
            <a:endParaRPr lang="en-US" dirty="0" smtClean="0"/>
          </a:p>
          <a:p>
            <a:endParaRPr lang="fa-I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مباني و زمينه‌هاي مطالعاتي مصورسازي</a:t>
            </a:r>
            <a:endParaRPr lang="fa-IR" dirty="0"/>
          </a:p>
        </p:txBody>
      </p:sp>
      <p:sp>
        <p:nvSpPr>
          <p:cNvPr id="3" name="Content Placeholder 2"/>
          <p:cNvSpPr>
            <a:spLocks noGrp="1"/>
          </p:cNvSpPr>
          <p:nvPr>
            <p:ph idx="1"/>
          </p:nvPr>
        </p:nvSpPr>
        <p:spPr>
          <a:xfrm>
            <a:off x="457200" y="1676400"/>
            <a:ext cx="8229600" cy="4525963"/>
          </a:xfrm>
        </p:spPr>
        <p:txBody>
          <a:bodyPr>
            <a:normAutofit fontScale="47500" lnSpcReduction="20000"/>
          </a:bodyPr>
          <a:lstStyle/>
          <a:p>
            <a:endParaRPr lang="fa-IR" dirty="0" smtClean="0">
              <a:cs typeface="B Zar" pitchFamily="2" charset="-78"/>
            </a:endParaRPr>
          </a:p>
          <a:p>
            <a:pPr algn="r"/>
            <a:r>
              <a:rPr lang="fa-IR" sz="4200" b="1" dirty="0" smtClean="0">
                <a:cs typeface="B Zar" pitchFamily="2" charset="-78"/>
              </a:rPr>
              <a:t>هاوکينز1(1999)پايه </a:t>
            </a:r>
            <a:r>
              <a:rPr lang="fa-IR" sz="4200" b="1" dirty="0" smtClean="0">
                <a:cs typeface="B Zar" pitchFamily="2" charset="-78"/>
              </a:rPr>
              <a:t>اصلي مطالعات و فعاليت مصورسازي اطلاعات را در دو حوزه مقدم، ولي مجزا معرفي مي‌کند: تعامل ميان انسان و </a:t>
            </a:r>
            <a:r>
              <a:rPr lang="fa-IR" sz="4200" b="1" dirty="0" smtClean="0">
                <a:cs typeface="B Zar" pitchFamily="2" charset="-78"/>
              </a:rPr>
              <a:t>رايانه2، </a:t>
            </a:r>
            <a:r>
              <a:rPr lang="fa-IR" sz="4200" b="1" dirty="0" smtClean="0">
                <a:cs typeface="B Zar" pitchFamily="2" charset="-78"/>
              </a:rPr>
              <a:t>و ذخيره و بازيابي اطلاعات در پايگاه‌هاي داده بزرگ. </a:t>
            </a:r>
            <a:endParaRPr lang="en-US" sz="4200" b="1" dirty="0" smtClean="0">
              <a:cs typeface="B Zar" pitchFamily="2" charset="-78"/>
            </a:endParaRPr>
          </a:p>
          <a:p>
            <a:endParaRPr lang="fa-IR" sz="4200" dirty="0" smtClean="0">
              <a:cs typeface="B Zar" pitchFamily="2" charset="-78"/>
            </a:endParaRPr>
          </a:p>
          <a:p>
            <a:pPr algn="r"/>
            <a:r>
              <a:rPr lang="fa-IR" sz="4200" b="1" dirty="0" smtClean="0">
                <a:cs typeface="B Zar" pitchFamily="2" charset="-78"/>
              </a:rPr>
              <a:t>نوك و </a:t>
            </a:r>
            <a:r>
              <a:rPr lang="fa-IR" sz="4200" b="1" dirty="0" smtClean="0">
                <a:cs typeface="B Zar" pitchFamily="2" charset="-78"/>
              </a:rPr>
              <a:t>ديگران3(2003)مصورسازي </a:t>
            </a:r>
            <a:r>
              <a:rPr lang="fa-IR" sz="4200" b="1" dirty="0" smtClean="0">
                <a:cs typeface="B Zar" pitchFamily="2" charset="-78"/>
              </a:rPr>
              <a:t>را چنين تعريف مي‌كنند: مصورسازي اطلاعات از توانايي‌هاي محسوس ادراك آدمي در شناخت ساختارهاي ارائه نمايش ديداري داده‌هاي انتزاعي بهره مي‌برد، و امكان شناسايي و درك مستقيم و تعامل با داده‌ را براي به‌دست آوردن آگاهي، جهت دريافت نتايج و تعامل مستقيم با داده، فراهم مي‌سازد. </a:t>
            </a:r>
            <a:endParaRPr lang="en-US" sz="4200" b="1" dirty="0" smtClean="0">
              <a:cs typeface="B Zar" pitchFamily="2" charset="-78"/>
            </a:endParaRPr>
          </a:p>
          <a:p>
            <a:pPr algn="r"/>
            <a:endParaRPr lang="fa-IR" dirty="0" smtClean="0">
              <a:cs typeface="B Zar" pitchFamily="2" charset="-78"/>
            </a:endParaRPr>
          </a:p>
          <a:p>
            <a:endParaRPr lang="fa-IR" dirty="0" smtClean="0">
              <a:cs typeface="B Zar" pitchFamily="2" charset="-78"/>
            </a:endParaRPr>
          </a:p>
          <a:p>
            <a:endParaRPr lang="fa-IR" dirty="0" smtClean="0">
              <a:cs typeface="B Zar" pitchFamily="2" charset="-78"/>
            </a:endParaRPr>
          </a:p>
          <a:p>
            <a:endParaRPr lang="fa-IR" dirty="0" smtClean="0">
              <a:cs typeface="B Zar" pitchFamily="2" charset="-78"/>
            </a:endParaRPr>
          </a:p>
          <a:p>
            <a:endParaRPr lang="fa-IR" dirty="0" smtClean="0">
              <a:cs typeface="B Zar" pitchFamily="2" charset="-78"/>
            </a:endParaRPr>
          </a:p>
          <a:p>
            <a:r>
              <a:rPr lang="en-US" sz="3800" b="1" dirty="0" smtClean="0">
                <a:cs typeface="B Zar" pitchFamily="2" charset="-78"/>
              </a:rPr>
              <a:t>1.Hawkins</a:t>
            </a:r>
            <a:endParaRPr lang="en-US" sz="3800" b="1" dirty="0" smtClean="0">
              <a:cs typeface="B Zar" pitchFamily="2" charset="-78"/>
            </a:endParaRPr>
          </a:p>
          <a:p>
            <a:r>
              <a:rPr lang="en-US" sz="3800" b="1" dirty="0" smtClean="0">
                <a:cs typeface="B Zar" pitchFamily="2" charset="-78"/>
              </a:rPr>
              <a:t>2.Human-Computer </a:t>
            </a:r>
            <a:r>
              <a:rPr lang="en-US" sz="3800" b="1" dirty="0" smtClean="0">
                <a:cs typeface="B Zar" pitchFamily="2" charset="-78"/>
              </a:rPr>
              <a:t>Interaction(HCI)</a:t>
            </a:r>
          </a:p>
          <a:p>
            <a:r>
              <a:rPr lang="en-US" sz="3800" b="1" dirty="0" smtClean="0">
                <a:cs typeface="B Zar" pitchFamily="2" charset="-78"/>
              </a:rPr>
              <a:t>3. </a:t>
            </a:r>
            <a:r>
              <a:rPr lang="en-US" sz="3800" b="1" dirty="0" err="1" smtClean="0">
                <a:cs typeface="B Zar" pitchFamily="2" charset="-78"/>
              </a:rPr>
              <a:t>Nocke</a:t>
            </a:r>
            <a:r>
              <a:rPr lang="en-US" sz="3800" b="1" dirty="0" smtClean="0">
                <a:cs typeface="B Zar" pitchFamily="2" charset="-78"/>
              </a:rPr>
              <a:t> el al.</a:t>
            </a:r>
            <a:endParaRPr lang="fa-IR" sz="3800" b="1" dirty="0" smtClean="0">
              <a:cs typeface="B Zar" pitchFamily="2" charset="-78"/>
            </a:endParaRPr>
          </a:p>
          <a:p>
            <a:endParaRPr lang="en-US" sz="2400" b="1" dirty="0" smtClean="0">
              <a:cs typeface="B Zar" pitchFamily="2" charset="-78"/>
            </a:endParaRPr>
          </a:p>
          <a:p>
            <a:endParaRPr lang="fa-I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مباني و زمينه‌هاي مطالعاتي مصورسازي</a:t>
            </a:r>
            <a:endParaRPr lang="fa-IR" dirty="0"/>
          </a:p>
        </p:txBody>
      </p:sp>
      <p:sp>
        <p:nvSpPr>
          <p:cNvPr id="3" name="Content Placeholder 2"/>
          <p:cNvSpPr>
            <a:spLocks noGrp="1"/>
          </p:cNvSpPr>
          <p:nvPr>
            <p:ph idx="1"/>
          </p:nvPr>
        </p:nvSpPr>
        <p:spPr>
          <a:xfrm>
            <a:off x="457200" y="2286000"/>
            <a:ext cx="8229600" cy="3810000"/>
          </a:xfrm>
        </p:spPr>
        <p:txBody>
          <a:bodyPr>
            <a:normAutofit fontScale="77500" lnSpcReduction="20000"/>
          </a:bodyPr>
          <a:lstStyle/>
          <a:p>
            <a:pPr algn="r"/>
            <a:r>
              <a:rPr lang="fa-IR" sz="2800" b="1" dirty="0" smtClean="0">
                <a:cs typeface="B Zar" pitchFamily="2" charset="-78"/>
              </a:rPr>
              <a:t>والترو </a:t>
            </a:r>
            <a:r>
              <a:rPr lang="fa-IR" sz="2800" b="1" dirty="0" smtClean="0">
                <a:cs typeface="B Zar" pitchFamily="2" charset="-78"/>
              </a:rPr>
              <a:t>ديگران1(2004)بيان </a:t>
            </a:r>
            <a:r>
              <a:rPr lang="fa-IR" sz="2800" b="1" dirty="0" smtClean="0">
                <a:cs typeface="B Zar" pitchFamily="2" charset="-78"/>
              </a:rPr>
              <a:t>مي‌كنند که مصور‌سازي اطلاعات يکي از حوزه‌هاي علوم رايانه است که با نوآوري در ارائه مقادير زياد اطلاعات ارتباط دارد. </a:t>
            </a:r>
            <a:endParaRPr lang="en-US" sz="2800" b="1" dirty="0" smtClean="0">
              <a:cs typeface="B Zar" pitchFamily="2" charset="-78"/>
            </a:endParaRPr>
          </a:p>
          <a:p>
            <a:pPr algn="r"/>
            <a:endParaRPr lang="en-US" sz="2600" dirty="0" smtClean="0"/>
          </a:p>
          <a:p>
            <a:pPr algn="r"/>
            <a:r>
              <a:rPr lang="fa-IR" sz="2800" b="1" dirty="0" smtClean="0">
                <a:cs typeface="B Zar" pitchFamily="2" charset="-78"/>
              </a:rPr>
              <a:t>دايكس و </a:t>
            </a:r>
            <a:r>
              <a:rPr lang="fa-IR" sz="2800" b="1" dirty="0" smtClean="0">
                <a:cs typeface="B Zar" pitchFamily="2" charset="-78"/>
              </a:rPr>
              <a:t>ديگران2(2005</a:t>
            </a:r>
            <a:r>
              <a:rPr lang="fa-IR" sz="2800" b="1" dirty="0" smtClean="0">
                <a:cs typeface="B Zar" pitchFamily="2" charset="-78"/>
              </a:rPr>
              <a:t>) هدف مصورسازي اطلاعات را فراهم‌آوري نمايش‌هاي گرافيكي فشرده، در ارتباط با رابط‌كاربر، براي مديريت تعاملي بخش بزرگي از اجزاء اطلاعاتي مي‌دانند. </a:t>
            </a:r>
            <a:endParaRPr lang="en-US" sz="2800" b="1" dirty="0" smtClean="0">
              <a:cs typeface="B Zar" pitchFamily="2" charset="-78"/>
            </a:endParaRPr>
          </a:p>
          <a:p>
            <a:pPr algn="r"/>
            <a:endParaRPr lang="fa-IR" sz="2600" dirty="0" smtClean="0"/>
          </a:p>
          <a:p>
            <a:endParaRPr lang="fa-IR" dirty="0" smtClean="0"/>
          </a:p>
          <a:p>
            <a:endParaRPr lang="fa-IR" dirty="0" smtClean="0"/>
          </a:p>
          <a:p>
            <a:endParaRPr lang="fa-IR" dirty="0" smtClean="0"/>
          </a:p>
          <a:p>
            <a:r>
              <a:rPr lang="en-US" sz="2300" b="1" dirty="0" smtClean="0"/>
              <a:t>1. </a:t>
            </a:r>
            <a:r>
              <a:rPr lang="en-US" sz="2300" b="1" dirty="0" smtClean="0"/>
              <a:t>Walter et al.</a:t>
            </a:r>
          </a:p>
          <a:p>
            <a:r>
              <a:rPr lang="en-US" sz="2300" b="1" dirty="0" smtClean="0"/>
              <a:t>2. </a:t>
            </a:r>
            <a:r>
              <a:rPr lang="en-US" sz="2300" b="1" dirty="0" smtClean="0"/>
              <a:t>Dykes et al</a:t>
            </a:r>
          </a:p>
          <a:p>
            <a:endParaRPr lang="fa-IR" sz="17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مباني و زمينه‌هاي مطالعاتي مصورسازي</a:t>
            </a:r>
            <a:endParaRPr lang="fa-IR" dirty="0"/>
          </a:p>
        </p:txBody>
      </p:sp>
      <p:sp>
        <p:nvSpPr>
          <p:cNvPr id="3" name="Content Placeholder 2"/>
          <p:cNvSpPr>
            <a:spLocks noGrp="1"/>
          </p:cNvSpPr>
          <p:nvPr>
            <p:ph idx="1"/>
          </p:nvPr>
        </p:nvSpPr>
        <p:spPr/>
        <p:txBody>
          <a:bodyPr>
            <a:normAutofit fontScale="55000" lnSpcReduction="20000"/>
          </a:bodyPr>
          <a:lstStyle/>
          <a:p>
            <a:pPr algn="r"/>
            <a:endParaRPr lang="fa-IR" sz="2400" b="1" dirty="0" smtClean="0">
              <a:cs typeface="B Zar" pitchFamily="2" charset="-78"/>
            </a:endParaRPr>
          </a:p>
          <a:p>
            <a:pPr algn="r"/>
            <a:endParaRPr lang="fa-IR" sz="2400" b="1" dirty="0" smtClean="0">
              <a:cs typeface="B Zar" pitchFamily="2" charset="-78"/>
            </a:endParaRPr>
          </a:p>
          <a:p>
            <a:pPr algn="r"/>
            <a:r>
              <a:rPr lang="fa-IR" sz="3500" b="1" dirty="0" smtClean="0">
                <a:cs typeface="B Zar" pitchFamily="2" charset="-78"/>
              </a:rPr>
              <a:t>رابل و </a:t>
            </a:r>
            <a:r>
              <a:rPr lang="fa-IR" sz="3500" b="1" dirty="0" smtClean="0">
                <a:cs typeface="B Zar" pitchFamily="2" charset="-78"/>
              </a:rPr>
              <a:t>ديگران1(2010</a:t>
            </a:r>
            <a:r>
              <a:rPr lang="fa-IR" sz="3500" b="1" dirty="0" smtClean="0">
                <a:cs typeface="B Zar" pitchFamily="2" charset="-78"/>
              </a:rPr>
              <a:t>) بيان مي‌كنند كه مصورسازي، تبديل داده‌ها به تصاویري است كه به </a:t>
            </a:r>
            <a:r>
              <a:rPr lang="en-US" sz="3500" b="1" dirty="0" smtClean="0">
                <a:cs typeface="B Zar" pitchFamily="2" charset="-78"/>
              </a:rPr>
              <a:t>.</a:t>
            </a:r>
            <a:r>
              <a:rPr lang="fa-IR" sz="3500" b="1" dirty="0" smtClean="0">
                <a:cs typeface="B Zar" pitchFamily="2" charset="-78"/>
              </a:rPr>
              <a:t>راحتی قابل فهم بوده و بخشی ضروری از فرایند اکتشاف علمی به شمار مي‌آيد</a:t>
            </a:r>
            <a:endParaRPr lang="en-US" sz="3500" b="1" dirty="0" smtClean="0">
              <a:cs typeface="B Zar" pitchFamily="2" charset="-78"/>
            </a:endParaRPr>
          </a:p>
          <a:p>
            <a:pPr algn="r"/>
            <a:endParaRPr lang="fa-IR" sz="3500" b="1" dirty="0" smtClean="0">
              <a:cs typeface="B Zar" pitchFamily="2" charset="-78"/>
            </a:endParaRPr>
          </a:p>
          <a:p>
            <a:pPr algn="r"/>
            <a:endParaRPr lang="fa-IR" sz="3500" b="1" dirty="0" smtClean="0">
              <a:cs typeface="B Zar" pitchFamily="2" charset="-78"/>
            </a:endParaRPr>
          </a:p>
          <a:p>
            <a:pPr algn="r"/>
            <a:endParaRPr lang="fa-IR" sz="3500" b="1" dirty="0" smtClean="0">
              <a:cs typeface="B Zar" pitchFamily="2" charset="-78"/>
            </a:endParaRPr>
          </a:p>
          <a:p>
            <a:pPr algn="r"/>
            <a:r>
              <a:rPr lang="fa-IR" sz="3500" b="1" dirty="0" smtClean="0">
                <a:cs typeface="B Zar" pitchFamily="2" charset="-78"/>
              </a:rPr>
              <a:t>چي و </a:t>
            </a:r>
            <a:r>
              <a:rPr lang="fa-IR" sz="3500" b="1" dirty="0" smtClean="0">
                <a:cs typeface="B Zar" pitchFamily="2" charset="-78"/>
              </a:rPr>
              <a:t>جين2 </a:t>
            </a:r>
            <a:r>
              <a:rPr lang="fa-IR" sz="3500" b="1" dirty="0" smtClean="0">
                <a:cs typeface="B Zar" pitchFamily="2" charset="-78"/>
              </a:rPr>
              <a:t>(2011) نيز اظهار مي‌كنند كه مصورسازي، فرآیند دريافت داده‌های خام و تبدیل آن به شكلي است که قابل مشاهده و درك برای انسان باشد. مصورسازي در حال تبدیل شدن به يك ساختار اساسی در زندگی روزانه ماست. میزان اطلاعات مورد نیاز برای پردازش مغز انسان طاقت فرسا است. لذا مصورسازي روشي است برای ایجاد تصاویر، نمودار یا انیمیشن‌ جهت برقراری ارتباط از طريق پیام.  </a:t>
            </a:r>
            <a:endParaRPr lang="en-US" sz="3500" b="1" dirty="0" smtClean="0">
              <a:cs typeface="B Zar" pitchFamily="2" charset="-78"/>
            </a:endParaRPr>
          </a:p>
          <a:p>
            <a:pPr algn="r"/>
            <a:r>
              <a:rPr lang="fa-IR" sz="2400" b="1" dirty="0" smtClean="0">
                <a:cs typeface="B Zar" pitchFamily="2" charset="-78"/>
              </a:rPr>
              <a:t> </a:t>
            </a:r>
            <a:endParaRPr lang="en-US" sz="2400" b="1" dirty="0" smtClean="0">
              <a:cs typeface="B Zar" pitchFamily="2" charset="-78"/>
            </a:endParaRPr>
          </a:p>
          <a:p>
            <a:pPr algn="r"/>
            <a:endParaRPr lang="en-US" sz="2400" b="1" dirty="0" smtClean="0">
              <a:cs typeface="B Zar" pitchFamily="2" charset="-78"/>
            </a:endParaRPr>
          </a:p>
          <a:p>
            <a:pPr algn="r"/>
            <a:endParaRPr lang="en-US" sz="2400" b="1" dirty="0" smtClean="0">
              <a:cs typeface="B Zar" pitchFamily="2" charset="-78"/>
            </a:endParaRPr>
          </a:p>
          <a:p>
            <a:r>
              <a:rPr lang="en-US" sz="2900" b="1" dirty="0" smtClean="0">
                <a:cs typeface="B Zar" pitchFamily="2" charset="-78"/>
              </a:rPr>
              <a:t>1. </a:t>
            </a:r>
            <a:r>
              <a:rPr lang="en-US" sz="2900" b="1" dirty="0" err="1" smtClean="0">
                <a:cs typeface="B Zar" pitchFamily="2" charset="-78"/>
              </a:rPr>
              <a:t>Rubel</a:t>
            </a:r>
            <a:r>
              <a:rPr lang="en-US" sz="2900" b="1" dirty="0" smtClean="0">
                <a:cs typeface="B Zar" pitchFamily="2" charset="-78"/>
              </a:rPr>
              <a:t> et al</a:t>
            </a:r>
          </a:p>
          <a:p>
            <a:r>
              <a:rPr lang="en-US" sz="2900" b="1" dirty="0" smtClean="0"/>
              <a:t>2</a:t>
            </a:r>
            <a:r>
              <a:rPr lang="en-US" sz="2900" b="1" dirty="0" smtClean="0"/>
              <a:t>. Chi and  Jain</a:t>
            </a:r>
            <a:endParaRPr lang="fa-IR" sz="29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fa-IR" b="1" dirty="0" smtClean="0">
                <a:cs typeface="B Zar" pitchFamily="2" charset="-78"/>
              </a:rPr>
              <a:t>مباني و زمينه‌هاي مطالعاتي مصورسازي </a:t>
            </a:r>
            <a:r>
              <a:rPr lang="en-US" dirty="0" smtClean="0">
                <a:cs typeface="B Zar" pitchFamily="2" charset="-78"/>
              </a:rPr>
              <a:t/>
            </a:r>
            <a:br>
              <a:rPr lang="en-US" dirty="0" smtClean="0">
                <a:cs typeface="B Zar" pitchFamily="2" charset="-78"/>
              </a:rPr>
            </a:br>
            <a:endParaRPr lang="fa-IR" dirty="0"/>
          </a:p>
        </p:txBody>
      </p:sp>
      <p:sp>
        <p:nvSpPr>
          <p:cNvPr id="3" name="Content Placeholder 2"/>
          <p:cNvSpPr>
            <a:spLocks noGrp="1"/>
          </p:cNvSpPr>
          <p:nvPr>
            <p:ph idx="1"/>
          </p:nvPr>
        </p:nvSpPr>
        <p:spPr>
          <a:xfrm>
            <a:off x="381000" y="1600200"/>
            <a:ext cx="8229600" cy="4525963"/>
          </a:xfrm>
        </p:spPr>
        <p:txBody>
          <a:bodyPr>
            <a:normAutofit/>
          </a:bodyPr>
          <a:lstStyle/>
          <a:p>
            <a:pPr algn="just" rtl="1">
              <a:buNone/>
            </a:pPr>
            <a:endParaRPr lang="fa-IR" sz="2400" b="1" dirty="0" smtClean="0">
              <a:cs typeface="B Zar" pitchFamily="2" charset="-78"/>
            </a:endParaRPr>
          </a:p>
          <a:p>
            <a:pPr algn="just" rtl="1">
              <a:buNone/>
            </a:pPr>
            <a:r>
              <a:rPr lang="fa-IR" sz="2400" b="1" dirty="0" smtClean="0">
                <a:cs typeface="B Zar" pitchFamily="2" charset="-78"/>
              </a:rPr>
              <a:t>حوزه‌های </a:t>
            </a:r>
            <a:r>
              <a:rPr lang="fa-IR" sz="2400" b="1" dirty="0" smtClean="0">
                <a:cs typeface="B Zar" pitchFamily="2" charset="-78"/>
              </a:rPr>
              <a:t>مهمی که مصورسازی با آنها ارتباط دارد، بازيابي اطلاعات، فرامتن و وب، كتابخانه‌هاي رقمي، و تعامل ميان انسان و رايانه‌ است </a:t>
            </a:r>
            <a:endParaRPr lang="en-US" sz="2400" b="1" dirty="0" smtClean="0">
              <a:cs typeface="B Zar" pitchFamily="2" charset="-78"/>
            </a:endParaRPr>
          </a:p>
          <a:p>
            <a:pPr algn="just" rtl="1">
              <a:buNone/>
            </a:pPr>
            <a:r>
              <a:rPr lang="fa-IR" sz="2400" b="1" dirty="0" smtClean="0">
                <a:cs typeface="B Zar" pitchFamily="2" charset="-78"/>
              </a:rPr>
              <a:t>(</a:t>
            </a:r>
            <a:r>
              <a:rPr lang="fa-IR" sz="2400" b="1" dirty="0" smtClean="0">
                <a:cs typeface="B Zar" pitchFamily="2" charset="-78"/>
              </a:rPr>
              <a:t>چن، 1999). </a:t>
            </a:r>
            <a:endParaRPr lang="fa-IR" sz="2400" b="1" dirty="0" smtClean="0">
              <a:cs typeface="B Zar" pitchFamily="2" charset="-78"/>
            </a:endParaRPr>
          </a:p>
          <a:p>
            <a:pPr algn="just" rtl="1">
              <a:buNone/>
            </a:pPr>
            <a:endParaRPr lang="fa-IR" sz="2400" b="1" dirty="0" smtClean="0">
              <a:cs typeface="B Zar" pitchFamily="2" charset="-78"/>
            </a:endParaRPr>
          </a:p>
          <a:p>
            <a:pPr algn="just" rtl="1">
              <a:buNone/>
            </a:pPr>
            <a:r>
              <a:rPr lang="fa-IR" sz="2400" b="1" dirty="0" smtClean="0">
                <a:cs typeface="B Zar" pitchFamily="2" charset="-78"/>
              </a:rPr>
              <a:t>از </a:t>
            </a:r>
            <a:r>
              <a:rPr lang="fa-IR" sz="2400" b="1" dirty="0" smtClean="0">
                <a:cs typeface="B Zar" pitchFamily="2" charset="-78"/>
              </a:rPr>
              <a:t>سوی دیگر، مصورسازی با عرصه‌های متعدد دیگری چون طراحي رابط‌كاربر، گرافيك رايانه‌اي، تحليل اطلاعات، نظريه‌هاي شناختي، و طراحي هنري ارتباط نزديك دارد. </a:t>
            </a:r>
            <a:endParaRPr lang="en-US" sz="2400" b="1" dirty="0" smtClean="0">
              <a:cs typeface="B Zar" pitchFamily="2" charset="-78"/>
            </a:endParaRPr>
          </a:p>
          <a:p>
            <a:pPr algn="just" rtl="1">
              <a:buNone/>
            </a:pP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مباني و زمينه‌هاي مطالعاتي مصورسازي</a:t>
            </a:r>
            <a:endParaRPr lang="fa-IR" dirty="0"/>
          </a:p>
        </p:txBody>
      </p:sp>
      <p:sp>
        <p:nvSpPr>
          <p:cNvPr id="3" name="Content Placeholder 2"/>
          <p:cNvSpPr>
            <a:spLocks noGrp="1"/>
          </p:cNvSpPr>
          <p:nvPr>
            <p:ph idx="1"/>
          </p:nvPr>
        </p:nvSpPr>
        <p:spPr/>
        <p:txBody>
          <a:bodyPr>
            <a:normAutofit/>
          </a:bodyPr>
          <a:lstStyle/>
          <a:p>
            <a:pPr algn="just" rtl="1">
              <a:buNone/>
            </a:pPr>
            <a:endParaRPr lang="fa-IR" sz="2400" b="1" dirty="0" smtClean="0">
              <a:cs typeface="B Zar" pitchFamily="2" charset="-78"/>
            </a:endParaRPr>
          </a:p>
          <a:p>
            <a:pPr algn="just" rtl="1">
              <a:buNone/>
            </a:pPr>
            <a:endParaRPr lang="fa-IR" sz="2400" b="1" dirty="0" smtClean="0">
              <a:cs typeface="B Zar" pitchFamily="2" charset="-78"/>
            </a:endParaRPr>
          </a:p>
          <a:p>
            <a:pPr algn="just" rtl="1">
              <a:buNone/>
            </a:pPr>
            <a:r>
              <a:rPr lang="fa-IR" sz="2400" b="1" dirty="0" smtClean="0">
                <a:cs typeface="B Zar" pitchFamily="2" charset="-78"/>
              </a:rPr>
              <a:t>کارد و دیگران (1999)، مصورسازي </a:t>
            </a:r>
            <a:r>
              <a:rPr lang="fa-IR" sz="2400" b="1" dirty="0" smtClean="0">
                <a:cs typeface="B Zar" pitchFamily="2" charset="-78"/>
              </a:rPr>
              <a:t>داده1 </a:t>
            </a:r>
            <a:r>
              <a:rPr lang="fa-IR" sz="2400" b="1" dirty="0" smtClean="0">
                <a:cs typeface="B Zar" pitchFamily="2" charset="-78"/>
              </a:rPr>
              <a:t>يا گرافيك داده را شامل مصورسازي علمي و مصورسازي اطلاعات معرفی مي‌کنند و توضیح می‌دهند که مصورسازي علمي به‌صورت عمده با پديده‌هايي مرتبط است كه پايه جهان فيزيكي به‌شمار مي‌آيد. از سوی دیگر، مصورسازي اطلاعات در مقابل مصورسازي علمي، با مصورسازي حجم عظيمي از امور انتزاعي ارتباط دارد.</a:t>
            </a:r>
            <a:r>
              <a:rPr lang="en-US" sz="2400" b="1" dirty="0" smtClean="0">
                <a:cs typeface="B Zar" pitchFamily="2" charset="-78"/>
              </a:rPr>
              <a:t> </a:t>
            </a:r>
          </a:p>
          <a:p>
            <a:pPr algn="just" rtl="1">
              <a:buNone/>
            </a:pPr>
            <a:endParaRPr lang="en-US" dirty="0" smtClean="0"/>
          </a:p>
          <a:p>
            <a:pPr algn="just">
              <a:buNone/>
            </a:pPr>
            <a:r>
              <a:rPr lang="en-US" sz="1600" b="1" dirty="0" smtClean="0"/>
              <a:t>1. </a:t>
            </a:r>
            <a:r>
              <a:rPr lang="en-US" sz="1600" b="1" dirty="0" smtClean="0"/>
              <a:t>Data visualization</a:t>
            </a:r>
            <a:endParaRPr lang="en-US" sz="1600" b="1" dirty="0" smtClean="0"/>
          </a:p>
          <a:p>
            <a:pPr rtl="1">
              <a:buNone/>
            </a:pPr>
            <a:endParaRPr lang="en-US" sz="1800" b="1" dirty="0" smtClean="0"/>
          </a:p>
          <a:p>
            <a:pPr algn="just" rtl="1">
              <a:buNone/>
            </a:pPr>
            <a:endParaRPr lang="fa-IR"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مباني و زمينه‌هاي مطالعاتي مصورسازي</a:t>
            </a:r>
            <a:endParaRPr lang="fa-IR" dirty="0"/>
          </a:p>
        </p:txBody>
      </p:sp>
      <p:sp>
        <p:nvSpPr>
          <p:cNvPr id="3" name="Content Placeholder 2"/>
          <p:cNvSpPr>
            <a:spLocks noGrp="1"/>
          </p:cNvSpPr>
          <p:nvPr>
            <p:ph idx="1"/>
          </p:nvPr>
        </p:nvSpPr>
        <p:spPr/>
        <p:txBody>
          <a:bodyPr>
            <a:normAutofit lnSpcReduction="10000"/>
          </a:bodyPr>
          <a:lstStyle/>
          <a:p>
            <a:pPr algn="r"/>
            <a:r>
              <a:rPr lang="fa-IR" sz="2200" b="1" dirty="0" smtClean="0">
                <a:cs typeface="B Zar" pitchFamily="2" charset="-78"/>
              </a:rPr>
              <a:t>هوتاري1 </a:t>
            </a:r>
            <a:r>
              <a:rPr lang="fa-IR" sz="2200" b="1" dirty="0" smtClean="0">
                <a:cs typeface="B Zar" pitchFamily="2" charset="-78"/>
              </a:rPr>
              <a:t>(2005) تحول بنیادی در پژوهش‌‌های مصورسازی را چنین مطرح می‌کند که پژوهشگران علوم رايانه مصورسازي را به‌عنوان يك محصول يا يك فن مورد تأكيد قرار مي‌دهند، ولي پژوهشگران ديگر حوزه‌ها آن را پردازش ادراكي قلمداد مي‌كنند. </a:t>
            </a:r>
          </a:p>
          <a:p>
            <a:pPr algn="r"/>
            <a:r>
              <a:rPr lang="fa-IR" sz="2200" b="1" dirty="0" smtClean="0">
                <a:cs typeface="B Zar" pitchFamily="2" charset="-78"/>
              </a:rPr>
              <a:t>آگاتر </a:t>
            </a:r>
            <a:r>
              <a:rPr lang="fa-IR" sz="2200" b="1" dirty="0" smtClean="0">
                <a:cs typeface="B Zar" pitchFamily="2" charset="-78"/>
              </a:rPr>
              <a:t>2(2005</a:t>
            </a:r>
            <a:r>
              <a:rPr lang="fa-IR" sz="2200" b="1" dirty="0" smtClean="0">
                <a:cs typeface="B Zar" pitchFamily="2" charset="-78"/>
              </a:rPr>
              <a:t>) نيز به زمینه‌های همكاري بين‌رشته‌اي مصورسازی توجه می‌کند و مطالعات اصلی آن را در ميان حوزه‌هاي مطالعاتي مربوط به هنر، طراحي، علم و فناوري برمی‌شمارد. </a:t>
            </a:r>
          </a:p>
          <a:p>
            <a:pPr algn="r"/>
            <a:r>
              <a:rPr lang="fa-IR" sz="2200" b="1" dirty="0" smtClean="0">
                <a:cs typeface="B Zar" pitchFamily="2" charset="-78"/>
              </a:rPr>
              <a:t>یکی از اهدافی که برای بهره‌گیری از مصورسازي اطلاعات مورد توجه قرار گرفته و کاربردهای آن را فراگیر ساخته، فراهم‌آوري نمايش‌هاي گرافيكي فشرده، در رابط‌كاربر، و براي مديريت تعاملي بخش بزرگي از اجزاي اطلاعاتي است(دايكس، 2005). </a:t>
            </a:r>
            <a:endParaRPr lang="en-US" sz="2200" b="1" dirty="0" smtClean="0">
              <a:cs typeface="B Zar" pitchFamily="2" charset="-78"/>
            </a:endParaRPr>
          </a:p>
          <a:p>
            <a:r>
              <a:rPr lang="en-US" sz="1800" b="1" dirty="0" smtClean="0">
                <a:cs typeface="B Zar" pitchFamily="2" charset="-78"/>
              </a:rPr>
              <a:t>1. </a:t>
            </a:r>
            <a:r>
              <a:rPr lang="en-US" sz="1800" b="1" dirty="0" err="1" smtClean="0">
                <a:cs typeface="B Zar" pitchFamily="2" charset="-78"/>
              </a:rPr>
              <a:t>Huotari</a:t>
            </a:r>
            <a:endParaRPr lang="en-US" sz="1800" b="1" dirty="0" smtClean="0">
              <a:cs typeface="B Zar" pitchFamily="2" charset="-78"/>
            </a:endParaRPr>
          </a:p>
          <a:p>
            <a:r>
              <a:rPr lang="en-US" sz="1800" b="1" dirty="0" smtClean="0">
                <a:cs typeface="B Zar" pitchFamily="2" charset="-78"/>
              </a:rPr>
              <a:t>2. </a:t>
            </a:r>
            <a:r>
              <a:rPr lang="en-US" sz="1800" b="1" dirty="0" err="1" smtClean="0">
                <a:cs typeface="B Zar" pitchFamily="2" charset="-78"/>
              </a:rPr>
              <a:t>Agutter</a:t>
            </a:r>
            <a:endParaRPr lang="fa-IR" sz="1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اهداف مصورسازي</a:t>
            </a:r>
            <a:endParaRPr lang="fa-IR" dirty="0"/>
          </a:p>
        </p:txBody>
      </p:sp>
      <p:sp>
        <p:nvSpPr>
          <p:cNvPr id="3" name="Content Placeholder 2"/>
          <p:cNvSpPr>
            <a:spLocks noGrp="1"/>
          </p:cNvSpPr>
          <p:nvPr>
            <p:ph idx="1"/>
          </p:nvPr>
        </p:nvSpPr>
        <p:spPr/>
        <p:txBody>
          <a:bodyPr>
            <a:normAutofit fontScale="92500" lnSpcReduction="20000"/>
          </a:bodyPr>
          <a:lstStyle/>
          <a:p>
            <a:pPr algn="just" rtl="1">
              <a:buNone/>
            </a:pPr>
            <a:endParaRPr lang="fa-IR" sz="2200" b="1" dirty="0" smtClean="0">
              <a:cs typeface="B Zar" pitchFamily="2" charset="-78"/>
            </a:endParaRPr>
          </a:p>
          <a:p>
            <a:pPr algn="just" rtl="1">
              <a:buNone/>
            </a:pPr>
            <a:endParaRPr lang="fa-IR" sz="2200" b="1" dirty="0" smtClean="0">
              <a:cs typeface="B Zar" pitchFamily="2" charset="-78"/>
            </a:endParaRPr>
          </a:p>
          <a:p>
            <a:pPr algn="just" rtl="1">
              <a:buNone/>
            </a:pPr>
            <a:r>
              <a:rPr lang="fa-IR" sz="2600" b="1" dirty="0" smtClean="0">
                <a:cs typeface="B Zar" pitchFamily="2" charset="-78"/>
              </a:rPr>
              <a:t>يكي از اهداف </a:t>
            </a:r>
            <a:r>
              <a:rPr lang="fa-IR" sz="2600" b="1" dirty="0" smtClean="0">
                <a:cs typeface="B Zar" pitchFamily="2" charset="-78"/>
              </a:rPr>
              <a:t>اصلي </a:t>
            </a:r>
            <a:r>
              <a:rPr lang="fa-IR" sz="2600" b="1" dirty="0" smtClean="0">
                <a:cs typeface="B Zar" pitchFamily="2" charset="-78"/>
              </a:rPr>
              <a:t>مصورسازي اطلاعات، پشتيباني از تفکر انساني از طريق استفاده مناسب از ابزارهاي تصويري ويژه است. چنين ابزارهاي تصويري حواس انسان را پرورش مي‌دهد و با پديدآوردن ساختار و الگوهايي درون دانش مدون، به دانش انتزاعي ياري مي‌رساند، و ساختار نقشه فکري فضاهاي اطلاعاتي را تسهيل مي‌كند. ابزارهاي مصورسازي اطلاعات که به‌خوبي طراحي شده‌اند، مي‌توانند به ميزان زيادي به قوه استدلال و تفکر کاربران ياري رسانند(سديگ و </a:t>
            </a:r>
            <a:r>
              <a:rPr lang="fa-IR" sz="2600" b="1" dirty="0" smtClean="0">
                <a:cs typeface="B Zar" pitchFamily="2" charset="-78"/>
              </a:rPr>
              <a:t>ديگران1، </a:t>
            </a:r>
            <a:r>
              <a:rPr lang="fa-IR" sz="2600" b="1" dirty="0" smtClean="0">
                <a:cs typeface="B Zar" pitchFamily="2" charset="-78"/>
              </a:rPr>
              <a:t>2003).</a:t>
            </a:r>
            <a:endParaRPr lang="en-US" sz="2600" b="1" dirty="0" smtClean="0">
              <a:cs typeface="B Zar" pitchFamily="2" charset="-78"/>
            </a:endParaRPr>
          </a:p>
          <a:p>
            <a:endParaRPr lang="en-US" dirty="0" smtClean="0"/>
          </a:p>
          <a:p>
            <a:endParaRPr lang="en-US" dirty="0" smtClean="0"/>
          </a:p>
          <a:p>
            <a:endParaRPr lang="en-US" dirty="0" smtClean="0"/>
          </a:p>
          <a:p>
            <a:r>
              <a:rPr lang="en-US" sz="1800" b="1" dirty="0" smtClean="0"/>
              <a:t>1. </a:t>
            </a:r>
            <a:r>
              <a:rPr lang="en-US" sz="1800" b="1" dirty="0" err="1" smtClean="0"/>
              <a:t>Sedig</a:t>
            </a:r>
            <a:r>
              <a:rPr lang="en-US" sz="1800" b="1" dirty="0" smtClean="0"/>
              <a:t> et al</a:t>
            </a:r>
          </a:p>
          <a:p>
            <a:endParaRPr lang="fa-I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اهداف مصورسازي</a:t>
            </a:r>
            <a:endParaRPr lang="fa-IR" dirty="0"/>
          </a:p>
        </p:txBody>
      </p:sp>
      <p:sp>
        <p:nvSpPr>
          <p:cNvPr id="3" name="Content Placeholder 2"/>
          <p:cNvSpPr>
            <a:spLocks noGrp="1"/>
          </p:cNvSpPr>
          <p:nvPr>
            <p:ph idx="1"/>
          </p:nvPr>
        </p:nvSpPr>
        <p:spPr/>
        <p:txBody>
          <a:bodyPr>
            <a:normAutofit/>
          </a:bodyPr>
          <a:lstStyle/>
          <a:p>
            <a:pPr algn="r"/>
            <a:r>
              <a:rPr lang="fa-IR" sz="2400" b="1" dirty="0" smtClean="0">
                <a:cs typeface="B Zar" pitchFamily="2" charset="-78"/>
              </a:rPr>
              <a:t>مصورسازی یکی از راهبردهای مهمی است که می‌توان با تکیه بر آن به خلاصه‌سازي و كاهش حجم اطلاعات و افزايش کیفیت شناخت اطلاعات پرداخت. </a:t>
            </a:r>
          </a:p>
          <a:p>
            <a:pPr algn="r"/>
            <a:r>
              <a:rPr lang="fa-IR" sz="2400" b="1" dirty="0" smtClean="0">
                <a:cs typeface="B Zar" pitchFamily="2" charset="-78"/>
              </a:rPr>
              <a:t>هدف از توسعه روش‌ها و کاربردهای مصورسازی تأمین شرایط مناسب برای بازیابی اطلاعات و ارائه بازنمون بهتر برای درک مطلوب فقره‌های اطلاعاتی است.</a:t>
            </a:r>
          </a:p>
          <a:p>
            <a:pPr algn="r"/>
            <a:r>
              <a:rPr lang="fa-IR" sz="2400" b="1" dirty="0" smtClean="0">
                <a:cs typeface="B Zar" pitchFamily="2" charset="-78"/>
              </a:rPr>
              <a:t>از دیگر اهداف مصورسازی بحث ارتقای یادگیری و توسعه آموزش است. چنانچه (کونیالی‌اُغلو و دیگران، 2011) در پژوهش خود ثابت کردند که رهيافت مصورسازي سودمندي بالايي براي دانشجويان و استادان در  تدريس و فراگيري حوزه ریاضی به‌همراه دارد. </a:t>
            </a:r>
            <a:endParaRPr lang="en-US" sz="2400" b="1" dirty="0" smtClean="0">
              <a:cs typeface="B Zar" pitchFamily="2" charset="-78"/>
            </a:endParaRPr>
          </a:p>
          <a:p>
            <a:r>
              <a:rPr lang="en-US" sz="1800" b="1" dirty="0" err="1" smtClean="0">
                <a:cs typeface="B Zar" pitchFamily="2" charset="-78"/>
                <a:hlinkClick r:id="rId2"/>
              </a:rPr>
              <a:t>Konyalioglu</a:t>
            </a:r>
            <a:r>
              <a:rPr lang="en-US" sz="1800" b="1" dirty="0" smtClean="0">
                <a:cs typeface="B Zar" pitchFamily="2" charset="-78"/>
              </a:rPr>
              <a:t> et al</a:t>
            </a:r>
            <a:endParaRPr lang="fa-IR" sz="1800" b="1" dirty="0">
              <a:cs typeface="B Zar" pitchFamily="2"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مباني و زمينه‌هاي مطالعاتي مصورسازي</a:t>
            </a:r>
            <a:endParaRPr lang="fa-IR" dirty="0"/>
          </a:p>
        </p:txBody>
      </p:sp>
      <p:sp>
        <p:nvSpPr>
          <p:cNvPr id="3" name="Content Placeholder 2"/>
          <p:cNvSpPr>
            <a:spLocks noGrp="1"/>
          </p:cNvSpPr>
          <p:nvPr>
            <p:ph idx="1"/>
          </p:nvPr>
        </p:nvSpPr>
        <p:spPr/>
        <p:txBody>
          <a:bodyPr>
            <a:normAutofit fontScale="85000" lnSpcReduction="20000"/>
          </a:bodyPr>
          <a:lstStyle/>
          <a:p>
            <a:pPr algn="r"/>
            <a:endParaRPr lang="en-US" sz="2400" b="1" dirty="0" smtClean="0">
              <a:cs typeface="B Zar" pitchFamily="2" charset="-78"/>
            </a:endParaRPr>
          </a:p>
          <a:p>
            <a:pPr algn="just" rtl="1">
              <a:buNone/>
            </a:pPr>
            <a:endParaRPr lang="fa-IR" sz="2400" b="1" dirty="0" smtClean="0">
              <a:cs typeface="B Zar" pitchFamily="2" charset="-78"/>
            </a:endParaRPr>
          </a:p>
          <a:p>
            <a:pPr algn="just" rtl="1">
              <a:buNone/>
            </a:pPr>
            <a:r>
              <a:rPr lang="fa-IR" sz="3000" b="1" dirty="0" smtClean="0">
                <a:cs typeface="B Zar" pitchFamily="2" charset="-78"/>
              </a:rPr>
              <a:t>والاسچیک </a:t>
            </a:r>
            <a:r>
              <a:rPr lang="fa-IR" sz="3000" b="1" dirty="0" smtClean="0">
                <a:cs typeface="B Zar" pitchFamily="2" charset="-78"/>
              </a:rPr>
              <a:t>و </a:t>
            </a:r>
            <a:r>
              <a:rPr lang="fa-IR" sz="3000" b="1" dirty="0" smtClean="0">
                <a:cs typeface="B Zar" pitchFamily="2" charset="-78"/>
              </a:rPr>
              <a:t>باتوگ1 </a:t>
            </a:r>
            <a:r>
              <a:rPr lang="fa-IR" sz="3000" b="1" dirty="0" smtClean="0">
                <a:cs typeface="B Zar" pitchFamily="2" charset="-78"/>
              </a:rPr>
              <a:t>(2013) تصریح کرده‌اند </a:t>
            </a:r>
            <a:r>
              <a:rPr lang="fa-IR" sz="3000" b="1" dirty="0" smtClean="0">
                <a:cs typeface="B Zar" pitchFamily="2" charset="-78"/>
              </a:rPr>
              <a:t>که بر </a:t>
            </a:r>
            <a:r>
              <a:rPr lang="fa-IR" sz="3000" b="1" dirty="0" smtClean="0">
                <a:cs typeface="B Zar" pitchFamily="2" charset="-78"/>
              </a:rPr>
              <a:t>اساس این فرض، که جمع‌آوری اطلاعات در پایگاه داده‌های بزرگ در بسیاری از شرایطِ کاربردی کافی نیست، نظام مصورسازی به‌شکل مداوم توسعه داده شده است. آنان  با طراحی معماری نظام اطلاعاتی به مصورسازی فقره‌های اطلاعاتی در پایگاه‌های وسیع اطلاعاتی یاری رسانده‌اند. </a:t>
            </a:r>
            <a:endParaRPr lang="en-US" sz="3000" b="1" dirty="0" smtClean="0">
              <a:cs typeface="B Zar" pitchFamily="2" charset="-78"/>
            </a:endParaRPr>
          </a:p>
          <a:p>
            <a:endParaRPr lang="fa-IR" sz="1800" b="1" dirty="0" smtClean="0"/>
          </a:p>
          <a:p>
            <a:endParaRPr lang="en-US" sz="1800" b="1" dirty="0" smtClean="0"/>
          </a:p>
          <a:p>
            <a:endParaRPr lang="en-US" sz="1800" b="1" dirty="0" smtClean="0"/>
          </a:p>
          <a:p>
            <a:endParaRPr lang="en-US" sz="1800" b="1" dirty="0" smtClean="0"/>
          </a:p>
          <a:p>
            <a:endParaRPr lang="en-US" sz="1800" b="1" dirty="0" smtClean="0"/>
          </a:p>
          <a:p>
            <a:endParaRPr lang="en-US" sz="1800" b="1" dirty="0" smtClean="0"/>
          </a:p>
          <a:p>
            <a:endParaRPr lang="en-US" sz="1800" b="1" dirty="0" smtClean="0"/>
          </a:p>
          <a:p>
            <a:r>
              <a:rPr lang="en-US" sz="1800" b="1" dirty="0" smtClean="0"/>
              <a:t>1. </a:t>
            </a:r>
            <a:r>
              <a:rPr lang="en-US" sz="1800" b="1" dirty="0" err="1" smtClean="0"/>
              <a:t>Walaszczyk</a:t>
            </a:r>
            <a:r>
              <a:rPr lang="en-US" sz="1800" b="1" dirty="0" smtClean="0"/>
              <a:t> </a:t>
            </a:r>
            <a:r>
              <a:rPr lang="en-US" sz="1800" b="1" dirty="0" smtClean="0"/>
              <a:t>and  </a:t>
            </a:r>
            <a:r>
              <a:rPr lang="en-US" sz="1800" b="1" dirty="0" err="1" smtClean="0"/>
              <a:t>Batog</a:t>
            </a:r>
            <a:endParaRPr lang="fa-IR" sz="18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پايه‌هاي مطالعاتي مصورسازي</a:t>
            </a:r>
            <a:endParaRPr lang="fa-IR" b="1" dirty="0">
              <a:cs typeface="B Zar" pitchFamily="2" charset="-78"/>
            </a:endParaRPr>
          </a:p>
        </p:txBody>
      </p:sp>
      <p:sp>
        <p:nvSpPr>
          <p:cNvPr id="3" name="Content Placeholder 2"/>
          <p:cNvSpPr>
            <a:spLocks noGrp="1"/>
          </p:cNvSpPr>
          <p:nvPr>
            <p:ph idx="1"/>
          </p:nvPr>
        </p:nvSpPr>
        <p:spPr/>
        <p:txBody>
          <a:bodyPr>
            <a:normAutofit fontScale="92500" lnSpcReduction="10000"/>
          </a:bodyPr>
          <a:lstStyle/>
          <a:p>
            <a:pPr algn="r"/>
            <a:r>
              <a:rPr lang="fa-IR" b="1" dirty="0" smtClean="0">
                <a:cs typeface="B Zar" pitchFamily="2" charset="-78"/>
              </a:rPr>
              <a:t>طراحي رابط‌كاربر</a:t>
            </a:r>
          </a:p>
          <a:p>
            <a:pPr algn="r"/>
            <a:endParaRPr lang="fa-IR" b="1" dirty="0" smtClean="0">
              <a:cs typeface="B Zar" pitchFamily="2" charset="-78"/>
            </a:endParaRPr>
          </a:p>
          <a:p>
            <a:pPr algn="just" rtl="1">
              <a:buNone/>
            </a:pPr>
            <a:r>
              <a:rPr lang="fa-IR" sz="2600" b="1" dirty="0" smtClean="0">
                <a:cs typeface="B Zar" pitchFamily="2" charset="-78"/>
              </a:rPr>
              <a:t>رابط‌كاربر، پايه اصلي برقراري ارتباط انسان با رايانه، به‌ويژه در محيط شبكه است.</a:t>
            </a:r>
          </a:p>
          <a:p>
            <a:pPr algn="just" rtl="1">
              <a:buNone/>
            </a:pPr>
            <a:r>
              <a:rPr lang="fa-IR" sz="2600" b="1" dirty="0" smtClean="0">
                <a:cs typeface="B Zar" pitchFamily="2" charset="-78"/>
              </a:rPr>
              <a:t> اصول كلي طراحي يك رابط‌كاربر بهينه، در كاربرپسندي خلاصه مي‌شود. </a:t>
            </a:r>
          </a:p>
          <a:p>
            <a:pPr algn="just" rtl="1">
              <a:buNone/>
            </a:pPr>
            <a:r>
              <a:rPr lang="fa-IR" sz="2600" b="1" dirty="0" smtClean="0">
                <a:cs typeface="B Zar" pitchFamily="2" charset="-78"/>
              </a:rPr>
              <a:t>اين اصطلاح در واقع شامل تمامي مشخصات مطلوب و سودمند، براي بهره‌گيري مناسب از آن است. رابط‌كاربر مناسب ابزاري است كه علاوه بر آساني در استفاده، از قابليت سازگاري و انعطاف‌پذيري نيز برخوردار باشد.</a:t>
            </a:r>
          </a:p>
          <a:p>
            <a:pPr algn="just" rtl="1">
              <a:buNone/>
            </a:pPr>
            <a:r>
              <a:rPr lang="fa-IR" sz="2600" b="1" dirty="0" smtClean="0">
                <a:cs typeface="B Zar" pitchFamily="2" charset="-78"/>
              </a:rPr>
              <a:t>نشانگرهاي تصويري، پنجره‌ها، فهرست‌ها، نوارابزارهای مصور، و نظاير آن </a:t>
            </a:r>
            <a:r>
              <a:rPr lang="en-US" sz="2600" b="1" dirty="0" smtClean="0">
                <a:cs typeface="B Zar" pitchFamily="2" charset="-78"/>
              </a:rPr>
              <a:t>.</a:t>
            </a:r>
            <a:r>
              <a:rPr lang="fa-IR" sz="2600" b="1" dirty="0" smtClean="0">
                <a:cs typeface="B Zar" pitchFamily="2" charset="-78"/>
              </a:rPr>
              <a:t>در مصورسازي نقش موثري بر عهده دارد</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پايه‌هاي مطالعاتي مصورسازي</a:t>
            </a:r>
            <a:endParaRPr lang="fa-IR" dirty="0"/>
          </a:p>
        </p:txBody>
      </p:sp>
      <p:sp>
        <p:nvSpPr>
          <p:cNvPr id="3" name="Content Placeholder 2"/>
          <p:cNvSpPr>
            <a:spLocks noGrp="1"/>
          </p:cNvSpPr>
          <p:nvPr>
            <p:ph idx="1"/>
          </p:nvPr>
        </p:nvSpPr>
        <p:spPr/>
        <p:txBody>
          <a:bodyPr>
            <a:normAutofit lnSpcReduction="10000"/>
          </a:bodyPr>
          <a:lstStyle/>
          <a:p>
            <a:pPr algn="r"/>
            <a:r>
              <a:rPr lang="fa-IR" b="1" dirty="0" smtClean="0">
                <a:cs typeface="B Zar" pitchFamily="2" charset="-78"/>
              </a:rPr>
              <a:t>گرافيك رايانه‌اي</a:t>
            </a:r>
            <a:endParaRPr lang="en-US" b="1" dirty="0" smtClean="0">
              <a:cs typeface="B Zar" pitchFamily="2" charset="-78"/>
            </a:endParaRPr>
          </a:p>
          <a:p>
            <a:pPr algn="r"/>
            <a:r>
              <a:rPr lang="fa-IR" sz="2400" b="1" dirty="0" smtClean="0">
                <a:cs typeface="B Zar" pitchFamily="2" charset="-78"/>
              </a:rPr>
              <a:t>ويليام فِتردر سال 1960 اصطلاح گرافيك رايانه‌اي را براي توصيف فعاليت خود در شركت بوئينگ به‌كاربرد. اولين پيشرفت اساسي در عرصه </a:t>
            </a:r>
            <a:endParaRPr lang="en-US" sz="2400" b="1" dirty="0" smtClean="0">
              <a:cs typeface="B Zar" pitchFamily="2" charset="-78"/>
            </a:endParaRPr>
          </a:p>
          <a:p>
            <a:r>
              <a:rPr lang="fa-IR" sz="2400" b="1" dirty="0" smtClean="0">
                <a:cs typeface="B Zar" pitchFamily="2" charset="-78"/>
              </a:rPr>
              <a:t>گرافيك رايانه‌اي توسعه‌ اسكِچْپَددر سال 1962 توسط ايوان ساترلندبود.</a:t>
            </a:r>
          </a:p>
          <a:p>
            <a:endParaRPr lang="fa-IR" sz="2400" b="1" dirty="0" smtClean="0">
              <a:cs typeface="B Zar" pitchFamily="2" charset="-78"/>
            </a:endParaRPr>
          </a:p>
          <a:p>
            <a:pPr algn="r"/>
            <a:r>
              <a:rPr lang="fa-IR" sz="2400" b="1" dirty="0" smtClean="0">
                <a:cs typeface="B Zar" pitchFamily="2" charset="-78"/>
              </a:rPr>
              <a:t>گرافيك رايانه‌اي رويه‌اي است براي ارائه مطالب در قالب تصويري، كه در مقابل روش ارائه داده‌ها با بهره‌گيري از نويسه‌هاي عددي و حرفي قرار مي‌گيرد.</a:t>
            </a:r>
            <a:endParaRPr lang="en-US" sz="2400" b="1" dirty="0" smtClean="0">
              <a:cs typeface="B Zar" pitchFamily="2" charset="-78"/>
            </a:endParaRPr>
          </a:p>
          <a:p>
            <a:r>
              <a:rPr lang="en-US" sz="1600" b="1" u="sng" dirty="0" smtClean="0">
                <a:cs typeface="B Zar" pitchFamily="2" charset="-78"/>
                <a:hlinkClick r:id="rId2" tooltip="William Fetter"/>
              </a:rPr>
              <a:t>William Fetter</a:t>
            </a:r>
            <a:endParaRPr lang="en-US" sz="1600" b="1" u="sng" dirty="0" smtClean="0">
              <a:cs typeface="B Zar" pitchFamily="2" charset="-78"/>
            </a:endParaRPr>
          </a:p>
          <a:p>
            <a:r>
              <a:rPr lang="en-US" sz="1600" b="1" dirty="0" smtClean="0">
                <a:cs typeface="B Zar" pitchFamily="2" charset="-78"/>
                <a:hlinkClick r:id="rId3" tooltip="Boeing"/>
              </a:rPr>
              <a:t>Boeing</a:t>
            </a:r>
            <a:endParaRPr lang="en-US" sz="1600" b="1" dirty="0" smtClean="0">
              <a:cs typeface="B Zar" pitchFamily="2" charset="-78"/>
            </a:endParaRPr>
          </a:p>
          <a:p>
            <a:r>
              <a:rPr lang="en-US" sz="1600" b="1" dirty="0" smtClean="0">
                <a:cs typeface="B Zar" pitchFamily="2" charset="-78"/>
              </a:rPr>
              <a:t>Sketchpad</a:t>
            </a:r>
          </a:p>
          <a:p>
            <a:r>
              <a:rPr lang="en-US" sz="1600" b="1" dirty="0" smtClean="0">
                <a:cs typeface="B Zar" pitchFamily="2" charset="-78"/>
                <a:hlinkClick r:id="rId4" tooltip="Ivan Sutherland"/>
              </a:rPr>
              <a:t>Ivan Sutherland</a:t>
            </a:r>
            <a:endParaRPr lang="en-US" sz="1600" b="1" dirty="0" smtClean="0">
              <a:cs typeface="B Zar" pitchFamily="2" charset="-78"/>
            </a:endParaRPr>
          </a:p>
          <a:p>
            <a:pPr algn="r"/>
            <a:endParaRPr lang="fa-IR" b="1" dirty="0">
              <a:cs typeface="B Zar" pitchFamily="2"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پايه‌هاي مطالعاتي مصورسازي</a:t>
            </a:r>
            <a:endParaRPr lang="fa-IR" dirty="0"/>
          </a:p>
        </p:txBody>
      </p:sp>
      <p:sp>
        <p:nvSpPr>
          <p:cNvPr id="3" name="Content Placeholder 2"/>
          <p:cNvSpPr>
            <a:spLocks noGrp="1"/>
          </p:cNvSpPr>
          <p:nvPr>
            <p:ph idx="1"/>
          </p:nvPr>
        </p:nvSpPr>
        <p:spPr/>
        <p:txBody>
          <a:bodyPr/>
          <a:lstStyle/>
          <a:p>
            <a:pPr algn="r"/>
            <a:r>
              <a:rPr lang="fa-IR" b="1" dirty="0" smtClean="0">
                <a:cs typeface="B Zar" pitchFamily="2" charset="-78"/>
              </a:rPr>
              <a:t>تعامل ميان انسان و رايانه</a:t>
            </a:r>
            <a:endParaRPr lang="en-US" b="1" dirty="0" smtClean="0">
              <a:cs typeface="B Zar" pitchFamily="2" charset="-78"/>
            </a:endParaRPr>
          </a:p>
          <a:p>
            <a:pPr algn="r"/>
            <a:endParaRPr lang="en-US" sz="2400" b="1" dirty="0" smtClean="0">
              <a:cs typeface="B Zar" pitchFamily="2" charset="-78"/>
            </a:endParaRPr>
          </a:p>
          <a:p>
            <a:pPr algn="just" rtl="1">
              <a:buNone/>
            </a:pPr>
            <a:r>
              <a:rPr lang="fa-IR" sz="2400" b="1" dirty="0" smtClean="0">
                <a:cs typeface="B Zar" pitchFamily="2" charset="-78"/>
              </a:rPr>
              <a:t>ارتباط ميان انسان و ماشين يكي از انواع روابطي است كه مستلزم ايجاد واسطه‌‌اي است كه بتواند ميان دو گونه زبان، يعني زبان طبيعي كه انسان به آن تكلم مي‌كند، با زبان ماشين كه بر مبناي ساختار رقمي طراحي شده است، ارتباط برقرار سازد.</a:t>
            </a:r>
          </a:p>
          <a:p>
            <a:pPr algn="just" rtl="1">
              <a:buNone/>
            </a:pPr>
            <a:r>
              <a:rPr lang="fa-IR" sz="2400" b="1" dirty="0" smtClean="0">
                <a:cs typeface="B Zar" pitchFamily="2" charset="-78"/>
              </a:rPr>
              <a:t> نشانگرهاي تصويري در برقراري اين ارتباط مهم و ضروري نقش موثري ايفاء مي‌كنند.</a:t>
            </a:r>
            <a:endParaRPr lang="fa-IR" sz="2400" b="1" dirty="0">
              <a:cs typeface="B Zar" pitchFamily="2"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پايه‌هاي مطالعاتي مصورسازي</a:t>
            </a:r>
            <a:endParaRPr lang="fa-IR" dirty="0"/>
          </a:p>
        </p:txBody>
      </p:sp>
      <p:sp>
        <p:nvSpPr>
          <p:cNvPr id="3" name="Content Placeholder 2"/>
          <p:cNvSpPr>
            <a:spLocks noGrp="1"/>
          </p:cNvSpPr>
          <p:nvPr>
            <p:ph idx="1"/>
          </p:nvPr>
        </p:nvSpPr>
        <p:spPr>
          <a:xfrm>
            <a:off x="457200" y="1524000"/>
            <a:ext cx="8229600" cy="4525963"/>
          </a:xfrm>
        </p:spPr>
        <p:txBody>
          <a:bodyPr>
            <a:normAutofit fontScale="92500"/>
          </a:bodyPr>
          <a:lstStyle/>
          <a:p>
            <a:pPr algn="r"/>
            <a:r>
              <a:rPr lang="fa-IR" b="1" dirty="0" smtClean="0">
                <a:cs typeface="B Zar" pitchFamily="2" charset="-78"/>
              </a:rPr>
              <a:t>نظريه‌هاي شناختي</a:t>
            </a:r>
            <a:endParaRPr lang="en-US" dirty="0" smtClean="0">
              <a:cs typeface="B Zar" pitchFamily="2" charset="-78"/>
            </a:endParaRPr>
          </a:p>
          <a:p>
            <a:pPr lvl="1" algn="r" rtl="1"/>
            <a:endParaRPr lang="fa-IR" sz="2400" b="1" dirty="0" smtClean="0">
              <a:cs typeface="B Zar" pitchFamily="2" charset="-78"/>
            </a:endParaRPr>
          </a:p>
          <a:p>
            <a:pPr lvl="1" algn="r" rtl="1"/>
            <a:r>
              <a:rPr lang="fa-IR" sz="2400" b="1" dirty="0" smtClean="0">
                <a:cs typeface="B Zar" pitchFamily="2" charset="-78"/>
              </a:rPr>
              <a:t>كوالسكي1(1997</a:t>
            </a:r>
            <a:r>
              <a:rPr lang="fa-IR" sz="2400" b="1" dirty="0" smtClean="0">
                <a:cs typeface="B Zar" pitchFamily="2" charset="-78"/>
              </a:rPr>
              <a:t>) در بحث مصورسازي اطلاعات جنبه‌هاي ادراكي و شناختي را هم‌عرض با ويژگي‌هاي فن‌آورانه مطرح مي‌سازد. زيرا ابعاد شناختي در حال حاضر كاربرد زيادي در علوم رايانه پيدا كرده است و متخصصان اين علم در مدل‌سازي رايانه‌اي از آن بهره‌گرفته‌اند.</a:t>
            </a:r>
          </a:p>
          <a:p>
            <a:pPr lvl="1" algn="r" rtl="1"/>
            <a:r>
              <a:rPr lang="fa-IR" sz="2400" b="1" dirty="0" smtClean="0">
                <a:cs typeface="B Zar" pitchFamily="2" charset="-78"/>
              </a:rPr>
              <a:t> </a:t>
            </a:r>
            <a:r>
              <a:rPr lang="fa-IR" sz="2400" b="1" dirty="0" smtClean="0">
                <a:cs typeface="B Zar" pitchFamily="2" charset="-78"/>
              </a:rPr>
              <a:t>هتزلر(2004</a:t>
            </a:r>
            <a:r>
              <a:rPr lang="fa-IR" sz="2400" b="1" dirty="0" smtClean="0">
                <a:cs typeface="B Zar" pitchFamily="2" charset="-78"/>
              </a:rPr>
              <a:t>) مصورسازي اطلاعات را استفاده از حمايت‌هاي رايانه‌اي، تعامل، و </a:t>
            </a:r>
            <a:r>
              <a:rPr lang="en-US" sz="2400" b="1" dirty="0" smtClean="0">
                <a:cs typeface="B Zar" pitchFamily="2" charset="-78"/>
              </a:rPr>
              <a:t>  </a:t>
            </a:r>
            <a:r>
              <a:rPr lang="fa-IR" sz="2400" b="1" dirty="0" smtClean="0">
                <a:cs typeface="B Zar" pitchFamily="2" charset="-78"/>
              </a:rPr>
              <a:t>‌نمايش ديداري داده‌هاي انتزاعي براي تقويت قدرت ادراك آدمي مي‌داند.</a:t>
            </a:r>
            <a:endParaRPr lang="en-US" sz="2400" b="1" dirty="0" smtClean="0">
              <a:cs typeface="B Zar" pitchFamily="2" charset="-78"/>
            </a:endParaRPr>
          </a:p>
          <a:p>
            <a:endParaRPr lang="en-US" sz="1800" b="1" dirty="0" smtClean="0"/>
          </a:p>
          <a:p>
            <a:endParaRPr lang="en-US" sz="1800" b="1" dirty="0" smtClean="0"/>
          </a:p>
          <a:p>
            <a:r>
              <a:rPr lang="en-US" sz="1800" b="1" dirty="0" smtClean="0"/>
              <a:t>1. Kowalski</a:t>
            </a:r>
            <a:endParaRPr lang="en-US" sz="1800" b="1" dirty="0" smtClean="0"/>
          </a:p>
          <a:p>
            <a:endParaRPr lang="fa-I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پايه‌هاي مطالعاتي مصورسازي</a:t>
            </a:r>
            <a:endParaRPr lang="fa-IR" dirty="0"/>
          </a:p>
        </p:txBody>
      </p:sp>
      <p:sp>
        <p:nvSpPr>
          <p:cNvPr id="3" name="Content Placeholder 2"/>
          <p:cNvSpPr>
            <a:spLocks noGrp="1"/>
          </p:cNvSpPr>
          <p:nvPr>
            <p:ph idx="1"/>
          </p:nvPr>
        </p:nvSpPr>
        <p:spPr/>
        <p:txBody>
          <a:bodyPr/>
          <a:lstStyle/>
          <a:p>
            <a:pPr algn="r"/>
            <a:endParaRPr lang="en-US" b="1" dirty="0" smtClean="0">
              <a:cs typeface="B Zar" pitchFamily="2" charset="-78"/>
            </a:endParaRPr>
          </a:p>
          <a:p>
            <a:pPr algn="r"/>
            <a:r>
              <a:rPr lang="fa-IR" b="1" dirty="0" smtClean="0">
                <a:cs typeface="B Zar" pitchFamily="2" charset="-78"/>
              </a:rPr>
              <a:t>طراحي هنري</a:t>
            </a:r>
            <a:endParaRPr lang="en-US" dirty="0" smtClean="0">
              <a:cs typeface="B Zar" pitchFamily="2" charset="-78"/>
            </a:endParaRPr>
          </a:p>
          <a:p>
            <a:pPr algn="r"/>
            <a:endParaRPr lang="en-US" sz="2400" b="1" dirty="0" smtClean="0">
              <a:cs typeface="B Zar" pitchFamily="2" charset="-78"/>
            </a:endParaRPr>
          </a:p>
          <a:p>
            <a:pPr algn="just" rtl="1">
              <a:buNone/>
            </a:pPr>
            <a:r>
              <a:rPr lang="fa-IR" sz="2400" b="1" dirty="0" smtClean="0">
                <a:cs typeface="B Zar" pitchFamily="2" charset="-78"/>
              </a:rPr>
              <a:t>بحث تاثير رنگ‌ها و شكل‌ها </a:t>
            </a:r>
          </a:p>
          <a:p>
            <a:pPr algn="just" rtl="1">
              <a:buNone/>
            </a:pPr>
            <a:r>
              <a:rPr lang="fa-IR" sz="2400" b="1" dirty="0" smtClean="0">
                <a:cs typeface="B Zar" pitchFamily="2" charset="-78"/>
              </a:rPr>
              <a:t>فضاي كاري </a:t>
            </a:r>
            <a:endParaRPr lang="en-US" sz="2400" b="1" dirty="0" smtClean="0">
              <a:cs typeface="B Zar" pitchFamily="2" charset="-78"/>
            </a:endParaRPr>
          </a:p>
          <a:p>
            <a:pPr algn="just" rtl="1">
              <a:buNone/>
            </a:pPr>
            <a:r>
              <a:rPr lang="fa-IR" sz="2400" b="1" dirty="0" smtClean="0">
                <a:cs typeface="B Zar" pitchFamily="2" charset="-78"/>
              </a:rPr>
              <a:t>تناسب و تقارن </a:t>
            </a:r>
            <a:endParaRPr lang="en-US" sz="2400" b="1" dirty="0" smtClean="0">
              <a:cs typeface="B Zar" pitchFamily="2" charset="-78"/>
            </a:endParaRPr>
          </a:p>
          <a:p>
            <a:pPr algn="just" rtl="1">
              <a:buNone/>
            </a:pPr>
            <a:r>
              <a:rPr lang="fa-IR" sz="2400" b="1" dirty="0" smtClean="0">
                <a:cs typeface="B Zar" pitchFamily="2" charset="-78"/>
              </a:rPr>
              <a:t>رنگ، نوع و شكل نمادهاي مورد استفاده</a:t>
            </a:r>
          </a:p>
          <a:p>
            <a:pPr algn="just" rtl="1">
              <a:buNone/>
            </a:pPr>
            <a:r>
              <a:rPr lang="fa-IR" sz="2400" b="1" dirty="0" smtClean="0">
                <a:cs typeface="B Zar" pitchFamily="2" charset="-78"/>
              </a:rPr>
              <a:t> طراحي پيوندهاي ضروري، توصيفگرهاي خاص، و اشكال هندسي به </a:t>
            </a:r>
            <a:r>
              <a:rPr lang="fa-IR" sz="2400" b="1" dirty="0" smtClean="0">
                <a:cs typeface="B Zar" pitchFamily="2" charset="-78"/>
              </a:rPr>
              <a:t>كار رفته </a:t>
            </a:r>
            <a:r>
              <a:rPr lang="fa-IR" sz="2400" b="1" dirty="0" smtClean="0">
                <a:cs typeface="B Zar" pitchFamily="2" charset="-78"/>
              </a:rPr>
              <a:t>در ساختار واحد تصويري اطلاعات</a:t>
            </a:r>
            <a:endParaRPr lang="fa-IR" sz="2400" b="1" dirty="0">
              <a:cs typeface="B Zar" pitchFamily="2"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و انواع داده‌هاي مصورسازي</a:t>
            </a:r>
            <a:endParaRPr lang="fa-IR" dirty="0">
              <a:cs typeface="B Zar" pitchFamily="2" charset="-78"/>
            </a:endParaRPr>
          </a:p>
        </p:txBody>
      </p:sp>
      <p:sp>
        <p:nvSpPr>
          <p:cNvPr id="3" name="Content Placeholder 2"/>
          <p:cNvSpPr>
            <a:spLocks noGrp="1"/>
          </p:cNvSpPr>
          <p:nvPr>
            <p:ph idx="1"/>
          </p:nvPr>
        </p:nvSpPr>
        <p:spPr/>
        <p:txBody>
          <a:bodyPr>
            <a:normAutofit fontScale="85000" lnSpcReduction="10000"/>
          </a:bodyPr>
          <a:lstStyle/>
          <a:p>
            <a:pPr algn="just" rtl="1">
              <a:buNone/>
            </a:pPr>
            <a:r>
              <a:rPr lang="fa-IR" b="1" dirty="0" smtClean="0">
                <a:cs typeface="B Zar" pitchFamily="2" charset="-78"/>
              </a:rPr>
              <a:t>اشنايدرمن(1998)، انواع مصورسازي را در هفت مقوله </a:t>
            </a:r>
            <a:r>
              <a:rPr lang="fa-IR" b="1" dirty="0" smtClean="0">
                <a:cs typeface="B Zar" pitchFamily="2" charset="-78"/>
              </a:rPr>
              <a:t>طبقه‌بندي </a:t>
            </a:r>
            <a:r>
              <a:rPr lang="fa-IR" b="1" dirty="0" smtClean="0">
                <a:cs typeface="B Zar" pitchFamily="2" charset="-78"/>
              </a:rPr>
              <a:t>مي‌كند، </a:t>
            </a:r>
            <a:r>
              <a:rPr lang="fa-IR" b="1" dirty="0" smtClean="0">
                <a:cs typeface="B Zar" pitchFamily="2" charset="-78"/>
              </a:rPr>
              <a:t>شامل:</a:t>
            </a:r>
          </a:p>
          <a:p>
            <a:pPr algn="just" rtl="1">
              <a:buNone/>
            </a:pPr>
            <a:endParaRPr lang="fa-IR" b="1" dirty="0" smtClean="0">
              <a:cs typeface="B Zar" pitchFamily="2" charset="-78"/>
            </a:endParaRPr>
          </a:p>
          <a:p>
            <a:pPr algn="just" rtl="1">
              <a:buNone/>
            </a:pPr>
            <a:r>
              <a:rPr lang="fa-IR" b="1" dirty="0" smtClean="0">
                <a:cs typeface="B Zar" pitchFamily="2" charset="-78"/>
              </a:rPr>
              <a:t> داده‌هاي </a:t>
            </a:r>
            <a:r>
              <a:rPr lang="fa-IR" b="1" dirty="0" smtClean="0">
                <a:cs typeface="B Zar" pitchFamily="2" charset="-78"/>
              </a:rPr>
              <a:t>يك‌بُعدي1، دوبُعدي2، سه‌بُعدي3، چندبُعدي4، زماني5، سلسله‌مراتبي6، </a:t>
            </a:r>
            <a:r>
              <a:rPr lang="fa-IR" b="1" dirty="0" smtClean="0">
                <a:cs typeface="B Zar" pitchFamily="2" charset="-78"/>
              </a:rPr>
              <a:t>و </a:t>
            </a:r>
            <a:r>
              <a:rPr lang="fa-IR" b="1" dirty="0" smtClean="0">
                <a:cs typeface="B Zar" pitchFamily="2" charset="-78"/>
              </a:rPr>
              <a:t>شبكه‌اي7</a:t>
            </a:r>
            <a:r>
              <a:rPr lang="en-US" b="1" dirty="0" smtClean="0">
                <a:cs typeface="B Zar" pitchFamily="2" charset="-78"/>
              </a:rPr>
              <a:t> </a:t>
            </a:r>
            <a:endParaRPr lang="en-US" b="1" dirty="0" smtClean="0">
              <a:cs typeface="B Zar" pitchFamily="2" charset="-78"/>
            </a:endParaRPr>
          </a:p>
          <a:p>
            <a:endParaRPr lang="en-US" sz="1700" b="1" dirty="0" smtClean="0"/>
          </a:p>
          <a:p>
            <a:endParaRPr lang="en-US" sz="1700" b="1" dirty="0" smtClean="0"/>
          </a:p>
          <a:p>
            <a:endParaRPr lang="en-US" sz="1700" b="1" dirty="0" smtClean="0"/>
          </a:p>
          <a:p>
            <a:r>
              <a:rPr lang="en-US" sz="1700" b="1" dirty="0" smtClean="0"/>
              <a:t>1.One </a:t>
            </a:r>
            <a:r>
              <a:rPr lang="en-US" sz="1700" b="1" dirty="0" smtClean="0"/>
              <a:t>Dimension (1D)</a:t>
            </a:r>
          </a:p>
          <a:p>
            <a:r>
              <a:rPr lang="en-US" sz="1700" b="1" dirty="0" smtClean="0"/>
              <a:t>2. Two </a:t>
            </a:r>
            <a:r>
              <a:rPr lang="en-US" sz="1700" b="1" dirty="0" smtClean="0"/>
              <a:t>Dimension (2D)</a:t>
            </a:r>
          </a:p>
          <a:p>
            <a:r>
              <a:rPr lang="en-US" sz="1700" b="1" dirty="0" smtClean="0"/>
              <a:t>3. Three </a:t>
            </a:r>
            <a:r>
              <a:rPr lang="en-US" sz="1700" b="1" dirty="0" smtClean="0"/>
              <a:t>Dimension (3D)</a:t>
            </a:r>
          </a:p>
          <a:p>
            <a:r>
              <a:rPr lang="en-US" sz="1700" b="1" dirty="0" smtClean="0"/>
              <a:t>4. </a:t>
            </a:r>
            <a:r>
              <a:rPr lang="en-US" sz="1700" b="1" dirty="0" err="1" smtClean="0"/>
              <a:t>Mutli</a:t>
            </a:r>
            <a:r>
              <a:rPr lang="en-US" sz="1700" b="1" dirty="0" smtClean="0"/>
              <a:t> </a:t>
            </a:r>
            <a:r>
              <a:rPr lang="en-US" sz="1700" b="1" dirty="0" smtClean="0"/>
              <a:t>Dimension</a:t>
            </a:r>
          </a:p>
          <a:p>
            <a:r>
              <a:rPr lang="en-US" sz="1700" b="1" dirty="0" smtClean="0"/>
              <a:t>5. Temporal</a:t>
            </a:r>
            <a:endParaRPr lang="en-US" sz="1700" b="1" dirty="0" smtClean="0"/>
          </a:p>
          <a:p>
            <a:r>
              <a:rPr lang="en-US" sz="1700" b="1" dirty="0" smtClean="0"/>
              <a:t>6. Hierarchical</a:t>
            </a:r>
          </a:p>
          <a:p>
            <a:r>
              <a:rPr lang="en-US" sz="1700" b="1" dirty="0" smtClean="0"/>
              <a:t>7. Network</a:t>
            </a:r>
            <a:endParaRPr lang="en-US" sz="1700" b="1" dirty="0" smtClean="0"/>
          </a:p>
          <a:p>
            <a:endParaRPr lang="fa-I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و انواع داده‌هاي مصورسازي</a:t>
            </a:r>
            <a:endParaRPr lang="fa-IR" dirty="0"/>
          </a:p>
        </p:txBody>
      </p:sp>
      <p:sp>
        <p:nvSpPr>
          <p:cNvPr id="3" name="Content Placeholder 2"/>
          <p:cNvSpPr>
            <a:spLocks noGrp="1"/>
          </p:cNvSpPr>
          <p:nvPr>
            <p:ph idx="1"/>
          </p:nvPr>
        </p:nvSpPr>
        <p:spPr/>
        <p:txBody>
          <a:bodyPr>
            <a:normAutofit fontScale="70000" lnSpcReduction="20000"/>
          </a:bodyPr>
          <a:lstStyle/>
          <a:p>
            <a:pPr algn="r"/>
            <a:r>
              <a:rPr lang="fa-IR" sz="2800" b="1" dirty="0" smtClean="0">
                <a:cs typeface="B Zar" pitchFamily="2" charset="-78"/>
              </a:rPr>
              <a:t>کيم1 </a:t>
            </a:r>
            <a:r>
              <a:rPr lang="fa-IR" sz="2800" b="1" dirty="0" smtClean="0">
                <a:cs typeface="B Zar" pitchFamily="2" charset="-78"/>
              </a:rPr>
              <a:t>(2002، ص 101)، با توجه به طبقه‌بندي اشنايدرمن، مصورسازي را درچند رده‌ قرار مي‌دهد: داده‌هاي يک‌بُعدي، دوبُعدي، چندبُعدي، متن و فرامتن، سلسه‌مراتبي و گراف‌ها، الگوريتم‌ها و نرم‌افزارها</a:t>
            </a:r>
          </a:p>
          <a:p>
            <a:pPr algn="r"/>
            <a:endParaRPr lang="fa-IR" sz="2800" b="1" dirty="0" smtClean="0">
              <a:cs typeface="B Zar" pitchFamily="2" charset="-78"/>
            </a:endParaRPr>
          </a:p>
          <a:p>
            <a:pPr algn="just" rtl="1">
              <a:buNone/>
            </a:pPr>
            <a:r>
              <a:rPr lang="fa-IR" sz="2800" b="1" dirty="0" smtClean="0">
                <a:cs typeface="B Zar" pitchFamily="2" charset="-78"/>
              </a:rPr>
              <a:t>چن (</a:t>
            </a:r>
            <a:r>
              <a:rPr lang="fa-IR" sz="2800" b="1" dirty="0" smtClean="0">
                <a:cs typeface="B Zar" pitchFamily="2" charset="-78"/>
              </a:rPr>
              <a:t>1999، ص 27) براي فرايند مصورسازي اطلاعات دو جنبه بنيادي مرتبط معرفي مي‌كند: مدل‌سازي ساختاري2 و نمايش گرافيكي3.</a:t>
            </a:r>
          </a:p>
          <a:p>
            <a:pPr algn="just" rtl="1">
              <a:buNone/>
            </a:pPr>
            <a:r>
              <a:rPr lang="fa-IR" sz="2800" b="1" dirty="0" smtClean="0">
                <a:cs typeface="B Zar" pitchFamily="2" charset="-78"/>
              </a:rPr>
              <a:t>مراد از مدل‌سازي ساختاري كشف، استخراج و ساده‌سازي، زير پوشش روابط است.</a:t>
            </a:r>
            <a:endParaRPr lang="en-US" sz="2800" b="1" dirty="0" smtClean="0">
              <a:cs typeface="B Zar" pitchFamily="2" charset="-78"/>
            </a:endParaRPr>
          </a:p>
          <a:p>
            <a:pPr algn="just" rtl="1">
              <a:buNone/>
            </a:pPr>
            <a:r>
              <a:rPr lang="fa-IR" sz="2800" b="1" dirty="0" smtClean="0">
                <a:cs typeface="B Zar" pitchFamily="2" charset="-78"/>
              </a:rPr>
              <a:t>در مقابل منظور از نمايش گرافيكي، تغيير در نمايش اوليه يك ساختار درون واحد گرافيكي است، به‌گونه‌اي كه بتواند مورد تعامل و بررسي قرار گيرد. مانند: ساختار سلسله‌مراتبي ساده‌سازي.</a:t>
            </a:r>
            <a:r>
              <a:rPr lang="en-US" sz="2800" b="1" dirty="0" smtClean="0">
                <a:cs typeface="B Zar" pitchFamily="2" charset="-78"/>
              </a:rPr>
              <a:t> </a:t>
            </a:r>
          </a:p>
          <a:p>
            <a:pPr algn="just" rtl="1">
              <a:buNone/>
            </a:pPr>
            <a:endParaRPr lang="en-US" sz="2800" dirty="0" smtClean="0"/>
          </a:p>
          <a:p>
            <a:endParaRPr lang="en-US" sz="2800" dirty="0" smtClean="0"/>
          </a:p>
          <a:p>
            <a:r>
              <a:rPr lang="en-US" sz="2800" b="1" dirty="0" smtClean="0"/>
              <a:t>1.Keim</a:t>
            </a:r>
            <a:endParaRPr lang="en-US" sz="2800" b="1" dirty="0" smtClean="0"/>
          </a:p>
          <a:p>
            <a:r>
              <a:rPr lang="en-US" sz="2800" b="1" dirty="0" smtClean="0"/>
              <a:t>2.Structural </a:t>
            </a:r>
            <a:r>
              <a:rPr lang="en-US" sz="2800" b="1" dirty="0" err="1" smtClean="0"/>
              <a:t>modelling</a:t>
            </a:r>
            <a:endParaRPr lang="en-US" sz="2800" b="1" dirty="0" smtClean="0"/>
          </a:p>
          <a:p>
            <a:r>
              <a:rPr lang="en-US" sz="2800" b="1" dirty="0" smtClean="0"/>
              <a:t>3.Graphical representation</a:t>
            </a:r>
          </a:p>
          <a:p>
            <a:pPr algn="r"/>
            <a:endParaRPr lang="fa-IR" b="1" dirty="0">
              <a:cs typeface="B Zar" pitchFamily="2"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و انواع داده‌هاي مصورسازي</a:t>
            </a:r>
            <a:endParaRPr lang="fa-IR" dirty="0"/>
          </a:p>
        </p:txBody>
      </p:sp>
      <p:sp>
        <p:nvSpPr>
          <p:cNvPr id="3" name="Content Placeholder 2"/>
          <p:cNvSpPr>
            <a:spLocks noGrp="1"/>
          </p:cNvSpPr>
          <p:nvPr>
            <p:ph idx="1"/>
          </p:nvPr>
        </p:nvSpPr>
        <p:spPr/>
        <p:txBody>
          <a:bodyPr>
            <a:normAutofit/>
          </a:bodyPr>
          <a:lstStyle/>
          <a:p>
            <a:pPr algn="r" rtl="1">
              <a:buNone/>
            </a:pPr>
            <a:endParaRPr lang="fa-IR" sz="2400" b="1" dirty="0" smtClean="0">
              <a:cs typeface="B Zar" pitchFamily="2" charset="-78"/>
            </a:endParaRPr>
          </a:p>
          <a:p>
            <a:pPr algn="r" rtl="1">
              <a:buNone/>
            </a:pPr>
            <a:r>
              <a:rPr lang="fa-IR" sz="2400" b="1" dirty="0" smtClean="0">
                <a:cs typeface="B Zar" pitchFamily="2" charset="-78"/>
              </a:rPr>
              <a:t>كارد</a:t>
            </a:r>
            <a:r>
              <a:rPr lang="fa-IR" sz="2400" b="1" dirty="0" smtClean="0">
                <a:cs typeface="B Zar" pitchFamily="2" charset="-78"/>
              </a:rPr>
              <a:t>، مک کینلی، و اشنایدرمن(1999) مصورسازي داده يا گرافيك داده را شامل مصورسازي علمي و مصورسازي </a:t>
            </a:r>
            <a:r>
              <a:rPr lang="fa-IR" sz="2400" b="1" dirty="0" smtClean="0">
                <a:cs typeface="B Zar" pitchFamily="2" charset="-78"/>
              </a:rPr>
              <a:t>اطلاعات </a:t>
            </a:r>
            <a:r>
              <a:rPr lang="fa-IR" sz="2400" b="1" dirty="0" smtClean="0">
                <a:cs typeface="B Zar" pitchFamily="2" charset="-78"/>
              </a:rPr>
              <a:t>مي‌دانند.</a:t>
            </a:r>
            <a:endParaRPr lang="en-US" sz="2400" b="1" dirty="0" smtClean="0">
              <a:cs typeface="B Zar" pitchFamily="2" charset="-78"/>
            </a:endParaRPr>
          </a:p>
          <a:p>
            <a:pPr algn="r" rtl="1">
              <a:buNone/>
            </a:pPr>
            <a:endParaRPr lang="en-US" sz="2400" b="1" dirty="0" smtClean="0">
              <a:cs typeface="B Zar" pitchFamily="2" charset="-78"/>
            </a:endParaRPr>
          </a:p>
          <a:p>
            <a:pPr algn="r" rtl="1">
              <a:buNone/>
            </a:pPr>
            <a:r>
              <a:rPr lang="fa-IR" sz="2400" b="1" dirty="0" smtClean="0">
                <a:cs typeface="B Zar" pitchFamily="2" charset="-78"/>
              </a:rPr>
              <a:t>اين تقسيم‌بندي بر مبناي مصاديق عيني و ذهني شكل گرفته است. مصورسازي داده، از نگاه كارد، داراي شباهت‌هاي زيادي با گرافيك داده است؛ به‌گونه‌اي كه وي آنها را مترادف قلمداد مي‌كند. آنچه كه در بيشتر مباحث مصورسازي مورد عنايت قرار گرفته و درباره آن به </a:t>
            </a:r>
            <a:r>
              <a:rPr lang="fa-IR" sz="2400" b="1" dirty="0" smtClean="0">
                <a:cs typeface="B Zar" pitchFamily="2" charset="-78"/>
              </a:rPr>
              <a:t>تحليل پرداخته‌اند</a:t>
            </a:r>
            <a:r>
              <a:rPr lang="fa-IR" sz="2400" b="1" dirty="0" smtClean="0">
                <a:cs typeface="B Zar" pitchFamily="2" charset="-78"/>
              </a:rPr>
              <a:t>، مصورسازي اطلاعات </a:t>
            </a:r>
            <a:r>
              <a:rPr lang="fa-IR" sz="2400" b="1" dirty="0" smtClean="0">
                <a:cs typeface="B Zar" pitchFamily="2" charset="-78"/>
              </a:rPr>
              <a:t>است.</a:t>
            </a:r>
            <a:endParaRPr lang="fa-IR" sz="2400" b="1" dirty="0">
              <a:cs typeface="B Zar" pitchFamily="2" charset="-7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و انواع داده‌هاي مصورسازي</a:t>
            </a:r>
            <a:endParaRPr lang="fa-IR" dirty="0"/>
          </a:p>
        </p:txBody>
      </p:sp>
      <p:sp>
        <p:nvSpPr>
          <p:cNvPr id="3" name="Content Placeholder 2"/>
          <p:cNvSpPr>
            <a:spLocks noGrp="1"/>
          </p:cNvSpPr>
          <p:nvPr>
            <p:ph idx="1"/>
          </p:nvPr>
        </p:nvSpPr>
        <p:spPr>
          <a:xfrm>
            <a:off x="457200" y="2362200"/>
            <a:ext cx="8229600" cy="3763963"/>
          </a:xfrm>
        </p:spPr>
        <p:txBody>
          <a:bodyPr>
            <a:normAutofit/>
          </a:bodyPr>
          <a:lstStyle/>
          <a:p>
            <a:pPr algn="just" rtl="1">
              <a:buNone/>
            </a:pPr>
            <a:r>
              <a:rPr lang="fa-IR" sz="2800" b="1" dirty="0" smtClean="0">
                <a:cs typeface="B Zar" pitchFamily="2" charset="-78"/>
              </a:rPr>
              <a:t>تفاوت ميان مصورسازي علمي و مصورسازي اطلاعات: </a:t>
            </a:r>
          </a:p>
          <a:p>
            <a:pPr algn="just" rtl="1">
              <a:buNone/>
            </a:pPr>
            <a:r>
              <a:rPr lang="fa-IR" sz="2800" b="1" dirty="0" smtClean="0">
                <a:cs typeface="B Zar" pitchFamily="2" charset="-78"/>
              </a:rPr>
              <a:t>مصورسازي علمي عمدتاً در جهت كاربردپذير ساختن داده‌هاي فيزيكي است؛</a:t>
            </a:r>
          </a:p>
          <a:p>
            <a:pPr algn="just" rtl="1">
              <a:buNone/>
            </a:pPr>
            <a:r>
              <a:rPr lang="fa-IR" sz="2800" b="1" dirty="0" smtClean="0">
                <a:cs typeface="B Zar" pitchFamily="2" charset="-78"/>
              </a:rPr>
              <a:t> درحالي‌كه مصورسازي اطلاعات به شيوه‌هاي تصويرسازي عملي داده‌هاي انتزاعي مي‌پردازد. </a:t>
            </a:r>
          </a:p>
          <a:p>
            <a:pPr algn="just" rtl="1">
              <a:buNone/>
            </a:pPr>
            <a:r>
              <a:rPr lang="fa-IR" sz="2800" b="1" dirty="0" smtClean="0">
                <a:cs typeface="B Zar" pitchFamily="2" charset="-78"/>
              </a:rPr>
              <a:t>امور انتراعي در مصورسازي علمي بر مبناي فضاي فيزيكي بنا نهاده شده است.</a:t>
            </a:r>
            <a:endParaRPr lang="fa-IR" sz="2800" b="1" dirty="0">
              <a:cs typeface="B Zar" pitchFamily="2"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و انواع داده‌هاي مصورسازي</a:t>
            </a:r>
            <a:endParaRPr lang="fa-IR" dirty="0"/>
          </a:p>
        </p:txBody>
      </p:sp>
      <p:sp>
        <p:nvSpPr>
          <p:cNvPr id="3" name="Content Placeholder 2"/>
          <p:cNvSpPr>
            <a:spLocks noGrp="1"/>
          </p:cNvSpPr>
          <p:nvPr>
            <p:ph idx="1"/>
          </p:nvPr>
        </p:nvSpPr>
        <p:spPr>
          <a:xfrm>
            <a:off x="457200" y="1905000"/>
            <a:ext cx="8229600" cy="4221163"/>
          </a:xfrm>
        </p:spPr>
        <p:txBody>
          <a:bodyPr>
            <a:normAutofit/>
          </a:bodyPr>
          <a:lstStyle/>
          <a:p>
            <a:pPr algn="r"/>
            <a:r>
              <a:rPr lang="fa-IR" sz="2800" b="1" dirty="0" smtClean="0">
                <a:cs typeface="B Zar" pitchFamily="2" charset="-78"/>
              </a:rPr>
              <a:t>از سوی دیگر، مصورسازی به دو شاخه مصورسازی اطلاعات و داده تفکیک شده است. </a:t>
            </a:r>
            <a:endParaRPr lang="fa-IR" sz="2800" b="1" dirty="0" smtClean="0">
              <a:cs typeface="B Zar" pitchFamily="2" charset="-78"/>
            </a:endParaRPr>
          </a:p>
          <a:p>
            <a:pPr algn="r"/>
            <a:r>
              <a:rPr lang="fa-IR" sz="2800" b="1" dirty="0" smtClean="0">
                <a:cs typeface="B Zar" pitchFamily="2" charset="-78"/>
              </a:rPr>
              <a:t>بر </a:t>
            </a:r>
            <a:r>
              <a:rPr lang="fa-IR" sz="2800" b="1" dirty="0" smtClean="0">
                <a:cs typeface="B Zar" pitchFamily="2" charset="-78"/>
              </a:rPr>
              <a:t>این اساس، در برخی متون تخصصی مصورسازی در حوزه کاربرد آن در زمینه داده بررسی شده و در منابع دیگری مصورسازی در ارتباط با اطلاعات تشریح شده است</a:t>
            </a:r>
            <a:r>
              <a:rPr lang="fa-IR" sz="2800" b="1" dirty="0" smtClean="0">
                <a:cs typeface="B Zar" pitchFamily="2" charset="-78"/>
              </a:rPr>
              <a:t>.</a:t>
            </a:r>
          </a:p>
          <a:p>
            <a:pPr algn="r"/>
            <a:r>
              <a:rPr lang="fa-IR" sz="2800" b="1" dirty="0" smtClean="0">
                <a:cs typeface="B Zar" pitchFamily="2" charset="-78"/>
              </a:rPr>
              <a:t> </a:t>
            </a:r>
            <a:r>
              <a:rPr lang="fa-IR" sz="2800" b="1" dirty="0" smtClean="0">
                <a:cs typeface="B Zar" pitchFamily="2" charset="-78"/>
              </a:rPr>
              <a:t>ولی در برخی منابع مصورسازی داده و اطلاعات به جای هم به‌کار رفته‌اند.</a:t>
            </a:r>
            <a:endParaRPr lang="fa-IR" sz="2800" b="1" dirty="0">
              <a:cs typeface="B Zar" pitchFamily="2" charset="-7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و انواع داده‌هاي مصورسازي</a:t>
            </a:r>
            <a:endParaRPr lang="fa-IR" dirty="0"/>
          </a:p>
        </p:txBody>
      </p:sp>
      <p:sp>
        <p:nvSpPr>
          <p:cNvPr id="3" name="Content Placeholder 2"/>
          <p:cNvSpPr>
            <a:spLocks noGrp="1"/>
          </p:cNvSpPr>
          <p:nvPr>
            <p:ph idx="1"/>
          </p:nvPr>
        </p:nvSpPr>
        <p:spPr>
          <a:xfrm>
            <a:off x="381000" y="1600200"/>
            <a:ext cx="8229600" cy="4525963"/>
          </a:xfrm>
        </p:spPr>
        <p:txBody>
          <a:bodyPr>
            <a:normAutofit/>
          </a:bodyPr>
          <a:lstStyle/>
          <a:p>
            <a:pPr algn="just" rtl="1">
              <a:buNone/>
            </a:pPr>
            <a:r>
              <a:rPr lang="fa-IR" sz="2400" b="1" dirty="0" smtClean="0">
                <a:cs typeface="B Zar" pitchFamily="2" charset="-78"/>
              </a:rPr>
              <a:t>مصورسازي داده، به نحوه نمايش و ارائه ديداري داده براي درك بهتر، و بهره‌گيري مناسب‌تر از آن اطلاق مي‌شود.</a:t>
            </a:r>
          </a:p>
          <a:p>
            <a:pPr algn="just" rtl="1">
              <a:buNone/>
            </a:pPr>
            <a:r>
              <a:rPr lang="fa-IR" sz="2400" b="1" dirty="0" smtClean="0">
                <a:cs typeface="B Zar" pitchFamily="2" charset="-78"/>
              </a:rPr>
              <a:t>مصورسازی داده دارای استعداد زیادی برای استخراج دانش از داده است. مصورسازی مجموعه‌‌‌ای صحیح از ویژگی‌ها، می‌‌تواند به وضوح، الگوهای </a:t>
            </a:r>
            <a:r>
              <a:rPr lang="fa-IR" sz="2400" b="1" dirty="0" smtClean="0">
                <a:cs typeface="B Zar" pitchFamily="2" charset="-78"/>
              </a:rPr>
              <a:t>مورد </a:t>
            </a:r>
            <a:r>
              <a:rPr lang="fa-IR" sz="2400" b="1" dirty="0" smtClean="0">
                <a:cs typeface="B Zar" pitchFamily="2" charset="-78"/>
              </a:rPr>
              <a:t>علاقه را </a:t>
            </a:r>
            <a:r>
              <a:rPr lang="fa-IR" sz="2400" b="1" dirty="0" smtClean="0">
                <a:cs typeface="B Zar" pitchFamily="2" charset="-78"/>
              </a:rPr>
              <a:t>مشخص کند(لِبان1، </a:t>
            </a:r>
            <a:r>
              <a:rPr lang="fa-IR" sz="2400" b="1" dirty="0" smtClean="0">
                <a:cs typeface="B Zar" pitchFamily="2" charset="-78"/>
              </a:rPr>
              <a:t>2013).</a:t>
            </a:r>
          </a:p>
          <a:p>
            <a:pPr algn="just" rtl="1">
              <a:buNone/>
            </a:pPr>
            <a:r>
              <a:rPr lang="fa-IR" sz="2400" b="1" dirty="0" smtClean="0">
                <a:cs typeface="B Zar" pitchFamily="2" charset="-78"/>
              </a:rPr>
              <a:t>. مصورسازي داده با بهره‌گيري از فنون گوناگون به تناسب نوع، </a:t>
            </a:r>
            <a:r>
              <a:rPr lang="fa-IR" sz="2400" b="1" dirty="0" smtClean="0">
                <a:cs typeface="B Zar" pitchFamily="2" charset="-78"/>
              </a:rPr>
              <a:t>ساختار و </a:t>
            </a:r>
            <a:r>
              <a:rPr lang="fa-IR" sz="2400" b="1" dirty="0" smtClean="0">
                <a:cs typeface="B Zar" pitchFamily="2" charset="-78"/>
              </a:rPr>
              <a:t>تركيب داده، به تفهيم و درك بيشتر آن ياري مي‌رساند</a:t>
            </a:r>
            <a:r>
              <a:rPr lang="en-US" sz="2400" dirty="0" smtClean="0">
                <a:cs typeface="B Zar" pitchFamily="2" charset="-78"/>
              </a:rPr>
              <a:t> </a:t>
            </a:r>
          </a:p>
          <a:p>
            <a:pPr algn="just" rtl="1">
              <a:buNone/>
            </a:pPr>
            <a:r>
              <a:rPr lang="fa-IR" sz="2400" b="1" dirty="0" smtClean="0">
                <a:cs typeface="B Zar" pitchFamily="2" charset="-78"/>
              </a:rPr>
              <a:t>این روش مصورسازی بر ابعاد داده‌ها استوار شده است</a:t>
            </a:r>
            <a:endParaRPr lang="en-US" sz="2400" b="1" dirty="0" smtClean="0">
              <a:cs typeface="B Zar" pitchFamily="2" charset="-78"/>
            </a:endParaRPr>
          </a:p>
          <a:p>
            <a:pPr>
              <a:buNone/>
            </a:pPr>
            <a:r>
              <a:rPr lang="en-US" sz="1800" b="1" dirty="0" smtClean="0">
                <a:cs typeface="B Zar" pitchFamily="2" charset="-78"/>
              </a:rPr>
              <a:t>1. </a:t>
            </a:r>
            <a:r>
              <a:rPr lang="en-US" sz="1800" b="1" dirty="0" err="1" smtClean="0">
                <a:cs typeface="B Zar" pitchFamily="2" charset="-78"/>
              </a:rPr>
              <a:t>Leban</a:t>
            </a:r>
            <a:endParaRPr lang="fa-IR" sz="1800" b="1" dirty="0">
              <a:cs typeface="B Zar" pitchFamily="2" charset="-7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و انواع داده‌هاي مصورسازي</a:t>
            </a:r>
            <a:endParaRPr lang="fa-IR" dirty="0"/>
          </a:p>
        </p:txBody>
      </p:sp>
      <p:sp>
        <p:nvSpPr>
          <p:cNvPr id="3" name="Content Placeholder 2"/>
          <p:cNvSpPr>
            <a:spLocks noGrp="1"/>
          </p:cNvSpPr>
          <p:nvPr>
            <p:ph idx="1"/>
          </p:nvPr>
        </p:nvSpPr>
        <p:spPr/>
        <p:txBody>
          <a:bodyPr>
            <a:normAutofit lnSpcReduction="10000"/>
          </a:bodyPr>
          <a:lstStyle/>
          <a:p>
            <a:pPr algn="just" rtl="1">
              <a:buNone/>
            </a:pPr>
            <a:r>
              <a:rPr lang="fa-IR" sz="2800" b="1" dirty="0" smtClean="0">
                <a:cs typeface="B Zar" pitchFamily="2" charset="-78"/>
              </a:rPr>
              <a:t>مصورسازي اطلاعات</a:t>
            </a:r>
            <a:endParaRPr lang="en-US" sz="2800" b="1" dirty="0" smtClean="0">
              <a:cs typeface="B Zar" pitchFamily="2" charset="-78"/>
            </a:endParaRPr>
          </a:p>
          <a:p>
            <a:pPr algn="just" rtl="1">
              <a:buNone/>
            </a:pPr>
            <a:r>
              <a:rPr lang="fa-IR" sz="2800" b="1" dirty="0" smtClean="0">
                <a:cs typeface="B Zar" pitchFamily="2" charset="-78"/>
              </a:rPr>
              <a:t>مونزنر(2002)، بيان مي‌كند كه حوزه موضوعي رايانه‌محورِ مصورسازيِ اطلاعات درباره ايجاد ابزارهايي است كه جهت بهره‌برداري نظام‌هاي ديداري انسان در جهت كمك به كاوش كاربران يا شرح و توضيح داده به‌كار مي‌رود.</a:t>
            </a:r>
            <a:r>
              <a:rPr lang="en-US" sz="2800" dirty="0" smtClean="0">
                <a:cs typeface="B Zar" pitchFamily="2" charset="-78"/>
              </a:rPr>
              <a:t> </a:t>
            </a:r>
          </a:p>
          <a:p>
            <a:pPr algn="just" rtl="1">
              <a:buNone/>
            </a:pPr>
            <a:endParaRPr lang="en-US" sz="2800" dirty="0" smtClean="0">
              <a:cs typeface="B Zar" pitchFamily="2" charset="-78"/>
            </a:endParaRPr>
          </a:p>
          <a:p>
            <a:pPr algn="just" rtl="1">
              <a:buNone/>
            </a:pPr>
            <a:r>
              <a:rPr lang="fa-IR" sz="2800" b="1" dirty="0" smtClean="0">
                <a:cs typeface="B Zar" pitchFamily="2" charset="-78"/>
              </a:rPr>
              <a:t>كشف الگوها و يافتن شباهت‌ها ،به‌صورت ديداري، يكي از توانايي‌هايي انساني است. نظام‌هاي مصورسازي اطلاعات، از اين توانايي، جهت فشرده‌سازي مقادير عظيم اطلاعات متني از طريق ارائه ديداري قابل كنترل، بهره‌برداري مي‌كنند.</a:t>
            </a:r>
            <a:endParaRPr lang="en-US" sz="2800" dirty="0" smtClean="0">
              <a:cs typeface="B Zar" pitchFamily="2" charset="-78"/>
            </a:endParaRPr>
          </a:p>
          <a:p>
            <a:pPr algn="r"/>
            <a:endParaRPr lang="fa-IR" sz="2800" dirty="0">
              <a:cs typeface="B Zar" pitchFamily="2" charset="-7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و انواع داده‌هاي مصورسازي</a:t>
            </a:r>
            <a:endParaRPr lang="fa-IR" dirty="0"/>
          </a:p>
        </p:txBody>
      </p:sp>
      <p:sp>
        <p:nvSpPr>
          <p:cNvPr id="3" name="Content Placeholder 2"/>
          <p:cNvSpPr>
            <a:spLocks noGrp="1"/>
          </p:cNvSpPr>
          <p:nvPr>
            <p:ph idx="1"/>
          </p:nvPr>
        </p:nvSpPr>
        <p:spPr/>
        <p:txBody>
          <a:bodyPr>
            <a:normAutofit lnSpcReduction="10000"/>
          </a:bodyPr>
          <a:lstStyle/>
          <a:p>
            <a:pPr algn="just" rtl="1">
              <a:buNone/>
            </a:pPr>
            <a:endParaRPr lang="fa-IR" sz="2800" b="1" dirty="0" smtClean="0">
              <a:cs typeface="B Zar" pitchFamily="2" charset="-78"/>
            </a:endParaRPr>
          </a:p>
          <a:p>
            <a:pPr algn="just" rtl="1">
              <a:buNone/>
            </a:pPr>
            <a:r>
              <a:rPr lang="fa-IR" sz="2800" b="1" dirty="0" smtClean="0">
                <a:cs typeface="B Zar" pitchFamily="2" charset="-78"/>
              </a:rPr>
              <a:t>مصورسازي </a:t>
            </a:r>
            <a:r>
              <a:rPr lang="fa-IR" sz="2800" b="1" dirty="0" smtClean="0">
                <a:cs typeface="B Zar" pitchFamily="2" charset="-78"/>
              </a:rPr>
              <a:t>اطلاعات عمدتاً با داده‌هاي مجازي يا انتزاعي سروكار دارد</a:t>
            </a:r>
            <a:endParaRPr lang="en-US" sz="2800" b="1" dirty="0" smtClean="0">
              <a:cs typeface="B Zar" pitchFamily="2" charset="-78"/>
            </a:endParaRPr>
          </a:p>
          <a:p>
            <a:pPr algn="just" rtl="1">
              <a:buNone/>
            </a:pPr>
            <a:endParaRPr lang="en-US" sz="2800" b="1" dirty="0" smtClean="0">
              <a:cs typeface="B Zar" pitchFamily="2" charset="-78"/>
            </a:endParaRPr>
          </a:p>
          <a:p>
            <a:pPr algn="just" rtl="1">
              <a:buNone/>
            </a:pPr>
            <a:r>
              <a:rPr lang="ar-SA" sz="2800" b="1" dirty="0" smtClean="0">
                <a:cs typeface="B Zar" pitchFamily="2" charset="-78"/>
              </a:rPr>
              <a:t>ا</a:t>
            </a:r>
            <a:r>
              <a:rPr lang="fa-IR" sz="2800" b="1" dirty="0" smtClean="0">
                <a:cs typeface="B Zar" pitchFamily="2" charset="-78"/>
              </a:rPr>
              <a:t>ش</a:t>
            </a:r>
            <a:r>
              <a:rPr lang="ar-SA" sz="2800" b="1" dirty="0" smtClean="0">
                <a:cs typeface="B Zar" pitchFamily="2" charset="-78"/>
              </a:rPr>
              <a:t>تيشن</a:t>
            </a:r>
            <a:r>
              <a:rPr lang="ar-SA" sz="2800" b="1" dirty="0" smtClean="0">
                <a:cs typeface="B Zar" pitchFamily="2" charset="-78"/>
              </a:rPr>
              <a:t>، كارنيني و </a:t>
            </a:r>
            <a:r>
              <a:rPr lang="ar-SA" sz="2800" b="1" dirty="0" smtClean="0">
                <a:cs typeface="B Zar" pitchFamily="2" charset="-78"/>
              </a:rPr>
              <a:t>كوناتي</a:t>
            </a:r>
            <a:r>
              <a:rPr lang="fa-IR" sz="2800" b="1" dirty="0" smtClean="0">
                <a:cs typeface="B Zar" pitchFamily="2" charset="-78"/>
              </a:rPr>
              <a:t>1</a:t>
            </a:r>
            <a:r>
              <a:rPr lang="ar-SA" sz="2800" b="1" dirty="0" smtClean="0">
                <a:cs typeface="B Zar" pitchFamily="2" charset="-78"/>
              </a:rPr>
              <a:t> </a:t>
            </a:r>
            <a:r>
              <a:rPr lang="ar-SA" sz="2800" b="1" dirty="0" smtClean="0">
                <a:cs typeface="B Zar" pitchFamily="2" charset="-78"/>
              </a:rPr>
              <a:t>(2013) نيز مصورسازي اطلاعات را حيطه‌ توسعه‌يافته‌اي از حوزه تعامل انسان و رايانه مي‌دانند كه به منظور ياري رساندن به كاربران جهت درك و مديريت اطلاعات حجيم به‌وجود آمده است.  </a:t>
            </a:r>
            <a:endParaRPr lang="en-US" sz="2800" b="1" dirty="0" smtClean="0">
              <a:cs typeface="B Zar" pitchFamily="2" charset="-78"/>
            </a:endParaRPr>
          </a:p>
          <a:p>
            <a:endParaRPr lang="en-US" sz="2800" b="1" dirty="0" smtClean="0">
              <a:cs typeface="B Zar" pitchFamily="2" charset="-78"/>
            </a:endParaRPr>
          </a:p>
          <a:p>
            <a:r>
              <a:rPr lang="en-US" sz="1600" b="1" dirty="0" smtClean="0">
                <a:cs typeface="B Zar" pitchFamily="2" charset="-78"/>
              </a:rPr>
              <a:t>1. Steichen</a:t>
            </a:r>
            <a:r>
              <a:rPr lang="en-US" sz="1600" b="1" dirty="0" smtClean="0">
                <a:cs typeface="B Zar" pitchFamily="2" charset="-78"/>
              </a:rPr>
              <a:t>; </a:t>
            </a:r>
            <a:r>
              <a:rPr lang="en-US" sz="1600" b="1" dirty="0" err="1" smtClean="0">
                <a:cs typeface="B Zar" pitchFamily="2" charset="-78"/>
              </a:rPr>
              <a:t>Carenini</a:t>
            </a:r>
            <a:r>
              <a:rPr lang="en-US" sz="1600" b="1" dirty="0" smtClean="0">
                <a:cs typeface="B Zar" pitchFamily="2" charset="-78"/>
              </a:rPr>
              <a:t> and </a:t>
            </a:r>
            <a:r>
              <a:rPr lang="en-US" sz="1600" b="1" dirty="0" err="1" smtClean="0">
                <a:cs typeface="B Zar" pitchFamily="2" charset="-78"/>
              </a:rPr>
              <a:t>Conati</a:t>
            </a:r>
            <a:endParaRPr lang="en-US" sz="1600" b="1" dirty="0" smtClean="0">
              <a:cs typeface="B Zar" pitchFamily="2" charset="-78"/>
            </a:endParaRPr>
          </a:p>
          <a:p>
            <a:pPr algn="r"/>
            <a:endParaRPr lang="fa-IR" sz="2800" b="1" dirty="0">
              <a:cs typeface="B Zar" pitchFamily="2"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1" dirty="0" smtClean="0">
                <a:cs typeface="B Zar" pitchFamily="2" charset="-78"/>
              </a:rPr>
              <a:t>مقایسه وجوه اشتراک و افتراق مصورسازی داده و اطلاعات</a:t>
            </a:r>
            <a:endParaRPr lang="fa-IR" dirty="0">
              <a:cs typeface="B Zar" pitchFamily="2" charset="-78"/>
            </a:endParaRPr>
          </a:p>
        </p:txBody>
      </p:sp>
      <p:graphicFrame>
        <p:nvGraphicFramePr>
          <p:cNvPr id="4" name="Table 3"/>
          <p:cNvGraphicFramePr>
            <a:graphicFrameLocks noGrp="1"/>
          </p:cNvGraphicFramePr>
          <p:nvPr/>
        </p:nvGraphicFramePr>
        <p:xfrm>
          <a:off x="609600" y="1600201"/>
          <a:ext cx="8010527" cy="4648198"/>
        </p:xfrm>
        <a:graphic>
          <a:graphicData uri="http://schemas.openxmlformats.org/drawingml/2006/table">
            <a:tbl>
              <a:tblPr rtl="1"/>
              <a:tblGrid>
                <a:gridCol w="1952625"/>
                <a:gridCol w="3209925"/>
                <a:gridCol w="2847977"/>
              </a:tblGrid>
              <a:tr h="742215">
                <a:tc>
                  <a:txBody>
                    <a:bodyPr/>
                    <a:lstStyle/>
                    <a:p>
                      <a:pPr algn="just" rtl="1">
                        <a:spcAft>
                          <a:spcPts val="0"/>
                        </a:spcAft>
                      </a:pPr>
                      <a:r>
                        <a:rPr lang="fa-IR" sz="1800" b="1" dirty="0">
                          <a:latin typeface="Arial"/>
                          <a:ea typeface="Times New Roman"/>
                          <a:cs typeface="B Zar"/>
                        </a:rPr>
                        <a:t>ویژگی‌ها</a:t>
                      </a:r>
                      <a:endParaRPr lang="en-US" sz="18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800" b="1" dirty="0">
                          <a:latin typeface="Arial"/>
                          <a:ea typeface="Times New Roman"/>
                          <a:cs typeface="B Zar"/>
                        </a:rPr>
                        <a:t>مصورسازی داده</a:t>
                      </a:r>
                      <a:endParaRPr lang="en-US" sz="18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800" b="1" dirty="0">
                          <a:latin typeface="Arial"/>
                          <a:ea typeface="Times New Roman"/>
                          <a:cs typeface="B Zar"/>
                        </a:rPr>
                        <a:t>مصورسازی اطلاعات</a:t>
                      </a:r>
                      <a:endParaRPr lang="en-US" sz="18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7628">
                <a:tc>
                  <a:txBody>
                    <a:bodyPr/>
                    <a:lstStyle/>
                    <a:p>
                      <a:pPr algn="just" rtl="1">
                        <a:spcAft>
                          <a:spcPts val="0"/>
                        </a:spcAft>
                      </a:pPr>
                      <a:r>
                        <a:rPr lang="fa-IR" sz="1400" b="1" dirty="0">
                          <a:latin typeface="Arial"/>
                          <a:ea typeface="Times New Roman"/>
                          <a:cs typeface="B Zar"/>
                        </a:rPr>
                        <a:t>هدف</a:t>
                      </a:r>
                      <a:endParaRPr lang="en-US" sz="1400" dirty="0">
                        <a:latin typeface="Times New Roman"/>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dirty="0">
                          <a:latin typeface="Arial"/>
                          <a:ea typeface="Times New Roman"/>
                          <a:cs typeface="B Zar"/>
                        </a:rPr>
                        <a:t> نمايش و ارائه ديداري داده براي درك بهتر </a:t>
                      </a:r>
                      <a:endParaRPr lang="en-US" sz="1400" dirty="0">
                        <a:latin typeface="Times New Roman"/>
                        <a:ea typeface="Times New Roman"/>
                        <a:cs typeface="Arial"/>
                      </a:endParaRPr>
                    </a:p>
                    <a:p>
                      <a:pPr algn="just" rtl="1">
                        <a:spcAft>
                          <a:spcPts val="0"/>
                        </a:spcAft>
                      </a:pPr>
                      <a:r>
                        <a:rPr lang="fa-IR" sz="1400" b="1" dirty="0">
                          <a:latin typeface="Arial"/>
                          <a:ea typeface="Times New Roman"/>
                          <a:cs typeface="B Zar"/>
                        </a:rPr>
                        <a:t>و بهره‌گيري مناسب‌تر از آن</a:t>
                      </a:r>
                      <a:endParaRPr lang="en-US" sz="1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a:latin typeface="Arial"/>
                          <a:ea typeface="Times New Roman"/>
                          <a:cs typeface="B Zar"/>
                        </a:rPr>
                        <a:t>بازنمايي و ارائه اطلاعات در قالب‌هاي تصويري </a:t>
                      </a: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773">
                <a:tc>
                  <a:txBody>
                    <a:bodyPr/>
                    <a:lstStyle/>
                    <a:p>
                      <a:pPr algn="just" rtl="1">
                        <a:spcAft>
                          <a:spcPts val="0"/>
                        </a:spcAft>
                      </a:pPr>
                      <a:r>
                        <a:rPr lang="fa-IR" sz="1400" b="1">
                          <a:latin typeface="Arial"/>
                          <a:ea typeface="Times New Roman"/>
                          <a:cs typeface="B Zar"/>
                        </a:rPr>
                        <a:t>ساختار</a:t>
                      </a: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dirty="0">
                          <a:latin typeface="Arial"/>
                          <a:ea typeface="Times New Roman"/>
                          <a:cs typeface="B Zar"/>
                        </a:rPr>
                        <a:t>مبتنی بر ابعاد داده </a:t>
                      </a:r>
                      <a:endParaRPr lang="en-US" sz="1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a:latin typeface="Times New Roman"/>
                          <a:ea typeface="Times New Roman"/>
                          <a:cs typeface="B Zar"/>
                        </a:rPr>
                        <a:t>تکیه بر حجم عظيمي از امور انتزاعي</a:t>
                      </a: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242">
                <a:tc>
                  <a:txBody>
                    <a:bodyPr/>
                    <a:lstStyle/>
                    <a:p>
                      <a:pPr algn="just" rtl="1">
                        <a:spcAft>
                          <a:spcPts val="0"/>
                        </a:spcAft>
                      </a:pPr>
                      <a:r>
                        <a:rPr lang="fa-IR" sz="1400" b="1">
                          <a:latin typeface="Arial"/>
                          <a:ea typeface="Times New Roman"/>
                          <a:cs typeface="B Zar"/>
                        </a:rPr>
                        <a:t>محیط فعالیت</a:t>
                      </a: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dirty="0">
                          <a:latin typeface="Arial"/>
                          <a:ea typeface="Times New Roman"/>
                          <a:cs typeface="B Zar"/>
                        </a:rPr>
                        <a:t>محيط‌هاي رقومی، واقعيت مجازي و شبکه</a:t>
                      </a:r>
                      <a:endParaRPr lang="en-US" sz="1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a:latin typeface="Arial"/>
                          <a:ea typeface="Times New Roman"/>
                          <a:cs typeface="B Zar"/>
                        </a:rPr>
                        <a:t>محيط‌هاي رقومی، واقعيت مجازي و شبکه</a:t>
                      </a: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773">
                <a:tc>
                  <a:txBody>
                    <a:bodyPr/>
                    <a:lstStyle/>
                    <a:p>
                      <a:pPr algn="just" rtl="1">
                        <a:spcAft>
                          <a:spcPts val="0"/>
                        </a:spcAft>
                      </a:pPr>
                      <a:r>
                        <a:rPr lang="fa-IR" sz="1400" b="1">
                          <a:latin typeface="Arial"/>
                          <a:ea typeface="Times New Roman"/>
                          <a:cs typeface="B Zar"/>
                        </a:rPr>
                        <a:t>انسجام</a:t>
                      </a: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dirty="0">
                          <a:latin typeface="Times New Roman"/>
                          <a:ea typeface="Times New Roman"/>
                          <a:cs typeface="B Zar"/>
                        </a:rPr>
                        <a:t>مجموعه ساختاريافته گراف‌ها </a:t>
                      </a:r>
                      <a:endParaRPr lang="en-US" sz="1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a:latin typeface="Arial"/>
                          <a:ea typeface="Times New Roman"/>
                          <a:cs typeface="B Zar"/>
                        </a:rPr>
                        <a:t>فشرده‌سازي مقادير عظيم اطلاعات</a:t>
                      </a: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0819">
                <a:tc>
                  <a:txBody>
                    <a:bodyPr/>
                    <a:lstStyle/>
                    <a:p>
                      <a:pPr algn="just" rtl="1">
                        <a:spcAft>
                          <a:spcPts val="0"/>
                        </a:spcAft>
                      </a:pPr>
                      <a:r>
                        <a:rPr lang="fa-IR" sz="1400" b="1">
                          <a:latin typeface="Arial"/>
                          <a:ea typeface="Times New Roman"/>
                          <a:cs typeface="B Zar"/>
                        </a:rPr>
                        <a:t>رده‌بندی علمی</a:t>
                      </a: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dirty="0">
                          <a:latin typeface="Arial"/>
                          <a:ea typeface="Times New Roman"/>
                          <a:cs typeface="B Zar"/>
                        </a:rPr>
                        <a:t>از شاخه‌هاي علوم رايانه</a:t>
                      </a:r>
                      <a:endParaRPr lang="en-US" sz="1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a:latin typeface="Arial"/>
                          <a:ea typeface="Times New Roman"/>
                          <a:cs typeface="B Zar"/>
                        </a:rPr>
                        <a:t>از شاخه‌هاي علوم رايانه</a:t>
                      </a: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6443">
                <a:tc>
                  <a:txBody>
                    <a:bodyPr/>
                    <a:lstStyle/>
                    <a:p>
                      <a:pPr algn="just" rtl="1">
                        <a:spcAft>
                          <a:spcPts val="0"/>
                        </a:spcAft>
                      </a:pPr>
                      <a:r>
                        <a:rPr lang="fa-IR" sz="1400" b="1">
                          <a:latin typeface="Arial"/>
                          <a:ea typeface="Times New Roman"/>
                          <a:cs typeface="B Zar"/>
                        </a:rPr>
                        <a:t>کاربرد فنون</a:t>
                      </a:r>
                      <a:endParaRPr lang="en-US" sz="1400">
                        <a:latin typeface="Times New Roman"/>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dirty="0">
                          <a:latin typeface="Arial"/>
                          <a:ea typeface="Times New Roman"/>
                          <a:cs typeface="B Zar"/>
                        </a:rPr>
                        <a:t>امكان تصويرسازي فنون متعدد مصورسازي </a:t>
                      </a:r>
                      <a:r>
                        <a:rPr lang="fa-IR" sz="1400" b="1" dirty="0" smtClean="0">
                          <a:latin typeface="Arial"/>
                          <a:ea typeface="Times New Roman"/>
                          <a:cs typeface="B Zar"/>
                        </a:rPr>
                        <a:t>براي</a:t>
                      </a:r>
                      <a:r>
                        <a:rPr lang="en-US" sz="1400" b="1" dirty="0" smtClean="0">
                          <a:latin typeface="Arial"/>
                          <a:ea typeface="Times New Roman"/>
                          <a:cs typeface="B Zar"/>
                        </a:rPr>
                        <a:t> </a:t>
                      </a:r>
                      <a:r>
                        <a:rPr lang="fa-IR" sz="1400" b="1" dirty="0" smtClean="0">
                          <a:latin typeface="Arial"/>
                          <a:ea typeface="Times New Roman"/>
                          <a:cs typeface="B Zar"/>
                        </a:rPr>
                        <a:t> </a:t>
                      </a:r>
                      <a:r>
                        <a:rPr lang="fa-IR" sz="1400" b="1" dirty="0">
                          <a:latin typeface="Arial"/>
                          <a:ea typeface="Times New Roman"/>
                          <a:cs typeface="B Zar"/>
                        </a:rPr>
                        <a:t>مجموعه داده‌ها</a:t>
                      </a:r>
                      <a:endParaRPr lang="en-US" sz="1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dirty="0">
                          <a:latin typeface="Arial"/>
                          <a:ea typeface="Times New Roman"/>
                          <a:cs typeface="B Zar"/>
                        </a:rPr>
                        <a:t>امكان تصويرسازي فنون متعدد </a:t>
                      </a:r>
                      <a:r>
                        <a:rPr lang="fa-IR" sz="1400" b="1" dirty="0" smtClean="0">
                          <a:latin typeface="Arial"/>
                          <a:ea typeface="Times New Roman"/>
                          <a:cs typeface="B Zar"/>
                        </a:rPr>
                        <a:t>مصورسازي</a:t>
                      </a:r>
                      <a:r>
                        <a:rPr lang="en-US" sz="1400" b="1" dirty="0" smtClean="0">
                          <a:latin typeface="Arial"/>
                          <a:ea typeface="Times New Roman"/>
                          <a:cs typeface="B Zar"/>
                        </a:rPr>
                        <a:t> </a:t>
                      </a:r>
                      <a:r>
                        <a:rPr lang="fa-IR" sz="1400" b="1" dirty="0" smtClean="0">
                          <a:latin typeface="Arial"/>
                          <a:ea typeface="Times New Roman"/>
                          <a:cs typeface="B Zar"/>
                        </a:rPr>
                        <a:t> </a:t>
                      </a:r>
                      <a:r>
                        <a:rPr lang="fa-IR" sz="1400" b="1" dirty="0">
                          <a:latin typeface="Arial"/>
                          <a:ea typeface="Times New Roman"/>
                          <a:cs typeface="B Zar"/>
                        </a:rPr>
                        <a:t>براي مجموعه اطلاعات</a:t>
                      </a:r>
                      <a:endParaRPr lang="en-US" sz="1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5063">
                <a:tc>
                  <a:txBody>
                    <a:bodyPr/>
                    <a:lstStyle/>
                    <a:p>
                      <a:pPr algn="just" rtl="1">
                        <a:spcAft>
                          <a:spcPts val="0"/>
                        </a:spcAft>
                      </a:pPr>
                      <a:r>
                        <a:rPr lang="fa-IR" sz="1400" b="1">
                          <a:latin typeface="Arial"/>
                          <a:ea typeface="Times New Roman"/>
                          <a:cs typeface="B Zar"/>
                        </a:rPr>
                        <a:t>شیوه نمایش</a:t>
                      </a: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a:latin typeface="Arial"/>
                          <a:ea typeface="Times New Roman"/>
                          <a:cs typeface="B Zar"/>
                        </a:rPr>
                        <a:t>مبتنی بر انواع روش‌های بازنمون گرافیکی رایانه </a:t>
                      </a: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dirty="0">
                          <a:latin typeface="Arial"/>
                          <a:ea typeface="Times New Roman"/>
                          <a:cs typeface="B Zar"/>
                        </a:rPr>
                        <a:t>مبتنی بر انواع روش‌های بازنمون گرافیکی رایانه </a:t>
                      </a:r>
                      <a:endParaRPr lang="en-US" sz="1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242">
                <a:tc>
                  <a:txBody>
                    <a:bodyPr/>
                    <a:lstStyle/>
                    <a:p>
                      <a:pPr algn="just" rtl="1">
                        <a:spcAft>
                          <a:spcPts val="0"/>
                        </a:spcAft>
                      </a:pPr>
                      <a:r>
                        <a:rPr lang="fa-IR" sz="1400" b="1">
                          <a:latin typeface="Arial"/>
                          <a:ea typeface="Times New Roman"/>
                          <a:cs typeface="B Zar"/>
                        </a:rPr>
                        <a:t>شمول</a:t>
                      </a: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a:latin typeface="Times New Roman"/>
                          <a:ea typeface="Times New Roman"/>
                          <a:cs typeface="B Zar"/>
                        </a:rPr>
                        <a:t>شامل مصورسازي علمي و مصورسازي اطلاعات </a:t>
                      </a:r>
                      <a:endParaRPr lang="en-US" sz="140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r>
                        <a:rPr lang="fa-IR" sz="1400" b="1" dirty="0">
                          <a:latin typeface="Arial"/>
                          <a:ea typeface="Times New Roman"/>
                          <a:cs typeface="B Zar"/>
                        </a:rPr>
                        <a:t>مرتبط با مصورسازی علمی</a:t>
                      </a:r>
                      <a:endParaRPr lang="en-US" sz="1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مصورسازي انواع داده‌ها</a:t>
            </a:r>
            <a:endParaRPr lang="fa-IR" dirty="0"/>
          </a:p>
        </p:txBody>
      </p:sp>
      <p:sp>
        <p:nvSpPr>
          <p:cNvPr id="3" name="Content Placeholder 2"/>
          <p:cNvSpPr>
            <a:spLocks noGrp="1"/>
          </p:cNvSpPr>
          <p:nvPr>
            <p:ph idx="1"/>
          </p:nvPr>
        </p:nvSpPr>
        <p:spPr/>
        <p:txBody>
          <a:bodyPr/>
          <a:lstStyle/>
          <a:p>
            <a:pPr algn="r"/>
            <a:r>
              <a:rPr lang="fa-IR" b="1" dirty="0" smtClean="0">
                <a:cs typeface="B Zar" pitchFamily="2" charset="-78"/>
              </a:rPr>
              <a:t>داده‌هاي يك‌بُعدي </a:t>
            </a:r>
            <a:endParaRPr lang="en-US" b="1" dirty="0" smtClean="0">
              <a:cs typeface="B Zar" pitchFamily="2" charset="-78"/>
            </a:endParaRPr>
          </a:p>
          <a:p>
            <a:pPr algn="r"/>
            <a:r>
              <a:rPr lang="fa-IR" sz="2400" b="1" dirty="0" smtClean="0">
                <a:cs typeface="B Zar" pitchFamily="2" charset="-78"/>
              </a:rPr>
              <a:t>داده‌هاي يك‌بُعدي معمولا حجم عظيمي از داده‌هاي موجود را پوشش مي‌دهد. مثال نوعي از داده‌هاي يك‌بُعدي، اسناد نوشتاري و چاپي است.</a:t>
            </a:r>
            <a:endParaRPr lang="en-US" sz="2400" b="1" dirty="0" smtClean="0">
              <a:cs typeface="B Zar" pitchFamily="2" charset="-78"/>
            </a:endParaRPr>
          </a:p>
          <a:p>
            <a:pPr algn="r"/>
            <a:r>
              <a:rPr lang="fa-IR" sz="2400" b="1" dirty="0" smtClean="0">
                <a:cs typeface="B Zar" pitchFamily="2" charset="-78"/>
              </a:rPr>
              <a:t>اين نوع از اسناد معمولا كمتر در فرايند مصورسازي و تبديل گرافيكي مورد استفاده قرار مي‌گيرند.</a:t>
            </a:r>
            <a:endParaRPr lang="en-US" sz="2400" b="1" dirty="0" smtClean="0">
              <a:cs typeface="B Zar" pitchFamily="2" charset="-78"/>
            </a:endParaRPr>
          </a:p>
          <a:p>
            <a:pPr algn="r"/>
            <a:endParaRPr lang="en-US" sz="2400" b="1" dirty="0" smtClean="0">
              <a:cs typeface="B Zar" pitchFamily="2" charset="-78"/>
            </a:endParaRPr>
          </a:p>
          <a:p>
            <a:pPr algn="r"/>
            <a:endParaRPr lang="fa-IR" sz="2400" b="1" dirty="0">
              <a:cs typeface="B Zar" pitchFamily="2" charset="-78"/>
            </a:endParaRPr>
          </a:p>
        </p:txBody>
      </p:sp>
      <p:pic>
        <p:nvPicPr>
          <p:cNvPr id="4" name="Picture 1" descr="vs_co_citation"/>
          <p:cNvPicPr>
            <a:picLocks noChangeAspect="1" noChangeArrowheads="1"/>
          </p:cNvPicPr>
          <p:nvPr/>
        </p:nvPicPr>
        <p:blipFill>
          <a:blip r:embed="rId2"/>
          <a:srcRect/>
          <a:stretch>
            <a:fillRect/>
          </a:stretch>
        </p:blipFill>
        <p:spPr bwMode="auto">
          <a:xfrm>
            <a:off x="685800" y="3886200"/>
            <a:ext cx="3478213" cy="2213957"/>
          </a:xfrm>
          <a:prstGeom prst="rect">
            <a:avLst/>
          </a:prstGeom>
          <a:noFill/>
          <a:ln w="9525">
            <a:noFill/>
            <a:miter lim="800000"/>
            <a:headEnd/>
            <a:tailEnd/>
          </a:ln>
        </p:spPr>
      </p:pic>
      <p:pic>
        <p:nvPicPr>
          <p:cNvPr id="5" name="Picture 3" descr="http://kieranhealy.org/files/misc/philcites-lewis.png"/>
          <p:cNvPicPr>
            <a:picLocks noChangeAspect="1" noChangeArrowheads="1"/>
          </p:cNvPicPr>
          <p:nvPr/>
        </p:nvPicPr>
        <p:blipFill>
          <a:blip r:embed="rId3" cstate="print"/>
          <a:srcRect/>
          <a:stretch>
            <a:fillRect/>
          </a:stretch>
        </p:blipFill>
        <p:spPr bwMode="auto">
          <a:xfrm>
            <a:off x="5105400" y="3886200"/>
            <a:ext cx="3490913" cy="2251402"/>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مصورسازي انواع داده‌ها</a:t>
            </a:r>
            <a:endParaRPr lang="fa-IR" dirty="0"/>
          </a:p>
        </p:txBody>
      </p:sp>
      <p:sp>
        <p:nvSpPr>
          <p:cNvPr id="3" name="Content Placeholder 2"/>
          <p:cNvSpPr>
            <a:spLocks noGrp="1"/>
          </p:cNvSpPr>
          <p:nvPr>
            <p:ph idx="1"/>
          </p:nvPr>
        </p:nvSpPr>
        <p:spPr>
          <a:xfrm>
            <a:off x="381000" y="1600200"/>
            <a:ext cx="8229600" cy="4800600"/>
          </a:xfrm>
        </p:spPr>
        <p:txBody>
          <a:bodyPr>
            <a:normAutofit/>
          </a:bodyPr>
          <a:lstStyle/>
          <a:p>
            <a:pPr algn="r"/>
            <a:endParaRPr lang="fa-IR" sz="2800" b="1" dirty="0" smtClean="0">
              <a:cs typeface="B Zar" pitchFamily="2" charset="-78"/>
            </a:endParaRPr>
          </a:p>
          <a:p>
            <a:pPr algn="just" rtl="1">
              <a:buNone/>
            </a:pPr>
            <a:r>
              <a:rPr lang="fa-IR" sz="2800" b="1" dirty="0" smtClean="0">
                <a:cs typeface="B Zar" pitchFamily="2" charset="-78"/>
              </a:rPr>
              <a:t>داده‌هاي دوبُعدي از دو وجه متمايز تشكيل شده‌اند. يك مثال مشخص از اين نوع، داده‌هاي جغرافيايي است كه دو محور كاملا مجزا دارد. اين دو عبارتند از طول جغرافيايي و عرض جغرافيايي. محور ايكس و ايگرگروشي متداول براي نشان دادن داده‌هاي دوبُعدي و نقشه‌هايي است كه اين محور براي به‌تصوير كشيدن داده‌هاي دوبُعدي جغرافيايي از آن بهره </a:t>
            </a:r>
            <a:r>
              <a:rPr lang="en-US" sz="2800" b="1" dirty="0" smtClean="0">
                <a:cs typeface="B Zar" pitchFamily="2" charset="-78"/>
              </a:rPr>
              <a:t> </a:t>
            </a:r>
            <a:r>
              <a:rPr lang="fa-IR" sz="2800" b="1" dirty="0" smtClean="0">
                <a:cs typeface="B Zar" pitchFamily="2" charset="-78"/>
              </a:rPr>
              <a:t>مي‌گيرد(كيم، 2002).</a:t>
            </a:r>
            <a:r>
              <a:rPr lang="en-US" sz="2800" b="1" dirty="0" smtClean="0">
                <a:cs typeface="B Zar" pitchFamily="2" charset="-78"/>
              </a:rPr>
              <a:t> </a:t>
            </a:r>
          </a:p>
          <a:p>
            <a:pPr algn="just" rtl="1">
              <a:buNone/>
            </a:pPr>
            <a:r>
              <a:rPr lang="fa-IR" sz="2800" b="1" dirty="0" smtClean="0">
                <a:cs typeface="B Zar" pitchFamily="2" charset="-78"/>
              </a:rPr>
              <a:t>نمونه آن نظام‌‌هاي اطلاعات جغرافيايي(جی.آی.اس</a:t>
            </a:r>
            <a:r>
              <a:rPr lang="fa-IR" sz="2800" b="1" dirty="0" smtClean="0">
                <a:cs typeface="B Zar" pitchFamily="2" charset="-78"/>
              </a:rPr>
              <a:t>.)1.</a:t>
            </a:r>
            <a:endParaRPr lang="en-US" sz="2800" b="1" dirty="0" smtClean="0">
              <a:cs typeface="B Zar" pitchFamily="2" charset="-78"/>
            </a:endParaRPr>
          </a:p>
          <a:p>
            <a:r>
              <a:rPr lang="en-US" sz="1800" b="1" dirty="0" smtClean="0"/>
              <a:t>1. Geographic </a:t>
            </a:r>
            <a:r>
              <a:rPr lang="en-US" sz="1800" b="1" dirty="0" smtClean="0"/>
              <a:t>Information Systems (GIS)</a:t>
            </a:r>
            <a:endParaRPr lang="fa-IR" sz="1800" b="1" dirty="0" smtClean="0">
              <a:cs typeface="B Zar" pitchFamily="2" charset="-7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مصورسازي انواع داده‌ها</a:t>
            </a:r>
            <a:endParaRPr lang="fa-IR" dirty="0"/>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pic>
        <p:nvPicPr>
          <p:cNvPr id="3073" name="Picture 1" descr="31b"/>
          <p:cNvPicPr>
            <a:picLocks noChangeAspect="1" noChangeArrowheads="1"/>
          </p:cNvPicPr>
          <p:nvPr/>
        </p:nvPicPr>
        <p:blipFill>
          <a:blip r:embed="rId2"/>
          <a:srcRect/>
          <a:stretch>
            <a:fillRect/>
          </a:stretch>
        </p:blipFill>
        <p:spPr bwMode="auto">
          <a:xfrm>
            <a:off x="1981200" y="2138218"/>
            <a:ext cx="5257800" cy="3643746"/>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مصورسازي انواع داده‌ها</a:t>
            </a:r>
            <a:endParaRPr lang="fa-IR" dirty="0"/>
          </a:p>
        </p:txBody>
      </p:sp>
      <p:sp>
        <p:nvSpPr>
          <p:cNvPr id="3" name="Content Placeholder 2"/>
          <p:cNvSpPr>
            <a:spLocks noGrp="1"/>
          </p:cNvSpPr>
          <p:nvPr>
            <p:ph idx="1"/>
          </p:nvPr>
        </p:nvSpPr>
        <p:spPr/>
        <p:txBody>
          <a:bodyPr>
            <a:normAutofit fontScale="92500"/>
          </a:bodyPr>
          <a:lstStyle/>
          <a:p>
            <a:pPr algn="r"/>
            <a:r>
              <a:rPr lang="fa-IR" b="1" dirty="0" smtClean="0">
                <a:cs typeface="B Zar" pitchFamily="2" charset="-78"/>
              </a:rPr>
              <a:t>داده‌هاي سه‌بُعدي</a:t>
            </a:r>
          </a:p>
          <a:p>
            <a:pPr algn="r"/>
            <a:endParaRPr lang="fa-IR" sz="2800" b="1" dirty="0" smtClean="0">
              <a:cs typeface="B Zar" pitchFamily="2" charset="-78"/>
            </a:endParaRPr>
          </a:p>
          <a:p>
            <a:pPr algn="just" rtl="1">
              <a:buNone/>
            </a:pPr>
            <a:r>
              <a:rPr lang="fa-IR" sz="2800" b="1" dirty="0" smtClean="0">
                <a:cs typeface="B Zar" pitchFamily="2" charset="-78"/>
              </a:rPr>
              <a:t>از اين نوع مصورسازي بيشتر در زمينه كاربردهاي علمي و برنامه‌هاي شبيه‌سازي شده استفاده مي‌شود. هدف اصلي آن نشان‌دادن يك وضعيت واقعي است، كه استفاده‌كنندگان مي‌توانند آن را با موقعيت طبيعي و شرايطي كه در جهان </a:t>
            </a:r>
            <a:endParaRPr lang="en-US" sz="2800" b="1" dirty="0" smtClean="0">
              <a:cs typeface="B Zar" pitchFamily="2" charset="-78"/>
            </a:endParaRPr>
          </a:p>
          <a:p>
            <a:pPr algn="just" rtl="1">
              <a:buNone/>
            </a:pPr>
            <a:r>
              <a:rPr lang="fa-IR" sz="2800" b="1" dirty="0" smtClean="0">
                <a:cs typeface="B Zar" pitchFamily="2" charset="-78"/>
              </a:rPr>
              <a:t>طبيعي وجود دارد، مورد مطالعه و يا آزمون قرار دهند.</a:t>
            </a:r>
            <a:endParaRPr lang="en-US" sz="2800" b="1" dirty="0" smtClean="0">
              <a:cs typeface="B Zar" pitchFamily="2" charset="-78"/>
            </a:endParaRPr>
          </a:p>
          <a:p>
            <a:pPr algn="just" rtl="1">
              <a:buNone/>
            </a:pPr>
            <a:r>
              <a:rPr lang="en-US" sz="2800" b="1" dirty="0" smtClean="0"/>
              <a:t> </a:t>
            </a:r>
            <a:r>
              <a:rPr lang="fa-IR" sz="2800" b="1" dirty="0" smtClean="0">
                <a:cs typeface="B Zar" pitchFamily="2" charset="-78"/>
              </a:rPr>
              <a:t>مانند مصورسازی واقعیت مجازی</a:t>
            </a:r>
            <a:endParaRPr lang="en-US" sz="2800" b="1" dirty="0" smtClean="0">
              <a:cs typeface="B Zar" pitchFamily="2" charset="-78"/>
            </a:endParaRPr>
          </a:p>
          <a:p>
            <a:pPr algn="just" rtl="1">
              <a:buNone/>
            </a:pPr>
            <a:r>
              <a:rPr lang="en-US" sz="2800" b="1" dirty="0" smtClean="0">
                <a:cs typeface="B Zar" pitchFamily="2" charset="-78"/>
              </a:rPr>
              <a:t> </a:t>
            </a:r>
            <a:r>
              <a:rPr lang="fa-IR" sz="2800" b="1" dirty="0" smtClean="0">
                <a:cs typeface="B Zar" pitchFamily="2" charset="-78"/>
              </a:rPr>
              <a:t>با بهره‌گیری از فن زبان مدل‌سازی واقعیت مجازی(وی.آر.ام.ال.)</a:t>
            </a:r>
            <a:r>
              <a:rPr lang="fa-IR" sz="2800" b="1" dirty="0" smtClean="0"/>
              <a:t>.</a:t>
            </a:r>
            <a:r>
              <a:rPr lang="en-US" sz="2800" dirty="0" smtClean="0"/>
              <a:t> </a:t>
            </a:r>
          </a:p>
          <a:p>
            <a:r>
              <a:rPr lang="en-US" sz="1600" b="1" dirty="0" smtClean="0"/>
              <a:t>Virtual Reality Modeling Language (VRML)</a:t>
            </a:r>
            <a:endParaRPr lang="fa-IR" sz="1600" b="1" dirty="0">
              <a:cs typeface="B Zar" pitchFamily="2" charset="-7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مصورسازي انواع داده‌ها</a:t>
            </a:r>
            <a:endParaRPr lang="fa-IR" dirty="0"/>
          </a:p>
        </p:txBody>
      </p:sp>
      <p:pic>
        <p:nvPicPr>
          <p:cNvPr id="60417" name="Picture 1" descr="geovis4"/>
          <p:cNvPicPr>
            <a:picLocks noChangeAspect="1" noChangeArrowheads="1"/>
          </p:cNvPicPr>
          <p:nvPr/>
        </p:nvPicPr>
        <p:blipFill>
          <a:blip r:embed="rId2"/>
          <a:srcRect/>
          <a:stretch>
            <a:fillRect/>
          </a:stretch>
        </p:blipFill>
        <p:spPr bwMode="auto">
          <a:xfrm>
            <a:off x="1600200" y="1752600"/>
            <a:ext cx="5486400" cy="43354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مصورسازي انواع داده‌ها</a:t>
            </a:r>
            <a:endParaRPr lang="fa-IR" dirty="0"/>
          </a:p>
        </p:txBody>
      </p:sp>
      <p:sp>
        <p:nvSpPr>
          <p:cNvPr id="3" name="Content Placeholder 2"/>
          <p:cNvSpPr>
            <a:spLocks noGrp="1"/>
          </p:cNvSpPr>
          <p:nvPr>
            <p:ph idx="1"/>
          </p:nvPr>
        </p:nvSpPr>
        <p:spPr/>
        <p:txBody>
          <a:bodyPr>
            <a:normAutofit/>
          </a:bodyPr>
          <a:lstStyle/>
          <a:p>
            <a:pPr algn="r"/>
            <a:r>
              <a:rPr lang="fa-IR" b="1" dirty="0" smtClean="0">
                <a:cs typeface="B Zar" pitchFamily="2" charset="-78"/>
              </a:rPr>
              <a:t>داده‌هاي چندبُعدي</a:t>
            </a:r>
            <a:endParaRPr lang="en-US" b="1" dirty="0" smtClean="0">
              <a:cs typeface="B Zar" pitchFamily="2" charset="-78"/>
            </a:endParaRPr>
          </a:p>
          <a:p>
            <a:pPr algn="r"/>
            <a:endParaRPr lang="en-US" dirty="0" smtClean="0">
              <a:cs typeface="B Zar" pitchFamily="2" charset="-78"/>
            </a:endParaRPr>
          </a:p>
          <a:p>
            <a:pPr algn="just" rtl="1">
              <a:buNone/>
            </a:pPr>
            <a:r>
              <a:rPr lang="fa-IR" dirty="0" smtClean="0">
                <a:cs typeface="B Zar" pitchFamily="2" charset="-78"/>
              </a:rPr>
              <a:t> </a:t>
            </a:r>
            <a:r>
              <a:rPr lang="fa-IR" sz="2400" b="1" dirty="0" smtClean="0">
                <a:cs typeface="B Zar" pitchFamily="2" charset="-78"/>
              </a:rPr>
              <a:t>بسياري از مجموعه داده‌هايي كه بيش از سه خصيصه را پوشش مي‌دهند و بنابراين نمي‌توانند به صورت نمونه‌اي از مصورسازي در محورهاي دوبُعدي و يا سه‌بُعدي به نمايش درآيند، در اين بخش قرار مي‌گيرند. براي مثال مي‌توان به داده‌هايي كه داراي جداولي در پايگاه‌هاي رابطه‌اي هستند اشاره كرد، كه اغلب شامل ده‌ها و يا صدها ستون مي‌باشند.</a:t>
            </a:r>
            <a:r>
              <a:rPr lang="fa-IR" dirty="0" smtClean="0">
                <a:cs typeface="B Zar" pitchFamily="2" charset="-78"/>
              </a:rPr>
              <a:t> </a:t>
            </a:r>
            <a:r>
              <a:rPr lang="fa-IR" sz="2400" b="1" dirty="0" smtClean="0">
                <a:cs typeface="B Zar" pitchFamily="2" charset="-78"/>
              </a:rPr>
              <a:t>مانند </a:t>
            </a:r>
            <a:r>
              <a:rPr lang="fa-IR" sz="2400" b="1" dirty="0" smtClean="0">
                <a:cs typeface="B Zar" pitchFamily="2" charset="-78"/>
              </a:rPr>
              <a:t>نمايش يك فضاي هماهنگ‌سازي </a:t>
            </a:r>
            <a:r>
              <a:rPr lang="fa-IR" sz="2400" b="1" dirty="0" smtClean="0">
                <a:cs typeface="B Zar" pitchFamily="2" charset="-78"/>
              </a:rPr>
              <a:t>موازي1</a:t>
            </a:r>
            <a:endParaRPr lang="fa-IR" sz="2400" b="1" dirty="0" smtClean="0">
              <a:cs typeface="B Zar" pitchFamily="2" charset="-78"/>
            </a:endParaRPr>
          </a:p>
          <a:p>
            <a:pPr>
              <a:buNone/>
            </a:pPr>
            <a:r>
              <a:rPr lang="en-US" sz="1800" b="1" dirty="0" smtClean="0"/>
              <a:t>1. Parallel </a:t>
            </a:r>
            <a:r>
              <a:rPr lang="en-US" sz="1800" b="1" dirty="0" smtClean="0"/>
              <a:t>Coordinate Technique</a:t>
            </a:r>
            <a:endParaRPr lang="fa-IR" sz="1800" b="1" dirty="0" smtClean="0">
              <a:cs typeface="B Zar" pitchFamily="2" charset="-7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مصورسازي انواع داده‌ها</a:t>
            </a:r>
            <a:endParaRPr lang="fa-IR" dirty="0"/>
          </a:p>
        </p:txBody>
      </p:sp>
      <p:pic>
        <p:nvPicPr>
          <p:cNvPr id="58369" name="Picture 1" descr="PC"/>
          <p:cNvPicPr>
            <a:picLocks noChangeAspect="1" noChangeArrowheads="1"/>
          </p:cNvPicPr>
          <p:nvPr/>
        </p:nvPicPr>
        <p:blipFill>
          <a:blip r:embed="rId2"/>
          <a:srcRect/>
          <a:stretch>
            <a:fillRect/>
          </a:stretch>
        </p:blipFill>
        <p:spPr bwMode="auto">
          <a:xfrm>
            <a:off x="1676400" y="1828800"/>
            <a:ext cx="5343525" cy="367961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مصورسازي انواع داده‌ها</a:t>
            </a:r>
            <a:endParaRPr lang="fa-IR" dirty="0"/>
          </a:p>
        </p:txBody>
      </p:sp>
      <p:sp>
        <p:nvSpPr>
          <p:cNvPr id="3" name="Content Placeholder 2"/>
          <p:cNvSpPr>
            <a:spLocks noGrp="1"/>
          </p:cNvSpPr>
          <p:nvPr>
            <p:ph idx="1"/>
          </p:nvPr>
        </p:nvSpPr>
        <p:spPr/>
        <p:txBody>
          <a:bodyPr>
            <a:normAutofit/>
          </a:bodyPr>
          <a:lstStyle/>
          <a:p>
            <a:pPr algn="r"/>
            <a:endParaRPr lang="en-US" b="1" dirty="0" smtClean="0">
              <a:cs typeface="B Zar" pitchFamily="2" charset="-78"/>
            </a:endParaRPr>
          </a:p>
          <a:p>
            <a:pPr algn="r"/>
            <a:r>
              <a:rPr lang="fa-IR" sz="3500" b="1" dirty="0" smtClean="0">
                <a:cs typeface="B Zar" pitchFamily="2" charset="-78"/>
              </a:rPr>
              <a:t>داده‌هاي زماني</a:t>
            </a:r>
            <a:endParaRPr lang="en-US" sz="3500" b="1" dirty="0" smtClean="0">
              <a:cs typeface="B Zar" pitchFamily="2" charset="-78"/>
            </a:endParaRPr>
          </a:p>
          <a:p>
            <a:pPr algn="just" rtl="1">
              <a:buNone/>
            </a:pPr>
            <a:r>
              <a:rPr lang="fa-IR" sz="2000" b="1" dirty="0" smtClean="0">
                <a:cs typeface="B Zar" pitchFamily="2" charset="-78"/>
              </a:rPr>
              <a:t>يكي </a:t>
            </a:r>
            <a:r>
              <a:rPr lang="fa-IR" sz="2000" b="1" dirty="0" smtClean="0">
                <a:cs typeface="B Zar" pitchFamily="2" charset="-78"/>
              </a:rPr>
              <a:t>از اين شيوه‌های سومند بهره‌گيری از امکان استفاده از </a:t>
            </a:r>
            <a:r>
              <a:rPr lang="fa-IR" sz="2000" b="1" dirty="0" smtClean="0">
                <a:cs typeface="B Zar" pitchFamily="2" charset="-78"/>
              </a:rPr>
              <a:t>رديف‌زمانی1 </a:t>
            </a:r>
            <a:r>
              <a:rPr lang="fa-IR" sz="2000" b="1" dirty="0" smtClean="0">
                <a:cs typeface="B Zar" pitchFamily="2" charset="-78"/>
              </a:rPr>
              <a:t>است كه به كاربران اين امكان را مي‌دهد تا به‌صورت هم‌زمان چند برنامه را مشاهده كنند. رديف‌زمانی در هنگامی كه درک و تحليل يک متن به تنهايي سخت و مشكل است، با ارايه تصاوير متحرك مي‌تواند تصوير قابل دركي از وضعيت و شرايط اطلاعات مطرح شده ارايه دهد.</a:t>
            </a:r>
            <a:endParaRPr lang="en-US" sz="2000" b="1" dirty="0" smtClean="0">
              <a:cs typeface="B Zar" pitchFamily="2" charset="-78"/>
            </a:endParaRPr>
          </a:p>
          <a:p>
            <a:pPr algn="just" rtl="1">
              <a:buNone/>
            </a:pPr>
            <a:r>
              <a:rPr lang="fa-IR" sz="2000" b="1" dirty="0" smtClean="0">
                <a:cs typeface="B Zar" pitchFamily="2" charset="-78"/>
              </a:rPr>
              <a:t>مانند مصورسازي داده‌هاي زماني با استفاده از نرم‌افزار سويش‌مكس</a:t>
            </a:r>
            <a:endParaRPr lang="en-US" sz="2000" b="1" dirty="0" smtClean="0">
              <a:cs typeface="B Zar" pitchFamily="2" charset="-78"/>
            </a:endParaRPr>
          </a:p>
          <a:p>
            <a:endParaRPr lang="en-US" sz="1700" b="1" dirty="0" smtClean="0">
              <a:cs typeface="B Zar" pitchFamily="2" charset="-78"/>
            </a:endParaRPr>
          </a:p>
          <a:p>
            <a:endParaRPr lang="en-US" sz="1700" b="1" dirty="0" smtClean="0">
              <a:cs typeface="B Zar" pitchFamily="2" charset="-78"/>
            </a:endParaRPr>
          </a:p>
          <a:p>
            <a:endParaRPr lang="en-US" sz="1700" b="1" dirty="0" smtClean="0">
              <a:cs typeface="B Zar" pitchFamily="2" charset="-78"/>
            </a:endParaRPr>
          </a:p>
          <a:p>
            <a:r>
              <a:rPr lang="en-US" sz="1700" b="1" dirty="0" smtClean="0">
                <a:cs typeface="B Zar" pitchFamily="2" charset="-78"/>
              </a:rPr>
              <a:t>1. Time </a:t>
            </a:r>
            <a:r>
              <a:rPr lang="en-US" sz="1700" b="1" dirty="0" smtClean="0">
                <a:cs typeface="B Zar" pitchFamily="2" charset="-78"/>
              </a:rPr>
              <a:t>line</a:t>
            </a:r>
          </a:p>
          <a:p>
            <a:endParaRPr lang="fa-IR" b="1" dirty="0">
              <a:cs typeface="B Zar" pitchFamily="2" charset="-7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مصورسازي انواع داده‌ها</a:t>
            </a:r>
            <a:endParaRPr lang="fa-IR" dirty="0"/>
          </a:p>
        </p:txBody>
      </p:sp>
      <p:sp>
        <p:nvSpPr>
          <p:cNvPr id="3" name="Content Placeholder 2"/>
          <p:cNvSpPr>
            <a:spLocks noGrp="1"/>
          </p:cNvSpPr>
          <p:nvPr>
            <p:ph idx="1"/>
          </p:nvPr>
        </p:nvSpPr>
        <p:spPr/>
        <p:txBody>
          <a:bodyPr>
            <a:normAutofit/>
          </a:bodyPr>
          <a:lstStyle/>
          <a:p>
            <a:pPr algn="r"/>
            <a:r>
              <a:rPr lang="fa-IR" b="1" dirty="0" smtClean="0">
                <a:cs typeface="B Zar" pitchFamily="2" charset="-78"/>
              </a:rPr>
              <a:t>داده‌هاي سلسله‌مراتبي</a:t>
            </a:r>
            <a:endParaRPr lang="en-US" dirty="0" smtClean="0">
              <a:cs typeface="B Zar" pitchFamily="2" charset="-78"/>
            </a:endParaRPr>
          </a:p>
          <a:p>
            <a:pPr algn="r"/>
            <a:endParaRPr lang="en-US" dirty="0" smtClean="0">
              <a:cs typeface="B Zar" pitchFamily="2" charset="-78"/>
            </a:endParaRPr>
          </a:p>
          <a:p>
            <a:pPr algn="r"/>
            <a:r>
              <a:rPr lang="fa-IR" sz="2600" b="1" dirty="0" smtClean="0">
                <a:cs typeface="B Zar" pitchFamily="2" charset="-78"/>
              </a:rPr>
              <a:t>مصورسازي داده‌هاي سلسله‌مراتبي بر اساس بازنمايی و نمايش گروهي از اطلاعات مرتبط انجام مي‌پذيرد. اين اطلاعات داراي ساختاري منسجم و سلسله‌اي از روابط مدون است. داده‌هاي سلسله‌مراتبي با نظمي خاص كه عموما به عنوان ساختار درختي شناخته مي‌شود، شكل مي‌گيرد.</a:t>
            </a:r>
            <a:endParaRPr lang="en-US" sz="2600" b="1" dirty="0" smtClean="0">
              <a:cs typeface="B Zar" pitchFamily="2" charset="-78"/>
            </a:endParaRPr>
          </a:p>
          <a:p>
            <a:pPr algn="r"/>
            <a:r>
              <a:rPr lang="en-US" sz="2600" b="1" dirty="0" smtClean="0">
                <a:cs typeface="B Zar" pitchFamily="2" charset="-78"/>
              </a:rPr>
              <a:t>   </a:t>
            </a:r>
          </a:p>
          <a:p>
            <a:pPr algn="r"/>
            <a:r>
              <a:rPr lang="fa-IR" sz="2600" b="1" dirty="0" smtClean="0">
                <a:cs typeface="B Zar" pitchFamily="2" charset="-78"/>
              </a:rPr>
              <a:t> مانند درخت تصميم يا سلسله‌مراتب سيستم‌عامل ويندوز</a:t>
            </a:r>
            <a:endParaRPr lang="fa-IR" sz="2600" b="1" dirty="0">
              <a:cs typeface="B Zar" pitchFamily="2" charset="-7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مصورسازي انواع داده‌ها</a:t>
            </a:r>
            <a:endParaRPr lang="fa-IR" dirty="0"/>
          </a:p>
        </p:txBody>
      </p:sp>
      <p:pic>
        <p:nvPicPr>
          <p:cNvPr id="55297" name="Picture 2" descr="E:\cluster\advancedtree465-2.jpg"/>
          <p:cNvPicPr>
            <a:picLocks noChangeAspect="1" noChangeArrowheads="1"/>
          </p:cNvPicPr>
          <p:nvPr/>
        </p:nvPicPr>
        <p:blipFill>
          <a:blip r:embed="rId2"/>
          <a:srcRect/>
          <a:stretch>
            <a:fillRect/>
          </a:stretch>
        </p:blipFill>
        <p:spPr bwMode="auto">
          <a:xfrm>
            <a:off x="4953000" y="2133600"/>
            <a:ext cx="3573440" cy="3505200"/>
          </a:xfrm>
          <a:prstGeom prst="rect">
            <a:avLst/>
          </a:prstGeom>
          <a:noFill/>
          <a:ln w="9525">
            <a:noFill/>
            <a:miter lim="800000"/>
            <a:headEnd/>
            <a:tailEnd/>
          </a:ln>
        </p:spPr>
      </p:pic>
      <p:pic>
        <p:nvPicPr>
          <p:cNvPr id="55299" name="Picture 3" descr="cam"/>
          <p:cNvPicPr>
            <a:picLocks noChangeAspect="1" noChangeArrowheads="1"/>
          </p:cNvPicPr>
          <p:nvPr/>
        </p:nvPicPr>
        <p:blipFill>
          <a:blip r:embed="rId3"/>
          <a:srcRect/>
          <a:stretch>
            <a:fillRect/>
          </a:stretch>
        </p:blipFill>
        <p:spPr bwMode="auto">
          <a:xfrm>
            <a:off x="304800" y="2133600"/>
            <a:ext cx="3954463"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مصورسازي انواع داده‌ها</a:t>
            </a:r>
            <a:endParaRPr lang="fa-IR" dirty="0"/>
          </a:p>
        </p:txBody>
      </p:sp>
      <p:sp>
        <p:nvSpPr>
          <p:cNvPr id="3" name="Content Placeholder 2"/>
          <p:cNvSpPr>
            <a:spLocks noGrp="1"/>
          </p:cNvSpPr>
          <p:nvPr>
            <p:ph idx="1"/>
          </p:nvPr>
        </p:nvSpPr>
        <p:spPr/>
        <p:txBody>
          <a:bodyPr>
            <a:normAutofit/>
          </a:bodyPr>
          <a:lstStyle/>
          <a:p>
            <a:pPr algn="r"/>
            <a:r>
              <a:rPr lang="fa-IR" b="1" dirty="0" smtClean="0">
                <a:cs typeface="B Zar" pitchFamily="2" charset="-78"/>
              </a:rPr>
              <a:t>داده‌هاي شبكه‌اي</a:t>
            </a:r>
            <a:endParaRPr lang="en-US" b="1" dirty="0" smtClean="0">
              <a:cs typeface="B Zar" pitchFamily="2" charset="-78"/>
            </a:endParaRPr>
          </a:p>
          <a:p>
            <a:pPr algn="r"/>
            <a:endParaRPr lang="fa-IR" sz="2400" b="1" dirty="0" smtClean="0">
              <a:cs typeface="B Zar" pitchFamily="2" charset="-78"/>
            </a:endParaRPr>
          </a:p>
          <a:p>
            <a:pPr algn="just" rtl="1">
              <a:buNone/>
            </a:pPr>
            <a:r>
              <a:rPr lang="fa-IR" sz="2400" b="1" dirty="0" smtClean="0">
                <a:cs typeface="B Zar" pitchFamily="2" charset="-78"/>
              </a:rPr>
              <a:t>مصورسازي داده‌هاي شبكه‌اي به صورت كلي وضعيت گره‌هاي شبكه‌اي را با توجه به رابطه اين اجزاء در محيط شبكه نمايش مي‌دهد. گره‌هاي موجود داراي ارتباطي نزديك و همبسته با هم مي‌باشند و اساسا اين‌گونه داده‌هاي مصور از قابليت بيان و معناي بالايي برخوردار هستند، به‌نحوي كه به روش غير ديداري نمي‌توان معناي دقيق و كامل اطلاعاتي از آنها دريافت كرد.</a:t>
            </a:r>
            <a:endParaRPr lang="fa-IR" sz="2400" b="1" dirty="0">
              <a:cs typeface="B Zar" pitchFamily="2" charset="-7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طبقه‌بندي مصورسازي انواع داده‌ها</a:t>
            </a:r>
            <a:endParaRPr lang="fa-IR" dirty="0"/>
          </a:p>
        </p:txBody>
      </p:sp>
      <p:sp>
        <p:nvSpPr>
          <p:cNvPr id="532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pic>
        <p:nvPicPr>
          <p:cNvPr id="53249" name="Picture 1" descr="nz_delay"/>
          <p:cNvPicPr>
            <a:picLocks noChangeAspect="1" noChangeArrowheads="1"/>
          </p:cNvPicPr>
          <p:nvPr/>
        </p:nvPicPr>
        <p:blipFill>
          <a:blip r:embed="rId2"/>
          <a:srcRect/>
          <a:stretch>
            <a:fillRect/>
          </a:stretch>
        </p:blipFill>
        <p:spPr bwMode="auto">
          <a:xfrm>
            <a:off x="1371600" y="1634122"/>
            <a:ext cx="6184370" cy="3699878"/>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1" dirty="0" smtClean="0">
                <a:cs typeface="B Zar" pitchFamily="2" charset="-78"/>
              </a:rPr>
              <a:t/>
            </a:r>
            <a:br>
              <a:rPr lang="fa-IR" b="1" dirty="0" smtClean="0">
                <a:cs typeface="B Zar" pitchFamily="2" charset="-78"/>
              </a:rPr>
            </a:br>
            <a:r>
              <a:rPr lang="fa-IR" b="1" dirty="0" smtClean="0">
                <a:cs typeface="B Zar" pitchFamily="2" charset="-78"/>
              </a:rPr>
              <a:t>روش‌ها و كاربردهاي مصورسازي</a:t>
            </a:r>
            <a:r>
              <a:rPr lang="en-US" dirty="0" smtClean="0">
                <a:cs typeface="B Zar" pitchFamily="2" charset="-78"/>
              </a:rPr>
              <a:t/>
            </a:r>
            <a:br>
              <a:rPr lang="en-US" dirty="0" smtClean="0">
                <a:cs typeface="B Zar" pitchFamily="2" charset="-78"/>
              </a:rPr>
            </a:br>
            <a:endParaRPr lang="fa-IR" dirty="0">
              <a:cs typeface="B Zar" pitchFamily="2" charset="-78"/>
            </a:endParaRPr>
          </a:p>
        </p:txBody>
      </p:sp>
      <p:sp>
        <p:nvSpPr>
          <p:cNvPr id="3" name="Content Placeholder 2"/>
          <p:cNvSpPr>
            <a:spLocks noGrp="1"/>
          </p:cNvSpPr>
          <p:nvPr>
            <p:ph idx="1"/>
          </p:nvPr>
        </p:nvSpPr>
        <p:spPr/>
        <p:txBody>
          <a:bodyPr>
            <a:normAutofit/>
          </a:bodyPr>
          <a:lstStyle/>
          <a:p>
            <a:pPr algn="just" rtl="1">
              <a:buNone/>
            </a:pPr>
            <a:r>
              <a:rPr lang="fa-IR" sz="2400" b="1" dirty="0" smtClean="0">
                <a:cs typeface="B Zar" pitchFamily="2" charset="-78"/>
              </a:rPr>
              <a:t>بهره‌گيري از فنون خاص مصورسازي براي تبيين مفهوم اطلاعات و برقراري ارتباط سودمند، يكي از حوزه‌هاي مهم در بازيابي اطلاعات به‌شمار مي‌آيد.</a:t>
            </a:r>
            <a:endParaRPr lang="en-US" sz="2400" b="1" dirty="0" smtClean="0">
              <a:cs typeface="B Zar" pitchFamily="2" charset="-78"/>
            </a:endParaRPr>
          </a:p>
          <a:p>
            <a:pPr algn="just" rtl="1">
              <a:buNone/>
            </a:pPr>
            <a:endParaRPr lang="en-US" sz="2400" b="1" dirty="0" smtClean="0">
              <a:cs typeface="B Zar" pitchFamily="2" charset="-78"/>
            </a:endParaRPr>
          </a:p>
          <a:p>
            <a:pPr algn="just" rtl="1">
              <a:buNone/>
            </a:pPr>
            <a:r>
              <a:rPr lang="fa-IR" sz="2400" b="1" dirty="0" smtClean="0">
                <a:cs typeface="B Zar" pitchFamily="2" charset="-78"/>
              </a:rPr>
              <a:t>امروزه با توسعه فنون مصورسازی اطلاعات،‌ انواع روش‌ها در رشته‌ها و حوزه‌های مطالعاتی گوناگون به‌وجود آمده‌اند که هر یک دارای محاسن زیادی برای تصویرسازی فقره‌های اطلاعاتی هستند. شمار این روش‌ها و کاربرد آن‌ها روز به روز در حال افزایش است.</a:t>
            </a:r>
            <a:endParaRPr lang="fa-IR" sz="2400" b="1" dirty="0">
              <a:cs typeface="B Zar" pitchFamily="2" charset="-7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مصورسازي ماتريسي</a:t>
            </a:r>
            <a:endParaRPr lang="en-US" dirty="0" smtClean="0">
              <a:cs typeface="B Zar" pitchFamily="2" charset="-78"/>
            </a:endParaRPr>
          </a:p>
        </p:txBody>
      </p:sp>
      <p:sp>
        <p:nvSpPr>
          <p:cNvPr id="3" name="Content Placeholder 2"/>
          <p:cNvSpPr>
            <a:spLocks noGrp="1"/>
          </p:cNvSpPr>
          <p:nvPr>
            <p:ph idx="1"/>
          </p:nvPr>
        </p:nvSpPr>
        <p:spPr/>
        <p:txBody>
          <a:bodyPr>
            <a:normAutofit/>
          </a:bodyPr>
          <a:lstStyle/>
          <a:p>
            <a:pPr algn="r"/>
            <a:endParaRPr lang="fa-IR" sz="2400" b="1" dirty="0" smtClean="0">
              <a:cs typeface="B Zar" pitchFamily="2" charset="-78"/>
            </a:endParaRPr>
          </a:p>
          <a:p>
            <a:pPr algn="r"/>
            <a:r>
              <a:rPr lang="fa-IR" sz="2000" b="1" dirty="0" smtClean="0">
                <a:cs typeface="B Zar" pitchFamily="2" charset="-78"/>
              </a:rPr>
              <a:t>مصورسازی </a:t>
            </a:r>
            <a:r>
              <a:rPr lang="fa-IR" sz="2000" b="1" dirty="0" smtClean="0">
                <a:cs typeface="B Zar" pitchFamily="2" charset="-78"/>
              </a:rPr>
              <a:t>ماتریسی1 </a:t>
            </a:r>
            <a:r>
              <a:rPr lang="fa-IR" sz="2000" b="1" dirty="0" smtClean="0">
                <a:cs typeface="B Zar" pitchFamily="2" charset="-78"/>
              </a:rPr>
              <a:t>توانایی بالایی برای نشان دادن ارتباط‌های ساختاری و چندجانبه دارد. اين‌گونه مصورسازي كه با كاربرد ماتريس‌هاي ارتباطي قرين است، مي‌تواند براي بازنمون اطلاعات در محيط‌هاي كاربردي و علمي مفيد باشد. برقراري روابط ميان عناصر اطلاعاتي در اين روش كاملا متكي بر فنون خودكارسازي مصورسازي است و ارائه اطلاعات در قالبي يكپارچه صورت مي‌گيرد. مانند مصورسازي ماتريسي بر اساس ابزار جناكوئيلتز. </a:t>
            </a:r>
            <a:endParaRPr lang="en-US" sz="2000" b="1" dirty="0" smtClean="0">
              <a:cs typeface="B Zar" pitchFamily="2" charset="-78"/>
            </a:endParaRPr>
          </a:p>
          <a:p>
            <a:endParaRPr lang="en-US" dirty="0" smtClean="0">
              <a:cs typeface="B Zar" pitchFamily="2" charset="-78"/>
              <a:hlinkClick r:id="rId2"/>
            </a:endParaRPr>
          </a:p>
          <a:p>
            <a:r>
              <a:rPr lang="en-US" sz="1600" b="1" dirty="0" smtClean="0">
                <a:cs typeface="B Zar" pitchFamily="2" charset="-78"/>
                <a:hlinkClick r:id="rId2"/>
              </a:rPr>
              <a:t>1.Matrix</a:t>
            </a:r>
            <a:r>
              <a:rPr lang="fa-IR" sz="1600" b="1" dirty="0" smtClean="0">
                <a:cs typeface="B Zar" pitchFamily="2" charset="-78"/>
              </a:rPr>
              <a:t> </a:t>
            </a:r>
            <a:r>
              <a:rPr lang="en-US" sz="1600" b="1" dirty="0" smtClean="0">
                <a:cs typeface="B Zar" pitchFamily="2" charset="-78"/>
              </a:rPr>
              <a:t> </a:t>
            </a:r>
            <a:r>
              <a:rPr lang="en-US" sz="1600" b="1" dirty="0" smtClean="0">
                <a:cs typeface="B Zar" pitchFamily="2" charset="-78"/>
              </a:rPr>
              <a:t>visualization</a:t>
            </a:r>
          </a:p>
          <a:p>
            <a:r>
              <a:rPr lang="en-US" sz="1600" b="1" dirty="0" smtClean="0">
                <a:cs typeface="B Zar" pitchFamily="2" charset="-78"/>
              </a:rPr>
              <a:t>2. </a:t>
            </a:r>
            <a:r>
              <a:rPr lang="en-US" sz="1600" b="1" dirty="0" err="1" smtClean="0">
                <a:cs typeface="B Zar" pitchFamily="2" charset="-78"/>
              </a:rPr>
              <a:t>GeneaQuilts</a:t>
            </a:r>
            <a:endParaRPr lang="fa-IR" sz="1600" b="1" dirty="0" smtClean="0">
              <a:cs typeface="B Zar" pitchFamily="2" charset="-78"/>
            </a:endParaRPr>
          </a:p>
        </p:txBody>
      </p:sp>
      <p:pic>
        <p:nvPicPr>
          <p:cNvPr id="5" name="Picture 16"/>
          <p:cNvPicPr>
            <a:picLocks noChangeAspect="1" noChangeArrowheads="1"/>
          </p:cNvPicPr>
          <p:nvPr/>
        </p:nvPicPr>
        <p:blipFill>
          <a:blip r:embed="rId3"/>
          <a:srcRect/>
          <a:stretch>
            <a:fillRect/>
          </a:stretch>
        </p:blipFill>
        <p:spPr bwMode="auto">
          <a:xfrm>
            <a:off x="2590800" y="3702619"/>
            <a:ext cx="4557423" cy="28706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مصورسازي تشبيه فضايي</a:t>
            </a:r>
            <a:endParaRPr lang="fa-IR" dirty="0">
              <a:cs typeface="B Zar" pitchFamily="2" charset="-78"/>
            </a:endParaRPr>
          </a:p>
        </p:txBody>
      </p:sp>
      <p:sp>
        <p:nvSpPr>
          <p:cNvPr id="3" name="Content Placeholder 2"/>
          <p:cNvSpPr>
            <a:spLocks noGrp="1"/>
          </p:cNvSpPr>
          <p:nvPr>
            <p:ph idx="1"/>
          </p:nvPr>
        </p:nvSpPr>
        <p:spPr/>
        <p:txBody>
          <a:bodyPr>
            <a:normAutofit fontScale="92500" lnSpcReduction="10000"/>
          </a:bodyPr>
          <a:lstStyle/>
          <a:p>
            <a:pPr algn="r" rtl="1"/>
            <a:r>
              <a:rPr lang="fa-IR" sz="2400" b="1" dirty="0" smtClean="0">
                <a:cs typeface="B Zar" pitchFamily="2" charset="-78"/>
              </a:rPr>
              <a:t>در روش‌هاي مبتني بر تشبيه </a:t>
            </a:r>
            <a:r>
              <a:rPr lang="fa-IR" sz="2400" b="1" dirty="0" smtClean="0">
                <a:cs typeface="B Zar" pitchFamily="2" charset="-78"/>
              </a:rPr>
              <a:t>فضايي1، </a:t>
            </a:r>
            <a:r>
              <a:rPr lang="fa-IR" sz="2400" b="1" dirty="0" smtClean="0">
                <a:cs typeface="B Zar" pitchFamily="2" charset="-78"/>
              </a:rPr>
              <a:t>شباهت </a:t>
            </a:r>
            <a:r>
              <a:rPr lang="fa-IR" sz="2400" b="1" dirty="0" smtClean="0">
                <a:cs typeface="B Zar" pitchFamily="2" charset="-78"/>
              </a:rPr>
              <a:t>معنايي2 </a:t>
            </a:r>
            <a:r>
              <a:rPr lang="fa-IR" sz="2400" b="1" dirty="0" smtClean="0">
                <a:cs typeface="B Zar" pitchFamily="2" charset="-78"/>
              </a:rPr>
              <a:t>در كنار شباهت </a:t>
            </a:r>
            <a:r>
              <a:rPr lang="fa-IR" sz="2400" b="1" dirty="0" smtClean="0">
                <a:cs typeface="B Zar" pitchFamily="2" charset="-78"/>
              </a:rPr>
              <a:t>شكلي3 </a:t>
            </a:r>
            <a:r>
              <a:rPr lang="fa-IR" sz="2400" b="1" dirty="0" smtClean="0">
                <a:cs typeface="B Zar" pitchFamily="2" charset="-78"/>
              </a:rPr>
              <a:t>در يك محيط سه‌بُعدي مي‌تواند به ارائه نمايش‌هاي سودمند منجر شود. نمود بارز اين روش را مي‌توانيم در يك موتور جست‌وجوي تصويري به نام </a:t>
            </a:r>
            <a:r>
              <a:rPr lang="fa-IR" sz="2400" b="1" dirty="0" smtClean="0">
                <a:cs typeface="B Zar" pitchFamily="2" charset="-78"/>
              </a:rPr>
              <a:t>اَمور4ملاحظه </a:t>
            </a:r>
            <a:r>
              <a:rPr lang="fa-IR" sz="2400" b="1" dirty="0" smtClean="0">
                <a:cs typeface="B Zar" pitchFamily="2" charset="-78"/>
              </a:rPr>
              <a:t>كنيم.</a:t>
            </a:r>
            <a:endParaRPr lang="en-US" sz="2400" b="1" dirty="0" smtClean="0">
              <a:cs typeface="B Zar" pitchFamily="2" charset="-78"/>
            </a:endParaRPr>
          </a:p>
          <a:p>
            <a:endParaRPr lang="en-US" sz="2400" b="1" dirty="0" smtClean="0">
              <a:cs typeface="B Zar" pitchFamily="2" charset="-78"/>
            </a:endParaRPr>
          </a:p>
          <a:p>
            <a:endParaRPr lang="en-US" sz="2400" b="1" dirty="0" smtClean="0">
              <a:cs typeface="B Zar" pitchFamily="2" charset="-78"/>
            </a:endParaRPr>
          </a:p>
          <a:p>
            <a:endParaRPr lang="en-US" sz="2400" b="1" dirty="0" smtClean="0">
              <a:cs typeface="B Zar" pitchFamily="2" charset="-78"/>
            </a:endParaRPr>
          </a:p>
          <a:p>
            <a:endParaRPr lang="en-US" sz="1800" b="1" dirty="0" smtClean="0">
              <a:cs typeface="B Zar" pitchFamily="2" charset="-78"/>
            </a:endParaRPr>
          </a:p>
          <a:p>
            <a:endParaRPr lang="en-US" sz="1800" b="1" dirty="0" smtClean="0">
              <a:cs typeface="B Zar" pitchFamily="2" charset="-78"/>
            </a:endParaRPr>
          </a:p>
          <a:p>
            <a:endParaRPr lang="en-US" sz="1800" b="1" dirty="0" smtClean="0">
              <a:cs typeface="B Zar" pitchFamily="2" charset="-78"/>
            </a:endParaRPr>
          </a:p>
          <a:p>
            <a:r>
              <a:rPr lang="en-US" sz="1800" b="1" dirty="0" smtClean="0">
                <a:cs typeface="B Zar" pitchFamily="2" charset="-78"/>
              </a:rPr>
              <a:t>1. </a:t>
            </a:r>
            <a:r>
              <a:rPr lang="en-US" sz="1800" b="1" dirty="0" smtClean="0">
                <a:cs typeface="B Zar" pitchFamily="2" charset="-78"/>
              </a:rPr>
              <a:t>Spatial metaphor</a:t>
            </a:r>
          </a:p>
          <a:p>
            <a:r>
              <a:rPr lang="en-US" sz="1800" b="1" dirty="0" smtClean="0">
                <a:cs typeface="B Zar" pitchFamily="2" charset="-78"/>
              </a:rPr>
              <a:t>2.Semantic </a:t>
            </a:r>
            <a:r>
              <a:rPr lang="en-US" sz="1800" b="1" dirty="0" smtClean="0">
                <a:cs typeface="B Zar" pitchFamily="2" charset="-78"/>
              </a:rPr>
              <a:t>similarity</a:t>
            </a:r>
          </a:p>
          <a:p>
            <a:r>
              <a:rPr lang="en-US" sz="1800" b="1" dirty="0" smtClean="0">
                <a:cs typeface="B Zar" pitchFamily="2" charset="-78"/>
              </a:rPr>
              <a:t>3.Shape </a:t>
            </a:r>
            <a:r>
              <a:rPr lang="en-US" sz="1800" b="1" dirty="0" smtClean="0">
                <a:cs typeface="B Zar" pitchFamily="2" charset="-78"/>
              </a:rPr>
              <a:t>similarity</a:t>
            </a:r>
          </a:p>
          <a:p>
            <a:r>
              <a:rPr lang="en-US" sz="1800" b="1" dirty="0" smtClean="0">
                <a:cs typeface="B Zar" pitchFamily="2" charset="-78"/>
              </a:rPr>
              <a:t>4 Advanced </a:t>
            </a:r>
            <a:r>
              <a:rPr lang="en-US" sz="1800" b="1" dirty="0" smtClean="0">
                <a:cs typeface="B Zar" pitchFamily="2" charset="-78"/>
              </a:rPr>
              <a:t>Multimedia Oriented Retrieval Engine(AMORE)</a:t>
            </a:r>
          </a:p>
          <a:p>
            <a:pPr algn="r"/>
            <a:endParaRPr lang="fa-IR" sz="2400" b="1" dirty="0">
              <a:cs typeface="B Zar" pitchFamily="2" charset="-78"/>
            </a:endParaRPr>
          </a:p>
        </p:txBody>
      </p:sp>
      <p:pic>
        <p:nvPicPr>
          <p:cNvPr id="70659" name="Picture 3" descr="AMORE"/>
          <p:cNvPicPr>
            <a:picLocks noChangeAspect="1" noChangeArrowheads="1"/>
          </p:cNvPicPr>
          <p:nvPr/>
        </p:nvPicPr>
        <p:blipFill>
          <a:blip r:embed="rId2"/>
          <a:srcRect/>
          <a:stretch>
            <a:fillRect/>
          </a:stretch>
        </p:blipFill>
        <p:spPr bwMode="auto">
          <a:xfrm>
            <a:off x="4800600" y="3124200"/>
            <a:ext cx="2590800" cy="2442754"/>
          </a:xfrm>
          <a:prstGeom prst="rect">
            <a:avLst/>
          </a:prstGeom>
          <a:noFill/>
          <a:ln w="9525">
            <a:noFill/>
            <a:miter lim="800000"/>
            <a:headEnd/>
            <a:tailEnd/>
          </a:ln>
        </p:spPr>
      </p:pic>
      <p:pic>
        <p:nvPicPr>
          <p:cNvPr id="70660" name="Picture 4" descr="themescaps-web"/>
          <p:cNvPicPr>
            <a:picLocks noChangeAspect="1" noChangeArrowheads="1"/>
          </p:cNvPicPr>
          <p:nvPr/>
        </p:nvPicPr>
        <p:blipFill>
          <a:blip r:embed="rId3"/>
          <a:srcRect/>
          <a:stretch>
            <a:fillRect/>
          </a:stretch>
        </p:blipFill>
        <p:spPr bwMode="auto">
          <a:xfrm>
            <a:off x="381000" y="2743200"/>
            <a:ext cx="2667000" cy="19492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1" dirty="0" smtClean="0">
                <a:cs typeface="B Zar" pitchFamily="2" charset="-78"/>
              </a:rPr>
              <a:t/>
            </a:r>
            <a:br>
              <a:rPr lang="fa-IR" b="1" dirty="0" smtClean="0">
                <a:cs typeface="B Zar" pitchFamily="2" charset="-78"/>
              </a:rPr>
            </a:br>
            <a:r>
              <a:rPr lang="fa-IR" b="1" dirty="0" smtClean="0">
                <a:cs typeface="B Zar" pitchFamily="2" charset="-78"/>
              </a:rPr>
              <a:t>مصورسازي </a:t>
            </a:r>
            <a:r>
              <a:rPr lang="fa-IR" b="1" dirty="0" smtClean="0">
                <a:cs typeface="B Zar" pitchFamily="2" charset="-78"/>
              </a:rPr>
              <a:t>كهكشاني1</a:t>
            </a:r>
            <a:r>
              <a:rPr lang="en-US" dirty="0" smtClean="0"/>
              <a:t/>
            </a:r>
            <a:br>
              <a:rPr lang="en-US" dirty="0" smtClean="0"/>
            </a:br>
            <a:endParaRPr lang="fa-IR" dirty="0"/>
          </a:p>
        </p:txBody>
      </p:sp>
      <p:sp>
        <p:nvSpPr>
          <p:cNvPr id="3" name="Content Placeholder 2"/>
          <p:cNvSpPr>
            <a:spLocks noGrp="1"/>
          </p:cNvSpPr>
          <p:nvPr>
            <p:ph idx="1"/>
          </p:nvPr>
        </p:nvSpPr>
        <p:spPr>
          <a:xfrm>
            <a:off x="457200" y="1600200"/>
            <a:ext cx="8229600" cy="4800600"/>
          </a:xfrm>
        </p:spPr>
        <p:txBody>
          <a:bodyPr>
            <a:normAutofit lnSpcReduction="10000"/>
          </a:bodyPr>
          <a:lstStyle/>
          <a:p>
            <a:pPr algn="r"/>
            <a:r>
              <a:rPr lang="fa-IR" sz="2400" b="1" dirty="0" smtClean="0">
                <a:cs typeface="B Zar" pitchFamily="2" charset="-78"/>
              </a:rPr>
              <a:t>با ارائه حجم عظيمي از داده‌ها در فضايي محدود، به ارائه اطلاعات ديداري منجر مي‌شود. كاربرد خاص اين روش در نجوم به شكلي برجسته‌ مشخص است. داده‌هاي ارائه شده در اين فن به صورت موجز و فشرده به نمايش گذاشته مي‌شود. </a:t>
            </a:r>
            <a:endParaRPr lang="en-US" sz="2400" b="1" dirty="0" smtClean="0">
              <a:cs typeface="B Zar" pitchFamily="2" charset="-78"/>
            </a:endParaRPr>
          </a:p>
          <a:p>
            <a:pPr algn="r"/>
            <a:endParaRPr lang="en-US" sz="2400" b="1" dirty="0" smtClean="0">
              <a:cs typeface="B Zar" pitchFamily="2" charset="-78"/>
            </a:endParaRPr>
          </a:p>
          <a:p>
            <a:pPr algn="r"/>
            <a:endParaRPr lang="fa-IR" sz="2400" b="1" dirty="0" smtClean="0">
              <a:cs typeface="B Zar" pitchFamily="2" charset="-78"/>
            </a:endParaRPr>
          </a:p>
          <a:p>
            <a:pPr algn="r"/>
            <a:endParaRPr lang="fa-IR" sz="2400" b="1" dirty="0" smtClean="0">
              <a:cs typeface="B Zar" pitchFamily="2" charset="-78"/>
            </a:endParaRPr>
          </a:p>
          <a:p>
            <a:pPr algn="r"/>
            <a:endParaRPr lang="fa-IR" sz="2400" b="1" dirty="0" smtClean="0">
              <a:cs typeface="B Zar" pitchFamily="2" charset="-78"/>
            </a:endParaRPr>
          </a:p>
          <a:p>
            <a:pPr algn="r"/>
            <a:endParaRPr lang="fa-IR" sz="2400" b="1" dirty="0" smtClean="0">
              <a:cs typeface="B Zar" pitchFamily="2" charset="-78"/>
            </a:endParaRPr>
          </a:p>
          <a:p>
            <a:pPr algn="r"/>
            <a:endParaRPr lang="fa-IR" sz="2400" b="1" dirty="0" smtClean="0">
              <a:cs typeface="B Zar" pitchFamily="2" charset="-78"/>
            </a:endParaRPr>
          </a:p>
          <a:p>
            <a:pPr algn="r"/>
            <a:endParaRPr lang="fa-IR" sz="2400" b="1" dirty="0" smtClean="0">
              <a:cs typeface="B Zar" pitchFamily="2" charset="-78"/>
            </a:endParaRPr>
          </a:p>
          <a:p>
            <a:r>
              <a:rPr lang="en-US" sz="1800" b="1" dirty="0" smtClean="0"/>
              <a:t>1. Galaxy </a:t>
            </a:r>
            <a:r>
              <a:rPr lang="en-US" sz="1800" b="1" dirty="0" err="1" smtClean="0"/>
              <a:t>visualizaiton</a:t>
            </a:r>
            <a:endParaRPr lang="fa-IR" sz="1800" b="1" dirty="0">
              <a:cs typeface="B Zar" pitchFamily="2" charset="-78"/>
            </a:endParaRPr>
          </a:p>
        </p:txBody>
      </p:sp>
      <p:pic>
        <p:nvPicPr>
          <p:cNvPr id="71682" name="Picture 2" descr="vol39zhu_4t"/>
          <p:cNvPicPr>
            <a:picLocks noChangeAspect="1" noChangeArrowheads="1"/>
          </p:cNvPicPr>
          <p:nvPr/>
        </p:nvPicPr>
        <p:blipFill>
          <a:blip r:embed="rId2"/>
          <a:srcRect/>
          <a:stretch>
            <a:fillRect/>
          </a:stretch>
        </p:blipFill>
        <p:spPr bwMode="auto">
          <a:xfrm>
            <a:off x="1371600" y="3124200"/>
            <a:ext cx="3090863" cy="22696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fa-IR" b="1" dirty="0" smtClean="0">
                <a:cs typeface="B Zar" pitchFamily="2" charset="-78"/>
              </a:rPr>
              <a:t>مصورسازي نمودار مارپيچي</a:t>
            </a:r>
            <a:endParaRPr lang="en-US" dirty="0">
              <a:cs typeface="B Zar" pitchFamily="2" charset="-78"/>
            </a:endParaRPr>
          </a:p>
        </p:txBody>
      </p:sp>
      <p:sp>
        <p:nvSpPr>
          <p:cNvPr id="3" name="Content Placeholder 2"/>
          <p:cNvSpPr>
            <a:spLocks noGrp="1"/>
          </p:cNvSpPr>
          <p:nvPr>
            <p:ph idx="1"/>
          </p:nvPr>
        </p:nvSpPr>
        <p:spPr/>
        <p:txBody>
          <a:bodyPr>
            <a:normAutofit lnSpcReduction="10000"/>
          </a:bodyPr>
          <a:lstStyle/>
          <a:p>
            <a:pPr algn="just" rtl="1">
              <a:buNone/>
            </a:pPr>
            <a:r>
              <a:rPr lang="fa-IR" sz="2400" b="1" dirty="0" smtClean="0">
                <a:cs typeface="B Zar" pitchFamily="2" charset="-78"/>
              </a:rPr>
              <a:t>نمودار </a:t>
            </a:r>
            <a:r>
              <a:rPr lang="fa-IR" sz="2400" b="1" dirty="0" smtClean="0">
                <a:cs typeface="B Zar" pitchFamily="2" charset="-78"/>
              </a:rPr>
              <a:t>مارپيچي1 </a:t>
            </a:r>
            <a:r>
              <a:rPr lang="fa-IR" sz="2400" b="1" dirty="0" smtClean="0">
                <a:cs typeface="B Zar" pitchFamily="2" charset="-78"/>
              </a:rPr>
              <a:t>نيز با نمايش داده‌هاي ارائه شده در قالب و ساختار خطوط مدور و با چرخش گردِ محوري ويژه، به تبيين وضعيت اطلاعات مي‌پردازد. اين نمودار كاربرد نسبتا گسترده‌اي دارد. در نمايش داده‌هاي مربوط به اين نوع از مصورسازي در پاره‌اي از موارد با تعيين همبستگي ميان برخي از اجزاء اطلاعاتي، اين ارتباط به شيوه‌اي موثر به كاربر انتقال داده مي‌شود. </a:t>
            </a:r>
            <a:endParaRPr lang="en-US" sz="2400" b="1" dirty="0" smtClean="0">
              <a:cs typeface="B Zar" pitchFamily="2" charset="-78"/>
            </a:endParaRPr>
          </a:p>
          <a:p>
            <a:endParaRPr lang="en-US" sz="1800" b="1" dirty="0" smtClean="0"/>
          </a:p>
          <a:p>
            <a:endParaRPr lang="en-US" sz="1800" b="1" dirty="0" smtClean="0"/>
          </a:p>
          <a:p>
            <a:endParaRPr lang="en-US" sz="1800" b="1" dirty="0" smtClean="0"/>
          </a:p>
          <a:p>
            <a:endParaRPr lang="en-US" sz="1800" b="1" dirty="0" smtClean="0"/>
          </a:p>
          <a:p>
            <a:endParaRPr lang="en-US" sz="1800" b="1" dirty="0" smtClean="0"/>
          </a:p>
          <a:p>
            <a:endParaRPr lang="en-US" sz="1800" b="1" dirty="0" smtClean="0"/>
          </a:p>
          <a:p>
            <a:endParaRPr lang="en-US" sz="1800" b="1" dirty="0" smtClean="0"/>
          </a:p>
          <a:p>
            <a:r>
              <a:rPr lang="en-US" sz="1800" b="1" dirty="0" smtClean="0"/>
              <a:t>1. Spiral </a:t>
            </a:r>
            <a:r>
              <a:rPr lang="en-US" sz="1800" b="1" dirty="0" smtClean="0"/>
              <a:t>Graph Visualization</a:t>
            </a:r>
          </a:p>
          <a:p>
            <a:endParaRPr lang="fa-IR" dirty="0"/>
          </a:p>
        </p:txBody>
      </p:sp>
      <p:pic>
        <p:nvPicPr>
          <p:cNvPr id="87043" name="Picture 3" descr="milkyway-article"/>
          <p:cNvPicPr>
            <a:picLocks noChangeAspect="1" noChangeArrowheads="1"/>
          </p:cNvPicPr>
          <p:nvPr/>
        </p:nvPicPr>
        <p:blipFill>
          <a:blip r:embed="rId2"/>
          <a:srcRect/>
          <a:stretch>
            <a:fillRect/>
          </a:stretch>
        </p:blipFill>
        <p:spPr bwMode="auto">
          <a:xfrm>
            <a:off x="5715000" y="3886200"/>
            <a:ext cx="1400175" cy="1362075"/>
          </a:xfrm>
          <a:prstGeom prst="rect">
            <a:avLst/>
          </a:prstGeom>
          <a:noFill/>
        </p:spPr>
      </p:pic>
      <p:pic>
        <p:nvPicPr>
          <p:cNvPr id="87042" name="irc_mi" descr="http://t2.gstatic.com/images?q=tbn:ANd9GcQbQ_Q2EPQw7cOVBNwcqLjX2WMF_TuSheyfiDUmW-cHpzJJ5Ngq"/>
          <p:cNvPicPr>
            <a:picLocks noChangeAspect="1" noChangeArrowheads="1"/>
          </p:cNvPicPr>
          <p:nvPr/>
        </p:nvPicPr>
        <p:blipFill>
          <a:blip r:embed="rId3" r:link="rId4"/>
          <a:srcRect/>
          <a:stretch>
            <a:fillRect/>
          </a:stretch>
        </p:blipFill>
        <p:spPr bwMode="auto">
          <a:xfrm>
            <a:off x="4114800" y="3886200"/>
            <a:ext cx="1400175" cy="1362075"/>
          </a:xfrm>
          <a:prstGeom prst="rect">
            <a:avLst/>
          </a:prstGeom>
          <a:noFill/>
        </p:spPr>
      </p:pic>
      <p:pic>
        <p:nvPicPr>
          <p:cNvPr id="87041" name="Picture 1" descr="http://t0.gstatic.com/images?q=tbn:ANd9GcS_quQcQtctkwS6F9fiQZy4XKcds6QjE5K8rIXJXa3RgH7YSKgc"/>
          <p:cNvPicPr>
            <a:picLocks noChangeAspect="1" noChangeArrowheads="1"/>
          </p:cNvPicPr>
          <p:nvPr/>
        </p:nvPicPr>
        <p:blipFill>
          <a:blip r:embed="rId5" r:link="rId6"/>
          <a:srcRect/>
          <a:stretch>
            <a:fillRect/>
          </a:stretch>
        </p:blipFill>
        <p:spPr bwMode="auto">
          <a:xfrm>
            <a:off x="2667000" y="3886200"/>
            <a:ext cx="1285875" cy="1362075"/>
          </a:xfrm>
          <a:prstGeom prst="rect">
            <a:avLst/>
          </a:prstGeom>
          <a:noFill/>
        </p:spPr>
      </p:pic>
      <p:sp>
        <p:nvSpPr>
          <p:cNvPr id="8704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sp>
        <p:nvSpPr>
          <p:cNvPr id="87045" name="Rectangle 5"/>
          <p:cNvSpPr>
            <a:spLocks noChangeArrowheads="1"/>
          </p:cNvSpPr>
          <p:nvPr/>
        </p:nvSpPr>
        <p:spPr bwMode="auto">
          <a:xfrm>
            <a:off x="0" y="18192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7046" name="Rectangle 6"/>
          <p:cNvSpPr>
            <a:spLocks noChangeArrowheads="1"/>
          </p:cNvSpPr>
          <p:nvPr/>
        </p:nvSpPr>
        <p:spPr bwMode="auto">
          <a:xfrm>
            <a:off x="0" y="3181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7047" name="Rectangle 7"/>
          <p:cNvSpPr>
            <a:spLocks noChangeArrowheads="1"/>
          </p:cNvSpPr>
          <p:nvPr/>
        </p:nvSpPr>
        <p:spPr bwMode="auto">
          <a:xfrm>
            <a:off x="0" y="4543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fa-IR" b="1" dirty="0" smtClean="0">
                <a:cs typeface="B Zar" pitchFamily="2" charset="-78"/>
              </a:rPr>
              <a:t>مصورسازي چشم‌انداز </a:t>
            </a:r>
            <a:r>
              <a:rPr lang="fa-IR" b="1" dirty="0" smtClean="0">
                <a:cs typeface="B Zar" pitchFamily="2" charset="-78"/>
              </a:rPr>
              <a:t>ديواري1</a:t>
            </a:r>
            <a:endParaRPr lang="en-US" dirty="0">
              <a:cs typeface="B Zar" pitchFamily="2" charset="-78"/>
            </a:endParaRPr>
          </a:p>
        </p:txBody>
      </p:sp>
      <p:sp>
        <p:nvSpPr>
          <p:cNvPr id="3" name="Content Placeholder 2"/>
          <p:cNvSpPr>
            <a:spLocks noGrp="1"/>
          </p:cNvSpPr>
          <p:nvPr>
            <p:ph idx="1"/>
          </p:nvPr>
        </p:nvSpPr>
        <p:spPr/>
        <p:txBody>
          <a:bodyPr>
            <a:normAutofit/>
          </a:bodyPr>
          <a:lstStyle/>
          <a:p>
            <a:pPr algn="just" rtl="1">
              <a:buNone/>
            </a:pPr>
            <a:r>
              <a:rPr lang="fa-IR" sz="2400" b="1" dirty="0" smtClean="0">
                <a:cs typeface="B Zar" pitchFamily="2" charset="-78"/>
              </a:rPr>
              <a:t>كاربرد آن در نظارت ديداري بر داده‌هاي ساختاريافته است. در اين روش با ارائه يك دامنه گسترده از اطلاعات همگن، با رعايت وضعيت‌ مكاني يا موضوعي در حوزه مورد بررسي، در يك ساختار فضايي و با بهره‌گيري از گزينه‌هاي متعدد بر روي يك ديوار چند بعدي، اطلاعات به نمايش در مي‌آيد. </a:t>
            </a:r>
            <a:endParaRPr lang="fa-IR" sz="2400" b="1" dirty="0" smtClean="0">
              <a:cs typeface="B Zar" pitchFamily="2" charset="-78"/>
            </a:endParaRPr>
          </a:p>
          <a:p>
            <a:pPr algn="just" rtl="1">
              <a:buNone/>
            </a:pPr>
            <a:endParaRPr lang="fa-IR" sz="2400" b="1" dirty="0" smtClean="0">
              <a:cs typeface="B Zar" pitchFamily="2" charset="-78"/>
            </a:endParaRPr>
          </a:p>
          <a:p>
            <a:pPr algn="just" rtl="1">
              <a:buNone/>
            </a:pPr>
            <a:endParaRPr lang="fa-IR" sz="2400" b="1" dirty="0" smtClean="0">
              <a:cs typeface="B Zar" pitchFamily="2" charset="-78"/>
            </a:endParaRPr>
          </a:p>
          <a:p>
            <a:pPr algn="just" rtl="1">
              <a:buNone/>
            </a:pPr>
            <a:endParaRPr lang="fa-IR" sz="2400" b="1" dirty="0" smtClean="0">
              <a:cs typeface="B Zar" pitchFamily="2" charset="-78"/>
            </a:endParaRPr>
          </a:p>
          <a:p>
            <a:pPr algn="just" rtl="1">
              <a:buNone/>
            </a:pPr>
            <a:endParaRPr lang="fa-IR" sz="2400" b="1" dirty="0" smtClean="0">
              <a:cs typeface="B Zar" pitchFamily="2" charset="-78"/>
            </a:endParaRPr>
          </a:p>
          <a:p>
            <a:pPr algn="just" rtl="1">
              <a:buNone/>
            </a:pPr>
            <a:endParaRPr lang="fa-IR" sz="2400" b="1" dirty="0" smtClean="0">
              <a:cs typeface="B Zar" pitchFamily="2" charset="-78"/>
            </a:endParaRPr>
          </a:p>
          <a:p>
            <a:pPr algn="just">
              <a:buNone/>
            </a:pPr>
            <a:r>
              <a:rPr lang="en-US" sz="1600" b="1" dirty="0" smtClean="0"/>
              <a:t>1. perspective wall</a:t>
            </a:r>
          </a:p>
          <a:p>
            <a:pPr algn="just">
              <a:buNone/>
            </a:pPr>
            <a:endParaRPr lang="en-US" sz="2400" b="1" dirty="0" smtClean="0">
              <a:cs typeface="B Zar" pitchFamily="2" charset="-78"/>
            </a:endParaRPr>
          </a:p>
          <a:p>
            <a:pPr algn="just">
              <a:buNone/>
            </a:pPr>
            <a:endParaRPr lang="fa-IR" sz="2400" b="1" dirty="0">
              <a:cs typeface="B Zar" pitchFamily="2" charset="-78"/>
            </a:endParaRPr>
          </a:p>
        </p:txBody>
      </p:sp>
      <p:pic>
        <p:nvPicPr>
          <p:cNvPr id="86017" name="Picture 1" descr="_PARCIV2"/>
          <p:cNvPicPr>
            <a:picLocks noChangeAspect="1" noChangeArrowheads="1"/>
          </p:cNvPicPr>
          <p:nvPr/>
        </p:nvPicPr>
        <p:blipFill>
          <a:blip r:embed="rId2"/>
          <a:srcRect/>
          <a:stretch>
            <a:fillRect/>
          </a:stretch>
        </p:blipFill>
        <p:spPr bwMode="auto">
          <a:xfrm>
            <a:off x="3276600" y="3657600"/>
            <a:ext cx="3352800" cy="21568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1" dirty="0" smtClean="0">
                <a:cs typeface="B Zar" pitchFamily="2" charset="-78"/>
              </a:rPr>
              <a:t/>
            </a:r>
            <a:br>
              <a:rPr lang="fa-IR" b="1" dirty="0" smtClean="0">
                <a:cs typeface="B Zar" pitchFamily="2" charset="-78"/>
              </a:rPr>
            </a:br>
            <a:r>
              <a:rPr lang="fa-IR" b="1" dirty="0" smtClean="0">
                <a:cs typeface="B Zar" pitchFamily="2" charset="-78"/>
              </a:rPr>
              <a:t>مصورسازي تحليل پويا</a:t>
            </a:r>
            <a:r>
              <a:rPr lang="en-US" dirty="0" smtClean="0"/>
              <a:t/>
            </a:r>
            <a:br>
              <a:rPr lang="en-US" dirty="0" smtClean="0"/>
            </a:br>
            <a:endParaRPr lang="fa-IR" dirty="0"/>
          </a:p>
        </p:txBody>
      </p:sp>
      <p:sp>
        <p:nvSpPr>
          <p:cNvPr id="3" name="Content Placeholder 2"/>
          <p:cNvSpPr>
            <a:spLocks noGrp="1"/>
          </p:cNvSpPr>
          <p:nvPr>
            <p:ph idx="1"/>
          </p:nvPr>
        </p:nvSpPr>
        <p:spPr/>
        <p:txBody>
          <a:bodyPr>
            <a:normAutofit lnSpcReduction="10000"/>
          </a:bodyPr>
          <a:lstStyle/>
          <a:p>
            <a:pPr algn="r"/>
            <a:r>
              <a:rPr lang="fa-IR" sz="2600" b="1" dirty="0" smtClean="0">
                <a:cs typeface="B Zar" pitchFamily="2" charset="-78"/>
              </a:rPr>
              <a:t>تحليل </a:t>
            </a:r>
            <a:r>
              <a:rPr lang="fa-IR" sz="2600" b="1" dirty="0" smtClean="0">
                <a:cs typeface="B Zar" pitchFamily="2" charset="-78"/>
              </a:rPr>
              <a:t>پويا1 </a:t>
            </a:r>
            <a:r>
              <a:rPr lang="fa-IR" sz="2600" b="1" dirty="0" smtClean="0">
                <a:cs typeface="B Zar" pitchFamily="2" charset="-78"/>
              </a:rPr>
              <a:t>روشي است كه با تبيين چند تصوير، عكس، ترسيم، نقشه و نظاير آن، در يك محيط مشترك و به صورت يكپارچه و همراه هم به نمايش در مي‌آيد. كاربران مي‌توانند اين تصاوير را در روند كاري خود مورد بررسي قرار داده و زمينه‌هاي مشترك اطلاعات را در آن تعيين كنند. </a:t>
            </a:r>
          </a:p>
          <a:p>
            <a:endParaRPr lang="fa-IR" dirty="0" smtClean="0"/>
          </a:p>
          <a:p>
            <a:endParaRPr lang="fa-IR" dirty="0" smtClean="0"/>
          </a:p>
          <a:p>
            <a:endParaRPr lang="en-US" sz="1800" b="1" dirty="0" smtClean="0"/>
          </a:p>
          <a:p>
            <a:endParaRPr lang="en-US" sz="1800" b="1" dirty="0" smtClean="0"/>
          </a:p>
          <a:p>
            <a:endParaRPr lang="en-US" sz="1800" b="1" dirty="0" smtClean="0"/>
          </a:p>
          <a:p>
            <a:r>
              <a:rPr lang="en-US" sz="1800" b="1" dirty="0" smtClean="0"/>
              <a:t>1. Dynamic </a:t>
            </a:r>
            <a:r>
              <a:rPr lang="en-US" sz="1800" b="1" dirty="0" smtClean="0"/>
              <a:t>analysis</a:t>
            </a:r>
          </a:p>
          <a:p>
            <a:endParaRPr lang="fa-IR" dirty="0" smtClean="0"/>
          </a:p>
          <a:p>
            <a:endParaRPr lang="fa-IR" dirty="0"/>
          </a:p>
        </p:txBody>
      </p:sp>
      <p:pic>
        <p:nvPicPr>
          <p:cNvPr id="84993" name="Picture 1" descr="imagesCAT8GL18"/>
          <p:cNvPicPr>
            <a:picLocks noChangeAspect="1" noChangeArrowheads="1"/>
          </p:cNvPicPr>
          <p:nvPr/>
        </p:nvPicPr>
        <p:blipFill>
          <a:blip r:embed="rId2"/>
          <a:srcRect/>
          <a:stretch>
            <a:fillRect/>
          </a:stretch>
        </p:blipFill>
        <p:spPr bwMode="auto">
          <a:xfrm>
            <a:off x="3276600" y="3810000"/>
            <a:ext cx="3357323" cy="21067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fa-IR" b="1" dirty="0" smtClean="0">
                <a:cs typeface="B Zar" pitchFamily="2" charset="-78"/>
              </a:rPr>
              <a:t>مصورسازي </a:t>
            </a:r>
            <a:r>
              <a:rPr lang="fa-IR" b="1" dirty="0" smtClean="0">
                <a:cs typeface="B Zar" pitchFamily="2" charset="-78"/>
              </a:rPr>
              <a:t>رودخانه‌ای1</a:t>
            </a:r>
            <a:endParaRPr lang="en-US" dirty="0">
              <a:cs typeface="B Zar" pitchFamily="2" charset="-78"/>
            </a:endParaRPr>
          </a:p>
        </p:txBody>
      </p:sp>
      <p:sp>
        <p:nvSpPr>
          <p:cNvPr id="3" name="Content Placeholder 2"/>
          <p:cNvSpPr>
            <a:spLocks noGrp="1"/>
          </p:cNvSpPr>
          <p:nvPr>
            <p:ph idx="1"/>
          </p:nvPr>
        </p:nvSpPr>
        <p:spPr/>
        <p:txBody>
          <a:bodyPr>
            <a:normAutofit/>
          </a:bodyPr>
          <a:lstStyle/>
          <a:p>
            <a:pPr algn="r"/>
            <a:r>
              <a:rPr lang="fa-IR" sz="2400" b="1" dirty="0" smtClean="0">
                <a:cs typeface="B Zar" pitchFamily="2" charset="-78"/>
              </a:rPr>
              <a:t>این روش برای نشان دادن مولفه‌های اطلاعاتی در طول یک مسیر یا جریان مورد استفاده قرار می‌گیرد. مصورسازی رودخانه‌ای با بهره‌گیری از راهبردهای رنگی و کمیت برای بازنمون وضعیت یک فرایند در طول زمان مشخص استفاده مي‌شود.</a:t>
            </a:r>
            <a:endParaRPr lang="en-US" sz="2400" b="1" dirty="0" smtClean="0">
              <a:cs typeface="B Zar" pitchFamily="2" charset="-78"/>
            </a:endParaRPr>
          </a:p>
          <a:p>
            <a:endParaRPr lang="en-US" dirty="0" smtClean="0"/>
          </a:p>
          <a:p>
            <a:endParaRPr lang="en-US" dirty="0" smtClean="0"/>
          </a:p>
          <a:p>
            <a:endParaRPr lang="en-US" dirty="0" smtClean="0"/>
          </a:p>
          <a:p>
            <a:endParaRPr lang="en-US" sz="1600" b="1" dirty="0" smtClean="0"/>
          </a:p>
          <a:p>
            <a:endParaRPr lang="en-US" sz="1600" b="1" dirty="0" smtClean="0"/>
          </a:p>
          <a:p>
            <a:endParaRPr lang="en-US" sz="1600" b="1" dirty="0" smtClean="0"/>
          </a:p>
          <a:p>
            <a:r>
              <a:rPr lang="en-US" sz="1600" b="1" dirty="0" smtClean="0"/>
              <a:t>1. River</a:t>
            </a:r>
            <a:endParaRPr lang="fa-IR" sz="1600" b="1" dirty="0"/>
          </a:p>
        </p:txBody>
      </p:sp>
      <p:pic>
        <p:nvPicPr>
          <p:cNvPr id="83969" name="Picture 1" descr="lastfm_poster"/>
          <p:cNvPicPr>
            <a:picLocks noChangeAspect="1" noChangeArrowheads="1"/>
          </p:cNvPicPr>
          <p:nvPr/>
        </p:nvPicPr>
        <p:blipFill>
          <a:blip r:embed="rId2" cstate="print"/>
          <a:srcRect/>
          <a:stretch>
            <a:fillRect/>
          </a:stretch>
        </p:blipFill>
        <p:spPr bwMode="auto">
          <a:xfrm>
            <a:off x="3352800" y="3581400"/>
            <a:ext cx="3794125" cy="22786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1" dirty="0" smtClean="0">
                <a:cs typeface="B Zar" pitchFamily="2" charset="-78"/>
              </a:rPr>
              <a:t/>
            </a:r>
            <a:br>
              <a:rPr lang="fa-IR" b="1" dirty="0" smtClean="0">
                <a:cs typeface="B Zar" pitchFamily="2" charset="-78"/>
              </a:rPr>
            </a:br>
            <a:r>
              <a:rPr lang="fa-IR" b="1" dirty="0" smtClean="0">
                <a:cs typeface="B Zar" pitchFamily="2" charset="-78"/>
              </a:rPr>
              <a:t>مصورسازي داده‌هاي فضايي</a:t>
            </a:r>
            <a:r>
              <a:rPr lang="en-US" dirty="0" smtClean="0">
                <a:cs typeface="B Zar" pitchFamily="2" charset="-78"/>
              </a:rPr>
              <a:t/>
            </a:r>
            <a:br>
              <a:rPr lang="en-US" dirty="0" smtClean="0">
                <a:cs typeface="B Zar" pitchFamily="2" charset="-78"/>
              </a:rPr>
            </a:br>
            <a:endParaRPr lang="fa-IR" dirty="0">
              <a:cs typeface="B Zar" pitchFamily="2" charset="-78"/>
            </a:endParaRPr>
          </a:p>
        </p:txBody>
      </p:sp>
      <p:sp>
        <p:nvSpPr>
          <p:cNvPr id="3" name="Content Placeholder 2"/>
          <p:cNvSpPr>
            <a:spLocks noGrp="1"/>
          </p:cNvSpPr>
          <p:nvPr>
            <p:ph idx="1"/>
          </p:nvPr>
        </p:nvSpPr>
        <p:spPr/>
        <p:txBody>
          <a:bodyPr>
            <a:normAutofit lnSpcReduction="10000"/>
          </a:bodyPr>
          <a:lstStyle/>
          <a:p>
            <a:pPr algn="r"/>
            <a:r>
              <a:rPr lang="fa-IR" sz="2400" b="1" dirty="0" smtClean="0">
                <a:cs typeface="B Zar" pitchFamily="2" charset="-78"/>
              </a:rPr>
              <a:t>هلال‌ها1 </a:t>
            </a:r>
            <a:r>
              <a:rPr lang="fa-IR" sz="2400" b="1" dirty="0" smtClean="0">
                <a:cs typeface="B Zar" pitchFamily="2" charset="-78"/>
              </a:rPr>
              <a:t>و ميله‌هاي </a:t>
            </a:r>
            <a:r>
              <a:rPr lang="fa-IR" sz="2400" b="1" dirty="0" smtClean="0">
                <a:cs typeface="B Zar" pitchFamily="2" charset="-78"/>
              </a:rPr>
              <a:t>متراكم2 </a:t>
            </a:r>
            <a:r>
              <a:rPr lang="fa-IR" sz="2400" b="1" dirty="0" smtClean="0">
                <a:cs typeface="B Zar" pitchFamily="2" charset="-78"/>
              </a:rPr>
              <a:t>دو روش عمومي داده‌هاي مصورسازي شده در فضا هستند. هلال‌ها به شيوه عمومي بيشتر براي نمايش ترافيك ارتباطي نقطه به نقطه استفاده مي‌شوند، مانند مصورسازي مكان‌شناسي </a:t>
            </a:r>
            <a:r>
              <a:rPr lang="en-US" sz="2400" b="1" dirty="0" smtClean="0">
                <a:cs typeface="B Zar" pitchFamily="2" charset="-78"/>
              </a:rPr>
              <a:t>.</a:t>
            </a:r>
            <a:r>
              <a:rPr lang="fa-IR" sz="2400" b="1" dirty="0" smtClean="0">
                <a:cs typeface="B Zar" pitchFamily="2" charset="-78"/>
              </a:rPr>
              <a:t>ستون فقرات با ارسال هم‌زمان پيام</a:t>
            </a:r>
            <a:r>
              <a:rPr lang="en-US" sz="2400" b="1" dirty="0" smtClean="0">
                <a:cs typeface="B Zar" pitchFamily="2" charset="-78"/>
              </a:rPr>
              <a:t> </a:t>
            </a:r>
          </a:p>
          <a:p>
            <a:endParaRPr lang="en-US" sz="1600" b="1" dirty="0" smtClean="0"/>
          </a:p>
          <a:p>
            <a:endParaRPr lang="en-US" sz="1600" b="1" dirty="0" smtClean="0"/>
          </a:p>
          <a:p>
            <a:endParaRPr lang="en-US" sz="1600" b="1" dirty="0" smtClean="0"/>
          </a:p>
          <a:p>
            <a:endParaRPr lang="en-US" sz="1600" b="1" dirty="0" smtClean="0"/>
          </a:p>
          <a:p>
            <a:endParaRPr lang="en-US" sz="1600" b="1" dirty="0" smtClean="0"/>
          </a:p>
          <a:p>
            <a:endParaRPr lang="en-US" sz="1600" b="1" dirty="0" smtClean="0"/>
          </a:p>
          <a:p>
            <a:endParaRPr lang="en-US" sz="1600" b="1" dirty="0" smtClean="0"/>
          </a:p>
          <a:p>
            <a:endParaRPr lang="en-US" sz="1600" b="1" dirty="0" smtClean="0"/>
          </a:p>
          <a:p>
            <a:r>
              <a:rPr lang="en-US" sz="1600" b="1" dirty="0" smtClean="0"/>
              <a:t>1.Arcs</a:t>
            </a:r>
            <a:endParaRPr lang="en-US" sz="1600" b="1" dirty="0" smtClean="0"/>
          </a:p>
          <a:p>
            <a:r>
              <a:rPr lang="en-US" sz="1600" b="1" dirty="0" smtClean="0"/>
              <a:t>2.Stacked </a:t>
            </a:r>
            <a:r>
              <a:rPr lang="en-US" sz="1600" b="1" dirty="0" smtClean="0"/>
              <a:t>bars</a:t>
            </a:r>
          </a:p>
          <a:p>
            <a:r>
              <a:rPr lang="en-US" sz="1600" b="1" dirty="0" smtClean="0"/>
              <a:t>3.Mulitcast </a:t>
            </a:r>
            <a:r>
              <a:rPr lang="en-US" sz="1600" b="1" dirty="0" smtClean="0"/>
              <a:t>backbone(</a:t>
            </a:r>
            <a:r>
              <a:rPr lang="en-US" sz="1600" b="1" dirty="0" err="1" smtClean="0"/>
              <a:t>MBone</a:t>
            </a:r>
            <a:r>
              <a:rPr lang="en-US" sz="1600" b="1" dirty="0" smtClean="0"/>
              <a:t>)</a:t>
            </a:r>
          </a:p>
          <a:p>
            <a:endParaRPr lang="fa-IR" dirty="0"/>
          </a:p>
        </p:txBody>
      </p:sp>
      <p:pic>
        <p:nvPicPr>
          <p:cNvPr id="82946" name="Picture 2" descr="MBone-hex"/>
          <p:cNvPicPr>
            <a:picLocks noChangeAspect="1" noChangeArrowheads="1"/>
          </p:cNvPicPr>
          <p:nvPr/>
        </p:nvPicPr>
        <p:blipFill>
          <a:blip r:embed="rId2"/>
          <a:srcRect/>
          <a:stretch>
            <a:fillRect/>
          </a:stretch>
        </p:blipFill>
        <p:spPr bwMode="auto">
          <a:xfrm>
            <a:off x="6324600" y="3657600"/>
            <a:ext cx="1909473" cy="1952625"/>
          </a:xfrm>
          <a:prstGeom prst="rect">
            <a:avLst/>
          </a:prstGeom>
          <a:noFill/>
        </p:spPr>
      </p:pic>
      <p:pic>
        <p:nvPicPr>
          <p:cNvPr id="82945" name="Picture 1" descr="http://ds.cc.yamaguchi-u.ac.jp/~ichikay/pfp7/iv/pics/MBone.jpg"/>
          <p:cNvPicPr>
            <a:picLocks noChangeAspect="1" noChangeArrowheads="1"/>
          </p:cNvPicPr>
          <p:nvPr/>
        </p:nvPicPr>
        <p:blipFill>
          <a:blip r:embed="rId3" r:link="rId4"/>
          <a:srcRect/>
          <a:stretch>
            <a:fillRect/>
          </a:stretch>
        </p:blipFill>
        <p:spPr bwMode="auto">
          <a:xfrm>
            <a:off x="3962400" y="3657600"/>
            <a:ext cx="1952625" cy="1952625"/>
          </a:xfrm>
          <a:prstGeom prst="rect">
            <a:avLst/>
          </a:prstGeom>
          <a:noFill/>
        </p:spPr>
      </p:pic>
      <p:sp>
        <p:nvSpPr>
          <p:cNvPr id="8294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sp>
        <p:nvSpPr>
          <p:cNvPr id="82948" name="Rectangle 4"/>
          <p:cNvSpPr>
            <a:spLocks noChangeArrowheads="1"/>
          </p:cNvSpPr>
          <p:nvPr/>
        </p:nvSpPr>
        <p:spPr bwMode="auto">
          <a:xfrm>
            <a:off x="0" y="21812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2949" name="Rectangle 5"/>
          <p:cNvSpPr>
            <a:spLocks noChangeArrowheads="1"/>
          </p:cNvSpPr>
          <p:nvPr/>
        </p:nvSpPr>
        <p:spPr bwMode="auto">
          <a:xfrm>
            <a:off x="0" y="39052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fa-IR" b="1" dirty="0" smtClean="0">
                <a:cs typeface="B Zar" pitchFamily="2" charset="-78"/>
              </a:rPr>
              <a:t>مصورسازی حوزه‌ داخلی</a:t>
            </a:r>
            <a:endParaRPr lang="en-US" dirty="0">
              <a:cs typeface="B Zar" pitchFamily="2" charset="-78"/>
            </a:endParaRPr>
          </a:p>
        </p:txBody>
      </p:sp>
      <p:sp>
        <p:nvSpPr>
          <p:cNvPr id="3" name="Content Placeholder 2"/>
          <p:cNvSpPr>
            <a:spLocks noGrp="1"/>
          </p:cNvSpPr>
          <p:nvPr>
            <p:ph idx="1"/>
          </p:nvPr>
        </p:nvSpPr>
        <p:spPr/>
        <p:txBody>
          <a:bodyPr>
            <a:normAutofit/>
          </a:bodyPr>
          <a:lstStyle/>
          <a:p>
            <a:pPr algn="r"/>
            <a:endParaRPr lang="fa-IR" sz="2400" b="1" dirty="0" smtClean="0">
              <a:cs typeface="B Zar" pitchFamily="2" charset="-78"/>
            </a:endParaRPr>
          </a:p>
          <a:p>
            <a:pPr algn="r"/>
            <a:r>
              <a:rPr lang="fa-IR" sz="2400" b="1" dirty="0" smtClean="0">
                <a:cs typeface="B Zar" pitchFamily="2" charset="-78"/>
              </a:rPr>
              <a:t>روش مصورسازی حوزه </a:t>
            </a:r>
            <a:r>
              <a:rPr lang="fa-IR" sz="2400" b="1" dirty="0" smtClean="0">
                <a:cs typeface="B Zar" pitchFamily="2" charset="-78"/>
              </a:rPr>
              <a:t>داخلی1 </a:t>
            </a:r>
            <a:r>
              <a:rPr lang="fa-IR" sz="2400" b="1" dirty="0" smtClean="0">
                <a:cs typeface="B Zar" pitchFamily="2" charset="-78"/>
              </a:rPr>
              <a:t>است که راه‌کار جدیدی برای پرداختن به بحث مصورسازی مکان‌شناسی شبکه‌های مقیاس بزرگ است. در این شیوه،‌ مصورسازی به شکل ناوبری گره‌ها از طریق حرکت در اطراف نقطه مورد نظر کاربر انجام می‌شود. </a:t>
            </a:r>
            <a:endParaRPr lang="en-US" sz="2400" b="1" dirty="0" smtClean="0">
              <a:cs typeface="B Zar" pitchFamily="2" charset="-78"/>
            </a:endParaRPr>
          </a:p>
          <a:p>
            <a:endParaRPr lang="fa-IR" dirty="0" smtClean="0"/>
          </a:p>
          <a:p>
            <a:endParaRPr lang="fa-IR" dirty="0" smtClean="0"/>
          </a:p>
          <a:p>
            <a:endParaRPr lang="fa-IR" dirty="0" smtClean="0"/>
          </a:p>
          <a:p>
            <a:r>
              <a:rPr lang="en-US" sz="1600" b="1" dirty="0" smtClean="0"/>
              <a:t>1. Inner  </a:t>
            </a:r>
            <a:r>
              <a:rPr lang="en-US" sz="1600" b="1" dirty="0" smtClean="0"/>
              <a:t>sphere visualization</a:t>
            </a:r>
            <a:endParaRPr lang="fa-IR" sz="1600" b="1" dirty="0"/>
          </a:p>
        </p:txBody>
      </p:sp>
      <p:pic>
        <p:nvPicPr>
          <p:cNvPr id="81921" name="Picture 1" descr="1-s2"/>
          <p:cNvPicPr>
            <a:picLocks noChangeAspect="1" noChangeArrowheads="1"/>
          </p:cNvPicPr>
          <p:nvPr/>
        </p:nvPicPr>
        <p:blipFill>
          <a:blip r:embed="rId2"/>
          <a:srcRect/>
          <a:stretch>
            <a:fillRect/>
          </a:stretch>
        </p:blipFill>
        <p:spPr bwMode="auto">
          <a:xfrm>
            <a:off x="3581400" y="3886200"/>
            <a:ext cx="4489643" cy="22575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smtClean="0">
                <a:cs typeface="B Zar" pitchFamily="2" charset="-78"/>
              </a:rPr>
              <a:t>مصورسازي جغرافيايي</a:t>
            </a:r>
            <a:endParaRPr lang="fa-IR" dirty="0">
              <a:cs typeface="B Zar" pitchFamily="2" charset="-78"/>
            </a:endParaRPr>
          </a:p>
        </p:txBody>
      </p:sp>
      <p:sp>
        <p:nvSpPr>
          <p:cNvPr id="3" name="Content Placeholder 2"/>
          <p:cNvSpPr>
            <a:spLocks noGrp="1"/>
          </p:cNvSpPr>
          <p:nvPr>
            <p:ph idx="1"/>
          </p:nvPr>
        </p:nvSpPr>
        <p:spPr/>
        <p:txBody>
          <a:bodyPr>
            <a:normAutofit/>
          </a:bodyPr>
          <a:lstStyle/>
          <a:p>
            <a:pPr algn="just" rtl="1">
              <a:buNone/>
            </a:pPr>
            <a:endParaRPr lang="fa-IR" sz="2000" b="1" dirty="0" smtClean="0">
              <a:cs typeface="B Zar" pitchFamily="2" charset="-78"/>
            </a:endParaRPr>
          </a:p>
          <a:p>
            <a:pPr algn="just" rtl="1">
              <a:buNone/>
            </a:pPr>
            <a:r>
              <a:rPr lang="fa-IR" sz="2000" b="1" dirty="0" smtClean="0">
                <a:cs typeface="B Zar" pitchFamily="2" charset="-78"/>
              </a:rPr>
              <a:t>نقشه‌ها </a:t>
            </a:r>
            <a:r>
              <a:rPr lang="fa-IR" sz="2000" b="1" dirty="0" smtClean="0">
                <a:cs typeface="B Zar" pitchFamily="2" charset="-78"/>
              </a:rPr>
              <a:t>با ترسيم يك موقعيت خاص جغرافيايي كه معمولا با مقياسي كوچكتر از اندازه واقعي به‌وجود مي‌آيند، مبيّن داده‌هاي جغرافيايي به زبان تصوير هستند.</a:t>
            </a:r>
          </a:p>
          <a:p>
            <a:pPr algn="just" rtl="1">
              <a:buNone/>
            </a:pPr>
            <a:r>
              <a:rPr lang="fa-IR" sz="2000" b="1" dirty="0" smtClean="0">
                <a:cs typeface="B Zar" pitchFamily="2" charset="-78"/>
              </a:rPr>
              <a:t>ترسيم تصويري ترافيك وب در يك فضاي مجازي بر اساس موقعيت كره زمين ارائه مي‌شود. در اين روش، ما شمايي كلي از ترافيك محيط وب در نقاط مختلف زمين را مي‌توانيم مشاهده كنيم</a:t>
            </a:r>
            <a:endParaRPr lang="fa-IR" sz="2000" b="1" dirty="0">
              <a:cs typeface="B Zar" pitchFamily="2" charset="-78"/>
            </a:endParaRPr>
          </a:p>
        </p:txBody>
      </p:sp>
      <p:pic>
        <p:nvPicPr>
          <p:cNvPr id="80897" name="Picture 1" descr="cartogrophy gis"/>
          <p:cNvPicPr>
            <a:picLocks noChangeAspect="1" noChangeArrowheads="1"/>
          </p:cNvPicPr>
          <p:nvPr/>
        </p:nvPicPr>
        <p:blipFill>
          <a:blip r:embed="rId2"/>
          <a:srcRect/>
          <a:stretch>
            <a:fillRect/>
          </a:stretch>
        </p:blipFill>
        <p:spPr bwMode="auto">
          <a:xfrm>
            <a:off x="4648200" y="4343400"/>
            <a:ext cx="2892022" cy="1931036"/>
          </a:xfrm>
          <a:prstGeom prst="rect">
            <a:avLst/>
          </a:prstGeom>
          <a:noFill/>
          <a:ln w="9525">
            <a:noFill/>
            <a:miter lim="800000"/>
            <a:headEnd/>
            <a:tailEnd/>
          </a:ln>
        </p:spPr>
      </p:pic>
      <p:pic>
        <p:nvPicPr>
          <p:cNvPr id="80898" name="Picture 2" descr="world-network"/>
          <p:cNvPicPr>
            <a:picLocks noChangeAspect="1" noChangeArrowheads="1"/>
          </p:cNvPicPr>
          <p:nvPr/>
        </p:nvPicPr>
        <p:blipFill>
          <a:blip r:embed="rId3"/>
          <a:srcRect/>
          <a:stretch>
            <a:fillRect/>
          </a:stretch>
        </p:blipFill>
        <p:spPr bwMode="auto">
          <a:xfrm>
            <a:off x="990600" y="4343400"/>
            <a:ext cx="2855913" cy="19254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ar-SA" b="1" dirty="0" smtClean="0">
                <a:cs typeface="B Zar" pitchFamily="2" charset="-78"/>
              </a:rPr>
              <a:t>مصورسازي شبه‌رنگ (داده‌هاي هواشناسي)</a:t>
            </a:r>
            <a:endParaRPr lang="en-US" dirty="0">
              <a:cs typeface="B Zar" pitchFamily="2" charset="-78"/>
            </a:endParaRPr>
          </a:p>
        </p:txBody>
      </p:sp>
      <p:sp>
        <p:nvSpPr>
          <p:cNvPr id="3" name="Content Placeholder 2"/>
          <p:cNvSpPr>
            <a:spLocks noGrp="1"/>
          </p:cNvSpPr>
          <p:nvPr>
            <p:ph idx="1"/>
          </p:nvPr>
        </p:nvSpPr>
        <p:spPr/>
        <p:txBody>
          <a:bodyPr>
            <a:normAutofit/>
          </a:bodyPr>
          <a:lstStyle/>
          <a:p>
            <a:pPr algn="just" rtl="1">
              <a:buNone/>
            </a:pPr>
            <a:r>
              <a:rPr lang="fa-IR" sz="2400" b="1" dirty="0" smtClean="0">
                <a:cs typeface="B Zar" pitchFamily="2" charset="-78"/>
              </a:rPr>
              <a:t>فن ديگري وجود دارد كه به مصورسازي داده‌هاي هواشناسي مي‌پردازد. اين روش كمك مي‌كند تا درك بهتري از  اطلاعات هواشناسي شكل بگيرد. به‌ويژه آنكه نشان دادن اين اطلاعات با كمك رنگ و تراكم آن انجام مي‌شود.</a:t>
            </a:r>
            <a:endParaRPr lang="fa-IR" sz="2400" b="1" dirty="0">
              <a:cs typeface="B Zar" pitchFamily="2" charset="-78"/>
            </a:endParaRPr>
          </a:p>
        </p:txBody>
      </p:sp>
      <p:pic>
        <p:nvPicPr>
          <p:cNvPr id="78850" name="Picture 2"/>
          <p:cNvPicPr>
            <a:picLocks noChangeAspect="1" noChangeArrowheads="1"/>
          </p:cNvPicPr>
          <p:nvPr/>
        </p:nvPicPr>
        <p:blipFill>
          <a:blip r:embed="rId2"/>
          <a:srcRect/>
          <a:stretch>
            <a:fillRect/>
          </a:stretch>
        </p:blipFill>
        <p:spPr bwMode="auto">
          <a:xfrm>
            <a:off x="5486400" y="3962400"/>
            <a:ext cx="2228850" cy="1647825"/>
          </a:xfrm>
          <a:prstGeom prst="rect">
            <a:avLst/>
          </a:prstGeom>
          <a:noFill/>
        </p:spPr>
      </p:pic>
      <p:pic>
        <p:nvPicPr>
          <p:cNvPr id="78849" name="Picture 3"/>
          <p:cNvPicPr>
            <a:picLocks noChangeAspect="1" noChangeArrowheads="1"/>
          </p:cNvPicPr>
          <p:nvPr/>
        </p:nvPicPr>
        <p:blipFill>
          <a:blip r:embed="rId3"/>
          <a:srcRect/>
          <a:stretch>
            <a:fillRect/>
          </a:stretch>
        </p:blipFill>
        <p:spPr bwMode="auto">
          <a:xfrm>
            <a:off x="1981200" y="3962400"/>
            <a:ext cx="2228850" cy="1647825"/>
          </a:xfrm>
          <a:prstGeom prst="rect">
            <a:avLst/>
          </a:prstGeom>
          <a:noFill/>
        </p:spPr>
      </p:pic>
      <p:sp>
        <p:nvSpPr>
          <p:cNvPr id="7885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sp>
        <p:nvSpPr>
          <p:cNvPr id="78852" name="Rectangle 4"/>
          <p:cNvSpPr>
            <a:spLocks noChangeArrowheads="1"/>
          </p:cNvSpPr>
          <p:nvPr/>
        </p:nvSpPr>
        <p:spPr bwMode="auto">
          <a:xfrm>
            <a:off x="0" y="21050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180975" algn="ct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B Badr" pitchFamily="2" charset="-78"/>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fa-IR" b="1" dirty="0" smtClean="0">
                <a:cs typeface="B Zar" pitchFamily="2" charset="-78"/>
              </a:rPr>
              <a:t>اینفوگرافیک و نقشه‌های دانش </a:t>
            </a:r>
            <a:endParaRPr lang="en-US" dirty="0">
              <a:cs typeface="B Zar" pitchFamily="2" charset="-78"/>
            </a:endParaRPr>
          </a:p>
        </p:txBody>
      </p:sp>
      <p:sp>
        <p:nvSpPr>
          <p:cNvPr id="3" name="Content Placeholder 2"/>
          <p:cNvSpPr>
            <a:spLocks noGrp="1"/>
          </p:cNvSpPr>
          <p:nvPr>
            <p:ph idx="1"/>
          </p:nvPr>
        </p:nvSpPr>
        <p:spPr/>
        <p:txBody>
          <a:bodyPr>
            <a:normAutofit/>
          </a:bodyPr>
          <a:lstStyle/>
          <a:p>
            <a:pPr algn="just" rtl="1">
              <a:buNone/>
            </a:pPr>
            <a:r>
              <a:rPr lang="ar-SA" sz="2400" b="1" dirty="0" smtClean="0">
                <a:cs typeface="B Zar" pitchFamily="2" charset="-78"/>
              </a:rPr>
              <a:t>اینفوگرافیک‌ها یا گرافیک‌های اطلاع‌رسان، نمایشگرهای تصویری اطلاعات و داده‌ها هستند</a:t>
            </a:r>
            <a:r>
              <a:rPr lang="fa-IR" sz="2400" b="1" dirty="0" smtClean="0">
                <a:cs typeface="B Zar" pitchFamily="2" charset="-78"/>
              </a:rPr>
              <a:t>. </a:t>
            </a:r>
          </a:p>
          <a:p>
            <a:pPr algn="just" rtl="1">
              <a:buNone/>
            </a:pPr>
            <a:r>
              <a:rPr lang="ar-SA" sz="2400" b="1" dirty="0" smtClean="0">
                <a:cs typeface="B Zar" pitchFamily="2" charset="-78"/>
              </a:rPr>
              <a:t>این نگاره‌ها در مکان‌هایی که نیاز به توضیح ساده و سریع داده‌ها است، استفاده می‌شوند</a:t>
            </a:r>
            <a:r>
              <a:rPr lang="fa-IR" sz="2400" b="1" dirty="0" smtClean="0">
                <a:cs typeface="B Zar" pitchFamily="2" charset="-78"/>
              </a:rPr>
              <a:t>.</a:t>
            </a:r>
          </a:p>
          <a:p>
            <a:pPr algn="just" rtl="1">
              <a:buNone/>
            </a:pPr>
            <a:r>
              <a:rPr lang="fa-IR" sz="2400" b="1" dirty="0" smtClean="0">
                <a:cs typeface="B Zar" pitchFamily="2" charset="-78"/>
              </a:rPr>
              <a:t> اینفوگرافیک شکل پیشرفتۀ مصورسازی است که اهداف </a:t>
            </a:r>
            <a:endParaRPr lang="en-US" sz="2400" b="1" dirty="0" smtClean="0">
              <a:cs typeface="B Zar" pitchFamily="2" charset="-78"/>
            </a:endParaRPr>
          </a:p>
          <a:p>
            <a:pPr algn="just" rtl="1">
              <a:buNone/>
            </a:pPr>
            <a:r>
              <a:rPr lang="fa-IR" sz="2400" b="1" dirty="0" smtClean="0">
                <a:cs typeface="B Zar" pitchFamily="2" charset="-78"/>
              </a:rPr>
              <a:t>اطلاع‌رسانی را بهتر محقق می‌سازد.</a:t>
            </a:r>
            <a:endParaRPr lang="en-US" sz="2400" b="1" dirty="0" smtClean="0">
              <a:cs typeface="B Zar" pitchFamily="2" charset="-78"/>
            </a:endParaRPr>
          </a:p>
          <a:p>
            <a:pPr algn="just" rtl="1">
              <a:buNone/>
            </a:pPr>
            <a:r>
              <a:rPr lang="ar-SA" sz="2400" b="1" dirty="0" smtClean="0">
                <a:cs typeface="B Zar" pitchFamily="2" charset="-78"/>
              </a:rPr>
              <a:t>اینفوگرافیک‌ها با غنی‌سازی داده‌ها به روش‌ دیداری سبب </a:t>
            </a:r>
            <a:r>
              <a:rPr lang="en-US" sz="2400" b="1" dirty="0" smtClean="0">
                <a:cs typeface="B Zar" pitchFamily="2" charset="-78"/>
              </a:rPr>
              <a:t>.</a:t>
            </a:r>
            <a:r>
              <a:rPr lang="ar-SA" sz="2400" b="1" dirty="0" smtClean="0">
                <a:cs typeface="B Zar" pitchFamily="2" charset="-78"/>
              </a:rPr>
              <a:t>استفاده بهینه و کارآمد از اطلاعات می‌شوند</a:t>
            </a:r>
            <a:endParaRPr lang="fa-IR" sz="2400" b="1" dirty="0" smtClean="0">
              <a:cs typeface="B Zar" pitchFamily="2" charset="-78"/>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2800" b="1" dirty="0" smtClean="0">
                <a:cs typeface="B Zar" pitchFamily="2" charset="-78"/>
              </a:rPr>
              <a:t>اينفوگرافيك و نقشه دانش</a:t>
            </a:r>
            <a:r>
              <a:rPr lang="en-US" sz="2800" b="1" dirty="0" smtClean="0">
                <a:cs typeface="B Zar" pitchFamily="2" charset="-78"/>
              </a:rPr>
              <a:t/>
            </a:r>
            <a:br>
              <a:rPr lang="en-US" sz="2800" b="1" dirty="0" smtClean="0">
                <a:cs typeface="B Zar" pitchFamily="2" charset="-78"/>
              </a:rPr>
            </a:br>
            <a:r>
              <a:rPr lang="fa-IR" sz="1800" b="1" dirty="0" smtClean="0">
                <a:cs typeface="B Zar" pitchFamily="2" charset="-78"/>
              </a:rPr>
              <a:t>برگرفته از پايان نامه ثابت پور(1391)</a:t>
            </a:r>
            <a:endParaRPr lang="fa-IR" sz="1800" dirty="0"/>
          </a:p>
        </p:txBody>
      </p:sp>
      <p:sp>
        <p:nvSpPr>
          <p:cNvPr id="3" name="Content Placeholder 2"/>
          <p:cNvSpPr>
            <a:spLocks noGrp="1"/>
          </p:cNvSpPr>
          <p:nvPr>
            <p:ph idx="1"/>
          </p:nvPr>
        </p:nvSpPr>
        <p:spPr/>
        <p:txBody>
          <a:bodyPr/>
          <a:lstStyle/>
          <a:p>
            <a:endParaRPr lang="fa-IR"/>
          </a:p>
        </p:txBody>
      </p:sp>
      <p:pic>
        <p:nvPicPr>
          <p:cNvPr id="76801" name="Picture 2" descr="D:\KM_Infographic_V03-a3-Final.jpg"/>
          <p:cNvPicPr>
            <a:picLocks noChangeAspect="1" noChangeArrowheads="1"/>
          </p:cNvPicPr>
          <p:nvPr/>
        </p:nvPicPr>
        <p:blipFill>
          <a:blip r:embed="rId2" cstate="print"/>
          <a:srcRect/>
          <a:stretch>
            <a:fillRect/>
          </a:stretch>
        </p:blipFill>
        <p:spPr bwMode="auto">
          <a:xfrm>
            <a:off x="228600" y="1600200"/>
            <a:ext cx="8686800" cy="481034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sp>
        <p:nvSpPr>
          <p:cNvPr id="3" name="Content Placeholder 2"/>
          <p:cNvSpPr>
            <a:spLocks noGrp="1"/>
          </p:cNvSpPr>
          <p:nvPr>
            <p:ph idx="1"/>
          </p:nvPr>
        </p:nvSpPr>
        <p:spPr/>
        <p:txBody>
          <a:bodyPr>
            <a:normAutofit fontScale="55000" lnSpcReduction="20000"/>
          </a:bodyPr>
          <a:lstStyle/>
          <a:p>
            <a:pPr algn="r" rtl="1">
              <a:buNone/>
            </a:pPr>
            <a:r>
              <a:rPr lang="fa-IR" sz="4400" b="1" dirty="0" smtClean="0">
                <a:cs typeface="B Zar" pitchFamily="2" charset="-78"/>
              </a:rPr>
              <a:t>رابط</a:t>
            </a:r>
            <a:r>
              <a:rPr lang="en-US" sz="4400" b="1" dirty="0" smtClean="0">
                <a:cs typeface="B Zar" pitchFamily="2" charset="-78"/>
              </a:rPr>
              <a:t>‌</a:t>
            </a:r>
            <a:r>
              <a:rPr lang="fa-IR" sz="4400" b="1" dirty="0" smtClean="0">
                <a:cs typeface="B Zar" pitchFamily="2" charset="-78"/>
              </a:rPr>
              <a:t>كاربر رايانه</a:t>
            </a:r>
            <a:r>
              <a:rPr lang="en-US" sz="4400" b="1" dirty="0" smtClean="0">
                <a:cs typeface="B Zar" pitchFamily="2" charset="-78"/>
              </a:rPr>
              <a:t>‌</a:t>
            </a:r>
            <a:r>
              <a:rPr lang="fa-IR" sz="4400" b="1" dirty="0" smtClean="0">
                <a:cs typeface="B Zar" pitchFamily="2" charset="-78"/>
              </a:rPr>
              <a:t>اي براساس تعريف كلي شامل ابزارهاي ورودي و خروجي مي</a:t>
            </a:r>
            <a:r>
              <a:rPr lang="en-US" sz="4400" b="1" dirty="0" smtClean="0">
                <a:cs typeface="B Zar" pitchFamily="2" charset="-78"/>
              </a:rPr>
              <a:t>‌</a:t>
            </a:r>
            <a:r>
              <a:rPr lang="fa-IR" sz="4400" b="1" dirty="0" smtClean="0">
                <a:cs typeface="B Zar" pitchFamily="2" charset="-78"/>
              </a:rPr>
              <a:t>شود (</a:t>
            </a:r>
            <a:r>
              <a:rPr lang="fa-IR" sz="4400" b="1" dirty="0" smtClean="0">
                <a:cs typeface="B Zar" pitchFamily="2" charset="-78"/>
              </a:rPr>
              <a:t>تراتبرگ1، </a:t>
            </a:r>
            <a:r>
              <a:rPr lang="fa-IR" sz="4400" b="1" dirty="0" smtClean="0">
                <a:cs typeface="B Zar" pitchFamily="2" charset="-78"/>
              </a:rPr>
              <a:t>2002). </a:t>
            </a:r>
          </a:p>
          <a:p>
            <a:pPr algn="r" rtl="1">
              <a:buNone/>
            </a:pPr>
            <a:endParaRPr lang="fa-IR" sz="4400" b="1" dirty="0" smtClean="0">
              <a:cs typeface="B Zar" pitchFamily="2" charset="-78"/>
            </a:endParaRPr>
          </a:p>
          <a:p>
            <a:pPr algn="r" rtl="1">
              <a:buNone/>
            </a:pPr>
            <a:r>
              <a:rPr lang="fa-IR" sz="4400" b="1" dirty="0" smtClean="0">
                <a:cs typeface="B Zar" pitchFamily="2" charset="-78"/>
              </a:rPr>
              <a:t>مي</a:t>
            </a:r>
            <a:r>
              <a:rPr lang="en-US" sz="4400" b="1" dirty="0" smtClean="0">
                <a:cs typeface="B Zar" pitchFamily="2" charset="-78"/>
              </a:rPr>
              <a:t>‌</a:t>
            </a:r>
            <a:r>
              <a:rPr lang="fa-IR" sz="4400" b="1" dirty="0" smtClean="0">
                <a:cs typeface="B Zar" pitchFamily="2" charset="-78"/>
              </a:rPr>
              <a:t>تواند با بهره</a:t>
            </a:r>
            <a:r>
              <a:rPr lang="en-US" sz="4400" b="1" dirty="0" smtClean="0">
                <a:cs typeface="B Zar" pitchFamily="2" charset="-78"/>
              </a:rPr>
              <a:t>‌</a:t>
            </a:r>
            <a:r>
              <a:rPr lang="fa-IR" sz="4400" b="1" dirty="0" smtClean="0">
                <a:cs typeface="B Zar" pitchFamily="2" charset="-78"/>
              </a:rPr>
              <a:t>گيري از فناوري پيشرفته رايانه</a:t>
            </a:r>
            <a:r>
              <a:rPr lang="en-US" sz="4400" b="1" dirty="0" smtClean="0">
                <a:cs typeface="B Zar" pitchFamily="2" charset="-78"/>
              </a:rPr>
              <a:t>‌</a:t>
            </a:r>
            <a:r>
              <a:rPr lang="fa-IR" sz="4400" b="1" dirty="0" smtClean="0">
                <a:cs typeface="B Zar" pitchFamily="2" charset="-78"/>
              </a:rPr>
              <a:t>اي به ايجاد ارتباط ميان انسان و رايانه بپردازد و براساس عناصر ارتباطي ميان كاربر و رايانه به جست</a:t>
            </a:r>
            <a:r>
              <a:rPr lang="en-US" sz="4400" b="1" dirty="0" smtClean="0">
                <a:cs typeface="B Zar" pitchFamily="2" charset="-78"/>
              </a:rPr>
              <a:t>‌</a:t>
            </a:r>
            <a:r>
              <a:rPr lang="fa-IR" sz="4400" b="1" dirty="0" smtClean="0">
                <a:cs typeface="B Zar" pitchFamily="2" charset="-78"/>
              </a:rPr>
              <a:t>وجوي اطلاعات منجر شود.</a:t>
            </a:r>
          </a:p>
          <a:p>
            <a:pPr algn="r" rtl="1">
              <a:buNone/>
            </a:pPr>
            <a:endParaRPr lang="fa-IR" sz="4400" b="1" dirty="0" smtClean="0">
              <a:cs typeface="B Zar" pitchFamily="2" charset="-78"/>
            </a:endParaRPr>
          </a:p>
          <a:p>
            <a:pPr algn="r" rtl="1">
              <a:buNone/>
            </a:pPr>
            <a:r>
              <a:rPr lang="fa-IR" sz="4400" b="1" dirty="0" smtClean="0">
                <a:cs typeface="B Zar" pitchFamily="2" charset="-78"/>
              </a:rPr>
              <a:t>رابط</a:t>
            </a:r>
            <a:r>
              <a:rPr lang="en-US" sz="4400" b="1" dirty="0" smtClean="0">
                <a:cs typeface="B Zar" pitchFamily="2" charset="-78"/>
              </a:rPr>
              <a:t>‌</a:t>
            </a:r>
            <a:r>
              <a:rPr lang="fa-IR" sz="4400" b="1" dirty="0" smtClean="0">
                <a:cs typeface="B Zar" pitchFamily="2" charset="-78"/>
              </a:rPr>
              <a:t>كاربر در معناي اوليه خود عبارت است از ابزاري کاربردي در محيط</a:t>
            </a:r>
            <a:r>
              <a:rPr lang="en-US" sz="4400" b="1" dirty="0" smtClean="0">
                <a:cs typeface="B Zar" pitchFamily="2" charset="-78"/>
              </a:rPr>
              <a:t>‌</a:t>
            </a:r>
            <a:r>
              <a:rPr lang="fa-IR" sz="4400" b="1" dirty="0" smtClean="0">
                <a:cs typeface="B Zar" pitchFamily="2" charset="-78"/>
              </a:rPr>
              <a:t>هاي رايانه</a:t>
            </a:r>
            <a:r>
              <a:rPr lang="en-US" sz="4400" b="1" dirty="0" smtClean="0">
                <a:cs typeface="B Zar" pitchFamily="2" charset="-78"/>
              </a:rPr>
              <a:t>‌</a:t>
            </a:r>
            <a:r>
              <a:rPr lang="fa-IR" sz="4400" b="1" dirty="0" smtClean="0">
                <a:cs typeface="B Zar" pitchFamily="2" charset="-78"/>
              </a:rPr>
              <a:t>اي كه اطلاعات موجود در يک پايگاه اطلاعاتي، بانک داده، و يا هر مخزن ذخيره</a:t>
            </a:r>
            <a:r>
              <a:rPr lang="en-US" sz="4400" b="1" dirty="0" smtClean="0">
                <a:cs typeface="B Zar" pitchFamily="2" charset="-78"/>
              </a:rPr>
              <a:t>‌</a:t>
            </a:r>
            <a:r>
              <a:rPr lang="fa-IR" sz="4400" b="1" dirty="0" smtClean="0">
                <a:cs typeface="B Zar" pitchFamily="2" charset="-78"/>
              </a:rPr>
              <a:t>سازي اطلاعات رقومی را به كاربر انتقال مي</a:t>
            </a:r>
            <a:r>
              <a:rPr lang="en-US" sz="4400" b="1" dirty="0" smtClean="0">
                <a:cs typeface="B Zar" pitchFamily="2" charset="-78"/>
              </a:rPr>
              <a:t>‌</a:t>
            </a:r>
            <a:r>
              <a:rPr lang="fa-IR" sz="4400" b="1" dirty="0" smtClean="0">
                <a:cs typeface="B Zar" pitchFamily="2" charset="-78"/>
              </a:rPr>
              <a:t>دهد و قابليت نظارت و نمايش داده</a:t>
            </a:r>
            <a:r>
              <a:rPr lang="en-US" sz="4400" b="1" dirty="0" smtClean="0">
                <a:cs typeface="B Zar" pitchFamily="2" charset="-78"/>
              </a:rPr>
              <a:t>‌</a:t>
            </a:r>
            <a:r>
              <a:rPr lang="fa-IR" sz="4400" b="1" dirty="0" smtClean="0">
                <a:cs typeface="B Zar" pitchFamily="2" charset="-78"/>
              </a:rPr>
              <a:t>هاي فراخواني شده را دارد.</a:t>
            </a:r>
            <a:endParaRPr lang="en-US" sz="4400" b="1" dirty="0" smtClean="0">
              <a:cs typeface="B Zar" pitchFamily="2" charset="-78"/>
            </a:endParaRPr>
          </a:p>
          <a:p>
            <a:pPr algn="r" rtl="1">
              <a:buNone/>
            </a:pPr>
            <a:endParaRPr lang="en-US" sz="3400" b="1" dirty="0" smtClean="0">
              <a:cs typeface="B Zar" pitchFamily="2" charset="-78"/>
            </a:endParaRPr>
          </a:p>
          <a:p>
            <a:pPr algn="r" rtl="1">
              <a:buNone/>
            </a:pPr>
            <a:endParaRPr lang="en-US" sz="2400" b="1" dirty="0" smtClean="0">
              <a:cs typeface="B Zar" pitchFamily="2" charset="-78"/>
            </a:endParaRPr>
          </a:p>
          <a:p>
            <a:pPr rtl="1">
              <a:buNone/>
            </a:pPr>
            <a:r>
              <a:rPr lang="en-US" sz="3400" b="1" dirty="0" smtClean="0"/>
              <a:t>1. </a:t>
            </a:r>
            <a:r>
              <a:rPr lang="en-US" sz="3400" b="1" dirty="0" err="1" smtClean="0"/>
              <a:t>Trætteberg</a:t>
            </a:r>
            <a:endParaRPr lang="en-US" sz="3400" b="1" dirty="0" smtClean="0">
              <a:cs typeface="B Zar" pitchFamily="2" charset="-78"/>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sp>
        <p:nvSpPr>
          <p:cNvPr id="3" name="Content Placeholder 2"/>
          <p:cNvSpPr>
            <a:spLocks noGrp="1"/>
          </p:cNvSpPr>
          <p:nvPr>
            <p:ph idx="1"/>
          </p:nvPr>
        </p:nvSpPr>
        <p:spPr/>
        <p:txBody>
          <a:bodyPr>
            <a:normAutofit/>
          </a:bodyPr>
          <a:lstStyle/>
          <a:p>
            <a:pPr algn="r">
              <a:buNone/>
            </a:pPr>
            <a:r>
              <a:rPr lang="fa-IR" sz="2800" b="1" dirty="0" smtClean="0">
                <a:cs typeface="B Zar" pitchFamily="2" charset="-78"/>
              </a:rPr>
              <a:t>در يك تقسيم‌بندي كلي مي‌توان رابط‌كاربر را به دو نوع </a:t>
            </a:r>
            <a:endParaRPr lang="en-US" sz="2800" b="1" dirty="0" smtClean="0">
              <a:cs typeface="B Zar" pitchFamily="2" charset="-78"/>
            </a:endParaRPr>
          </a:p>
          <a:p>
            <a:pPr algn="r">
              <a:buNone/>
            </a:pPr>
            <a:r>
              <a:rPr lang="fa-IR" sz="2800" b="1" dirty="0" smtClean="0">
                <a:cs typeface="B Zar" pitchFamily="2" charset="-78"/>
              </a:rPr>
              <a:t>گرافيكي و غيرگرافيكي تقسيم كرد. </a:t>
            </a:r>
            <a:endParaRPr lang="en-US" sz="2800" b="1" dirty="0" smtClean="0">
              <a:cs typeface="B Zar" pitchFamily="2" charset="-78"/>
            </a:endParaRPr>
          </a:p>
          <a:p>
            <a:pPr algn="r">
              <a:buNone/>
            </a:pPr>
            <a:r>
              <a:rPr lang="fa-IR" sz="2800" b="1" dirty="0" smtClean="0">
                <a:cs typeface="B Zar" pitchFamily="2" charset="-78"/>
              </a:rPr>
              <a:t>اكثر راهبردها با نشانگرهاي ديداري و نمادهاي تصويري </a:t>
            </a:r>
            <a:r>
              <a:rPr lang="en-US" sz="2800" b="1" dirty="0" smtClean="0">
                <a:cs typeface="B Zar" pitchFamily="2" charset="-78"/>
              </a:rPr>
              <a:t> </a:t>
            </a:r>
            <a:r>
              <a:rPr lang="fa-IR" sz="2800" b="1" dirty="0" smtClean="0">
                <a:cs typeface="B Zar" pitchFamily="2" charset="-78"/>
              </a:rPr>
              <a:t>اجرا مي‌‌شود. </a:t>
            </a:r>
            <a:r>
              <a:rPr lang="en-US" sz="2800" dirty="0" smtClean="0"/>
              <a:t>‌</a:t>
            </a:r>
          </a:p>
          <a:p>
            <a:pPr algn="r">
              <a:buNone/>
            </a:pPr>
            <a:r>
              <a:rPr lang="fa-IR" sz="2800" b="1" dirty="0" smtClean="0">
                <a:cs typeface="B Zar" pitchFamily="2" charset="-78"/>
              </a:rPr>
              <a:t>مولن(2010)  بیان می‌کند که رابط کاربر گرافیکی نقطه همگرایی برای کاربر و مجموعه توانایی‌های نظام است</a:t>
            </a:r>
          </a:p>
          <a:p>
            <a:pPr algn="r">
              <a:buNone/>
            </a:pPr>
            <a:r>
              <a:rPr lang="en-US" b="1" dirty="0" smtClean="0">
                <a:cs typeface="B Zar" pitchFamily="2" charset="-78"/>
              </a:rPr>
              <a:t>‌</a:t>
            </a:r>
            <a:r>
              <a:rPr lang="fa-IR" dirty="0" smtClean="0"/>
              <a:t>.</a:t>
            </a:r>
            <a:endParaRPr lang="en-US" b="1" dirty="0" smtClean="0">
              <a:cs typeface="B Zar" pitchFamily="2" charset="-78"/>
            </a:endParaRPr>
          </a:p>
          <a:p>
            <a:pPr>
              <a:buNone/>
            </a:pPr>
            <a:endParaRPr lang="en-US" b="1" dirty="0" smtClean="0">
              <a:cs typeface="B Zar" pitchFamily="2" charset="-78"/>
            </a:endParaRPr>
          </a:p>
          <a:p>
            <a:pPr>
              <a:buNone/>
            </a:pPr>
            <a:r>
              <a:rPr lang="en-US" sz="1600" b="1" dirty="0" smtClean="0">
                <a:cs typeface="B Zar" pitchFamily="2" charset="-78"/>
              </a:rPr>
              <a:t>1. </a:t>
            </a:r>
            <a:r>
              <a:rPr lang="en-US" sz="1600" b="1" dirty="0" err="1" smtClean="0">
                <a:cs typeface="B Zar" pitchFamily="2" charset="-78"/>
              </a:rPr>
              <a:t>Mullane</a:t>
            </a:r>
            <a:endParaRPr lang="fa-IR" sz="1600" b="1" dirty="0">
              <a:cs typeface="B Zar" pitchFamily="2" charset="-78"/>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sp>
        <p:nvSpPr>
          <p:cNvPr id="3" name="Content Placeholder 2"/>
          <p:cNvSpPr>
            <a:spLocks noGrp="1"/>
          </p:cNvSpPr>
          <p:nvPr>
            <p:ph idx="1"/>
          </p:nvPr>
        </p:nvSpPr>
        <p:spPr/>
        <p:txBody>
          <a:bodyPr/>
          <a:lstStyle/>
          <a:p>
            <a:pPr algn="r" rtl="1">
              <a:buNone/>
            </a:pPr>
            <a:r>
              <a:rPr lang="en-US" b="1" dirty="0" smtClean="0">
                <a:cs typeface="B Zar" pitchFamily="2" charset="-78"/>
              </a:rPr>
              <a:t>‌</a:t>
            </a:r>
            <a:r>
              <a:rPr lang="fa-IR" sz="2800" b="1" dirty="0" smtClean="0">
                <a:cs typeface="B Zar" pitchFamily="2" charset="-78"/>
              </a:rPr>
              <a:t>رابط كاربر غيرگرافيكي بيشتر بر ارائه اطلاعات تأكيد </a:t>
            </a:r>
            <a:r>
              <a:rPr lang="en-US" sz="2800" b="1" dirty="0" smtClean="0">
                <a:cs typeface="B Zar" pitchFamily="2" charset="-78"/>
              </a:rPr>
              <a:t>‌</a:t>
            </a:r>
            <a:r>
              <a:rPr lang="fa-IR" sz="2800" b="1" dirty="0" smtClean="0">
                <a:cs typeface="B Zar" pitchFamily="2" charset="-78"/>
              </a:rPr>
              <a:t> مي ورزد، و صرف برونداد اطلاعاتي از اهميت بيشتري </a:t>
            </a:r>
            <a:r>
              <a:rPr lang="en-US" sz="2800" b="1" dirty="0" smtClean="0">
                <a:cs typeface="B Zar" pitchFamily="2" charset="-78"/>
              </a:rPr>
              <a:t>‌</a:t>
            </a:r>
            <a:r>
              <a:rPr lang="fa-IR" sz="2800" b="1" dirty="0" smtClean="0">
                <a:cs typeface="B Zar" pitchFamily="2" charset="-78"/>
              </a:rPr>
              <a:t> برخوردار است.</a:t>
            </a:r>
            <a:endParaRPr lang="en-US" sz="2800" b="1" dirty="0" smtClean="0">
              <a:cs typeface="B Zar" pitchFamily="2" charset="-78"/>
            </a:endParaRPr>
          </a:p>
          <a:p>
            <a:pPr algn="r"/>
            <a:endParaRPr lang="en-US" sz="2800" b="1" dirty="0" smtClean="0">
              <a:cs typeface="B Zar" pitchFamily="2" charset="-78"/>
            </a:endParaRPr>
          </a:p>
          <a:p>
            <a:pPr algn="r"/>
            <a:endParaRPr lang="fa-IR" sz="2800" b="1" dirty="0" smtClean="0">
              <a:cs typeface="B Zar" pitchFamily="2" charset="-78"/>
            </a:endParaRPr>
          </a:p>
          <a:p>
            <a:pPr algn="r" rtl="1">
              <a:buNone/>
            </a:pPr>
            <a:r>
              <a:rPr lang="en-US" sz="2800" b="1" dirty="0" smtClean="0">
                <a:cs typeface="B Zar" pitchFamily="2" charset="-78"/>
              </a:rPr>
              <a:t>‌</a:t>
            </a:r>
            <a:r>
              <a:rPr lang="fa-IR" sz="2800" b="1" dirty="0" smtClean="0">
                <a:cs typeface="B Zar" pitchFamily="2" charset="-78"/>
              </a:rPr>
              <a:t> در اين نوع رابط كاربرها، كه چندان هم مورد توجه نيستند، ارتباط ديداري كمتر از طريق فرايندهاي پردازش ديداري امكان</a:t>
            </a:r>
            <a:r>
              <a:rPr lang="en-US" sz="2800" b="1" dirty="0" smtClean="0">
                <a:cs typeface="B Zar" pitchFamily="2" charset="-78"/>
              </a:rPr>
              <a:t>‌</a:t>
            </a:r>
            <a:r>
              <a:rPr lang="fa-IR" sz="2800" b="1" dirty="0" smtClean="0">
                <a:cs typeface="B Zar" pitchFamily="2" charset="-78"/>
              </a:rPr>
              <a:t>پذير است</a:t>
            </a:r>
            <a:endParaRPr lang="fa-IR" sz="2800" b="1" dirty="0">
              <a:cs typeface="B Zar" pitchFamily="2" charset="-78"/>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sp>
        <p:nvSpPr>
          <p:cNvPr id="3" name="Content Placeholder 2"/>
          <p:cNvSpPr>
            <a:spLocks noGrp="1"/>
          </p:cNvSpPr>
          <p:nvPr>
            <p:ph idx="1"/>
          </p:nvPr>
        </p:nvSpPr>
        <p:spPr/>
        <p:txBody>
          <a:bodyPr>
            <a:normAutofit fontScale="92500" lnSpcReduction="10000"/>
          </a:bodyPr>
          <a:lstStyle/>
          <a:p>
            <a:pPr algn="r"/>
            <a:r>
              <a:rPr lang="fa-IR" b="1" dirty="0" smtClean="0">
                <a:cs typeface="B Zar" pitchFamily="2" charset="-78"/>
              </a:rPr>
              <a:t>بخش قابل توجهي از مباحث حوزه‌ تعامل انسان با رايانه شامل فرايندهاي طراحي، پياده‌سازي، توسعه، و </a:t>
            </a:r>
            <a:r>
              <a:rPr lang="en-US" b="1" dirty="0" smtClean="0">
                <a:cs typeface="B Zar" pitchFamily="2" charset="-78"/>
              </a:rPr>
              <a:t> </a:t>
            </a:r>
            <a:r>
              <a:rPr lang="fa-IR" b="1" dirty="0" smtClean="0">
                <a:cs typeface="B Zar" pitchFamily="2" charset="-78"/>
              </a:rPr>
              <a:t>ارزيابي رابط‌كاربر‌ها مي‌شود. </a:t>
            </a:r>
            <a:endParaRPr lang="en-US" b="1" dirty="0" smtClean="0">
              <a:cs typeface="B Zar" pitchFamily="2" charset="-78"/>
            </a:endParaRPr>
          </a:p>
          <a:p>
            <a:pPr algn="r"/>
            <a:r>
              <a:rPr lang="fa-IR" b="1" dirty="0" smtClean="0">
                <a:cs typeface="B Zar" pitchFamily="2" charset="-78"/>
              </a:rPr>
              <a:t>(اعظمي و فتاحي، 1388)</a:t>
            </a:r>
            <a:r>
              <a:rPr lang="en-US" dirty="0" smtClean="0"/>
              <a:t>.</a:t>
            </a:r>
          </a:p>
          <a:p>
            <a:pPr algn="r"/>
            <a:endParaRPr lang="en-US" b="1" dirty="0" smtClean="0">
              <a:cs typeface="B Zar" pitchFamily="2" charset="-78"/>
            </a:endParaRPr>
          </a:p>
          <a:p>
            <a:pPr algn="r"/>
            <a:r>
              <a:rPr lang="fa-IR" b="1" dirty="0" smtClean="0">
                <a:cs typeface="B Zar" pitchFamily="2" charset="-78"/>
              </a:rPr>
              <a:t>کاربرپسندی رابط می‌تواند نقش مهمی در بیان سودمندی‌های نحوه‌ نمایش ماشین‌خوان نسبت به استدلال‌های رسمی برای مخاطبان گسترده به همراه داشته باشد(لیپتز و </a:t>
            </a:r>
            <a:r>
              <a:rPr lang="fa-IR" b="1" dirty="0" smtClean="0">
                <a:cs typeface="B Zar" pitchFamily="2" charset="-78"/>
              </a:rPr>
              <a:t>فوری1،‌ </a:t>
            </a:r>
            <a:r>
              <a:rPr lang="fa-IR" b="1" dirty="0" smtClean="0">
                <a:cs typeface="B Zar" pitchFamily="2" charset="-78"/>
              </a:rPr>
              <a:t>2012). </a:t>
            </a:r>
            <a:endParaRPr lang="en-US" b="1" dirty="0" smtClean="0">
              <a:cs typeface="B Zar" pitchFamily="2" charset="-78"/>
            </a:endParaRPr>
          </a:p>
          <a:p>
            <a:pPr>
              <a:buNone/>
            </a:pPr>
            <a:r>
              <a:rPr lang="en-US" sz="1700" b="1" dirty="0" smtClean="0"/>
              <a:t>1.</a:t>
            </a:r>
            <a:r>
              <a:rPr lang="en-US" sz="1700" b="1" dirty="0" smtClean="0"/>
              <a:t>Lapets </a:t>
            </a:r>
            <a:r>
              <a:rPr lang="en-US" sz="1700" b="1" dirty="0" smtClean="0"/>
              <a:t>and </a:t>
            </a:r>
            <a:r>
              <a:rPr lang="en-US" sz="1700" b="1" dirty="0" err="1" smtClean="0"/>
              <a:t>Kfoury</a:t>
            </a:r>
            <a:endParaRPr lang="en-US" sz="1700" b="1" dirty="0" smtClean="0"/>
          </a:p>
          <a:p>
            <a:pPr algn="r"/>
            <a:endParaRPr lang="fa-IR" b="1" dirty="0">
              <a:cs typeface="B Zar" pitchFamily="2" charset="-78"/>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sp>
        <p:nvSpPr>
          <p:cNvPr id="3" name="Content Placeholder 2"/>
          <p:cNvSpPr>
            <a:spLocks noGrp="1"/>
          </p:cNvSpPr>
          <p:nvPr>
            <p:ph idx="1"/>
          </p:nvPr>
        </p:nvSpPr>
        <p:spPr/>
        <p:txBody>
          <a:bodyPr>
            <a:normAutofit lnSpcReduction="10000"/>
          </a:bodyPr>
          <a:lstStyle/>
          <a:p>
            <a:pPr marL="82550" lvl="2" indent="282575" algn="r" rtl="1">
              <a:buNone/>
            </a:pPr>
            <a:r>
              <a:rPr lang="en-US" b="1" dirty="0" smtClean="0">
                <a:cs typeface="B Zar" pitchFamily="2" charset="-78"/>
              </a:rPr>
              <a:t>‌</a:t>
            </a:r>
            <a:r>
              <a:rPr lang="fa-IR" b="1" dirty="0" smtClean="0">
                <a:cs typeface="B Zar" pitchFamily="2" charset="-78"/>
              </a:rPr>
              <a:t> </a:t>
            </a:r>
            <a:r>
              <a:rPr lang="fa-IR" sz="3200" b="1" dirty="0" smtClean="0">
                <a:cs typeface="B Zar" pitchFamily="2" charset="-78"/>
              </a:rPr>
              <a:t>دو اصل مهم در طراحي رابط كاربر: </a:t>
            </a:r>
          </a:p>
          <a:p>
            <a:pPr marL="82550" lvl="2" indent="282575" algn="r" rtl="1">
              <a:buNone/>
            </a:pPr>
            <a:endParaRPr lang="fa-IR" b="1" dirty="0" smtClean="0">
              <a:cs typeface="B Zar" pitchFamily="2" charset="-78"/>
            </a:endParaRPr>
          </a:p>
          <a:p>
            <a:pPr marL="82550" lvl="2" indent="282575" algn="r" rtl="1">
              <a:buNone/>
            </a:pPr>
            <a:r>
              <a:rPr lang="fa-IR" b="1" dirty="0" smtClean="0">
                <a:cs typeface="B Zar" pitchFamily="2" charset="-78"/>
              </a:rPr>
              <a:t>سرعت بالا در نمايش و ارائه اطلاعات</a:t>
            </a:r>
            <a:endParaRPr lang="en-US" b="1" dirty="0" smtClean="0">
              <a:cs typeface="B Zar" pitchFamily="2" charset="-78"/>
            </a:endParaRPr>
          </a:p>
          <a:p>
            <a:pPr marL="82550" lvl="2" indent="282575" algn="r" rtl="1">
              <a:buNone/>
            </a:pPr>
            <a:r>
              <a:rPr lang="fa-IR" b="1" dirty="0" smtClean="0">
                <a:cs typeface="B Zar" pitchFamily="2" charset="-78"/>
              </a:rPr>
              <a:t>مدت زمان يادگيري براي بهره</a:t>
            </a:r>
            <a:r>
              <a:rPr lang="en-US" b="1" dirty="0" smtClean="0">
                <a:cs typeface="B Zar" pitchFamily="2" charset="-78"/>
              </a:rPr>
              <a:t>‌</a:t>
            </a:r>
          </a:p>
          <a:p>
            <a:pPr marL="82550" lvl="2" indent="282575" algn="r" rtl="1">
              <a:buNone/>
            </a:pPr>
            <a:endParaRPr lang="en-US" b="1" dirty="0" smtClean="0">
              <a:cs typeface="B Zar" pitchFamily="2" charset="-78"/>
            </a:endParaRPr>
          </a:p>
          <a:p>
            <a:pPr marL="82550" lvl="2" indent="282575" algn="r" rtl="1">
              <a:buNone/>
            </a:pPr>
            <a:r>
              <a:rPr lang="fa-IR" b="1" dirty="0" smtClean="0">
                <a:cs typeface="B Zar" pitchFamily="2" charset="-78"/>
              </a:rPr>
              <a:t>از نكات مثبت طراحي يك رابط‌ كاربر:</a:t>
            </a:r>
            <a:endParaRPr lang="en-US" b="1" dirty="0" smtClean="0">
              <a:cs typeface="B Zar" pitchFamily="2" charset="-78"/>
            </a:endParaRPr>
          </a:p>
          <a:p>
            <a:pPr marL="82550" lvl="2" indent="282575" algn="r" rtl="1">
              <a:buNone/>
            </a:pPr>
            <a:r>
              <a:rPr lang="en-US" b="1" dirty="0" smtClean="0">
                <a:cs typeface="B Zar" pitchFamily="2" charset="-78"/>
              </a:rPr>
              <a:t>‌</a:t>
            </a:r>
            <a:r>
              <a:rPr lang="fa-IR" b="1" dirty="0" smtClean="0">
                <a:cs typeface="B Zar" pitchFamily="2" charset="-78"/>
              </a:rPr>
              <a:t> قدرت بالاي پردازش، بازيابي، و ارائه اطلاعات  در عين راحتي </a:t>
            </a:r>
            <a:endParaRPr lang="en-US" b="1" dirty="0" smtClean="0">
              <a:cs typeface="B Zar" pitchFamily="2" charset="-78"/>
            </a:endParaRPr>
          </a:p>
          <a:p>
            <a:pPr marL="82550" lvl="2" indent="282575" algn="r" rtl="1">
              <a:buNone/>
            </a:pPr>
            <a:r>
              <a:rPr lang="en-US" b="1" dirty="0" smtClean="0">
                <a:cs typeface="B Zar" pitchFamily="2" charset="-78"/>
              </a:rPr>
              <a:t>.</a:t>
            </a:r>
            <a:r>
              <a:rPr lang="fa-IR" b="1" dirty="0" smtClean="0">
                <a:cs typeface="B Zar" pitchFamily="2" charset="-78"/>
              </a:rPr>
              <a:t>استفاده از آن.</a:t>
            </a:r>
            <a:endParaRPr lang="en-US" b="1" dirty="0" smtClean="0">
              <a:cs typeface="B Zar" pitchFamily="2" charset="-78"/>
            </a:endParaRPr>
          </a:p>
          <a:p>
            <a:pPr marL="82550" lvl="2" indent="282575" algn="r" rtl="1">
              <a:buNone/>
            </a:pPr>
            <a:r>
              <a:rPr lang="fa-IR" b="1" dirty="0" smtClean="0">
                <a:cs typeface="B Zar" pitchFamily="2" charset="-78"/>
              </a:rPr>
              <a:t>امكان ارزش گذاري در خطا اهميت زيادي دارد. </a:t>
            </a:r>
            <a:endParaRPr lang="en-US" b="1" dirty="0" smtClean="0">
              <a:cs typeface="B Zar" pitchFamily="2" charset="-78"/>
            </a:endParaRPr>
          </a:p>
          <a:p>
            <a:pPr marL="82550" lvl="2" indent="282575" algn="r" rtl="1">
              <a:buNone/>
            </a:pPr>
            <a:r>
              <a:rPr lang="fa-IR" b="1" dirty="0" smtClean="0">
                <a:cs typeface="B Zar" pitchFamily="2" charset="-78"/>
              </a:rPr>
              <a:t>نوع زبان برنامه</a:t>
            </a:r>
            <a:r>
              <a:rPr lang="en-US" b="1" dirty="0" smtClean="0">
                <a:cs typeface="B Zar" pitchFamily="2" charset="-78"/>
              </a:rPr>
              <a:t>‌</a:t>
            </a:r>
            <a:r>
              <a:rPr lang="fa-IR" b="1" dirty="0" smtClean="0">
                <a:cs typeface="B Zar" pitchFamily="2" charset="-78"/>
              </a:rPr>
              <a:t>نويسي و ظرفيت</a:t>
            </a:r>
            <a:r>
              <a:rPr lang="en-US" b="1" dirty="0" smtClean="0">
                <a:cs typeface="B Zar" pitchFamily="2" charset="-78"/>
              </a:rPr>
              <a:t>‌</a:t>
            </a:r>
            <a:r>
              <a:rPr lang="fa-IR" b="1" dirty="0" smtClean="0">
                <a:cs typeface="B Zar" pitchFamily="2" charset="-78"/>
              </a:rPr>
              <a:t>هاي آن.</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sp>
        <p:nvSpPr>
          <p:cNvPr id="3" name="Content Placeholder 2"/>
          <p:cNvSpPr>
            <a:spLocks noGrp="1"/>
          </p:cNvSpPr>
          <p:nvPr>
            <p:ph idx="1"/>
          </p:nvPr>
        </p:nvSpPr>
        <p:spPr/>
        <p:txBody>
          <a:bodyPr>
            <a:normAutofit/>
          </a:bodyPr>
          <a:lstStyle/>
          <a:p>
            <a:pPr algn="r" rtl="1">
              <a:buNone/>
            </a:pPr>
            <a:r>
              <a:rPr lang="fa-IR" sz="2400" b="1" dirty="0" smtClean="0">
                <a:cs typeface="B Zar" pitchFamily="2" charset="-78"/>
              </a:rPr>
              <a:t>نیلسن (2005) : مشاهده</a:t>
            </a:r>
            <a:r>
              <a:rPr lang="en-US" sz="2400" b="1" dirty="0" smtClean="0">
                <a:cs typeface="B Zar" pitchFamily="2" charset="-78"/>
              </a:rPr>
              <a:t>‌</a:t>
            </a:r>
            <a:r>
              <a:rPr lang="fa-IR" sz="2400" b="1" dirty="0" smtClean="0">
                <a:cs typeface="B Zar" pitchFamily="2" charset="-78"/>
              </a:rPr>
              <a:t>پذيري وضعيت نظام،</a:t>
            </a:r>
          </a:p>
          <a:p>
            <a:pPr algn="r" rtl="1">
              <a:buNone/>
            </a:pPr>
            <a:r>
              <a:rPr lang="fa-IR" sz="2400" b="1" dirty="0" smtClean="0">
                <a:cs typeface="B Zar" pitchFamily="2" charset="-78"/>
              </a:rPr>
              <a:t> مطابقت ميان نظام و دنياي واقعي،</a:t>
            </a:r>
          </a:p>
          <a:p>
            <a:pPr algn="r" rtl="1">
              <a:buNone/>
            </a:pPr>
            <a:r>
              <a:rPr lang="fa-IR" sz="2400" b="1" dirty="0" smtClean="0">
                <a:cs typeface="B Zar" pitchFamily="2" charset="-78"/>
              </a:rPr>
              <a:t> نظارت و آساني استفاده</a:t>
            </a:r>
            <a:r>
              <a:rPr lang="en-US" sz="2400" b="1" dirty="0" smtClean="0">
                <a:cs typeface="B Zar" pitchFamily="2" charset="-78"/>
              </a:rPr>
              <a:t>‌</a:t>
            </a:r>
            <a:r>
              <a:rPr lang="fa-IR" sz="2400" b="1" dirty="0" smtClean="0">
                <a:cs typeface="B Zar" pitchFamily="2" charset="-78"/>
              </a:rPr>
              <a:t>كننده،</a:t>
            </a:r>
          </a:p>
          <a:p>
            <a:pPr algn="r" rtl="1">
              <a:buNone/>
            </a:pPr>
            <a:r>
              <a:rPr lang="fa-IR" sz="2400" b="1" dirty="0" smtClean="0">
                <a:cs typeface="B Zar" pitchFamily="2" charset="-78"/>
              </a:rPr>
              <a:t> قابليت سازگاري و بهره</a:t>
            </a:r>
            <a:r>
              <a:rPr lang="en-US" sz="2400" b="1" dirty="0" smtClean="0">
                <a:cs typeface="B Zar" pitchFamily="2" charset="-78"/>
              </a:rPr>
              <a:t>‌</a:t>
            </a:r>
            <a:r>
              <a:rPr lang="fa-IR" sz="2400" b="1" dirty="0" smtClean="0">
                <a:cs typeface="B Zar" pitchFamily="2" charset="-78"/>
              </a:rPr>
              <a:t>گيري از الگوهاي معيار،</a:t>
            </a:r>
          </a:p>
          <a:p>
            <a:pPr algn="r" rtl="1">
              <a:buNone/>
            </a:pPr>
            <a:r>
              <a:rPr lang="fa-IR" sz="2400" b="1" dirty="0" smtClean="0">
                <a:cs typeface="B Zar" pitchFamily="2" charset="-78"/>
              </a:rPr>
              <a:t> توانايي پيشگيري از خطا، </a:t>
            </a:r>
          </a:p>
          <a:p>
            <a:pPr algn="r" rtl="1">
              <a:buNone/>
            </a:pPr>
            <a:r>
              <a:rPr lang="fa-IR" sz="2400" b="1" dirty="0" smtClean="0">
                <a:cs typeface="B Zar" pitchFamily="2" charset="-78"/>
              </a:rPr>
              <a:t>انعطاف</a:t>
            </a:r>
            <a:r>
              <a:rPr lang="en-US" sz="2400" b="1" dirty="0" smtClean="0">
                <a:cs typeface="B Zar" pitchFamily="2" charset="-78"/>
              </a:rPr>
              <a:t>‌</a:t>
            </a:r>
            <a:r>
              <a:rPr lang="fa-IR" sz="2400" b="1" dirty="0" smtClean="0">
                <a:cs typeface="B Zar" pitchFamily="2" charset="-78"/>
              </a:rPr>
              <a:t>پذيري و اثربخشي استفاده،</a:t>
            </a:r>
          </a:p>
          <a:p>
            <a:pPr algn="r" rtl="1">
              <a:buNone/>
            </a:pPr>
            <a:r>
              <a:rPr lang="fa-IR" sz="2400" b="1" dirty="0" smtClean="0">
                <a:cs typeface="B Zar" pitchFamily="2" charset="-78"/>
              </a:rPr>
              <a:t> طراحي هنري و رعايت زيبايي،</a:t>
            </a:r>
          </a:p>
          <a:p>
            <a:pPr algn="r" rtl="1">
              <a:buNone/>
            </a:pPr>
            <a:r>
              <a:rPr lang="fa-IR" sz="2400" b="1" dirty="0" smtClean="0">
                <a:cs typeface="B Zar" pitchFamily="2" charset="-78"/>
              </a:rPr>
              <a:t> كمك به شناسايي بهتر كاربر،</a:t>
            </a:r>
          </a:p>
          <a:p>
            <a:pPr algn="r" rtl="1">
              <a:buNone/>
            </a:pPr>
            <a:r>
              <a:rPr lang="fa-IR" sz="2400" b="1" dirty="0" smtClean="0">
                <a:cs typeface="B Zar" pitchFamily="2" charset="-78"/>
              </a:rPr>
              <a:t> تشخيص مشكلات و امكان ترميم خطاها،</a:t>
            </a:r>
          </a:p>
          <a:p>
            <a:pPr algn="r" rtl="1">
              <a:buNone/>
            </a:pPr>
            <a:r>
              <a:rPr lang="fa-IR" sz="2400" b="1" dirty="0" smtClean="0">
                <a:cs typeface="B Zar" pitchFamily="2" charset="-78"/>
              </a:rPr>
              <a:t> كمك و ارائه توضيحات مستند</a:t>
            </a:r>
            <a:endParaRPr lang="fa-IR" sz="2400" b="1" dirty="0">
              <a:cs typeface="B Zar" pitchFamily="2" charset="-7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sp>
        <p:nvSpPr>
          <p:cNvPr id="3" name="Content Placeholder 2"/>
          <p:cNvSpPr>
            <a:spLocks noGrp="1"/>
          </p:cNvSpPr>
          <p:nvPr>
            <p:ph idx="1"/>
          </p:nvPr>
        </p:nvSpPr>
        <p:spPr/>
        <p:txBody>
          <a:bodyPr/>
          <a:lstStyle/>
          <a:p>
            <a:pPr algn="r" rtl="1">
              <a:buNone/>
            </a:pPr>
            <a:r>
              <a:rPr lang="fa-IR" sz="3000" b="1" dirty="0" smtClean="0">
                <a:cs typeface="B Zar" pitchFamily="2" charset="-78"/>
              </a:rPr>
              <a:t>عناصر اوليه ديداري عبارت</a:t>
            </a:r>
            <a:r>
              <a:rPr lang="en-US" sz="3000" b="1" dirty="0" smtClean="0">
                <a:cs typeface="B Zar" pitchFamily="2" charset="-78"/>
              </a:rPr>
              <a:t>‌</a:t>
            </a:r>
            <a:r>
              <a:rPr lang="fa-IR" sz="3000" b="1" dirty="0" smtClean="0">
                <a:cs typeface="B Zar" pitchFamily="2" charset="-78"/>
              </a:rPr>
              <a:t>اند از: </a:t>
            </a:r>
            <a:endParaRPr lang="fa-IR" sz="3000" b="1" dirty="0" smtClean="0">
              <a:cs typeface="B Zar" pitchFamily="2" charset="-78"/>
            </a:endParaRPr>
          </a:p>
          <a:p>
            <a:pPr algn="r" rtl="1">
              <a:buNone/>
            </a:pPr>
            <a:r>
              <a:rPr lang="fa-IR" sz="3000" b="1" dirty="0" smtClean="0">
                <a:cs typeface="B Zar" pitchFamily="2" charset="-78"/>
              </a:rPr>
              <a:t>نقطه،</a:t>
            </a:r>
          </a:p>
          <a:p>
            <a:pPr algn="r" rtl="1">
              <a:buNone/>
            </a:pPr>
            <a:r>
              <a:rPr lang="fa-IR" sz="3000" b="1" dirty="0" smtClean="0">
                <a:cs typeface="B Zar" pitchFamily="2" charset="-78"/>
              </a:rPr>
              <a:t> </a:t>
            </a:r>
            <a:r>
              <a:rPr lang="fa-IR" sz="3000" b="1" dirty="0" smtClean="0">
                <a:cs typeface="B Zar" pitchFamily="2" charset="-78"/>
              </a:rPr>
              <a:t>خط، </a:t>
            </a:r>
            <a:endParaRPr lang="fa-IR" sz="3000" b="1" dirty="0" smtClean="0">
              <a:cs typeface="B Zar" pitchFamily="2" charset="-78"/>
            </a:endParaRPr>
          </a:p>
          <a:p>
            <a:pPr algn="r" rtl="1">
              <a:buNone/>
            </a:pPr>
            <a:r>
              <a:rPr lang="fa-IR" sz="3000" b="1" dirty="0" smtClean="0">
                <a:cs typeface="B Zar" pitchFamily="2" charset="-78"/>
              </a:rPr>
              <a:t>سطح،</a:t>
            </a:r>
          </a:p>
          <a:p>
            <a:pPr algn="r" rtl="1">
              <a:buNone/>
            </a:pPr>
            <a:r>
              <a:rPr lang="fa-IR" sz="3000" b="1" dirty="0" smtClean="0">
                <a:cs typeface="B Zar" pitchFamily="2" charset="-78"/>
              </a:rPr>
              <a:t> </a:t>
            </a:r>
            <a:r>
              <a:rPr lang="fa-IR" sz="3000" b="1" dirty="0" smtClean="0">
                <a:cs typeface="B Zar" pitchFamily="2" charset="-78"/>
              </a:rPr>
              <a:t>حجم، </a:t>
            </a:r>
            <a:endParaRPr lang="fa-IR" sz="3000" b="1" dirty="0" smtClean="0">
              <a:cs typeface="B Zar" pitchFamily="2" charset="-78"/>
            </a:endParaRPr>
          </a:p>
          <a:p>
            <a:pPr algn="r" rtl="1">
              <a:buNone/>
            </a:pPr>
            <a:r>
              <a:rPr lang="fa-IR" sz="3000" b="1" dirty="0" smtClean="0">
                <a:cs typeface="B Zar" pitchFamily="2" charset="-78"/>
              </a:rPr>
              <a:t>بافت،</a:t>
            </a:r>
          </a:p>
          <a:p>
            <a:pPr algn="r" rtl="1">
              <a:buNone/>
            </a:pPr>
            <a:r>
              <a:rPr lang="fa-IR" sz="3000" b="1" dirty="0" smtClean="0">
                <a:cs typeface="B Zar" pitchFamily="2" charset="-78"/>
              </a:rPr>
              <a:t> </a:t>
            </a:r>
            <a:r>
              <a:rPr lang="fa-IR" sz="3000" b="1" dirty="0" smtClean="0">
                <a:cs typeface="B Zar" pitchFamily="2" charset="-78"/>
              </a:rPr>
              <a:t>نور، و </a:t>
            </a:r>
            <a:r>
              <a:rPr lang="fa-IR" sz="3000" b="1" dirty="0" smtClean="0">
                <a:cs typeface="B Zar" pitchFamily="2" charset="-78"/>
              </a:rPr>
              <a:t>رنگ</a:t>
            </a:r>
            <a:endParaRPr lang="fa-IR" sz="3000" b="1" dirty="0" smtClean="0">
              <a:cs typeface="B Zar" pitchFamily="2" charset="-78"/>
            </a:endParaRPr>
          </a:p>
          <a:p>
            <a:pPr algn="r" rtl="1">
              <a:buNone/>
            </a:pPr>
            <a:endParaRPr lang="fa-IR" b="1" dirty="0" smtClean="0">
              <a:cs typeface="B Zar" pitchFamily="2" charset="-78"/>
            </a:endParaRPr>
          </a:p>
          <a:p>
            <a:pPr algn="r" rtl="1">
              <a:buNone/>
            </a:pPr>
            <a:endParaRPr lang="fa-IR" b="1" dirty="0">
              <a:cs typeface="B Zar" pitchFamily="2" charset="-7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sp>
        <p:nvSpPr>
          <p:cNvPr id="3" name="Content Placeholder 2"/>
          <p:cNvSpPr>
            <a:spLocks noGrp="1"/>
          </p:cNvSpPr>
          <p:nvPr>
            <p:ph idx="1"/>
          </p:nvPr>
        </p:nvSpPr>
        <p:spPr/>
        <p:txBody>
          <a:bodyPr>
            <a:normAutofit fontScale="62500" lnSpcReduction="20000"/>
          </a:bodyPr>
          <a:lstStyle/>
          <a:p>
            <a:pPr algn="just" rtl="1">
              <a:buNone/>
            </a:pPr>
            <a:r>
              <a:rPr lang="fa-IR" sz="3400" b="1" dirty="0" smtClean="0">
                <a:cs typeface="B Zar" pitchFamily="2" charset="-78"/>
              </a:rPr>
              <a:t>الينگر(1381): </a:t>
            </a:r>
          </a:p>
          <a:p>
            <a:pPr algn="just" rtl="1">
              <a:buNone/>
            </a:pPr>
            <a:r>
              <a:rPr lang="fa-IR" sz="3400" b="1" dirty="0" smtClean="0">
                <a:cs typeface="B Zar" pitchFamily="2" charset="-78"/>
              </a:rPr>
              <a:t>در زمينه اصول طراحي به چند مقوله مهم بايد توجه داشته باشيم: </a:t>
            </a:r>
          </a:p>
          <a:p>
            <a:pPr algn="just" rtl="1">
              <a:buNone/>
            </a:pPr>
            <a:r>
              <a:rPr lang="fa-IR" sz="3400" b="1" dirty="0" smtClean="0">
                <a:cs typeface="B Zar" pitchFamily="2" charset="-78"/>
              </a:rPr>
              <a:t>محدوديت1، </a:t>
            </a:r>
            <a:r>
              <a:rPr lang="fa-IR" sz="3400" b="1" dirty="0" smtClean="0">
                <a:cs typeface="B Zar" pitchFamily="2" charset="-78"/>
              </a:rPr>
              <a:t>بدين معنا كه بايد براي ميزان تنوع، حد و حدود مشخصي قائل شد؛ </a:t>
            </a:r>
            <a:r>
              <a:rPr lang="fa-IR" sz="3400" b="1" dirty="0" smtClean="0">
                <a:cs typeface="B Zar" pitchFamily="2" charset="-78"/>
              </a:rPr>
              <a:t>توازن2، </a:t>
            </a:r>
            <a:r>
              <a:rPr lang="fa-IR" sz="3400" b="1" dirty="0" smtClean="0">
                <a:cs typeface="B Zar" pitchFamily="2" charset="-78"/>
              </a:rPr>
              <a:t>يعني هر وقت احساس يكنواختي كنيم، نياز به نوعي تنوع احساس مي</a:t>
            </a:r>
            <a:r>
              <a:rPr lang="en-US" sz="3400" b="1" dirty="0" smtClean="0">
                <a:cs typeface="B Zar" pitchFamily="2" charset="-78"/>
              </a:rPr>
              <a:t>‌</a:t>
            </a:r>
            <a:r>
              <a:rPr lang="fa-IR" sz="3400" b="1" dirty="0" smtClean="0">
                <a:cs typeface="B Zar" pitchFamily="2" charset="-78"/>
              </a:rPr>
              <a:t>كنيم و نياز داريم كه نيروهاي متضاد و مخالفي هم وجود داشته باشند؛ </a:t>
            </a:r>
          </a:p>
          <a:p>
            <a:pPr algn="just" rtl="1">
              <a:buNone/>
            </a:pPr>
            <a:r>
              <a:rPr lang="fa-IR" sz="3400" b="1" dirty="0" smtClean="0">
                <a:cs typeface="B Zar" pitchFamily="2" charset="-78"/>
              </a:rPr>
              <a:t>تسلط3، </a:t>
            </a:r>
            <a:r>
              <a:rPr lang="fa-IR" sz="3400" b="1" dirty="0" smtClean="0">
                <a:cs typeface="B Zar" pitchFamily="2" charset="-78"/>
              </a:rPr>
              <a:t>با عنايت به ضرورت اصل توازن، تضاد بين نيروهاي برابر موجب تنش مي</a:t>
            </a:r>
            <a:r>
              <a:rPr lang="en-US" sz="3400" b="1" dirty="0" smtClean="0">
                <a:cs typeface="B Zar" pitchFamily="2" charset="-78"/>
              </a:rPr>
              <a:t>‌</a:t>
            </a:r>
            <a:r>
              <a:rPr lang="fa-IR" sz="3400" b="1" dirty="0" smtClean="0">
                <a:cs typeface="B Zar" pitchFamily="2" charset="-78"/>
              </a:rPr>
              <a:t>شود كه ضروري است يكي از اين نيروها تفوق پيدا كند و بهره</a:t>
            </a:r>
            <a:r>
              <a:rPr lang="en-US" sz="3400" b="1" dirty="0" smtClean="0">
                <a:cs typeface="B Zar" pitchFamily="2" charset="-78"/>
              </a:rPr>
              <a:t>‌</a:t>
            </a:r>
            <a:r>
              <a:rPr lang="fa-IR" sz="3400" b="1" dirty="0" smtClean="0">
                <a:cs typeface="B Zar" pitchFamily="2" charset="-78"/>
              </a:rPr>
              <a:t>گيري از اصل تسلط راهگشا خواهد بود؛ </a:t>
            </a:r>
          </a:p>
          <a:p>
            <a:pPr algn="just" rtl="1">
              <a:buNone/>
            </a:pPr>
            <a:r>
              <a:rPr lang="fa-IR" sz="3400" b="1" dirty="0" smtClean="0">
                <a:cs typeface="B Zar" pitchFamily="2" charset="-78"/>
              </a:rPr>
              <a:t>ريتم4، </a:t>
            </a:r>
            <a:r>
              <a:rPr lang="fa-IR" sz="3400" b="1" dirty="0" smtClean="0">
                <a:cs typeface="B Zar" pitchFamily="2" charset="-78"/>
              </a:rPr>
              <a:t>كه ضرورت وجود تداوم و پيوستگي در كليت اثر است</a:t>
            </a:r>
          </a:p>
          <a:p>
            <a:pPr algn="just" rtl="1">
              <a:buNone/>
            </a:pPr>
            <a:endParaRPr lang="fa-IR" sz="3400" b="1" dirty="0" smtClean="0">
              <a:cs typeface="B Zar" pitchFamily="2" charset="-78"/>
            </a:endParaRPr>
          </a:p>
          <a:p>
            <a:pPr algn="r" rtl="1"/>
            <a:endParaRPr lang="fa-IR" b="1" dirty="0" smtClean="0">
              <a:cs typeface="B Zar" pitchFamily="2" charset="-78"/>
            </a:endParaRPr>
          </a:p>
          <a:p>
            <a:pPr algn="l"/>
            <a:r>
              <a:rPr lang="en-US" sz="2300" b="1" dirty="0" smtClean="0">
                <a:cs typeface="B Zar" pitchFamily="2" charset="-78"/>
              </a:rPr>
              <a:t>1. Limitation</a:t>
            </a:r>
            <a:endParaRPr lang="en-US" sz="2300" b="1" dirty="0" smtClean="0">
              <a:cs typeface="B Zar" pitchFamily="2" charset="-78"/>
            </a:endParaRPr>
          </a:p>
          <a:p>
            <a:pPr algn="l"/>
            <a:r>
              <a:rPr lang="en-US" sz="2300" b="1" dirty="0" smtClean="0">
                <a:cs typeface="B Zar" pitchFamily="2" charset="-78"/>
              </a:rPr>
              <a:t>2. Balance</a:t>
            </a:r>
            <a:endParaRPr lang="en-US" sz="2300" b="1" dirty="0" smtClean="0">
              <a:cs typeface="B Zar" pitchFamily="2" charset="-78"/>
            </a:endParaRPr>
          </a:p>
          <a:p>
            <a:pPr algn="l"/>
            <a:r>
              <a:rPr lang="en-US" sz="2300" b="1" dirty="0" smtClean="0">
                <a:cs typeface="B Zar" pitchFamily="2" charset="-78"/>
              </a:rPr>
              <a:t>3. Dominance</a:t>
            </a:r>
            <a:endParaRPr lang="en-US" sz="2300" b="1" dirty="0" smtClean="0">
              <a:cs typeface="B Zar" pitchFamily="2" charset="-78"/>
            </a:endParaRPr>
          </a:p>
          <a:p>
            <a:pPr algn="l"/>
            <a:r>
              <a:rPr lang="en-US" sz="2300" b="1" dirty="0" smtClean="0">
                <a:cs typeface="B Zar" pitchFamily="2" charset="-78"/>
              </a:rPr>
              <a:t>4. Rhythm</a:t>
            </a:r>
            <a:endParaRPr lang="en-US" sz="2300" b="1" dirty="0" smtClean="0">
              <a:cs typeface="B Zar" pitchFamily="2" charset="-78"/>
            </a:endParaRPr>
          </a:p>
          <a:p>
            <a:pPr algn="r" rtl="1"/>
            <a:endParaRPr lang="fa-IR" b="1" dirty="0">
              <a:cs typeface="B Zar" pitchFamily="2" charset="-78"/>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sp>
        <p:nvSpPr>
          <p:cNvPr id="3" name="Content Placeholder 2"/>
          <p:cNvSpPr>
            <a:spLocks noGrp="1"/>
          </p:cNvSpPr>
          <p:nvPr>
            <p:ph idx="1"/>
          </p:nvPr>
        </p:nvSpPr>
        <p:spPr/>
        <p:txBody>
          <a:bodyPr>
            <a:noAutofit/>
          </a:bodyPr>
          <a:lstStyle/>
          <a:p>
            <a:pPr algn="r" rtl="1">
              <a:buNone/>
            </a:pPr>
            <a:endParaRPr lang="fa-IR" sz="2400" b="1" dirty="0" smtClean="0">
              <a:cs typeface="B Zar" pitchFamily="2" charset="-78"/>
            </a:endParaRPr>
          </a:p>
          <a:p>
            <a:pPr algn="r" rtl="1">
              <a:buNone/>
            </a:pPr>
            <a:r>
              <a:rPr lang="fa-IR" sz="2400" b="1" dirty="0" smtClean="0">
                <a:cs typeface="B Zar" pitchFamily="2" charset="-78"/>
              </a:rPr>
              <a:t>بررسي مشكلات در چند قسمت مطرح مي‌شود:‌</a:t>
            </a:r>
          </a:p>
          <a:p>
            <a:pPr algn="r" rtl="1">
              <a:buNone/>
            </a:pPr>
            <a:endParaRPr lang="fa-IR" sz="2400" b="1" dirty="0" smtClean="0">
              <a:cs typeface="B Zar" pitchFamily="2" charset="-78"/>
            </a:endParaRPr>
          </a:p>
          <a:p>
            <a:pPr algn="r" rtl="1">
              <a:buNone/>
            </a:pPr>
            <a:r>
              <a:rPr lang="fa-IR" sz="2400" b="1" dirty="0" smtClean="0">
                <a:cs typeface="B Zar" pitchFamily="2" charset="-78"/>
              </a:rPr>
              <a:t>طرح</a:t>
            </a:r>
            <a:r>
              <a:rPr lang="en-US" sz="2400" b="1" dirty="0" smtClean="0">
                <a:cs typeface="B Zar" pitchFamily="2" charset="-78"/>
              </a:rPr>
              <a:t>‌</a:t>
            </a:r>
            <a:r>
              <a:rPr lang="fa-IR" sz="2400" b="1" dirty="0" smtClean="0">
                <a:cs typeface="B Zar" pitchFamily="2" charset="-78"/>
              </a:rPr>
              <a:t>بندي و </a:t>
            </a:r>
            <a:r>
              <a:rPr lang="fa-IR" sz="2400" b="1" dirty="0" smtClean="0">
                <a:cs typeface="B Zar" pitchFamily="2" charset="-78"/>
              </a:rPr>
              <a:t>سبك1، </a:t>
            </a:r>
            <a:r>
              <a:rPr lang="fa-IR" sz="2400" b="1" dirty="0" smtClean="0">
                <a:cs typeface="B Zar" pitchFamily="2" charset="-78"/>
              </a:rPr>
              <a:t>رنگ، متن، آزمون كاربري </a:t>
            </a:r>
            <a:r>
              <a:rPr lang="fa-IR" sz="2400" b="1" dirty="0" smtClean="0">
                <a:cs typeface="B Zar" pitchFamily="2" charset="-78"/>
              </a:rPr>
              <a:t>عمومي2، </a:t>
            </a:r>
            <a:r>
              <a:rPr lang="fa-IR" sz="2400" b="1" dirty="0" smtClean="0">
                <a:cs typeface="B Zar" pitchFamily="2" charset="-78"/>
              </a:rPr>
              <a:t>امكان دسترس</a:t>
            </a:r>
            <a:r>
              <a:rPr lang="en-US" sz="2400" b="1" dirty="0" smtClean="0">
                <a:cs typeface="B Zar" pitchFamily="2" charset="-78"/>
              </a:rPr>
              <a:t>‌</a:t>
            </a:r>
            <a:r>
              <a:rPr lang="fa-IR" sz="2400" b="1" dirty="0" smtClean="0">
                <a:cs typeface="B Zar" pitchFamily="2" charset="-78"/>
              </a:rPr>
              <a:t>پذيري و عدم </a:t>
            </a:r>
            <a:r>
              <a:rPr lang="fa-IR" sz="2400" b="1" dirty="0" smtClean="0">
                <a:cs typeface="B Zar" pitchFamily="2" charset="-78"/>
              </a:rPr>
              <a:t>آن3، </a:t>
            </a:r>
            <a:r>
              <a:rPr lang="fa-IR" sz="2400" b="1" dirty="0" smtClean="0">
                <a:cs typeface="B Zar" pitchFamily="2" charset="-78"/>
              </a:rPr>
              <a:t>و درخواست</a:t>
            </a:r>
            <a:r>
              <a:rPr lang="en-US" sz="2400" b="1" dirty="0" smtClean="0">
                <a:cs typeface="B Zar" pitchFamily="2" charset="-78"/>
              </a:rPr>
              <a:t>‌</a:t>
            </a:r>
            <a:r>
              <a:rPr lang="fa-IR" sz="2400" b="1" dirty="0" smtClean="0">
                <a:cs typeface="B Zar" pitchFamily="2" charset="-78"/>
              </a:rPr>
              <a:t>هاي </a:t>
            </a:r>
            <a:r>
              <a:rPr lang="fa-IR" sz="2400" b="1" dirty="0" smtClean="0">
                <a:cs typeface="B Zar" pitchFamily="2" charset="-78"/>
              </a:rPr>
              <a:t>كاربر4 </a:t>
            </a:r>
            <a:r>
              <a:rPr lang="fa-IR" sz="2400" b="1" dirty="0" smtClean="0">
                <a:cs typeface="B Zar" pitchFamily="2" charset="-78"/>
              </a:rPr>
              <a:t>(ایج لایت ال سی </a:t>
            </a:r>
            <a:r>
              <a:rPr lang="fa-IR" sz="2400" b="1" dirty="0" smtClean="0">
                <a:cs typeface="B Zar" pitchFamily="2" charset="-78"/>
              </a:rPr>
              <a:t>سی5 </a:t>
            </a:r>
            <a:r>
              <a:rPr lang="fa-IR" sz="2400" b="1" dirty="0" smtClean="0">
                <a:cs typeface="B Zar" pitchFamily="2" charset="-78"/>
              </a:rPr>
              <a:t>[وبگاه]، 2001)</a:t>
            </a:r>
            <a:r>
              <a:rPr lang="en-US" sz="2400" b="1" dirty="0" smtClean="0">
                <a:cs typeface="B Zar" pitchFamily="2" charset="-78"/>
              </a:rPr>
              <a:t> </a:t>
            </a:r>
          </a:p>
          <a:p>
            <a:pPr rtl="1">
              <a:buNone/>
            </a:pPr>
            <a:r>
              <a:rPr lang="en-US" sz="1600" b="1" dirty="0" smtClean="0">
                <a:cs typeface="B Zar" pitchFamily="2" charset="-78"/>
              </a:rPr>
              <a:t>1. Layout </a:t>
            </a:r>
            <a:r>
              <a:rPr lang="en-US" sz="1600" b="1" dirty="0" smtClean="0">
                <a:cs typeface="B Zar" pitchFamily="2" charset="-78"/>
              </a:rPr>
              <a:t>and </a:t>
            </a:r>
            <a:r>
              <a:rPr lang="en-US" sz="1600" b="1" dirty="0" smtClean="0">
                <a:cs typeface="B Zar" pitchFamily="2" charset="-78"/>
              </a:rPr>
              <a:t>style</a:t>
            </a:r>
            <a:endParaRPr lang="en-US" sz="1600" b="1" dirty="0" smtClean="0">
              <a:cs typeface="B Zar" pitchFamily="2" charset="-78"/>
            </a:endParaRPr>
          </a:p>
          <a:p>
            <a:pPr rtl="1">
              <a:buNone/>
            </a:pPr>
            <a:r>
              <a:rPr lang="en-US" sz="1600" b="1" dirty="0" smtClean="0">
                <a:cs typeface="B Zar" pitchFamily="2" charset="-78"/>
              </a:rPr>
              <a:t>2.</a:t>
            </a:r>
            <a:r>
              <a:rPr lang="en-US" sz="1600" b="1" dirty="0" smtClean="0">
                <a:cs typeface="B Zar" pitchFamily="2" charset="-78"/>
              </a:rPr>
              <a:t> General usability testing</a:t>
            </a:r>
          </a:p>
          <a:p>
            <a:pPr rtl="1">
              <a:buNone/>
            </a:pPr>
            <a:r>
              <a:rPr lang="en-US" sz="1600" b="1" dirty="0" smtClean="0">
                <a:cs typeface="B Zar" pitchFamily="2" charset="-78"/>
              </a:rPr>
              <a:t>3.Accessibility and disabilities</a:t>
            </a:r>
          </a:p>
          <a:p>
            <a:pPr rtl="1">
              <a:buNone/>
            </a:pPr>
            <a:r>
              <a:rPr lang="en-US" sz="1600" b="1" dirty="0" smtClean="0">
                <a:cs typeface="B Zar" pitchFamily="2" charset="-78"/>
              </a:rPr>
              <a:t>4.</a:t>
            </a:r>
            <a:r>
              <a:rPr lang="en-US" sz="1600" b="1" dirty="0" smtClean="0">
                <a:cs typeface="B Zar" pitchFamily="2" charset="-78"/>
              </a:rPr>
              <a:t> User customization</a:t>
            </a:r>
            <a:endParaRPr lang="en-US" sz="1600" b="1" dirty="0" smtClean="0">
              <a:cs typeface="B Zar" pitchFamily="2" charset="-78"/>
            </a:endParaRPr>
          </a:p>
          <a:p>
            <a:pPr rtl="1">
              <a:buNone/>
            </a:pPr>
            <a:r>
              <a:rPr lang="en-US" sz="1600" b="1" dirty="0" smtClean="0">
                <a:cs typeface="B Zar" pitchFamily="2" charset="-78"/>
              </a:rPr>
              <a:t>5. </a:t>
            </a:r>
            <a:r>
              <a:rPr lang="en-US" sz="1600" b="1" dirty="0" err="1" smtClean="0">
                <a:cs typeface="B Zar" pitchFamily="2" charset="-78"/>
              </a:rPr>
              <a:t>AgeLight</a:t>
            </a:r>
            <a:r>
              <a:rPr lang="en-US" sz="1600" b="1" dirty="0" smtClean="0">
                <a:cs typeface="B Zar" pitchFamily="2" charset="-78"/>
              </a:rPr>
              <a:t> LCC</a:t>
            </a:r>
          </a:p>
          <a:p>
            <a:pPr rtl="1">
              <a:buNone/>
            </a:pPr>
            <a:endParaRPr lang="en-US" sz="2400" b="1" dirty="0" smtClean="0">
              <a:cs typeface="B Zar" pitchFamily="2" charset="-78"/>
            </a:endParaRPr>
          </a:p>
          <a:p>
            <a:pPr algn="r" rtl="1">
              <a:buNone/>
            </a:pPr>
            <a:endParaRPr lang="en-US" sz="2400" b="1" dirty="0" smtClean="0">
              <a:cs typeface="B Zar" pitchFamily="2" charset="-78"/>
            </a:endParaRPr>
          </a:p>
          <a:p>
            <a:pPr algn="r" rtl="1">
              <a:buNone/>
            </a:pPr>
            <a:endParaRPr lang="en-US" sz="2400" b="1" dirty="0" smtClean="0">
              <a:cs typeface="B Zar" pitchFamily="2" charset="-78"/>
            </a:endParaRPr>
          </a:p>
          <a:p>
            <a:pPr algn="r" rtl="1">
              <a:buNone/>
            </a:pPr>
            <a:endParaRPr lang="en-US" sz="2400" b="1" dirty="0" smtClean="0">
              <a:cs typeface="B Zar" pitchFamily="2" charset="-78"/>
            </a:endParaRPr>
          </a:p>
          <a:p>
            <a:pPr algn="r" rtl="1">
              <a:buNone/>
            </a:pPr>
            <a:endParaRPr lang="en-US" sz="2400" b="1" dirty="0" smtClean="0">
              <a:cs typeface="B Zar" pitchFamily="2" charset="-78"/>
            </a:endParaRPr>
          </a:p>
          <a:p>
            <a:pPr algn="r" rtl="1">
              <a:buNone/>
            </a:pPr>
            <a:endParaRPr lang="fa-IR" sz="2400" b="1" dirty="0">
              <a:cs typeface="B Zar" pitchFamily="2" charset="-78"/>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sz="3600" b="1" dirty="0" smtClean="0">
                <a:cs typeface="B Zar" pitchFamily="2" charset="-78"/>
              </a:rPr>
              <a:t>زمينه در صفحه جست</a:t>
            </a:r>
            <a:r>
              <a:rPr lang="en-US" sz="3600" b="1" dirty="0" smtClean="0">
                <a:cs typeface="B Zar" pitchFamily="2" charset="-78"/>
              </a:rPr>
              <a:t>‌</a:t>
            </a:r>
            <a:r>
              <a:rPr lang="fa-IR" sz="3600" b="1" dirty="0" smtClean="0">
                <a:cs typeface="B Zar" pitchFamily="2" charset="-78"/>
              </a:rPr>
              <a:t>وجوي رابط</a:t>
            </a:r>
            <a:r>
              <a:rPr lang="en-US" sz="3600" b="1" dirty="0" smtClean="0">
                <a:cs typeface="B Zar" pitchFamily="2" charset="-78"/>
              </a:rPr>
              <a:t>‌</a:t>
            </a:r>
            <a:r>
              <a:rPr lang="fa-IR" sz="3600" b="1" dirty="0" smtClean="0">
                <a:cs typeface="B Zar" pitchFamily="2" charset="-78"/>
              </a:rPr>
              <a:t>كاربر گرافيكي</a:t>
            </a:r>
            <a:endParaRPr lang="en-US" sz="3600" dirty="0">
              <a:cs typeface="B Zar" pitchFamily="2" charset="-78"/>
            </a:endParaRPr>
          </a:p>
        </p:txBody>
      </p:sp>
      <p:sp>
        <p:nvSpPr>
          <p:cNvPr id="3" name="Content Placeholder 2"/>
          <p:cNvSpPr>
            <a:spLocks noGrp="1"/>
          </p:cNvSpPr>
          <p:nvPr>
            <p:ph idx="1"/>
          </p:nvPr>
        </p:nvSpPr>
        <p:spPr>
          <a:xfrm>
            <a:off x="457200" y="1600200"/>
            <a:ext cx="8382000" cy="4525963"/>
          </a:xfrm>
        </p:spPr>
        <p:txBody>
          <a:bodyPr>
            <a:normAutofit/>
          </a:bodyPr>
          <a:lstStyle/>
          <a:p>
            <a:pPr algn="r" rtl="1">
              <a:buNone/>
            </a:pPr>
            <a:endParaRPr lang="fa-IR" sz="2400" b="1" dirty="0" smtClean="0">
              <a:cs typeface="B Zar" pitchFamily="2" charset="-78"/>
            </a:endParaRPr>
          </a:p>
          <a:p>
            <a:pPr algn="r" rtl="1">
              <a:buNone/>
            </a:pPr>
            <a:endParaRPr lang="fa-IR" sz="2400" b="1" dirty="0" smtClean="0">
              <a:cs typeface="B Zar" pitchFamily="2" charset="-78"/>
            </a:endParaRPr>
          </a:p>
          <a:p>
            <a:pPr algn="r" rtl="1">
              <a:buNone/>
            </a:pPr>
            <a:r>
              <a:rPr lang="fa-IR" sz="2400" b="1" dirty="0" smtClean="0">
                <a:cs typeface="B Zar" pitchFamily="2" charset="-78"/>
              </a:rPr>
              <a:t>ايجاد هماهنگي بيشتر ميان ساختار نشانگرها و نمادهاي ديداري، با سطح و زمينه برنامه و صفحه جست</a:t>
            </a:r>
            <a:r>
              <a:rPr lang="en-US" sz="2400" b="1" dirty="0" smtClean="0">
                <a:cs typeface="B Zar" pitchFamily="2" charset="-78"/>
              </a:rPr>
              <a:t>‌</a:t>
            </a:r>
            <a:r>
              <a:rPr lang="fa-IR" sz="2400" b="1" dirty="0" smtClean="0">
                <a:cs typeface="B Zar" pitchFamily="2" charset="-78"/>
              </a:rPr>
              <a:t>وجو.</a:t>
            </a:r>
          </a:p>
          <a:p>
            <a:pPr algn="r" rtl="1">
              <a:buNone/>
            </a:pPr>
            <a:r>
              <a:rPr lang="fa-IR" sz="2400" b="1" dirty="0" smtClean="0">
                <a:cs typeface="B Zar" pitchFamily="2" charset="-78"/>
              </a:rPr>
              <a:t>روشنايي و تيرگي زمينه.</a:t>
            </a:r>
          </a:p>
          <a:p>
            <a:pPr algn="r" rtl="1">
              <a:buNone/>
            </a:pPr>
            <a:r>
              <a:rPr lang="fa-IR" sz="2400" b="1" dirty="0" smtClean="0">
                <a:cs typeface="B Zar" pitchFamily="2" charset="-78"/>
              </a:rPr>
              <a:t>تركيب كلي نمادهاي تصويري بايد دربرگيرنده توازن كلي سطح اصلي برنامه جست</a:t>
            </a:r>
            <a:r>
              <a:rPr lang="en-US" sz="2400" b="1" dirty="0" smtClean="0">
                <a:cs typeface="B Zar" pitchFamily="2" charset="-78"/>
              </a:rPr>
              <a:t>‌</a:t>
            </a:r>
            <a:r>
              <a:rPr lang="fa-IR" sz="2400" b="1" dirty="0" smtClean="0">
                <a:cs typeface="B Zar" pitchFamily="2" charset="-78"/>
              </a:rPr>
              <a:t>وجو باشد.</a:t>
            </a:r>
          </a:p>
          <a:p>
            <a:pPr algn="r" rtl="1">
              <a:buNone/>
            </a:pPr>
            <a:r>
              <a:rPr lang="fa-IR" sz="2400" b="1" dirty="0" smtClean="0">
                <a:cs typeface="B Zar" pitchFamily="2" charset="-78"/>
              </a:rPr>
              <a:t>، بُعد متناسب و توازن زمينه، و يكپارچگي و يكنواختي كلي سطح رابط</a:t>
            </a:r>
            <a:r>
              <a:rPr lang="en-US" sz="2400" b="1" dirty="0" smtClean="0">
                <a:cs typeface="B Zar" pitchFamily="2" charset="-78"/>
              </a:rPr>
              <a:t>‌</a:t>
            </a:r>
            <a:r>
              <a:rPr lang="fa-IR" sz="2400" b="1" dirty="0" smtClean="0">
                <a:cs typeface="B Zar" pitchFamily="2" charset="-78"/>
              </a:rPr>
              <a:t>كاربر.</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b="1" dirty="0" smtClean="0">
                <a:cs typeface="B Zar" pitchFamily="2" charset="-78"/>
              </a:rPr>
              <a:t>بهره</a:t>
            </a:r>
            <a:r>
              <a:rPr lang="en-US" b="1" dirty="0" smtClean="0">
                <a:cs typeface="B Zar" pitchFamily="2" charset="-78"/>
              </a:rPr>
              <a:t>‌</a:t>
            </a:r>
            <a:r>
              <a:rPr lang="fa-IR" b="1" dirty="0" smtClean="0">
                <a:cs typeface="B Zar" pitchFamily="2" charset="-78"/>
              </a:rPr>
              <a:t>گيري از رنگ و اثربخشي آن</a:t>
            </a:r>
            <a:endParaRPr lang="en-US" dirty="0">
              <a:cs typeface="B Zar" pitchFamily="2" charset="-78"/>
            </a:endParaRPr>
          </a:p>
        </p:txBody>
      </p:sp>
      <p:sp>
        <p:nvSpPr>
          <p:cNvPr id="3" name="Content Placeholder 2"/>
          <p:cNvSpPr>
            <a:spLocks noGrp="1"/>
          </p:cNvSpPr>
          <p:nvPr>
            <p:ph idx="1"/>
          </p:nvPr>
        </p:nvSpPr>
        <p:spPr/>
        <p:txBody>
          <a:bodyPr/>
          <a:lstStyle/>
          <a:p>
            <a:pPr algn="r" rtl="1"/>
            <a:r>
              <a:rPr lang="fa-IR" b="1" dirty="0" smtClean="0">
                <a:cs typeface="B Zar" pitchFamily="2" charset="-78"/>
              </a:rPr>
              <a:t>در نظر گرفتن ناتواني</a:t>
            </a:r>
            <a:r>
              <a:rPr lang="en-US" b="1" dirty="0" smtClean="0">
                <a:cs typeface="B Zar" pitchFamily="2" charset="-78"/>
              </a:rPr>
              <a:t>‌</a:t>
            </a:r>
            <a:r>
              <a:rPr lang="fa-IR" b="1" dirty="0" smtClean="0">
                <a:cs typeface="B Zar" pitchFamily="2" charset="-78"/>
              </a:rPr>
              <a:t>هاي احتمالي استفاده</a:t>
            </a:r>
            <a:r>
              <a:rPr lang="en-US" b="1" dirty="0" smtClean="0">
                <a:cs typeface="B Zar" pitchFamily="2" charset="-78"/>
              </a:rPr>
              <a:t>‌</a:t>
            </a:r>
            <a:r>
              <a:rPr lang="fa-IR" b="1" dirty="0" smtClean="0">
                <a:cs typeface="B Zar" pitchFamily="2" charset="-78"/>
              </a:rPr>
              <a:t>كنندگان در بهره</a:t>
            </a:r>
            <a:r>
              <a:rPr lang="en-US" b="1" dirty="0" smtClean="0">
                <a:cs typeface="B Zar" pitchFamily="2" charset="-78"/>
              </a:rPr>
              <a:t>‌</a:t>
            </a:r>
            <a:r>
              <a:rPr lang="fa-IR" b="1" dirty="0" smtClean="0">
                <a:cs typeface="B Zar" pitchFamily="2" charset="-78"/>
              </a:rPr>
              <a:t>گيري از رابط</a:t>
            </a:r>
            <a:r>
              <a:rPr lang="en-US" b="1" dirty="0" smtClean="0">
                <a:cs typeface="B Zar" pitchFamily="2" charset="-78"/>
              </a:rPr>
              <a:t>‌</a:t>
            </a:r>
            <a:r>
              <a:rPr lang="fa-IR" b="1" dirty="0" smtClean="0">
                <a:cs typeface="B Zar" pitchFamily="2" charset="-78"/>
              </a:rPr>
              <a:t>كاربر گرافيكي</a:t>
            </a:r>
            <a:endParaRPr lang="en-US" b="1" dirty="0" smtClean="0">
              <a:cs typeface="B Zar" pitchFamily="2" charset="-78"/>
            </a:endParaRPr>
          </a:p>
          <a:p>
            <a:pPr algn="r" rtl="1"/>
            <a:r>
              <a:rPr lang="fa-IR" b="1" dirty="0" smtClean="0">
                <a:cs typeface="B Zar" pitchFamily="2" charset="-78"/>
              </a:rPr>
              <a:t>بايد روابط متضاد (يا مكمل) رنگ</a:t>
            </a:r>
            <a:r>
              <a:rPr lang="en-US" b="1" dirty="0" smtClean="0">
                <a:cs typeface="B Zar" pitchFamily="2" charset="-78"/>
              </a:rPr>
              <a:t>‌</a:t>
            </a:r>
            <a:r>
              <a:rPr lang="fa-IR" b="1" dirty="0" smtClean="0">
                <a:cs typeface="B Zar" pitchFamily="2" charset="-78"/>
              </a:rPr>
              <a:t>ها را با توجه به رفتارهاي شناخته شده سازوكار چشم مشخص سازيم</a:t>
            </a:r>
            <a:endParaRPr lang="en-US" b="1" dirty="0" smtClean="0">
              <a:cs typeface="B Zar" pitchFamily="2" charset="-78"/>
            </a:endParaRPr>
          </a:p>
          <a:p>
            <a:pPr algn="r" rtl="1"/>
            <a:r>
              <a:rPr lang="fa-IR" b="1" dirty="0" smtClean="0">
                <a:cs typeface="B Zar" pitchFamily="2" charset="-78"/>
              </a:rPr>
              <a:t>تركيب و تأثير رنگ</a:t>
            </a:r>
            <a:r>
              <a:rPr lang="en-US" b="1" dirty="0" smtClean="0">
                <a:cs typeface="B Zar" pitchFamily="2" charset="-78"/>
              </a:rPr>
              <a:t>‌</a:t>
            </a:r>
            <a:r>
              <a:rPr lang="fa-IR" b="1" dirty="0" smtClean="0">
                <a:cs typeface="B Zar" pitchFamily="2" charset="-78"/>
              </a:rPr>
              <a:t>ها، تضاد ميان آنها، و عوامل مؤثر در درك بهتر و بهينه رنگ توسط كاربر</a:t>
            </a:r>
            <a:endParaRPr lang="en-US" b="1" dirty="0" smtClean="0">
              <a:cs typeface="B Zar" pitchFamily="2" charset="-78"/>
            </a:endParaRPr>
          </a:p>
          <a:p>
            <a:pPr algn="r" rtl="1"/>
            <a:r>
              <a:rPr lang="fa-IR" b="1" dirty="0" smtClean="0">
                <a:cs typeface="B Zar" pitchFamily="2" charset="-78"/>
              </a:rPr>
              <a:t>توصيه مي‌شود حداكثر از 5 رنگ، شامل رنگهاي گرم يا سرد و با زمينه سفيد، استفاده شود.</a:t>
            </a:r>
            <a:endParaRPr lang="fa-IR" b="1" dirty="0">
              <a:cs typeface="B Zar" pitchFamily="2" charset="-78"/>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sp>
        <p:nvSpPr>
          <p:cNvPr id="3" name="Content Placeholder 2"/>
          <p:cNvSpPr>
            <a:spLocks noGrp="1"/>
          </p:cNvSpPr>
          <p:nvPr>
            <p:ph idx="1"/>
          </p:nvPr>
        </p:nvSpPr>
        <p:spPr/>
        <p:txBody>
          <a:bodyPr>
            <a:normAutofit/>
          </a:bodyPr>
          <a:lstStyle/>
          <a:p>
            <a:pPr algn="r"/>
            <a:endParaRPr lang="fa-IR" b="1" dirty="0" smtClean="0">
              <a:cs typeface="B Zar" pitchFamily="2" charset="-78"/>
            </a:endParaRPr>
          </a:p>
          <a:p>
            <a:pPr algn="r"/>
            <a:r>
              <a:rPr lang="fa-IR" b="1" dirty="0" smtClean="0">
                <a:cs typeface="B Zar" pitchFamily="2" charset="-78"/>
              </a:rPr>
              <a:t>هرست1 </a:t>
            </a:r>
            <a:r>
              <a:rPr lang="fa-IR" b="1" dirty="0" smtClean="0">
                <a:cs typeface="B Zar" pitchFamily="2" charset="-78"/>
              </a:rPr>
              <a:t>(2009</a:t>
            </a:r>
            <a:r>
              <a:rPr lang="fa-IR" b="1" dirty="0" smtClean="0">
                <a:cs typeface="B Zar" pitchFamily="2" charset="-78"/>
              </a:rPr>
              <a:t>)</a:t>
            </a:r>
            <a:endParaRPr lang="en-US" b="1" dirty="0" smtClean="0">
              <a:cs typeface="B Zar" pitchFamily="2" charset="-78"/>
            </a:endParaRPr>
          </a:p>
          <a:p>
            <a:pPr algn="r"/>
            <a:endParaRPr lang="en-US" b="1" dirty="0" smtClean="0">
              <a:cs typeface="B Zar" pitchFamily="2" charset="-78"/>
            </a:endParaRPr>
          </a:p>
          <a:p>
            <a:pPr algn="r"/>
            <a:endParaRPr lang="en-US" b="1" dirty="0" smtClean="0">
              <a:cs typeface="B Zar" pitchFamily="2" charset="-78"/>
            </a:endParaRPr>
          </a:p>
          <a:p>
            <a:pPr algn="r"/>
            <a:endParaRPr lang="en-US" b="1" dirty="0" smtClean="0">
              <a:cs typeface="B Zar" pitchFamily="2" charset="-78"/>
            </a:endParaRPr>
          </a:p>
          <a:p>
            <a:pPr algn="r"/>
            <a:endParaRPr lang="en-US" b="1" dirty="0" smtClean="0">
              <a:cs typeface="B Zar" pitchFamily="2" charset="-78"/>
            </a:endParaRPr>
          </a:p>
          <a:p>
            <a:pPr algn="r"/>
            <a:endParaRPr lang="en-US" b="1" dirty="0" smtClean="0">
              <a:cs typeface="B Zar" pitchFamily="2" charset="-78"/>
            </a:endParaRPr>
          </a:p>
          <a:p>
            <a:r>
              <a:rPr lang="en-US" sz="1800" b="1" dirty="0" smtClean="0"/>
              <a:t>1. Hearst</a:t>
            </a:r>
            <a:endParaRPr lang="fa-IR" sz="1800" b="1" dirty="0">
              <a:cs typeface="B Zar" pitchFamily="2" charset="-78"/>
            </a:endParaRPr>
          </a:p>
        </p:txBody>
      </p:sp>
      <p:pic>
        <p:nvPicPr>
          <p:cNvPr id="17410" name="Picture 2" descr="http://searchuserinterfaces.com/book/images/healy1.png"/>
          <p:cNvPicPr>
            <a:picLocks noChangeAspect="1" noChangeArrowheads="1"/>
          </p:cNvPicPr>
          <p:nvPr/>
        </p:nvPicPr>
        <p:blipFill>
          <a:blip r:embed="rId2" r:link="rId3"/>
          <a:srcRect/>
          <a:stretch>
            <a:fillRect/>
          </a:stretch>
        </p:blipFill>
        <p:spPr bwMode="auto">
          <a:xfrm>
            <a:off x="5638800" y="3276600"/>
            <a:ext cx="1905000" cy="1552575"/>
          </a:xfrm>
          <a:prstGeom prst="rect">
            <a:avLst/>
          </a:prstGeom>
          <a:noFill/>
        </p:spPr>
      </p:pic>
      <p:pic>
        <p:nvPicPr>
          <p:cNvPr id="17409" name="Picture 1" descr="http://searchuserinterfaces.com/book/images/healy2.png"/>
          <p:cNvPicPr>
            <a:picLocks noChangeAspect="1" noChangeArrowheads="1"/>
          </p:cNvPicPr>
          <p:nvPr/>
        </p:nvPicPr>
        <p:blipFill>
          <a:blip r:embed="rId4" r:link="rId5"/>
          <a:srcRect/>
          <a:stretch>
            <a:fillRect/>
          </a:stretch>
        </p:blipFill>
        <p:spPr bwMode="auto">
          <a:xfrm>
            <a:off x="2133600" y="3276600"/>
            <a:ext cx="1905000" cy="1533525"/>
          </a:xfrm>
          <a:prstGeom prst="rect">
            <a:avLst/>
          </a:prstGeom>
          <a:noFill/>
        </p:spPr>
      </p:pic>
      <p:sp>
        <p:nvSpPr>
          <p:cNvPr id="1741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sp>
        <p:nvSpPr>
          <p:cNvPr id="17412" name="Rectangle 4"/>
          <p:cNvSpPr>
            <a:spLocks noChangeArrowheads="1"/>
          </p:cNvSpPr>
          <p:nvPr/>
        </p:nvSpPr>
        <p:spPr bwMode="auto">
          <a:xfrm>
            <a:off x="0" y="20097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200" b="0" i="1" u="none" strike="noStrike" cap="none" normalizeH="0" baseline="0" smtClean="0">
                <a:ln>
                  <a:noFill/>
                </a:ln>
                <a:solidFill>
                  <a:schemeClr val="tx1"/>
                </a:solidFill>
                <a:effectLst/>
                <a:latin typeface="Verdana" pitchFamily="34" charset="0"/>
                <a:ea typeface="Times New Roman" pitchFamily="18" charset="0"/>
                <a:cs typeface="Arial" pitchFamily="34" charset="0"/>
              </a:rPr>
              <a:t>                </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7413" name="Rectangle 5"/>
          <p:cNvSpPr>
            <a:spLocks noChangeArrowheads="1"/>
          </p:cNvSpPr>
          <p:nvPr/>
        </p:nvSpPr>
        <p:spPr bwMode="auto">
          <a:xfrm>
            <a:off x="0" y="3543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b="1" dirty="0" smtClean="0">
                <a:cs typeface="B Zar" pitchFamily="2" charset="-78"/>
              </a:rPr>
              <a:t>قلم و شيوه نگارش</a:t>
            </a:r>
            <a:endParaRPr lang="en-US" dirty="0">
              <a:cs typeface="B Zar" pitchFamily="2" charset="-78"/>
            </a:endParaRPr>
          </a:p>
        </p:txBody>
      </p:sp>
      <p:sp>
        <p:nvSpPr>
          <p:cNvPr id="3" name="Content Placeholder 2"/>
          <p:cNvSpPr>
            <a:spLocks noGrp="1"/>
          </p:cNvSpPr>
          <p:nvPr>
            <p:ph idx="1"/>
          </p:nvPr>
        </p:nvSpPr>
        <p:spPr/>
        <p:txBody>
          <a:bodyPr>
            <a:normAutofit/>
          </a:bodyPr>
          <a:lstStyle/>
          <a:p>
            <a:pPr algn="r" rtl="1">
              <a:buNone/>
            </a:pPr>
            <a:r>
              <a:rPr lang="fa-IR" sz="2400" b="1" dirty="0" smtClean="0">
                <a:cs typeface="B Zar" pitchFamily="2" charset="-78"/>
              </a:rPr>
              <a:t>اندازه قلم، محل قرار گرفتن، شكل، فُرم، و رنگ آن.</a:t>
            </a:r>
          </a:p>
          <a:p>
            <a:pPr algn="r" rtl="1">
              <a:buNone/>
            </a:pPr>
            <a:r>
              <a:rPr lang="fa-IR" sz="2400" b="1" dirty="0" smtClean="0">
                <a:cs typeface="B Zar" pitchFamily="2" charset="-78"/>
              </a:rPr>
              <a:t>ناخوانا بودن، به</a:t>
            </a:r>
            <a:r>
              <a:rPr lang="en-US" sz="2400" b="1" dirty="0" smtClean="0">
                <a:cs typeface="B Zar" pitchFamily="2" charset="-78"/>
              </a:rPr>
              <a:t>‌</a:t>
            </a:r>
            <a:r>
              <a:rPr lang="fa-IR" sz="2400" b="1" dirty="0" smtClean="0">
                <a:cs typeface="B Zar" pitchFamily="2" charset="-78"/>
              </a:rPr>
              <a:t>علت اندازه كوچك متن يا ناخوانايي قلم و يا ناهمگوني اندك بين متن و رنگ زمينه.</a:t>
            </a:r>
          </a:p>
          <a:p>
            <a:pPr algn="r" rtl="1">
              <a:buNone/>
            </a:pPr>
            <a:r>
              <a:rPr lang="fa-IR" sz="2400" b="1" dirty="0" smtClean="0">
                <a:cs typeface="B Zar" pitchFamily="2" charset="-78"/>
              </a:rPr>
              <a:t>هماهنگي ميان رنگ زمينه و نگارش قلم.</a:t>
            </a:r>
          </a:p>
          <a:p>
            <a:pPr algn="r" rtl="1">
              <a:buNone/>
            </a:pPr>
            <a:endParaRPr lang="fa-IR" sz="2400" b="1" dirty="0">
              <a:cs typeface="B Zar" pitchFamily="2" charset="-78"/>
            </a:endParaRPr>
          </a:p>
        </p:txBody>
      </p:sp>
      <p:pic>
        <p:nvPicPr>
          <p:cNvPr id="16385" name="irc_mi" descr="main-ui-new-font-setting"/>
          <p:cNvPicPr>
            <a:picLocks noChangeAspect="1" noChangeArrowheads="1"/>
          </p:cNvPicPr>
          <p:nvPr/>
        </p:nvPicPr>
        <p:blipFill>
          <a:blip r:embed="rId2"/>
          <a:srcRect/>
          <a:stretch>
            <a:fillRect/>
          </a:stretch>
        </p:blipFill>
        <p:spPr bwMode="auto">
          <a:xfrm>
            <a:off x="2362200" y="3657600"/>
            <a:ext cx="4267200" cy="261767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b="1" dirty="0" smtClean="0">
                <a:cs typeface="B Zar" pitchFamily="2" charset="-78"/>
              </a:rPr>
              <a:t>گرافيک صفحه جست</a:t>
            </a:r>
            <a:r>
              <a:rPr lang="en-US" b="1" dirty="0" smtClean="0">
                <a:cs typeface="B Zar" pitchFamily="2" charset="-78"/>
              </a:rPr>
              <a:t>‌</a:t>
            </a:r>
            <a:r>
              <a:rPr lang="fa-IR" b="1" dirty="0" smtClean="0">
                <a:cs typeface="B Zar" pitchFamily="2" charset="-78"/>
              </a:rPr>
              <a:t>وجو</a:t>
            </a:r>
            <a:endParaRPr lang="en-US" dirty="0">
              <a:cs typeface="B Zar" pitchFamily="2" charset="-78"/>
            </a:endParaRPr>
          </a:p>
        </p:txBody>
      </p:sp>
      <p:sp>
        <p:nvSpPr>
          <p:cNvPr id="3" name="Content Placeholder 2"/>
          <p:cNvSpPr>
            <a:spLocks noGrp="1"/>
          </p:cNvSpPr>
          <p:nvPr>
            <p:ph idx="1"/>
          </p:nvPr>
        </p:nvSpPr>
        <p:spPr/>
        <p:txBody>
          <a:bodyPr>
            <a:normAutofit fontScale="92500" lnSpcReduction="20000"/>
          </a:bodyPr>
          <a:lstStyle/>
          <a:p>
            <a:pPr algn="just" rtl="1">
              <a:buNone/>
            </a:pPr>
            <a:r>
              <a:rPr lang="fa-IR" sz="2800" b="1" dirty="0" smtClean="0">
                <a:cs typeface="B Zar" pitchFamily="2" charset="-78"/>
              </a:rPr>
              <a:t>حضور گرافيک در صفحه جست</a:t>
            </a:r>
            <a:r>
              <a:rPr lang="en-US" sz="2800" b="1" dirty="0" smtClean="0">
                <a:cs typeface="B Zar" pitchFamily="2" charset="-78"/>
              </a:rPr>
              <a:t>‌</a:t>
            </a:r>
            <a:r>
              <a:rPr lang="fa-IR" sz="2800" b="1" dirty="0" smtClean="0">
                <a:cs typeface="B Zar" pitchFamily="2" charset="-78"/>
              </a:rPr>
              <a:t>وجوي رابط</a:t>
            </a:r>
            <a:r>
              <a:rPr lang="en-US" sz="2800" b="1" dirty="0" smtClean="0">
                <a:cs typeface="B Zar" pitchFamily="2" charset="-78"/>
              </a:rPr>
              <a:t>‌</a:t>
            </a:r>
            <a:r>
              <a:rPr lang="fa-IR" sz="2800" b="1" dirty="0" smtClean="0">
                <a:cs typeface="B Zar" pitchFamily="2" charset="-78"/>
              </a:rPr>
              <a:t>كاربر گرافيكي سبب دلپذيري آن شده و استفاده</a:t>
            </a:r>
            <a:r>
              <a:rPr lang="en-US" sz="2800" b="1" dirty="0" smtClean="0">
                <a:cs typeface="B Zar" pitchFamily="2" charset="-78"/>
              </a:rPr>
              <a:t>‌</a:t>
            </a:r>
            <a:r>
              <a:rPr lang="fa-IR" sz="2800" b="1" dirty="0" smtClean="0">
                <a:cs typeface="B Zar" pitchFamily="2" charset="-78"/>
              </a:rPr>
              <a:t>کننده را به بهره</a:t>
            </a:r>
            <a:r>
              <a:rPr lang="en-US" sz="2800" b="1" dirty="0" smtClean="0">
                <a:cs typeface="B Zar" pitchFamily="2" charset="-78"/>
              </a:rPr>
              <a:t>‌</a:t>
            </a:r>
            <a:r>
              <a:rPr lang="fa-IR" sz="2800" b="1" dirty="0" smtClean="0">
                <a:cs typeface="B Zar" pitchFamily="2" charset="-78"/>
              </a:rPr>
              <a:t>گيري از آن ترغيب مي</a:t>
            </a:r>
            <a:r>
              <a:rPr lang="en-US" sz="2800" b="1" dirty="0" smtClean="0">
                <a:cs typeface="B Zar" pitchFamily="2" charset="-78"/>
              </a:rPr>
              <a:t>‌</a:t>
            </a:r>
            <a:r>
              <a:rPr lang="fa-IR" sz="2800" b="1" dirty="0" smtClean="0">
                <a:cs typeface="B Zar" pitchFamily="2" charset="-78"/>
              </a:rPr>
              <a:t>کند. </a:t>
            </a:r>
          </a:p>
          <a:p>
            <a:pPr algn="just" rtl="1">
              <a:buNone/>
            </a:pPr>
            <a:r>
              <a:rPr lang="fa-IR" sz="2800" b="1" dirty="0" smtClean="0">
                <a:cs typeface="B Zar" pitchFamily="2" charset="-78"/>
              </a:rPr>
              <a:t>کاربرد گرافيک در اين قسمت، علاوه بر جنبه</a:t>
            </a:r>
            <a:r>
              <a:rPr lang="en-US" sz="2800" b="1" dirty="0" smtClean="0">
                <a:cs typeface="B Zar" pitchFamily="2" charset="-78"/>
              </a:rPr>
              <a:t>‌</a:t>
            </a:r>
            <a:r>
              <a:rPr lang="fa-IR" sz="2800" b="1" dirty="0" smtClean="0">
                <a:cs typeface="B Zar" pitchFamily="2" charset="-78"/>
              </a:rPr>
              <a:t>هاي زيبايي، بر ادراک و فهم بهتر ارتباط ديداري تأثير مي</a:t>
            </a:r>
            <a:r>
              <a:rPr lang="en-US" sz="2800" b="1" dirty="0" smtClean="0">
                <a:cs typeface="B Zar" pitchFamily="2" charset="-78"/>
              </a:rPr>
              <a:t>‌</a:t>
            </a:r>
            <a:r>
              <a:rPr lang="fa-IR" sz="2800" b="1" dirty="0" smtClean="0">
                <a:cs typeface="B Zar" pitchFamily="2" charset="-78"/>
              </a:rPr>
              <a:t>گذارد.</a:t>
            </a:r>
          </a:p>
          <a:p>
            <a:pPr algn="just" rtl="1">
              <a:buNone/>
            </a:pPr>
            <a:r>
              <a:rPr lang="fa-IR" sz="2800" b="1" dirty="0" smtClean="0">
                <a:cs typeface="B Zar" pitchFamily="2" charset="-78"/>
              </a:rPr>
              <a:t> سادگي گرافيك</a:t>
            </a:r>
            <a:r>
              <a:rPr lang="en-US" sz="2800" b="1" dirty="0" smtClean="0">
                <a:cs typeface="B Zar" pitchFamily="2" charset="-78"/>
              </a:rPr>
              <a:t>‌</a:t>
            </a:r>
            <a:r>
              <a:rPr lang="fa-IR" sz="2800" b="1" dirty="0" smtClean="0">
                <a:cs typeface="B Zar" pitchFamily="2" charset="-78"/>
              </a:rPr>
              <a:t>هاي مورد استفاده در رابط</a:t>
            </a:r>
            <a:r>
              <a:rPr lang="en-US" sz="2800" b="1" dirty="0" smtClean="0">
                <a:cs typeface="B Zar" pitchFamily="2" charset="-78"/>
              </a:rPr>
              <a:t>‌</a:t>
            </a:r>
            <a:r>
              <a:rPr lang="fa-IR" sz="2800" b="1" dirty="0" smtClean="0">
                <a:cs typeface="B Zar" pitchFamily="2" charset="-78"/>
              </a:rPr>
              <a:t>كاربر گرافيكي به جنبه</a:t>
            </a:r>
            <a:r>
              <a:rPr lang="en-US" sz="2800" b="1" dirty="0" smtClean="0">
                <a:cs typeface="B Zar" pitchFamily="2" charset="-78"/>
              </a:rPr>
              <a:t>‌</a:t>
            </a:r>
            <a:r>
              <a:rPr lang="fa-IR" sz="2800" b="1" dirty="0" smtClean="0">
                <a:cs typeface="B Zar" pitchFamily="2" charset="-78"/>
              </a:rPr>
              <a:t>هاي زيبايي و دلپذيري آن كمك كرده، و درك مناسب ديداري را به همراه خواهد داشت.</a:t>
            </a:r>
          </a:p>
          <a:p>
            <a:pPr algn="just" rtl="1">
              <a:buNone/>
            </a:pPr>
            <a:r>
              <a:rPr lang="fa-IR" sz="2800" b="1" dirty="0" smtClean="0">
                <a:cs typeface="B Zar" pitchFamily="2" charset="-78"/>
              </a:rPr>
              <a:t>استفاده از الگوهاي پيش</a:t>
            </a:r>
            <a:r>
              <a:rPr lang="en-US" sz="2800" b="1" dirty="0" smtClean="0">
                <a:cs typeface="B Zar" pitchFamily="2" charset="-78"/>
              </a:rPr>
              <a:t>‌</a:t>
            </a:r>
            <a:r>
              <a:rPr lang="fa-IR" sz="2800" b="1" dirty="0" smtClean="0">
                <a:cs typeface="B Zar" pitchFamily="2" charset="-78"/>
              </a:rPr>
              <a:t>زمينه شامل </a:t>
            </a:r>
            <a:r>
              <a:rPr lang="en-US" sz="2800" b="1" dirty="0" smtClean="0">
                <a:cs typeface="B Zar" pitchFamily="2" charset="-78"/>
              </a:rPr>
              <a:t>‌</a:t>
            </a:r>
            <a:r>
              <a:rPr lang="fa-IR" sz="2800" b="1" dirty="0" smtClean="0">
                <a:cs typeface="B Zar" pitchFamily="2" charset="-78"/>
              </a:rPr>
              <a:t> ته </a:t>
            </a:r>
            <a:r>
              <a:rPr lang="fa-IR" sz="2800" b="1" dirty="0" smtClean="0">
                <a:cs typeface="B Zar" pitchFamily="2" charset="-78"/>
              </a:rPr>
              <a:t>نقش1</a:t>
            </a:r>
            <a:r>
              <a:rPr lang="fa-IR" sz="2800" b="1" dirty="0" smtClean="0">
                <a:cs typeface="B Zar" pitchFamily="2" charset="-78"/>
              </a:rPr>
              <a:t>، </a:t>
            </a:r>
            <a:r>
              <a:rPr lang="fa-IR" sz="2800" b="1" dirty="0" smtClean="0">
                <a:cs typeface="B Zar" pitchFamily="2" charset="-78"/>
              </a:rPr>
              <a:t>يا برجسته ساختن </a:t>
            </a:r>
            <a:r>
              <a:rPr lang="fa-IR" sz="2800" b="1" dirty="0" smtClean="0">
                <a:cs typeface="B Zar" pitchFamily="2" charset="-78"/>
              </a:rPr>
              <a:t>نشان2، </a:t>
            </a:r>
            <a:r>
              <a:rPr lang="fa-IR" sz="2800" b="1" dirty="0" smtClean="0">
                <a:cs typeface="B Zar" pitchFamily="2" charset="-78"/>
              </a:rPr>
              <a:t>سبب كاهش تمركز شده و كاهش خوانايي نگارش</a:t>
            </a:r>
            <a:r>
              <a:rPr lang="en-US" sz="2800" b="1" dirty="0" smtClean="0">
                <a:cs typeface="B Zar" pitchFamily="2" charset="-78"/>
              </a:rPr>
              <a:t>‌</a:t>
            </a:r>
            <a:r>
              <a:rPr lang="fa-IR" sz="2800" b="1" dirty="0" smtClean="0">
                <a:cs typeface="B Zar" pitchFamily="2" charset="-78"/>
              </a:rPr>
              <a:t>هاي رابط</a:t>
            </a:r>
            <a:r>
              <a:rPr lang="en-US" sz="2800" b="1" dirty="0" smtClean="0">
                <a:cs typeface="B Zar" pitchFamily="2" charset="-78"/>
              </a:rPr>
              <a:t>‌</a:t>
            </a:r>
            <a:r>
              <a:rPr lang="fa-IR" sz="2800" b="1" dirty="0" smtClean="0">
                <a:cs typeface="B Zar" pitchFamily="2" charset="-78"/>
              </a:rPr>
              <a:t>كاربر را به همراه </a:t>
            </a:r>
            <a:r>
              <a:rPr lang="en-US" sz="2800" b="1" dirty="0" smtClean="0">
                <a:cs typeface="B Zar" pitchFamily="2" charset="-78"/>
              </a:rPr>
              <a:t>.</a:t>
            </a:r>
            <a:r>
              <a:rPr lang="fa-IR" sz="2800" b="1" dirty="0" smtClean="0">
                <a:cs typeface="B Zar" pitchFamily="2" charset="-78"/>
              </a:rPr>
              <a:t>دارد</a:t>
            </a:r>
            <a:r>
              <a:rPr lang="en-US" sz="2800" b="1" dirty="0" smtClean="0">
                <a:cs typeface="B Zar" pitchFamily="2" charset="-78"/>
              </a:rPr>
              <a:t> </a:t>
            </a:r>
          </a:p>
          <a:p>
            <a:pPr rtl="1">
              <a:buNone/>
            </a:pPr>
            <a:r>
              <a:rPr lang="en-US" sz="2100" b="1" dirty="0" smtClean="0">
                <a:cs typeface="B Zar" pitchFamily="2" charset="-78"/>
              </a:rPr>
              <a:t>1. Watermark</a:t>
            </a:r>
            <a:endParaRPr lang="en-US" sz="2100" b="1" dirty="0" smtClean="0">
              <a:cs typeface="B Zar" pitchFamily="2" charset="-78"/>
            </a:endParaRPr>
          </a:p>
          <a:p>
            <a:pPr>
              <a:buNone/>
            </a:pPr>
            <a:r>
              <a:rPr lang="en-US" sz="2100" b="1" dirty="0" smtClean="0">
                <a:cs typeface="B Zar" pitchFamily="2" charset="-78"/>
              </a:rPr>
              <a:t>2. Logo</a:t>
            </a:r>
            <a:endParaRPr lang="en-US" sz="2100" b="1" dirty="0" smtClean="0">
              <a:cs typeface="B Zar" pitchFamily="2" charset="-78"/>
            </a:endParaRPr>
          </a:p>
          <a:p>
            <a:pPr algn="r" rtl="1">
              <a:buNone/>
            </a:pPr>
            <a:endParaRPr lang="fa-IR" sz="2800" b="1" dirty="0">
              <a:cs typeface="B Zar" pitchFamily="2" charset="-7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rtl="1"/>
            <a:r>
              <a:rPr lang="fa-IR" sz="4000" b="1" dirty="0" smtClean="0">
                <a:cs typeface="B Zar" pitchFamily="2" charset="-78"/>
              </a:rPr>
              <a:t/>
            </a:r>
            <a:br>
              <a:rPr lang="fa-IR" sz="4000" b="1" dirty="0" smtClean="0">
                <a:cs typeface="B Zar" pitchFamily="2" charset="-78"/>
              </a:rPr>
            </a:br>
            <a:r>
              <a:rPr lang="fa-IR" sz="4000" b="1" dirty="0" smtClean="0">
                <a:cs typeface="B Zar" pitchFamily="2" charset="-78"/>
              </a:rPr>
              <a:t>كاربرد بافت و تأثير آن</a:t>
            </a:r>
            <a:r>
              <a:rPr lang="en-US" sz="4000" b="1" dirty="0" smtClean="0">
                <a:cs typeface="B Zar" pitchFamily="2" charset="-78"/>
              </a:rPr>
              <a:t/>
            </a:r>
            <a:br>
              <a:rPr lang="en-US" sz="4000" b="1" dirty="0" smtClean="0">
                <a:cs typeface="B Zar" pitchFamily="2" charset="-78"/>
              </a:rPr>
            </a:br>
            <a:endParaRPr lang="en-US" sz="4000" b="1" dirty="0">
              <a:cs typeface="B Zar" pitchFamily="2" charset="-78"/>
            </a:endParaRPr>
          </a:p>
        </p:txBody>
      </p:sp>
      <p:sp>
        <p:nvSpPr>
          <p:cNvPr id="3" name="Content Placeholder 2"/>
          <p:cNvSpPr>
            <a:spLocks noGrp="1"/>
          </p:cNvSpPr>
          <p:nvPr>
            <p:ph idx="1"/>
          </p:nvPr>
        </p:nvSpPr>
        <p:spPr/>
        <p:txBody>
          <a:bodyPr>
            <a:normAutofit/>
          </a:bodyPr>
          <a:lstStyle/>
          <a:p>
            <a:pPr algn="just" rtl="1">
              <a:buNone/>
            </a:pPr>
            <a:r>
              <a:rPr lang="fa-IR" sz="2800" b="1" dirty="0" smtClean="0">
                <a:cs typeface="B Zar" pitchFamily="2" charset="-78"/>
              </a:rPr>
              <a:t>بافت يعني </a:t>
            </a:r>
            <a:r>
              <a:rPr lang="fa-IR" sz="2800" b="1" dirty="0" smtClean="0">
                <a:cs typeface="B Zar" pitchFamily="2" charset="-78"/>
              </a:rPr>
              <a:t>فضايي كه علامت</a:t>
            </a:r>
            <a:r>
              <a:rPr lang="en-US" sz="2800" b="1" dirty="0" smtClean="0">
                <a:cs typeface="B Zar" pitchFamily="2" charset="-78"/>
              </a:rPr>
              <a:t>‌</a:t>
            </a:r>
            <a:r>
              <a:rPr lang="fa-IR" sz="2800" b="1" dirty="0" smtClean="0">
                <a:cs typeface="B Zar" pitchFamily="2" charset="-78"/>
              </a:rPr>
              <a:t>ها در آن محصور شده</a:t>
            </a:r>
            <a:r>
              <a:rPr lang="en-US" sz="2800" b="1" dirty="0" smtClean="0">
                <a:cs typeface="B Zar" pitchFamily="2" charset="-78"/>
              </a:rPr>
              <a:t>‌</a:t>
            </a:r>
            <a:r>
              <a:rPr lang="fa-IR" sz="2800" b="1" dirty="0" smtClean="0">
                <a:cs typeface="B Zar" pitchFamily="2" charset="-78"/>
              </a:rPr>
              <a:t>اند.</a:t>
            </a:r>
            <a:endParaRPr lang="en-US" sz="2800" b="1" dirty="0" smtClean="0">
              <a:cs typeface="B Zar" pitchFamily="2" charset="-78"/>
            </a:endParaRPr>
          </a:p>
          <a:p>
            <a:pPr algn="just" rtl="1">
              <a:buNone/>
            </a:pPr>
            <a:r>
              <a:rPr lang="fa-IR" sz="2800" b="1" dirty="0" smtClean="0">
                <a:cs typeface="B Zar" pitchFamily="2" charset="-78"/>
              </a:rPr>
              <a:t>بافت يكنواخت، ملايم</a:t>
            </a:r>
            <a:r>
              <a:rPr lang="en-US" sz="2800" b="1" dirty="0" smtClean="0">
                <a:cs typeface="B Zar" pitchFamily="2" charset="-78"/>
              </a:rPr>
              <a:t>‌</a:t>
            </a:r>
            <a:r>
              <a:rPr lang="fa-IR" sz="2800" b="1" dirty="0" smtClean="0">
                <a:cs typeface="B Zar" pitchFamily="2" charset="-78"/>
              </a:rPr>
              <a:t>ترين تأثير را ايجاد مي</a:t>
            </a:r>
            <a:r>
              <a:rPr lang="en-US" sz="2800" b="1" dirty="0" smtClean="0">
                <a:cs typeface="B Zar" pitchFamily="2" charset="-78"/>
              </a:rPr>
              <a:t>‌</a:t>
            </a:r>
            <a:r>
              <a:rPr lang="fa-IR" sz="2800" b="1" dirty="0" smtClean="0">
                <a:cs typeface="B Zar" pitchFamily="2" charset="-78"/>
              </a:rPr>
              <a:t>كند.</a:t>
            </a:r>
            <a:endParaRPr lang="en-US" sz="2800" b="1" dirty="0" smtClean="0">
              <a:cs typeface="B Zar" pitchFamily="2" charset="-78"/>
            </a:endParaRPr>
          </a:p>
          <a:p>
            <a:pPr algn="just" rtl="1">
              <a:buNone/>
            </a:pPr>
            <a:r>
              <a:rPr lang="fa-IR" sz="2800" b="1" dirty="0" smtClean="0">
                <a:cs typeface="B Zar" pitchFamily="2" charset="-78"/>
              </a:rPr>
              <a:t>بافت مي</a:t>
            </a:r>
            <a:r>
              <a:rPr lang="en-US" sz="2800" b="1" dirty="0" smtClean="0">
                <a:cs typeface="B Zar" pitchFamily="2" charset="-78"/>
              </a:rPr>
              <a:t>‌</a:t>
            </a:r>
            <a:r>
              <a:rPr lang="fa-IR" sz="2800" b="1" dirty="0" smtClean="0">
                <a:cs typeface="B Zar" pitchFamily="2" charset="-78"/>
              </a:rPr>
              <a:t>تواند توازني مطلوب در ارتباط ميان نشانگرهاي متعدد برقرار سازد.</a:t>
            </a:r>
            <a:endParaRPr lang="en-US" sz="2800" b="1" dirty="0" smtClean="0">
              <a:cs typeface="B Zar" pitchFamily="2" charset="-78"/>
            </a:endParaRPr>
          </a:p>
          <a:p>
            <a:pPr algn="just" rtl="1">
              <a:buNone/>
            </a:pPr>
            <a:r>
              <a:rPr lang="fa-IR" sz="2800" b="1" dirty="0" smtClean="0">
                <a:cs typeface="B Zar" pitchFamily="2" charset="-78"/>
              </a:rPr>
              <a:t>مي</a:t>
            </a:r>
            <a:r>
              <a:rPr lang="en-US" sz="2800" b="1" dirty="0" smtClean="0">
                <a:cs typeface="B Zar" pitchFamily="2" charset="-78"/>
              </a:rPr>
              <a:t>‌</a:t>
            </a:r>
            <a:r>
              <a:rPr lang="fa-IR" sz="2800" b="1" dirty="0" smtClean="0">
                <a:cs typeface="B Zar" pitchFamily="2" charset="-78"/>
              </a:rPr>
              <a:t>تواند مخاطب را در برقراري ارتباط نزديك</a:t>
            </a:r>
            <a:r>
              <a:rPr lang="en-US" sz="2800" b="1" dirty="0" smtClean="0">
                <a:cs typeface="B Zar" pitchFamily="2" charset="-78"/>
              </a:rPr>
              <a:t>‌</a:t>
            </a:r>
            <a:r>
              <a:rPr lang="fa-IR" sz="2800" b="1" dirty="0" smtClean="0">
                <a:cs typeface="B Zar" pitchFamily="2" charset="-78"/>
              </a:rPr>
              <a:t>تر با نمادهاي تصويري ياري رساند.</a:t>
            </a:r>
            <a:endParaRPr lang="en-US" sz="2800" b="1" dirty="0" smtClean="0">
              <a:cs typeface="B Zar" pitchFamily="2" charset="-78"/>
            </a:endParaRPr>
          </a:p>
          <a:p>
            <a:pPr algn="just" rtl="1">
              <a:buNone/>
            </a:pPr>
            <a:r>
              <a:rPr lang="fa-IR" sz="2800" b="1" dirty="0" smtClean="0">
                <a:cs typeface="B Zar" pitchFamily="2" charset="-78"/>
              </a:rPr>
              <a:t>ميان اجزاي مصور يك رابط</a:t>
            </a:r>
            <a:r>
              <a:rPr lang="en-US" sz="2800" b="1" dirty="0" smtClean="0">
                <a:cs typeface="B Zar" pitchFamily="2" charset="-78"/>
              </a:rPr>
              <a:t>‌</a:t>
            </a:r>
            <a:r>
              <a:rPr lang="fa-IR" sz="2800" b="1" dirty="0" smtClean="0">
                <a:cs typeface="B Zar" pitchFamily="2" charset="-78"/>
              </a:rPr>
              <a:t>كاربر گرافيكي، رابطه ارگانيك و ساختاريافته ايجاد مي</a:t>
            </a:r>
            <a:r>
              <a:rPr lang="en-US" sz="2800" b="1" dirty="0" smtClean="0">
                <a:cs typeface="B Zar" pitchFamily="2" charset="-78"/>
              </a:rPr>
              <a:t>‌</a:t>
            </a:r>
            <a:r>
              <a:rPr lang="fa-IR" sz="2800" b="1" dirty="0" smtClean="0">
                <a:cs typeface="B Zar" pitchFamily="2" charset="-78"/>
              </a:rPr>
              <a:t>كند. </a:t>
            </a:r>
            <a:endParaRPr lang="en-US" sz="2800" b="1" dirty="0" smtClean="0">
              <a:cs typeface="B Zar" pitchFamily="2" charset="-78"/>
            </a:endParaRPr>
          </a:p>
          <a:p>
            <a:pPr algn="r" rtl="1">
              <a:buNone/>
            </a:pPr>
            <a:endParaRPr lang="fa-IR" sz="2800" b="1" dirty="0">
              <a:cs typeface="B Zar" pitchFamily="2" charset="-78"/>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b="1" dirty="0" smtClean="0">
                <a:cs typeface="B Zar" pitchFamily="2" charset="-78"/>
              </a:rPr>
              <a:t>شکل نشانگرها و عناصر ديداري</a:t>
            </a:r>
            <a:endParaRPr lang="en-US" dirty="0">
              <a:cs typeface="B Zar" pitchFamily="2" charset="-78"/>
            </a:endParaRPr>
          </a:p>
        </p:txBody>
      </p:sp>
      <p:sp>
        <p:nvSpPr>
          <p:cNvPr id="3" name="Content Placeholder 2"/>
          <p:cNvSpPr>
            <a:spLocks noGrp="1"/>
          </p:cNvSpPr>
          <p:nvPr>
            <p:ph idx="1"/>
          </p:nvPr>
        </p:nvSpPr>
        <p:spPr/>
        <p:txBody>
          <a:bodyPr>
            <a:normAutofit/>
          </a:bodyPr>
          <a:lstStyle/>
          <a:p>
            <a:pPr algn="r" rtl="1"/>
            <a:r>
              <a:rPr lang="fa-IR" sz="2800" b="1" dirty="0" smtClean="0">
                <a:cs typeface="B Zar" pitchFamily="2" charset="-78"/>
              </a:rPr>
              <a:t>اندازه، بُعد، حالت، توازن، و جهت شكل از عناصر اثربخش شكل به</a:t>
            </a:r>
            <a:r>
              <a:rPr lang="en-US" sz="2800" b="1" dirty="0" smtClean="0">
                <a:cs typeface="B Zar" pitchFamily="2" charset="-78"/>
              </a:rPr>
              <a:t>‌</a:t>
            </a:r>
            <a:r>
              <a:rPr lang="fa-IR" sz="2800" b="1" dirty="0" smtClean="0">
                <a:cs typeface="B Zar" pitchFamily="2" charset="-78"/>
              </a:rPr>
              <a:t>حساب مي</a:t>
            </a:r>
            <a:r>
              <a:rPr lang="en-US" sz="2800" b="1" dirty="0" smtClean="0">
                <a:cs typeface="B Zar" pitchFamily="2" charset="-78"/>
              </a:rPr>
              <a:t>‌</a:t>
            </a:r>
            <a:r>
              <a:rPr lang="fa-IR" sz="2800" b="1" dirty="0" smtClean="0">
                <a:cs typeface="B Zar" pitchFamily="2" charset="-78"/>
              </a:rPr>
              <a:t>آيند</a:t>
            </a:r>
          </a:p>
          <a:p>
            <a:pPr algn="r" rtl="1"/>
            <a:r>
              <a:rPr lang="fa-IR" sz="2800" b="1" dirty="0" smtClean="0">
                <a:cs typeface="B Zar" pitchFamily="2" charset="-78"/>
              </a:rPr>
              <a:t>راستي و انحناء در خطوط شكل مُبيّن تعادل و عدم آن است.</a:t>
            </a:r>
          </a:p>
          <a:p>
            <a:pPr algn="r" rtl="1"/>
            <a:endParaRPr lang="fa-IR" sz="2800" b="1" dirty="0">
              <a:cs typeface="B Zar" pitchFamily="2" charset="-78"/>
            </a:endParaRPr>
          </a:p>
        </p:txBody>
      </p:sp>
      <p:pic>
        <p:nvPicPr>
          <p:cNvPr id="13313" name="irc_mi" descr="25free"/>
          <p:cNvPicPr>
            <a:picLocks noChangeAspect="1" noChangeArrowheads="1"/>
          </p:cNvPicPr>
          <p:nvPr/>
        </p:nvPicPr>
        <p:blipFill>
          <a:blip r:embed="rId2"/>
          <a:srcRect/>
          <a:stretch>
            <a:fillRect/>
          </a:stretch>
        </p:blipFill>
        <p:spPr bwMode="auto">
          <a:xfrm>
            <a:off x="2438400" y="3649393"/>
            <a:ext cx="3894138" cy="21291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b="1" dirty="0" smtClean="0">
                <a:cs typeface="B Zar" pitchFamily="2" charset="-78"/>
              </a:rPr>
              <a:t>استفاده از نمادها</a:t>
            </a:r>
            <a:endParaRPr lang="en-US" dirty="0">
              <a:cs typeface="B Zar" pitchFamily="2" charset="-78"/>
            </a:endParaRPr>
          </a:p>
        </p:txBody>
      </p:sp>
      <p:sp>
        <p:nvSpPr>
          <p:cNvPr id="3" name="Content Placeholder 2"/>
          <p:cNvSpPr>
            <a:spLocks noGrp="1"/>
          </p:cNvSpPr>
          <p:nvPr>
            <p:ph idx="1"/>
          </p:nvPr>
        </p:nvSpPr>
        <p:spPr/>
        <p:txBody>
          <a:bodyPr>
            <a:normAutofit/>
          </a:bodyPr>
          <a:lstStyle/>
          <a:p>
            <a:pPr algn="justLow" rtl="1">
              <a:buNone/>
            </a:pPr>
            <a:r>
              <a:rPr lang="fa-IR" sz="2400" b="1" dirty="0" smtClean="0">
                <a:cs typeface="B Zar" pitchFamily="2" charset="-78"/>
              </a:rPr>
              <a:t>در رابط</a:t>
            </a:r>
            <a:r>
              <a:rPr lang="en-US" sz="2400" b="1" dirty="0" smtClean="0">
                <a:cs typeface="B Zar" pitchFamily="2" charset="-78"/>
              </a:rPr>
              <a:t>‌</a:t>
            </a:r>
            <a:r>
              <a:rPr lang="fa-IR" sz="2400" b="1" dirty="0" smtClean="0">
                <a:cs typeface="B Zar" pitchFamily="2" charset="-78"/>
              </a:rPr>
              <a:t>كاربر گرافيكي اين نمادهاي تصويري قابليت انتقال پيام</a:t>
            </a:r>
            <a:r>
              <a:rPr lang="en-US" sz="2400" b="1" dirty="0" smtClean="0">
                <a:cs typeface="B Zar" pitchFamily="2" charset="-78"/>
              </a:rPr>
              <a:t>‌</a:t>
            </a:r>
            <a:r>
              <a:rPr lang="fa-IR" sz="2400" b="1" dirty="0" smtClean="0">
                <a:cs typeface="B Zar" pitchFamily="2" charset="-78"/>
              </a:rPr>
              <a:t>هاي ديداري را با ظرفيت بالايي دارا مي</a:t>
            </a:r>
            <a:r>
              <a:rPr lang="en-US" sz="2400" b="1" dirty="0" smtClean="0">
                <a:cs typeface="B Zar" pitchFamily="2" charset="-78"/>
              </a:rPr>
              <a:t>‌</a:t>
            </a:r>
            <a:r>
              <a:rPr lang="fa-IR" sz="2400" b="1" dirty="0" smtClean="0">
                <a:cs typeface="B Zar" pitchFamily="2" charset="-78"/>
              </a:rPr>
              <a:t>باشند.</a:t>
            </a:r>
          </a:p>
          <a:p>
            <a:pPr algn="justLow" rtl="1">
              <a:buNone/>
            </a:pPr>
            <a:r>
              <a:rPr lang="fa-IR" sz="2400" b="1" dirty="0" smtClean="0">
                <a:cs typeface="B Zar" pitchFamily="2" charset="-78"/>
              </a:rPr>
              <a:t> نمادها به تبيين بهينه ارتباط ديداري كمك مي</a:t>
            </a:r>
            <a:r>
              <a:rPr lang="en-US" sz="2400" b="1" dirty="0" smtClean="0">
                <a:cs typeface="B Zar" pitchFamily="2" charset="-78"/>
              </a:rPr>
              <a:t>‌</a:t>
            </a:r>
            <a:r>
              <a:rPr lang="fa-IR" sz="2400" b="1" dirty="0" smtClean="0">
                <a:cs typeface="B Zar" pitchFamily="2" charset="-78"/>
              </a:rPr>
              <a:t>كنند و با ترسيم اجزاي ديداري مناسب، استفاده</a:t>
            </a:r>
            <a:r>
              <a:rPr lang="en-US" sz="2400" b="1" dirty="0" smtClean="0">
                <a:cs typeface="B Zar" pitchFamily="2" charset="-78"/>
              </a:rPr>
              <a:t>‌</a:t>
            </a:r>
            <a:r>
              <a:rPr lang="fa-IR" sz="2400" b="1" dirty="0" smtClean="0">
                <a:cs typeface="B Zar" pitchFamily="2" charset="-78"/>
              </a:rPr>
              <a:t>كننده را به بهره</a:t>
            </a:r>
            <a:r>
              <a:rPr lang="en-US" sz="2400" b="1" dirty="0" smtClean="0">
                <a:cs typeface="B Zar" pitchFamily="2" charset="-78"/>
              </a:rPr>
              <a:t>‌</a:t>
            </a:r>
            <a:r>
              <a:rPr lang="fa-IR" sz="2400" b="1" dirty="0" smtClean="0">
                <a:cs typeface="B Zar" pitchFamily="2" charset="-78"/>
              </a:rPr>
              <a:t>گيري كاربردي از رابط</a:t>
            </a:r>
            <a:r>
              <a:rPr lang="en-US" sz="2400" b="1" dirty="0" smtClean="0">
                <a:cs typeface="B Zar" pitchFamily="2" charset="-78"/>
              </a:rPr>
              <a:t>‌</a:t>
            </a:r>
            <a:r>
              <a:rPr lang="fa-IR" sz="2400" b="1" dirty="0" smtClean="0">
                <a:cs typeface="B Zar" pitchFamily="2" charset="-78"/>
              </a:rPr>
              <a:t>كاربر گرافيكي ترغيب مي</a:t>
            </a:r>
            <a:r>
              <a:rPr lang="en-US" sz="2400" b="1" dirty="0" smtClean="0">
                <a:cs typeface="B Zar" pitchFamily="2" charset="-78"/>
              </a:rPr>
              <a:t>‌</a:t>
            </a:r>
            <a:r>
              <a:rPr lang="fa-IR" sz="2400" b="1" dirty="0" smtClean="0">
                <a:cs typeface="B Zar" pitchFamily="2" charset="-78"/>
              </a:rPr>
              <a:t>كنند. </a:t>
            </a:r>
            <a:endParaRPr lang="en-US" sz="2400" b="1" dirty="0" smtClean="0">
              <a:cs typeface="B Zar" pitchFamily="2" charset="-78"/>
            </a:endParaRPr>
          </a:p>
          <a:p>
            <a:pPr algn="justLow" rtl="1">
              <a:buNone/>
            </a:pPr>
            <a:r>
              <a:rPr lang="fa-IR" sz="2400" b="1" dirty="0" smtClean="0">
                <a:cs typeface="B Zar" pitchFamily="2" charset="-78"/>
              </a:rPr>
              <a:t>برقراري ارتباط ميان نماد تصويري به</a:t>
            </a:r>
            <a:r>
              <a:rPr lang="en-US" sz="2400" b="1" dirty="0" smtClean="0">
                <a:cs typeface="B Zar" pitchFamily="2" charset="-78"/>
              </a:rPr>
              <a:t>‌</a:t>
            </a:r>
            <a:r>
              <a:rPr lang="fa-IR" sz="2400" b="1" dirty="0" smtClean="0">
                <a:cs typeface="B Zar" pitchFamily="2" charset="-78"/>
              </a:rPr>
              <a:t>كاررفته و مفهوم ضمني يكي از نكات اصلي و كليدي در طراحي ديداري رابط است.</a:t>
            </a:r>
            <a:endParaRPr lang="en-US" sz="2400" b="1" dirty="0" smtClean="0">
              <a:cs typeface="B Zar" pitchFamily="2" charset="-78"/>
            </a:endParaRPr>
          </a:p>
          <a:p>
            <a:pPr algn="r" rtl="1"/>
            <a:endParaRPr lang="fa-IR" sz="2800" b="1" dirty="0">
              <a:cs typeface="B Zar" pitchFamily="2" charset="-78"/>
            </a:endParaRPr>
          </a:p>
        </p:txBody>
      </p:sp>
      <p:sp>
        <p:nvSpPr>
          <p:cNvPr id="1229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pic>
        <p:nvPicPr>
          <p:cNvPr id="12289" name="Picture 1" descr="google-chrome"/>
          <p:cNvPicPr>
            <a:picLocks noChangeAspect="1" noChangeArrowheads="1"/>
          </p:cNvPicPr>
          <p:nvPr/>
        </p:nvPicPr>
        <p:blipFill>
          <a:blip r:embed="rId2"/>
          <a:srcRect/>
          <a:stretch>
            <a:fillRect/>
          </a:stretch>
        </p:blipFill>
        <p:spPr bwMode="auto">
          <a:xfrm>
            <a:off x="3886200" y="4724400"/>
            <a:ext cx="2095500" cy="1400175"/>
          </a:xfrm>
          <a:prstGeom prst="rect">
            <a:avLst/>
          </a:prstGeom>
          <a:noFill/>
        </p:spPr>
      </p:pic>
      <p:sp>
        <p:nvSpPr>
          <p:cNvPr id="12291" name="Rectangle 3"/>
          <p:cNvSpPr>
            <a:spLocks noChangeArrowheads="1"/>
          </p:cNvSpPr>
          <p:nvPr/>
        </p:nvSpPr>
        <p:spPr bwMode="auto">
          <a:xfrm>
            <a:off x="0" y="18573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تركيب</a:t>
            </a:r>
            <a:r>
              <a:rPr lang="en-US" b="1" dirty="0" smtClean="0">
                <a:cs typeface="B Zar" pitchFamily="2" charset="-78"/>
              </a:rPr>
              <a:t>‌</a:t>
            </a:r>
            <a:r>
              <a:rPr lang="fa-IR" b="1" dirty="0" smtClean="0">
                <a:cs typeface="B Zar" pitchFamily="2" charset="-78"/>
              </a:rPr>
              <a:t>بندي و تعادل ميان اجزاي ديداري</a:t>
            </a:r>
            <a:endParaRPr lang="en-US" dirty="0">
              <a:cs typeface="B Zar" pitchFamily="2" charset="-78"/>
            </a:endParaRPr>
          </a:p>
        </p:txBody>
      </p:sp>
      <p:sp>
        <p:nvSpPr>
          <p:cNvPr id="3" name="Content Placeholder 2"/>
          <p:cNvSpPr>
            <a:spLocks noGrp="1"/>
          </p:cNvSpPr>
          <p:nvPr>
            <p:ph idx="1"/>
          </p:nvPr>
        </p:nvSpPr>
        <p:spPr/>
        <p:txBody>
          <a:bodyPr>
            <a:normAutofit/>
          </a:bodyPr>
          <a:lstStyle/>
          <a:p>
            <a:pPr algn="just" rtl="1">
              <a:buNone/>
            </a:pPr>
            <a:r>
              <a:rPr lang="fa-IR" sz="2800" b="1" dirty="0" smtClean="0">
                <a:cs typeface="B Zar" pitchFamily="2" charset="-78"/>
              </a:rPr>
              <a:t>رابط به ايجاد فضاي تركيب</a:t>
            </a:r>
            <a:r>
              <a:rPr lang="en-US" sz="2800" b="1" dirty="0" smtClean="0">
                <a:cs typeface="B Zar" pitchFamily="2" charset="-78"/>
              </a:rPr>
              <a:t>‌</a:t>
            </a:r>
            <a:r>
              <a:rPr lang="fa-IR" sz="2800" b="1" dirty="0" smtClean="0">
                <a:cs typeface="B Zar" pitchFamily="2" charset="-78"/>
              </a:rPr>
              <a:t>بندي و متوازن نياز دارد؛ زيرا اين عناصر ديداري با تكيه بر توازن اجزا قادر به ارائه نقش مطلوب خود هستند.</a:t>
            </a:r>
          </a:p>
          <a:p>
            <a:pPr algn="just" rtl="1">
              <a:buNone/>
            </a:pPr>
            <a:r>
              <a:rPr lang="fa-IR" sz="2800" b="1" dirty="0" smtClean="0">
                <a:cs typeface="B Zar" pitchFamily="2" charset="-78"/>
              </a:rPr>
              <a:t>فضاي متعادل در حفظ توازن مكان</a:t>
            </a:r>
            <a:r>
              <a:rPr lang="en-US" sz="2800" b="1" dirty="0" smtClean="0">
                <a:cs typeface="B Zar" pitchFamily="2" charset="-78"/>
              </a:rPr>
              <a:t>‌</a:t>
            </a:r>
            <a:r>
              <a:rPr lang="fa-IR" sz="2800" b="1" dirty="0" smtClean="0">
                <a:cs typeface="B Zar" pitchFamily="2" charset="-78"/>
              </a:rPr>
              <a:t>شناسي(توپولوژی) صفحه اصلي رابط</a:t>
            </a:r>
            <a:r>
              <a:rPr lang="en-US" sz="2800" b="1" dirty="0" smtClean="0">
                <a:cs typeface="B Zar" pitchFamily="2" charset="-78"/>
              </a:rPr>
              <a:t>‌</a:t>
            </a:r>
            <a:r>
              <a:rPr lang="fa-IR" sz="2800" b="1" dirty="0" smtClean="0">
                <a:cs typeface="B Zar" pitchFamily="2" charset="-78"/>
              </a:rPr>
              <a:t>كاربر نقشي به‌سزا برعهده دارد.</a:t>
            </a:r>
            <a:endParaRPr lang="en-US" sz="2800" b="1" dirty="0" smtClean="0">
              <a:cs typeface="B Zar" pitchFamily="2" charset="-78"/>
            </a:endParaRPr>
          </a:p>
          <a:p>
            <a:pPr algn="just" rtl="1">
              <a:buNone/>
            </a:pPr>
            <a:r>
              <a:rPr lang="fa-IR" sz="2800" b="1" dirty="0" smtClean="0">
                <a:cs typeface="B Zar" pitchFamily="2" charset="-78"/>
              </a:rPr>
              <a:t>اگر صفحه جست</a:t>
            </a:r>
            <a:r>
              <a:rPr lang="en-US" sz="2800" b="1" dirty="0" smtClean="0">
                <a:cs typeface="B Zar" pitchFamily="2" charset="-78"/>
              </a:rPr>
              <a:t>‌</a:t>
            </a:r>
            <a:r>
              <a:rPr lang="fa-IR" sz="2800" b="1" dirty="0" smtClean="0">
                <a:cs typeface="B Zar" pitchFamily="2" charset="-78"/>
              </a:rPr>
              <a:t>وجو از تعادل مطلوبي برخوردار نباشد، به</a:t>
            </a:r>
            <a:r>
              <a:rPr lang="en-US" sz="2800" b="1" dirty="0" smtClean="0">
                <a:cs typeface="B Zar" pitchFamily="2" charset="-78"/>
              </a:rPr>
              <a:t>‌</a:t>
            </a:r>
            <a:r>
              <a:rPr lang="fa-IR" sz="2800" b="1" dirty="0" smtClean="0">
                <a:cs typeface="B Zar" pitchFamily="2" charset="-78"/>
              </a:rPr>
              <a:t>سرعت توسط كاربر شناسايي شده و او خود اين ناهمگوني را تشخيص مي</a:t>
            </a:r>
            <a:r>
              <a:rPr lang="en-US" sz="2800" b="1" dirty="0" smtClean="0">
                <a:cs typeface="B Zar" pitchFamily="2" charset="-78"/>
              </a:rPr>
              <a:t>‌</a:t>
            </a:r>
            <a:r>
              <a:rPr lang="fa-IR" sz="2800" b="1" dirty="0" smtClean="0">
                <a:cs typeface="B Zar" pitchFamily="2" charset="-78"/>
              </a:rPr>
              <a:t>دهد. </a:t>
            </a:r>
            <a:endParaRPr lang="fa-IR" sz="2800" b="1" dirty="0">
              <a:cs typeface="B Zar" pitchFamily="2" charset="-78"/>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pic>
        <p:nvPicPr>
          <p:cNvPr id="10242" name="Picture 2" descr="Figure 10. Digital Waveform Graph"/>
          <p:cNvPicPr>
            <a:picLocks noChangeAspect="1" noChangeArrowheads="1"/>
          </p:cNvPicPr>
          <p:nvPr/>
        </p:nvPicPr>
        <p:blipFill>
          <a:blip r:embed="rId2" r:link="rId3"/>
          <a:srcRect/>
          <a:stretch>
            <a:fillRect/>
          </a:stretch>
        </p:blipFill>
        <p:spPr bwMode="auto">
          <a:xfrm>
            <a:off x="685800" y="2514600"/>
            <a:ext cx="3283144" cy="2009775"/>
          </a:xfrm>
          <a:prstGeom prst="rect">
            <a:avLst/>
          </a:prstGeom>
          <a:noFill/>
        </p:spPr>
      </p:pic>
      <p:pic>
        <p:nvPicPr>
          <p:cNvPr id="10241" name="Picture 1" descr="Figure 6. Waveform Graph with Annotation and Cursor"/>
          <p:cNvPicPr>
            <a:picLocks noChangeAspect="1" noChangeArrowheads="1"/>
          </p:cNvPicPr>
          <p:nvPr/>
        </p:nvPicPr>
        <p:blipFill>
          <a:blip r:embed="rId4" r:link="rId5"/>
          <a:srcRect/>
          <a:stretch>
            <a:fillRect/>
          </a:stretch>
        </p:blipFill>
        <p:spPr bwMode="auto">
          <a:xfrm>
            <a:off x="5181600" y="2514600"/>
            <a:ext cx="3411393" cy="2019300"/>
          </a:xfrm>
          <a:prstGeom prst="rect">
            <a:avLst/>
          </a:prstGeom>
          <a:noFill/>
        </p:spPr>
      </p:pic>
      <p:sp>
        <p:nvSpPr>
          <p:cNvPr id="10243"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sp>
        <p:nvSpPr>
          <p:cNvPr id="10244" name="Rectangle 4"/>
          <p:cNvSpPr>
            <a:spLocks noChangeArrowheads="1"/>
          </p:cNvSpPr>
          <p:nvPr/>
        </p:nvSpPr>
        <p:spPr bwMode="auto">
          <a:xfrm>
            <a:off x="0" y="1704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45" name="Rectangle 5"/>
          <p:cNvSpPr>
            <a:spLocks noChangeArrowheads="1"/>
          </p:cNvSpPr>
          <p:nvPr/>
        </p:nvSpPr>
        <p:spPr bwMode="auto">
          <a:xfrm>
            <a:off x="0" y="29622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pic>
        <p:nvPicPr>
          <p:cNvPr id="2050" name="irc_mi" descr="windows-7-classic-start-menu"/>
          <p:cNvPicPr>
            <a:picLocks noChangeAspect="1" noChangeArrowheads="1"/>
          </p:cNvPicPr>
          <p:nvPr/>
        </p:nvPicPr>
        <p:blipFill>
          <a:blip r:embed="rId2"/>
          <a:srcRect/>
          <a:stretch>
            <a:fillRect/>
          </a:stretch>
        </p:blipFill>
        <p:spPr bwMode="auto">
          <a:xfrm>
            <a:off x="2819400" y="2133600"/>
            <a:ext cx="3408363" cy="35215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sp>
        <p:nvSpPr>
          <p:cNvPr id="921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pic>
        <p:nvPicPr>
          <p:cNvPr id="9217" name="Picture 1" descr="http://searchuserinterfaces.com/book/images/jhaveri-thumbnails.png"/>
          <p:cNvPicPr>
            <a:picLocks noChangeAspect="1" noChangeArrowheads="1"/>
          </p:cNvPicPr>
          <p:nvPr/>
        </p:nvPicPr>
        <p:blipFill>
          <a:blip r:embed="rId2" r:link="rId3"/>
          <a:srcRect/>
          <a:stretch>
            <a:fillRect/>
          </a:stretch>
        </p:blipFill>
        <p:spPr bwMode="auto">
          <a:xfrm>
            <a:off x="2057400" y="2133600"/>
            <a:ext cx="4867275" cy="3232876"/>
          </a:xfrm>
          <a:prstGeom prst="rect">
            <a:avLst/>
          </a:prstGeom>
          <a:noFill/>
        </p:spPr>
      </p:pic>
      <p:sp>
        <p:nvSpPr>
          <p:cNvPr id="9219" name="Rectangle 3"/>
          <p:cNvSpPr>
            <a:spLocks noChangeArrowheads="1"/>
          </p:cNvSpPr>
          <p:nvPr/>
        </p:nvSpPr>
        <p:spPr bwMode="auto">
          <a:xfrm>
            <a:off x="0" y="2171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sp>
        <p:nvSpPr>
          <p:cNvPr id="819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pic>
        <p:nvPicPr>
          <p:cNvPr id="8193" name="irc_mi" descr="http://hci.uni-konstanz.de/Blockbuster/task1/3_hypergrid.png"/>
          <p:cNvPicPr>
            <a:picLocks noChangeAspect="1" noChangeArrowheads="1"/>
          </p:cNvPicPr>
          <p:nvPr/>
        </p:nvPicPr>
        <p:blipFill>
          <a:blip r:embed="rId2" r:link="rId3"/>
          <a:srcRect/>
          <a:stretch>
            <a:fillRect/>
          </a:stretch>
        </p:blipFill>
        <p:spPr bwMode="auto">
          <a:xfrm>
            <a:off x="2057400" y="2133600"/>
            <a:ext cx="4676775" cy="3231226"/>
          </a:xfrm>
          <a:prstGeom prst="rect">
            <a:avLst/>
          </a:prstGeom>
          <a:noFill/>
        </p:spPr>
      </p:pic>
      <p:sp>
        <p:nvSpPr>
          <p:cNvPr id="8195" name="Rectangle 3"/>
          <p:cNvSpPr>
            <a:spLocks noChangeArrowheads="1"/>
          </p:cNvSpPr>
          <p:nvPr/>
        </p:nvSpPr>
        <p:spPr bwMode="auto">
          <a:xfrm>
            <a:off x="0" y="2266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pic>
        <p:nvPicPr>
          <p:cNvPr id="3074" name="Picture 2" descr="Figure 3. Standard LabVIEW Controls and Indicators"/>
          <p:cNvPicPr>
            <a:picLocks noChangeAspect="1" noChangeArrowheads="1"/>
          </p:cNvPicPr>
          <p:nvPr/>
        </p:nvPicPr>
        <p:blipFill>
          <a:blip r:embed="rId2"/>
          <a:srcRect/>
          <a:stretch>
            <a:fillRect/>
          </a:stretch>
        </p:blipFill>
        <p:spPr bwMode="auto">
          <a:xfrm>
            <a:off x="1929882" y="1981200"/>
            <a:ext cx="5185293" cy="3387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fa-IR" b="1" dirty="0" smtClean="0">
                <a:cs typeface="B Zar" pitchFamily="2" charset="-78"/>
              </a:rPr>
              <a:t>كاربرد مصورسازي در طراحي رابط‌كاربر</a:t>
            </a:r>
            <a:endParaRPr lang="en-US" dirty="0">
              <a:cs typeface="B Zar" pitchFamily="2" charset="-78"/>
            </a:endParaRPr>
          </a:p>
        </p:txBody>
      </p:sp>
      <p:pic>
        <p:nvPicPr>
          <p:cNvPr id="1026" name="Picture 2" descr="Figure 20. Embedded Web Browser and Windows Media Player Controls"/>
          <p:cNvPicPr>
            <a:picLocks noChangeAspect="1" noChangeArrowheads="1"/>
          </p:cNvPicPr>
          <p:nvPr/>
        </p:nvPicPr>
        <p:blipFill>
          <a:blip r:embed="rId2"/>
          <a:srcRect/>
          <a:stretch>
            <a:fillRect/>
          </a:stretch>
        </p:blipFill>
        <p:spPr bwMode="auto">
          <a:xfrm>
            <a:off x="1676400" y="2362200"/>
            <a:ext cx="5638800" cy="37774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3124201"/>
            <a:ext cx="8229600" cy="1219200"/>
          </a:xfrm>
        </p:spPr>
        <p:txBody>
          <a:bodyPr>
            <a:normAutofit/>
          </a:bodyPr>
          <a:lstStyle/>
          <a:p>
            <a:pPr algn="just" rtl="1">
              <a:buNone/>
            </a:pPr>
            <a:r>
              <a:rPr lang="fa-IR" sz="4400" b="1" dirty="0" smtClean="0">
                <a:cs typeface="B Zar" pitchFamily="2" charset="-78"/>
              </a:rPr>
              <a:t>    با سپاس و تشكر از توجه شما عزيزان </a:t>
            </a:r>
          </a:p>
          <a:p>
            <a:endParaRPr lang="fa-IR" sz="4400" b="1" dirty="0" smtClean="0">
              <a:cs typeface="B Zar" pitchFamily="2" charset="-78"/>
            </a:endParaRPr>
          </a:p>
          <a:p>
            <a:endParaRPr lang="fa-IR" sz="4400" b="1" dirty="0" smtClean="0">
              <a:cs typeface="B Zar" pitchFamily="2" charset="-78"/>
            </a:endParaRPr>
          </a:p>
          <a:p>
            <a:endParaRPr lang="fa-IR" sz="4400" b="1" dirty="0">
              <a:cs typeface="B Zar" pitchFamily="2" charset="-7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2493</TotalTime>
  <Words>4859</Words>
  <Application>Microsoft Office PowerPoint</Application>
  <PresentationFormat>On-screen Show (4:3)</PresentationFormat>
  <Paragraphs>537</Paragraphs>
  <Slides>78</Slides>
  <Notes>0</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Office Theme</vt:lpstr>
      <vt:lpstr>مصورسازي اطلاعات  مباني نظري و كاربرد آن در طراحي رابط كاربر گرافيكي</vt:lpstr>
      <vt:lpstr>سرفصل مباحث</vt:lpstr>
      <vt:lpstr>مباني و زمينه‌هاي مطالعاتي مصورسازي</vt:lpstr>
      <vt:lpstr>مباني و زمينه‌هاي مطالعاتي مصورسازي  </vt:lpstr>
      <vt:lpstr>مباني و زمينه‌هاي مطالعاتي مصورسازي</vt:lpstr>
      <vt:lpstr>مباني و زمينه‌هاي مطالعاتي مصورسازي</vt:lpstr>
      <vt:lpstr>مباني و زمينه‌هاي مطالعاتي مصورسازي</vt:lpstr>
      <vt:lpstr>مباني و زمينه‌هاي مطالعاتي مصورسازي  </vt:lpstr>
      <vt:lpstr>مباني و زمينه‌هاي مطالعاتي مصورسازي</vt:lpstr>
      <vt:lpstr>مباني و زمينه‌هاي مطالعاتي مصورسازي</vt:lpstr>
      <vt:lpstr>اهداف مصورسازي</vt:lpstr>
      <vt:lpstr>اهداف مصورسازي</vt:lpstr>
      <vt:lpstr>مباني و زمينه‌هاي مطالعاتي مصورسازي</vt:lpstr>
      <vt:lpstr>پايه‌هاي مطالعاتي مصورسازي</vt:lpstr>
      <vt:lpstr>پايه‌هاي مطالعاتي مصورسازي</vt:lpstr>
      <vt:lpstr>پايه‌هاي مطالعاتي مصورسازي</vt:lpstr>
      <vt:lpstr>پايه‌هاي مطالعاتي مصورسازي</vt:lpstr>
      <vt:lpstr>پايه‌هاي مطالعاتي مصورسازي</vt:lpstr>
      <vt:lpstr>طبقه‌بندي و انواع داده‌هاي مصورسازي</vt:lpstr>
      <vt:lpstr>طبقه‌بندي و انواع داده‌هاي مصورسازي</vt:lpstr>
      <vt:lpstr>طبقه‌بندي و انواع داده‌هاي مصورسازي</vt:lpstr>
      <vt:lpstr>طبقه‌بندي و انواع داده‌هاي مصورسازي</vt:lpstr>
      <vt:lpstr>طبقه‌بندي و انواع داده‌هاي مصورسازي</vt:lpstr>
      <vt:lpstr>طبقه‌بندي و انواع داده‌هاي مصورسازي</vt:lpstr>
      <vt:lpstr>طبقه‌بندي و انواع داده‌هاي مصورسازي</vt:lpstr>
      <vt:lpstr>طبقه‌بندي و انواع داده‌هاي مصورسازي</vt:lpstr>
      <vt:lpstr>مقایسه وجوه اشتراک و افتراق مصورسازی داده و اطلاعات</vt:lpstr>
      <vt:lpstr>طبقه‌بندي مصورسازي انواع داده‌ها</vt:lpstr>
      <vt:lpstr>طبقه‌بندي مصورسازي انواع داده‌ها</vt:lpstr>
      <vt:lpstr>طبقه‌بندي مصورسازي انواع داده‌ها</vt:lpstr>
      <vt:lpstr>طبقه‌بندي مصورسازي انواع داده‌ها</vt:lpstr>
      <vt:lpstr>طبقه‌بندي مصورسازي انواع داده‌ها</vt:lpstr>
      <vt:lpstr>طبقه‌بندي مصورسازي انواع داده‌ها</vt:lpstr>
      <vt:lpstr>طبقه‌بندي مصورسازي انواع داده‌ها</vt:lpstr>
      <vt:lpstr>طبقه‌بندي مصورسازي انواع داده‌ها</vt:lpstr>
      <vt:lpstr>طبقه‌بندي مصورسازي انواع داده‌ها</vt:lpstr>
      <vt:lpstr>طبقه‌بندي مصورسازي انواع داده‌ها</vt:lpstr>
      <vt:lpstr>طبقه‌بندي مصورسازي انواع داده‌ها</vt:lpstr>
      <vt:lpstr>طبقه‌بندي مصورسازي انواع داده‌ها</vt:lpstr>
      <vt:lpstr> روش‌ها و كاربردهاي مصورسازي </vt:lpstr>
      <vt:lpstr>مصورسازي ماتريسي</vt:lpstr>
      <vt:lpstr>مصورسازي تشبيه فضايي</vt:lpstr>
      <vt:lpstr> مصورسازي كهكشاني1 </vt:lpstr>
      <vt:lpstr>مصورسازي نمودار مارپيچي</vt:lpstr>
      <vt:lpstr>مصورسازي چشم‌انداز ديواري1</vt:lpstr>
      <vt:lpstr> مصورسازي تحليل پويا </vt:lpstr>
      <vt:lpstr>مصورسازي رودخانه‌ای1</vt:lpstr>
      <vt:lpstr> مصورسازي داده‌هاي فضايي </vt:lpstr>
      <vt:lpstr>مصورسازی حوزه‌ داخلی</vt:lpstr>
      <vt:lpstr>مصورسازي جغرافيايي</vt:lpstr>
      <vt:lpstr>مصورسازي شبه‌رنگ (داده‌هاي هواشناسي)</vt:lpstr>
      <vt:lpstr>اینفوگرافیک و نقشه‌های دانش </vt:lpstr>
      <vt:lpstr>اينفوگرافيك و نقشه دانش برگرفته از پايان نامه ثابت پور(1391)</vt:lpstr>
      <vt:lpstr>كاربرد مصورسازي در طراحي رابط‌كاربر</vt:lpstr>
      <vt:lpstr>كاربرد مصورسازي در طراحي رابط‌كاربر</vt:lpstr>
      <vt:lpstr>كاربرد مصورسازي در طراحي رابط‌كاربر</vt:lpstr>
      <vt:lpstr>كاربرد مصورسازي در طراحي رابط‌كاربر</vt:lpstr>
      <vt:lpstr>كاربرد مصورسازي در طراحي رابط‌كاربر</vt:lpstr>
      <vt:lpstr>كاربرد مصورسازي در طراحي رابط‌كاربر</vt:lpstr>
      <vt:lpstr>كاربرد مصورسازي در طراحي رابط‌كاربر</vt:lpstr>
      <vt:lpstr>كاربرد مصورسازي در طراحي رابط‌كاربر</vt:lpstr>
      <vt:lpstr>كاربرد مصورسازي در طراحي رابط‌كاربر</vt:lpstr>
      <vt:lpstr>زمينه در صفحه جست‌وجوي رابط‌كاربر گرافيكي</vt:lpstr>
      <vt:lpstr>بهره‌گيري از رنگ و اثربخشي آن</vt:lpstr>
      <vt:lpstr>كاربرد مصورسازي در طراحي رابط‌كاربر</vt:lpstr>
      <vt:lpstr>قلم و شيوه نگارش</vt:lpstr>
      <vt:lpstr>گرافيک صفحه جست‌وجو</vt:lpstr>
      <vt:lpstr> كاربرد بافت و تأثير آن </vt:lpstr>
      <vt:lpstr>شکل نشانگرها و عناصر ديداري</vt:lpstr>
      <vt:lpstr>استفاده از نمادها</vt:lpstr>
      <vt:lpstr>تركيب‌بندي و تعادل ميان اجزاي ديداري</vt:lpstr>
      <vt:lpstr>كاربرد مصورسازي در طراحي رابط‌كاربر</vt:lpstr>
      <vt:lpstr>كاربرد مصورسازي در طراحي رابط‌كاربر</vt:lpstr>
      <vt:lpstr>كاربرد مصورسازي در طراحي رابط‌كاربر</vt:lpstr>
      <vt:lpstr>كاربرد مصورسازي در طراحي رابط‌كاربر</vt:lpstr>
      <vt:lpstr>كاربرد مصورسازي در طراحي رابط‌كاربر</vt:lpstr>
      <vt:lpstr>كاربرد مصورسازي در طراحي رابط‌كاربر</vt:lpstr>
      <vt:lpstr>Slide 78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مصورسازي اطلاعات  مباني نظري و كاربرد آن در طراحي رابط كاربر گرافيكي</dc:title>
  <dc:creator/>
  <cp:lastModifiedBy>FD</cp:lastModifiedBy>
  <cp:revision>244</cp:revision>
  <dcterms:created xsi:type="dcterms:W3CDTF">2006-08-16T00:00:00Z</dcterms:created>
  <dcterms:modified xsi:type="dcterms:W3CDTF">2013-09-24T08:37:42Z</dcterms:modified>
</cp:coreProperties>
</file>