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notesSlides/notesSlide43.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trictFirstAndLastChars="0" saveSubsetFonts="1">
  <p:sldMasterIdLst>
    <p:sldMasterId id="2147483648" r:id="rId1"/>
  </p:sldMasterIdLst>
  <p:notesMasterIdLst>
    <p:notesMasterId r:id="rId45"/>
  </p:notesMasterIdLst>
  <p:handoutMasterIdLst>
    <p:handoutMasterId r:id="rId46"/>
  </p:handoutMasterIdLst>
  <p:sldIdLst>
    <p:sldId id="256" r:id="rId2"/>
    <p:sldId id="257" r:id="rId3"/>
    <p:sldId id="325" r:id="rId4"/>
    <p:sldId id="327" r:id="rId5"/>
    <p:sldId id="329" r:id="rId6"/>
    <p:sldId id="355" r:id="rId7"/>
    <p:sldId id="308" r:id="rId8"/>
    <p:sldId id="307" r:id="rId9"/>
    <p:sldId id="350" r:id="rId10"/>
    <p:sldId id="304" r:id="rId11"/>
    <p:sldId id="305" r:id="rId12"/>
    <p:sldId id="316" r:id="rId13"/>
    <p:sldId id="317" r:id="rId14"/>
    <p:sldId id="319" r:id="rId15"/>
    <p:sldId id="320" r:id="rId16"/>
    <p:sldId id="318" r:id="rId17"/>
    <p:sldId id="321" r:id="rId18"/>
    <p:sldId id="322" r:id="rId19"/>
    <p:sldId id="309" r:id="rId20"/>
    <p:sldId id="354" r:id="rId21"/>
    <p:sldId id="313" r:id="rId22"/>
    <p:sldId id="312" r:id="rId23"/>
    <p:sldId id="314" r:id="rId24"/>
    <p:sldId id="315" r:id="rId25"/>
    <p:sldId id="326" r:id="rId26"/>
    <p:sldId id="331" r:id="rId27"/>
    <p:sldId id="330" r:id="rId28"/>
    <p:sldId id="336" r:id="rId29"/>
    <p:sldId id="337" r:id="rId30"/>
    <p:sldId id="338" r:id="rId31"/>
    <p:sldId id="339" r:id="rId32"/>
    <p:sldId id="341" r:id="rId33"/>
    <p:sldId id="352" r:id="rId34"/>
    <p:sldId id="335" r:id="rId35"/>
    <p:sldId id="342" r:id="rId36"/>
    <p:sldId id="344" r:id="rId37"/>
    <p:sldId id="345" r:id="rId38"/>
    <p:sldId id="351" r:id="rId39"/>
    <p:sldId id="343" r:id="rId40"/>
    <p:sldId id="348" r:id="rId41"/>
    <p:sldId id="347" r:id="rId42"/>
    <p:sldId id="311" r:id="rId43"/>
    <p:sldId id="353" r:id="rId44"/>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Helvetica" charset="0"/>
        <a:ea typeface="+mn-ea"/>
        <a:cs typeface="+mn-cs"/>
      </a:defRPr>
    </a:lvl1pPr>
    <a:lvl2pPr marL="457200" algn="l" rtl="0" eaLnBrk="0" fontAlgn="base" hangingPunct="0">
      <a:spcBef>
        <a:spcPct val="0"/>
      </a:spcBef>
      <a:spcAft>
        <a:spcPct val="0"/>
      </a:spcAft>
      <a:defRPr sz="2400" kern="1200">
        <a:solidFill>
          <a:schemeClr val="tx1"/>
        </a:solidFill>
        <a:latin typeface="Helvetica" charset="0"/>
        <a:ea typeface="+mn-ea"/>
        <a:cs typeface="+mn-cs"/>
      </a:defRPr>
    </a:lvl2pPr>
    <a:lvl3pPr marL="914400" algn="l" rtl="0" eaLnBrk="0" fontAlgn="base" hangingPunct="0">
      <a:spcBef>
        <a:spcPct val="0"/>
      </a:spcBef>
      <a:spcAft>
        <a:spcPct val="0"/>
      </a:spcAft>
      <a:defRPr sz="2400" kern="1200">
        <a:solidFill>
          <a:schemeClr val="tx1"/>
        </a:solidFill>
        <a:latin typeface="Helvetica" charset="0"/>
        <a:ea typeface="+mn-ea"/>
        <a:cs typeface="+mn-cs"/>
      </a:defRPr>
    </a:lvl3pPr>
    <a:lvl4pPr marL="1371600" algn="l" rtl="0" eaLnBrk="0" fontAlgn="base" hangingPunct="0">
      <a:spcBef>
        <a:spcPct val="0"/>
      </a:spcBef>
      <a:spcAft>
        <a:spcPct val="0"/>
      </a:spcAft>
      <a:defRPr sz="2400" kern="1200">
        <a:solidFill>
          <a:schemeClr val="tx1"/>
        </a:solidFill>
        <a:latin typeface="Helvetica" charset="0"/>
        <a:ea typeface="+mn-ea"/>
        <a:cs typeface="+mn-cs"/>
      </a:defRPr>
    </a:lvl4pPr>
    <a:lvl5pPr marL="1828800" algn="l" rtl="0" eaLnBrk="0" fontAlgn="base" hangingPunct="0">
      <a:spcBef>
        <a:spcPct val="0"/>
      </a:spcBef>
      <a:spcAft>
        <a:spcPct val="0"/>
      </a:spcAft>
      <a:defRPr sz="2400" kern="1200">
        <a:solidFill>
          <a:schemeClr val="tx1"/>
        </a:solidFill>
        <a:latin typeface="Helvetica" charset="0"/>
        <a:ea typeface="+mn-ea"/>
        <a:cs typeface="+mn-cs"/>
      </a:defRPr>
    </a:lvl5pPr>
    <a:lvl6pPr marL="2286000" algn="r" defTabSz="914400" rtl="1" eaLnBrk="1" latinLnBrk="0" hangingPunct="1">
      <a:defRPr sz="2400" kern="1200">
        <a:solidFill>
          <a:schemeClr val="tx1"/>
        </a:solidFill>
        <a:latin typeface="Helvetica" charset="0"/>
        <a:ea typeface="+mn-ea"/>
        <a:cs typeface="+mn-cs"/>
      </a:defRPr>
    </a:lvl6pPr>
    <a:lvl7pPr marL="2743200" algn="r" defTabSz="914400" rtl="1" eaLnBrk="1" latinLnBrk="0" hangingPunct="1">
      <a:defRPr sz="2400" kern="1200">
        <a:solidFill>
          <a:schemeClr val="tx1"/>
        </a:solidFill>
        <a:latin typeface="Helvetica" charset="0"/>
        <a:ea typeface="+mn-ea"/>
        <a:cs typeface="+mn-cs"/>
      </a:defRPr>
    </a:lvl7pPr>
    <a:lvl8pPr marL="3200400" algn="r" defTabSz="914400" rtl="1" eaLnBrk="1" latinLnBrk="0" hangingPunct="1">
      <a:defRPr sz="2400" kern="1200">
        <a:solidFill>
          <a:schemeClr val="tx1"/>
        </a:solidFill>
        <a:latin typeface="Helvetica" charset="0"/>
        <a:ea typeface="+mn-ea"/>
        <a:cs typeface="+mn-cs"/>
      </a:defRPr>
    </a:lvl8pPr>
    <a:lvl9pPr marL="3657600" algn="r" defTabSz="914400" rtl="1" eaLnBrk="1" latinLnBrk="0" hangingPunct="1">
      <a:defRPr sz="2400" kern="1200">
        <a:solidFill>
          <a:schemeClr val="tx1"/>
        </a:solidFill>
        <a:latin typeface="Helvetica"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CFF75"/>
    <a:srgbClr val="FFFF00"/>
    <a:srgbClr val="3333CC"/>
    <a:srgbClr val="8CF4EA"/>
    <a:srgbClr val="008000"/>
    <a:srgbClr val="E0008A"/>
    <a:srgbClr val="510000"/>
    <a:srgbClr val="FFC5C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84380" autoAdjust="0"/>
    <p:restoredTop sz="94767" autoAdjust="0"/>
  </p:normalViewPr>
  <p:slideViewPr>
    <p:cSldViewPr>
      <p:cViewPr varScale="1">
        <p:scale>
          <a:sx n="95" d="100"/>
          <a:sy n="95" d="100"/>
        </p:scale>
        <p:origin x="-90" y="-2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6391275" y="8750300"/>
            <a:ext cx="396875" cy="301625"/>
          </a:xfrm>
          <a:prstGeom prst="rect">
            <a:avLst/>
          </a:prstGeom>
          <a:noFill/>
          <a:ln w="12700">
            <a:noFill/>
            <a:miter lim="800000"/>
            <a:headEnd/>
            <a:tailEnd/>
          </a:ln>
          <a:effectLst/>
        </p:spPr>
        <p:txBody>
          <a:bodyPr wrap="none" lIns="90487" tIns="44450" rIns="90487" bIns="44450" anchor="ctr">
            <a:spAutoFit/>
          </a:bodyPr>
          <a:lstStyle/>
          <a:p>
            <a:pPr algn="r"/>
            <a:fld id="{A7E279BA-45F6-49DD-99E9-5B0805DA7745}" type="slidenum">
              <a:rPr lang="en-US" sz="1400"/>
              <a:pPr algn="r"/>
              <a:t>‹#›</a:t>
            </a:fld>
            <a:endParaRPr lang="en-US" sz="140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smtClean="0"/>
              <a:t>Click to edit Master notes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1150938" y="692150"/>
            <a:ext cx="4556125" cy="3416300"/>
          </a:xfrm>
          <a:prstGeom prst="rect">
            <a:avLst/>
          </a:prstGeom>
          <a:noFill/>
          <a:ln w="12700">
            <a:solidFill>
              <a:schemeClr val="tx1"/>
            </a:solidFill>
            <a:miter lim="800000"/>
            <a:headEnd/>
            <a:tailEnd/>
          </a:ln>
          <a:effectLst/>
        </p:spPr>
      </p:sp>
      <p:sp>
        <p:nvSpPr>
          <p:cNvPr id="2052" name="Rectangle 4"/>
          <p:cNvSpPr>
            <a:spLocks noChangeArrowheads="1"/>
          </p:cNvSpPr>
          <p:nvPr/>
        </p:nvSpPr>
        <p:spPr bwMode="auto">
          <a:xfrm>
            <a:off x="6391275" y="8750300"/>
            <a:ext cx="396875" cy="301625"/>
          </a:xfrm>
          <a:prstGeom prst="rect">
            <a:avLst/>
          </a:prstGeom>
          <a:noFill/>
          <a:ln w="12700">
            <a:noFill/>
            <a:miter lim="800000"/>
            <a:headEnd/>
            <a:tailEnd/>
          </a:ln>
          <a:effectLst/>
        </p:spPr>
        <p:txBody>
          <a:bodyPr wrap="none" lIns="90487" tIns="44450" rIns="90487" bIns="44450" anchor="ctr">
            <a:spAutoFit/>
          </a:bodyPr>
          <a:lstStyle/>
          <a:p>
            <a:pPr algn="r"/>
            <a:fld id="{45476546-3940-44EC-82FC-82038529EDFB}" type="slidenum">
              <a:rPr lang="en-US" sz="1400"/>
              <a:pPr algn="r"/>
              <a:t>‹#›</a:t>
            </a:fld>
            <a:endParaRPr lang="en-US" sz="140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Helvetica" charset="0"/>
        <a:ea typeface="+mn-ea"/>
        <a:cs typeface="+mn-cs"/>
      </a:defRPr>
    </a:lvl1pPr>
    <a:lvl2pPr marL="457200" algn="l" rtl="0" eaLnBrk="0" fontAlgn="base" hangingPunct="0">
      <a:spcBef>
        <a:spcPct val="30000"/>
      </a:spcBef>
      <a:spcAft>
        <a:spcPct val="0"/>
      </a:spcAft>
      <a:defRPr sz="1200" kern="1200">
        <a:solidFill>
          <a:schemeClr val="tx1"/>
        </a:solidFill>
        <a:latin typeface="Helvetica" charset="0"/>
        <a:ea typeface="+mn-ea"/>
        <a:cs typeface="+mn-cs"/>
      </a:defRPr>
    </a:lvl2pPr>
    <a:lvl3pPr marL="914400" algn="l" rtl="0" eaLnBrk="0" fontAlgn="base" hangingPunct="0">
      <a:spcBef>
        <a:spcPct val="30000"/>
      </a:spcBef>
      <a:spcAft>
        <a:spcPct val="0"/>
      </a:spcAft>
      <a:defRPr sz="1200" kern="1200">
        <a:solidFill>
          <a:schemeClr val="tx1"/>
        </a:solidFill>
        <a:latin typeface="Helvetica" charset="0"/>
        <a:ea typeface="+mn-ea"/>
        <a:cs typeface="+mn-cs"/>
      </a:defRPr>
    </a:lvl3pPr>
    <a:lvl4pPr marL="1371600" algn="l" rtl="0" eaLnBrk="0" fontAlgn="base" hangingPunct="0">
      <a:spcBef>
        <a:spcPct val="30000"/>
      </a:spcBef>
      <a:spcAft>
        <a:spcPct val="0"/>
      </a:spcAft>
      <a:defRPr sz="1200" kern="1200">
        <a:solidFill>
          <a:schemeClr val="tx1"/>
        </a:solidFill>
        <a:latin typeface="Helvetica" charset="0"/>
        <a:ea typeface="+mn-ea"/>
        <a:cs typeface="+mn-cs"/>
      </a:defRPr>
    </a:lvl4pPr>
    <a:lvl5pPr marL="1828800" algn="l" rtl="0" eaLnBrk="0" fontAlgn="base" hangingPunct="0">
      <a:spcBef>
        <a:spcPct val="30000"/>
      </a:spcBef>
      <a:spcAft>
        <a:spcPct val="0"/>
      </a:spcAft>
      <a:defRPr sz="1200" kern="1200">
        <a:solidFill>
          <a:schemeClr val="tx1"/>
        </a:solidFill>
        <a:latin typeface="Helvetica" charset="0"/>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body" idx="1"/>
          </p:nvPr>
        </p:nvSpPr>
        <p:spPr>
          <a:ln/>
        </p:spPr>
        <p:txBody>
          <a:bodyPr/>
          <a:lstStyle/>
          <a:p>
            <a:endParaRPr lang="fa-IR"/>
          </a:p>
        </p:txBody>
      </p:sp>
      <p:sp>
        <p:nvSpPr>
          <p:cNvPr id="5123"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dirty="0"/>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body" idx="1"/>
          </p:nvPr>
        </p:nvSpPr>
        <p:spPr>
          <a:ln/>
        </p:spPr>
        <p:txBody>
          <a:bodyPr/>
          <a:lstStyle/>
          <a:p>
            <a:endParaRPr lang="fa-IR"/>
          </a:p>
        </p:txBody>
      </p:sp>
      <p:sp>
        <p:nvSpPr>
          <p:cNvPr id="7171" name="Rectangle 3"/>
          <p:cNvSpPr>
            <a:spLocks noGrp="1" noRot="1" noChangeAspect="1" noChangeArrowheads="1" noTextEdit="1"/>
          </p:cNvSpPr>
          <p:nvPr>
            <p:ph type="sldImg"/>
          </p:nvPr>
        </p:nvSpPr>
        <p:spPr>
          <a:xfrm>
            <a:off x="1150938" y="692150"/>
            <a:ext cx="4556125" cy="3416300"/>
          </a:xfrm>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4" y="2130429"/>
            <a:ext cx="7772400" cy="1470025"/>
          </a:xfrm>
        </p:spPr>
        <p:txBody>
          <a:bodyPr/>
          <a:lstStyle/>
          <a:p>
            <a:r>
              <a:rPr lang="en-US" smtClean="0"/>
              <a:t>Click to edit Master title style</a:t>
            </a:r>
            <a:endParaRPr lang="fa-I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fa-I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6" y="4406901"/>
            <a:ext cx="7772400" cy="1362075"/>
          </a:xfrm>
        </p:spPr>
        <p:txBody>
          <a:bodyPr anchor="t"/>
          <a:lstStyle>
            <a:lvl1pPr algn="r">
              <a:defRPr sz="4000" b="1" cap="all"/>
            </a:lvl1pPr>
          </a:lstStyle>
          <a:p>
            <a:r>
              <a:rPr lang="en-US" smtClean="0"/>
              <a:t>Click to edit Master title style</a:t>
            </a:r>
            <a:endParaRPr lang="fa-IR"/>
          </a:p>
        </p:txBody>
      </p:sp>
      <p:sp>
        <p:nvSpPr>
          <p:cNvPr id="3" name="Text Placeholder 2"/>
          <p:cNvSpPr>
            <a:spLocks noGrp="1"/>
          </p:cNvSpPr>
          <p:nvPr>
            <p:ph type="body" idx="1"/>
          </p:nvPr>
        </p:nvSpPr>
        <p:spPr>
          <a:xfrm>
            <a:off x="722316"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Content Placeholder 2"/>
          <p:cNvSpPr>
            <a:spLocks noGrp="1"/>
          </p:cNvSpPr>
          <p:nvPr>
            <p:ph sz="half" idx="1"/>
          </p:nvPr>
        </p:nvSpPr>
        <p:spPr>
          <a:xfrm>
            <a:off x="685804"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Content Placeholder 3"/>
          <p:cNvSpPr>
            <a:spLocks noGrp="1"/>
          </p:cNvSpPr>
          <p:nvPr>
            <p:ph sz="half" idx="2"/>
          </p:nvPr>
        </p:nvSpPr>
        <p:spPr>
          <a:xfrm>
            <a:off x="4648204"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fa-IR"/>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5" name="Text Placeholder 4"/>
          <p:cNvSpPr>
            <a:spLocks noGrp="1"/>
          </p:cNvSpPr>
          <p:nvPr>
            <p:ph type="body" sz="quarter" idx="3"/>
          </p:nvPr>
        </p:nvSpPr>
        <p:spPr>
          <a:xfrm>
            <a:off x="4645028" y="1535113"/>
            <a:ext cx="4041774"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8" y="2174875"/>
            <a:ext cx="404177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49"/>
            <a:ext cx="3008313" cy="1162051"/>
          </a:xfrm>
        </p:spPr>
        <p:txBody>
          <a:bodyPr anchor="b"/>
          <a:lstStyle>
            <a:lvl1pPr algn="r">
              <a:defRPr sz="2000" b="1"/>
            </a:lvl1pPr>
          </a:lstStyle>
          <a:p>
            <a:r>
              <a:rPr lang="en-US" smtClean="0"/>
              <a:t>Click to edit Master title style</a:t>
            </a:r>
            <a:endParaRPr lang="fa-IR"/>
          </a:p>
        </p:txBody>
      </p:sp>
      <p:sp>
        <p:nvSpPr>
          <p:cNvPr id="3" name="Content Placeholder 2"/>
          <p:cNvSpPr>
            <a:spLocks noGrp="1"/>
          </p:cNvSpPr>
          <p:nvPr>
            <p:ph idx="1"/>
          </p:nvPr>
        </p:nvSpPr>
        <p:spPr>
          <a:xfrm>
            <a:off x="3575055" y="273054"/>
            <a:ext cx="511174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4" name="Text Placeholder 3"/>
          <p:cNvSpPr>
            <a:spLocks noGrp="1"/>
          </p:cNvSpPr>
          <p:nvPr>
            <p:ph type="body" sz="half" idx="2"/>
          </p:nvPr>
        </p:nvSpPr>
        <p:spPr>
          <a:xfrm>
            <a:off x="457203"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r">
              <a:defRPr sz="2000" b="1"/>
            </a:lvl1pPr>
          </a:lstStyle>
          <a:p>
            <a:r>
              <a:rPr lang="en-US" smtClean="0"/>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a-IR"/>
          </a:p>
        </p:txBody>
      </p:sp>
      <p:sp>
        <p:nvSpPr>
          <p:cNvPr id="4" name="Text Placeholder 3"/>
          <p:cNvSpPr>
            <a:spLocks noGrp="1"/>
          </p:cNvSpPr>
          <p:nvPr>
            <p:ph type="body" sz="half" idx="2"/>
          </p:nvPr>
        </p:nvSpPr>
        <p:spPr>
          <a:xfrm>
            <a:off x="1792288" y="536734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609600"/>
            <a:ext cx="1943100" cy="5486400"/>
          </a:xfrm>
        </p:spPr>
        <p:txBody>
          <a:bodyPr vert="eaVert"/>
          <a:lstStyle/>
          <a:p>
            <a:r>
              <a:rPr lang="en-US" smtClean="0"/>
              <a:t>Click to edit Master title style</a:t>
            </a:r>
            <a:endParaRPr lang="fa-IR"/>
          </a:p>
        </p:txBody>
      </p:sp>
      <p:sp>
        <p:nvSpPr>
          <p:cNvPr id="3" name="Vertical Text Placeholder 2"/>
          <p:cNvSpPr>
            <a:spLocks noGrp="1"/>
          </p:cNvSpPr>
          <p:nvPr>
            <p:ph type="body" orient="vert" idx="1"/>
          </p:nvPr>
        </p:nvSpPr>
        <p:spPr>
          <a:xfrm>
            <a:off x="685801"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2001">
              <a:schemeClr val="tx1"/>
            </a:gs>
            <a:gs pos="47000">
              <a:srgbClr val="E6E6E6"/>
            </a:gs>
            <a:gs pos="85001">
              <a:srgbClr val="7D8496"/>
            </a:gs>
            <a:gs pos="100000">
              <a:srgbClr val="E6E6E6"/>
            </a:gs>
          </a:gsLst>
          <a:lin ang="0" scaled="0"/>
          <a:tileRect/>
        </a:gradFill>
        <a:effectLst/>
      </p:bgPr>
    </p:bg>
    <p:spTree>
      <p:nvGrpSpPr>
        <p:cNvPr id="1" name=""/>
        <p:cNvGrpSpPr/>
        <p:nvPr/>
      </p:nvGrpSpPr>
      <p:grpSpPr>
        <a:xfrm>
          <a:off x="0" y="0"/>
          <a:ext cx="0" cy="0"/>
          <a:chOff x="0" y="0"/>
          <a:chExt cx="0" cy="0"/>
        </a:xfrm>
      </p:grpSpPr>
      <p:grpSp>
        <p:nvGrpSpPr>
          <p:cNvPr id="1030" name="Group 6"/>
          <p:cNvGrpSpPr>
            <a:grpSpLocks/>
          </p:cNvGrpSpPr>
          <p:nvPr/>
        </p:nvGrpSpPr>
        <p:grpSpPr bwMode="auto">
          <a:xfrm>
            <a:off x="107950" y="107954"/>
            <a:ext cx="8928100" cy="6642100"/>
            <a:chOff x="68" y="68"/>
            <a:chExt cx="5624" cy="4184"/>
          </a:xfrm>
        </p:grpSpPr>
        <p:sp>
          <p:nvSpPr>
            <p:cNvPr id="1026" name="Rectangle 2"/>
            <p:cNvSpPr>
              <a:spLocks noChangeArrowheads="1"/>
            </p:cNvSpPr>
            <p:nvPr/>
          </p:nvSpPr>
          <p:spPr bwMode="auto">
            <a:xfrm>
              <a:off x="68" y="68"/>
              <a:ext cx="5624" cy="4184"/>
            </a:xfrm>
            <a:prstGeom prst="rect">
              <a:avLst/>
            </a:prstGeom>
            <a:gradFill rotWithShape="0">
              <a:gsLst>
                <a:gs pos="0">
                  <a:srgbClr val="00279F">
                    <a:gamma/>
                    <a:tint val="80000"/>
                    <a:invGamma/>
                  </a:srgbClr>
                </a:gs>
                <a:gs pos="50000">
                  <a:srgbClr val="00279F"/>
                </a:gs>
                <a:gs pos="100000">
                  <a:srgbClr val="00279F">
                    <a:gamma/>
                    <a:tint val="80000"/>
                    <a:invGamma/>
                  </a:srgbClr>
                </a:gs>
              </a:gsLst>
              <a:lin ang="5400000" scaled="1"/>
            </a:gradFill>
            <a:ln w="12700">
              <a:solidFill>
                <a:schemeClr val="folHlink"/>
              </a:solidFill>
              <a:miter lim="800000"/>
              <a:headEnd/>
              <a:tailEnd/>
            </a:ln>
            <a:effectLst/>
          </p:spPr>
          <p:txBody>
            <a:bodyPr wrap="none" anchor="ctr"/>
            <a:lstStyle/>
            <a:p>
              <a:endParaRPr lang="fa-IR"/>
            </a:p>
          </p:txBody>
        </p:sp>
        <p:sp>
          <p:nvSpPr>
            <p:cNvPr id="1027" name="Rectangle 3"/>
            <p:cNvSpPr>
              <a:spLocks noChangeArrowheads="1"/>
            </p:cNvSpPr>
            <p:nvPr/>
          </p:nvSpPr>
          <p:spPr bwMode="auto">
            <a:xfrm>
              <a:off x="151" y="140"/>
              <a:ext cx="5469" cy="4036"/>
            </a:xfrm>
            <a:prstGeom prst="rect">
              <a:avLst/>
            </a:prstGeom>
            <a:gradFill rotWithShape="0">
              <a:gsLst>
                <a:gs pos="0">
                  <a:srgbClr val="00279F"/>
                </a:gs>
                <a:gs pos="50000">
                  <a:srgbClr val="00279F">
                    <a:gamma/>
                    <a:tint val="70196"/>
                    <a:invGamma/>
                  </a:srgbClr>
                </a:gs>
                <a:gs pos="100000">
                  <a:srgbClr val="00279F"/>
                </a:gs>
              </a:gsLst>
              <a:lin ang="5400000" scaled="1"/>
            </a:gradFill>
            <a:ln w="12700">
              <a:solidFill>
                <a:schemeClr val="folHlink"/>
              </a:solidFill>
              <a:miter lim="800000"/>
              <a:headEnd/>
              <a:tailEnd/>
            </a:ln>
            <a:effectLst/>
          </p:spPr>
          <p:txBody>
            <a:bodyPr wrap="none" anchor="ctr"/>
            <a:lstStyle/>
            <a:p>
              <a:endParaRPr lang="fa-IR"/>
            </a:p>
          </p:txBody>
        </p:sp>
        <p:sp>
          <p:nvSpPr>
            <p:cNvPr id="1028" name="Rectangle 4"/>
            <p:cNvSpPr>
              <a:spLocks noChangeArrowheads="1"/>
            </p:cNvSpPr>
            <p:nvPr/>
          </p:nvSpPr>
          <p:spPr bwMode="auto">
            <a:xfrm>
              <a:off x="191" y="188"/>
              <a:ext cx="5377" cy="3944"/>
            </a:xfrm>
            <a:prstGeom prst="rect">
              <a:avLst/>
            </a:prstGeom>
            <a:gradFill rotWithShape="0">
              <a:gsLst>
                <a:gs pos="0">
                  <a:srgbClr val="00279F">
                    <a:gamma/>
                    <a:tint val="70196"/>
                    <a:invGamma/>
                  </a:srgbClr>
                </a:gs>
                <a:gs pos="50000">
                  <a:srgbClr val="00279F"/>
                </a:gs>
                <a:gs pos="100000">
                  <a:srgbClr val="00279F">
                    <a:gamma/>
                    <a:tint val="70196"/>
                    <a:invGamma/>
                  </a:srgbClr>
                </a:gs>
              </a:gsLst>
              <a:lin ang="5400000" scaled="1"/>
            </a:gradFill>
            <a:ln w="12700">
              <a:solidFill>
                <a:schemeClr val="folHlink"/>
              </a:solidFill>
              <a:miter lim="800000"/>
              <a:headEnd/>
              <a:tailEnd/>
            </a:ln>
            <a:effectLst/>
          </p:spPr>
          <p:txBody>
            <a:bodyPr wrap="none" anchor="ctr"/>
            <a:lstStyle/>
            <a:p>
              <a:endParaRPr lang="fa-IR"/>
            </a:p>
          </p:txBody>
        </p:sp>
        <p:sp>
          <p:nvSpPr>
            <p:cNvPr id="1029" name="Rectangle 5"/>
            <p:cNvSpPr>
              <a:spLocks noChangeArrowheads="1"/>
            </p:cNvSpPr>
            <p:nvPr/>
          </p:nvSpPr>
          <p:spPr bwMode="auto">
            <a:xfrm>
              <a:off x="272" y="272"/>
              <a:ext cx="5216" cy="3776"/>
            </a:xfrm>
            <a:prstGeom prst="rect">
              <a:avLst/>
            </a:prstGeom>
            <a:gradFill rotWithShape="0">
              <a:gsLst>
                <a:gs pos="0">
                  <a:srgbClr val="00279F">
                    <a:gamma/>
                    <a:shade val="29804"/>
                    <a:invGamma/>
                  </a:srgbClr>
                </a:gs>
                <a:gs pos="100000">
                  <a:srgbClr val="00279F"/>
                </a:gs>
              </a:gsLst>
              <a:lin ang="5400000" scaled="1"/>
            </a:gradFill>
            <a:ln w="12700">
              <a:solidFill>
                <a:schemeClr val="folHlink"/>
              </a:solidFill>
              <a:miter lim="800000"/>
              <a:headEnd/>
              <a:tailEnd/>
            </a:ln>
            <a:effectLst/>
          </p:spPr>
          <p:txBody>
            <a:bodyPr wrap="none" anchor="ctr"/>
            <a:lstStyle/>
            <a:p>
              <a:endParaRPr lang="fa-IR"/>
            </a:p>
          </p:txBody>
        </p:sp>
      </p:grpSp>
      <p:sp>
        <p:nvSpPr>
          <p:cNvPr id="1031" name="Rectangle 7"/>
          <p:cNvSpPr>
            <a:spLocks noGrp="1" noChangeArrowheads="1"/>
          </p:cNvSpPr>
          <p:nvPr>
            <p:ph type="title"/>
          </p:nvPr>
        </p:nvSpPr>
        <p:spPr bwMode="auto">
          <a:xfrm>
            <a:off x="685804" y="609600"/>
            <a:ext cx="7772400" cy="1143000"/>
          </a:xfrm>
          <a:prstGeom prst="rect">
            <a:avLst/>
          </a:prstGeom>
          <a:noFill/>
          <a:ln w="12700">
            <a:noFill/>
            <a:miter lim="800000"/>
            <a:headEnd/>
            <a:tailEnd/>
          </a:ln>
          <a:effectLst/>
        </p:spPr>
        <p:txBody>
          <a:bodyPr vert="horz" wrap="square" lIns="90487" tIns="44450" rIns="90487" bIns="44450" numCol="1" anchor="ctr" anchorCtr="0" compatLnSpc="1">
            <a:prstTxWarp prst="textNoShape">
              <a:avLst/>
            </a:prstTxWarp>
          </a:bodyPr>
          <a:lstStyle/>
          <a:p>
            <a:pPr lvl="0"/>
            <a:r>
              <a:rPr lang="en-US" smtClean="0"/>
              <a:t>Click to edit Master title style</a:t>
            </a:r>
          </a:p>
        </p:txBody>
      </p:sp>
      <p:sp>
        <p:nvSpPr>
          <p:cNvPr id="1032" name="Rectangle 8"/>
          <p:cNvSpPr>
            <a:spLocks noGrp="1" noChangeArrowheads="1"/>
          </p:cNvSpPr>
          <p:nvPr>
            <p:ph type="body" idx="1"/>
          </p:nvPr>
        </p:nvSpPr>
        <p:spPr bwMode="auto">
          <a:xfrm>
            <a:off x="685804" y="1981200"/>
            <a:ext cx="77724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5400" b="1" i="1">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5400" b="1" i="1">
          <a:solidFill>
            <a:schemeClr val="tx2"/>
          </a:solidFill>
          <a:effectLst>
            <a:outerShdw blurRad="38100" dist="38100" dir="2700000" algn="tl">
              <a:srgbClr val="000000"/>
            </a:outerShdw>
          </a:effectLst>
          <a:latin typeface="Helvetica" charset="0"/>
        </a:defRPr>
      </a:lvl2pPr>
      <a:lvl3pPr algn="l" rtl="0" eaLnBrk="0" fontAlgn="base" hangingPunct="0">
        <a:spcBef>
          <a:spcPct val="0"/>
        </a:spcBef>
        <a:spcAft>
          <a:spcPct val="0"/>
        </a:spcAft>
        <a:defRPr sz="5400" b="1" i="1">
          <a:solidFill>
            <a:schemeClr val="tx2"/>
          </a:solidFill>
          <a:effectLst>
            <a:outerShdw blurRad="38100" dist="38100" dir="2700000" algn="tl">
              <a:srgbClr val="000000"/>
            </a:outerShdw>
          </a:effectLst>
          <a:latin typeface="Helvetica" charset="0"/>
        </a:defRPr>
      </a:lvl3pPr>
      <a:lvl4pPr algn="l" rtl="0" eaLnBrk="0" fontAlgn="base" hangingPunct="0">
        <a:spcBef>
          <a:spcPct val="0"/>
        </a:spcBef>
        <a:spcAft>
          <a:spcPct val="0"/>
        </a:spcAft>
        <a:defRPr sz="5400" b="1" i="1">
          <a:solidFill>
            <a:schemeClr val="tx2"/>
          </a:solidFill>
          <a:effectLst>
            <a:outerShdw blurRad="38100" dist="38100" dir="2700000" algn="tl">
              <a:srgbClr val="000000"/>
            </a:outerShdw>
          </a:effectLst>
          <a:latin typeface="Helvetica" charset="0"/>
        </a:defRPr>
      </a:lvl4pPr>
      <a:lvl5pPr algn="l" rtl="0" eaLnBrk="0" fontAlgn="base" hangingPunct="0">
        <a:spcBef>
          <a:spcPct val="0"/>
        </a:spcBef>
        <a:spcAft>
          <a:spcPct val="0"/>
        </a:spcAft>
        <a:defRPr sz="5400" b="1" i="1">
          <a:solidFill>
            <a:schemeClr val="tx2"/>
          </a:solidFill>
          <a:effectLst>
            <a:outerShdw blurRad="38100" dist="38100" dir="2700000" algn="tl">
              <a:srgbClr val="000000"/>
            </a:outerShdw>
          </a:effectLst>
          <a:latin typeface="Helvetica" charset="0"/>
        </a:defRPr>
      </a:lvl5pPr>
      <a:lvl6pPr marL="457200" algn="l" rtl="0" eaLnBrk="0" fontAlgn="base" hangingPunct="0">
        <a:spcBef>
          <a:spcPct val="0"/>
        </a:spcBef>
        <a:spcAft>
          <a:spcPct val="0"/>
        </a:spcAft>
        <a:defRPr sz="5400" b="1" i="1">
          <a:solidFill>
            <a:schemeClr val="tx2"/>
          </a:solidFill>
          <a:effectLst>
            <a:outerShdw blurRad="38100" dist="38100" dir="2700000" algn="tl">
              <a:srgbClr val="000000"/>
            </a:outerShdw>
          </a:effectLst>
          <a:latin typeface="Helvetica" charset="0"/>
        </a:defRPr>
      </a:lvl6pPr>
      <a:lvl7pPr marL="914400" algn="l" rtl="0" eaLnBrk="0" fontAlgn="base" hangingPunct="0">
        <a:spcBef>
          <a:spcPct val="0"/>
        </a:spcBef>
        <a:spcAft>
          <a:spcPct val="0"/>
        </a:spcAft>
        <a:defRPr sz="5400" b="1" i="1">
          <a:solidFill>
            <a:schemeClr val="tx2"/>
          </a:solidFill>
          <a:effectLst>
            <a:outerShdw blurRad="38100" dist="38100" dir="2700000" algn="tl">
              <a:srgbClr val="000000"/>
            </a:outerShdw>
          </a:effectLst>
          <a:latin typeface="Helvetica" charset="0"/>
        </a:defRPr>
      </a:lvl7pPr>
      <a:lvl8pPr marL="1371600" algn="l" rtl="0" eaLnBrk="0" fontAlgn="base" hangingPunct="0">
        <a:spcBef>
          <a:spcPct val="0"/>
        </a:spcBef>
        <a:spcAft>
          <a:spcPct val="0"/>
        </a:spcAft>
        <a:defRPr sz="5400" b="1" i="1">
          <a:solidFill>
            <a:schemeClr val="tx2"/>
          </a:solidFill>
          <a:effectLst>
            <a:outerShdw blurRad="38100" dist="38100" dir="2700000" algn="tl">
              <a:srgbClr val="000000"/>
            </a:outerShdw>
          </a:effectLst>
          <a:latin typeface="Helvetica" charset="0"/>
        </a:defRPr>
      </a:lvl8pPr>
      <a:lvl9pPr marL="1828800" algn="l" rtl="0" eaLnBrk="0" fontAlgn="base" hangingPunct="0">
        <a:spcBef>
          <a:spcPct val="0"/>
        </a:spcBef>
        <a:spcAft>
          <a:spcPct val="0"/>
        </a:spcAft>
        <a:defRPr sz="5400" b="1" i="1">
          <a:solidFill>
            <a:schemeClr val="tx2"/>
          </a:solidFill>
          <a:effectLst>
            <a:outerShdw blurRad="38100" dist="38100" dir="2700000" algn="tl">
              <a:srgbClr val="000000"/>
            </a:outerShdw>
          </a:effectLst>
          <a:latin typeface="Helvetica" charset="0"/>
        </a:defRPr>
      </a:lvl9pPr>
    </p:titleStyle>
    <p:bodyStyle>
      <a:lvl1pPr marL="342900" indent="-342900" algn="l" rtl="0" eaLnBrk="0" fontAlgn="base" hangingPunct="0">
        <a:spcBef>
          <a:spcPct val="20000"/>
        </a:spcBef>
        <a:spcAft>
          <a:spcPct val="0"/>
        </a:spcAft>
        <a:buClr>
          <a:schemeClr val="accent1"/>
        </a:buClr>
        <a:buSzPct val="75000"/>
        <a:buFont typeface="Monotype Sorts" charset="2"/>
        <a:buChar char=""/>
        <a:defRPr sz="3600" b="1">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1"/>
        </a:buClr>
        <a:buSzPct val="100000"/>
        <a:buChar char="–"/>
        <a:defRPr sz="2800">
          <a:solidFill>
            <a:schemeClr val="tx1"/>
          </a:solidFill>
          <a:latin typeface="+mn-lt"/>
        </a:defRPr>
      </a:lvl2pPr>
      <a:lvl3pPr marL="1143000" indent="-228600" algn="l" rtl="0" eaLnBrk="0" fontAlgn="base" hangingPunct="0">
        <a:spcBef>
          <a:spcPct val="20000"/>
        </a:spcBef>
        <a:spcAft>
          <a:spcPct val="0"/>
        </a:spcAft>
        <a:buClr>
          <a:schemeClr val="accent2"/>
        </a:buClr>
        <a:buSzPct val="100000"/>
        <a:buChar char="•"/>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100000"/>
        <a:buChar char="–"/>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100000"/>
        <a:buChar char="–"/>
        <a:defRPr sz="2000">
          <a:solidFill>
            <a:schemeClr val="tx1"/>
          </a:solidFill>
          <a:latin typeface="+mn-lt"/>
        </a:defRPr>
      </a:lvl5pPr>
      <a:lvl6pPr marL="2514600" indent="-228600" algn="l" rtl="0" eaLnBrk="0" fontAlgn="base" hangingPunct="0">
        <a:spcBef>
          <a:spcPct val="20000"/>
        </a:spcBef>
        <a:spcAft>
          <a:spcPct val="0"/>
        </a:spcAft>
        <a:buClr>
          <a:schemeClr val="accent1"/>
        </a:buClr>
        <a:buSzPct val="100000"/>
        <a:buChar char="–"/>
        <a:defRPr sz="2000">
          <a:solidFill>
            <a:schemeClr val="tx1"/>
          </a:solidFill>
          <a:latin typeface="+mn-lt"/>
        </a:defRPr>
      </a:lvl6pPr>
      <a:lvl7pPr marL="2971800" indent="-228600" algn="l" rtl="0" eaLnBrk="0" fontAlgn="base" hangingPunct="0">
        <a:spcBef>
          <a:spcPct val="20000"/>
        </a:spcBef>
        <a:spcAft>
          <a:spcPct val="0"/>
        </a:spcAft>
        <a:buClr>
          <a:schemeClr val="accent1"/>
        </a:buClr>
        <a:buSzPct val="100000"/>
        <a:buChar char="–"/>
        <a:defRPr sz="2000">
          <a:solidFill>
            <a:schemeClr val="tx1"/>
          </a:solidFill>
          <a:latin typeface="+mn-lt"/>
        </a:defRPr>
      </a:lvl7pPr>
      <a:lvl8pPr marL="3429000" indent="-228600" algn="l" rtl="0" eaLnBrk="0" fontAlgn="base" hangingPunct="0">
        <a:spcBef>
          <a:spcPct val="20000"/>
        </a:spcBef>
        <a:spcAft>
          <a:spcPct val="0"/>
        </a:spcAft>
        <a:buClr>
          <a:schemeClr val="accent1"/>
        </a:buClr>
        <a:buSzPct val="100000"/>
        <a:buChar char="–"/>
        <a:defRPr sz="2000">
          <a:solidFill>
            <a:schemeClr val="tx1"/>
          </a:solidFill>
          <a:latin typeface="+mn-lt"/>
        </a:defRPr>
      </a:lvl8pPr>
      <a:lvl9pPr marL="3886200" indent="-228600" algn="l" rtl="0" eaLnBrk="0" fontAlgn="base" hangingPunct="0">
        <a:spcBef>
          <a:spcPct val="20000"/>
        </a:spcBef>
        <a:spcAft>
          <a:spcPct val="0"/>
        </a:spcAft>
        <a:buClr>
          <a:schemeClr val="accent1"/>
        </a:buClr>
        <a:buSzPct val="100000"/>
        <a:buChar char="–"/>
        <a:defRPr sz="2000">
          <a:solidFill>
            <a:schemeClr val="tx1"/>
          </a:solidFill>
          <a:latin typeface="+mn-lt"/>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C:\Documents and Settings\ID\My Documents\My Pictures\cyberspace2.jpg"/>
          <p:cNvPicPr>
            <a:picLocks noChangeAspect="1" noChangeArrowheads="1"/>
          </p:cNvPicPr>
          <p:nvPr/>
        </p:nvPicPr>
        <p:blipFill>
          <a:blip r:embed="rId3" cstate="print">
            <a:lum bright="-10000" contrast="10000"/>
          </a:blip>
          <a:stretch>
            <a:fillRect/>
          </a:stretch>
        </p:blipFill>
        <p:spPr bwMode="auto">
          <a:xfrm>
            <a:off x="457200" y="457200"/>
            <a:ext cx="8229600" cy="5918201"/>
          </a:xfrm>
          <a:prstGeom prst="rect">
            <a:avLst/>
          </a:prstGeom>
          <a:noFill/>
        </p:spPr>
      </p:pic>
      <p:sp>
        <p:nvSpPr>
          <p:cNvPr id="4098" name="Rectangle 2"/>
          <p:cNvSpPr>
            <a:spLocks noGrp="1" noChangeArrowheads="1"/>
          </p:cNvSpPr>
          <p:nvPr>
            <p:ph type="ctrTitle"/>
          </p:nvPr>
        </p:nvSpPr>
        <p:spPr>
          <a:xfrm>
            <a:off x="457200" y="2819400"/>
            <a:ext cx="8229600" cy="1143000"/>
          </a:xfrm>
          <a:noFill/>
          <a:ln/>
        </p:spPr>
        <p:txBody>
          <a:bodyPr/>
          <a:lstStyle/>
          <a:p>
            <a:pPr algn="ctr" rtl="1">
              <a:lnSpc>
                <a:spcPct val="130000"/>
              </a:lnSpc>
              <a:spcAft>
                <a:spcPts val="0"/>
              </a:spcAft>
            </a:pPr>
            <a:r>
              <a:rPr lang="fa-IR" sz="4800" i="0" dirty="0" smtClean="0">
                <a:latin typeface="Times New Roman"/>
                <a:ea typeface="SimSun"/>
                <a:cs typeface="B Zar"/>
              </a:rPr>
              <a:t>اعتماد در فضاي سايبر</a:t>
            </a:r>
            <a:endParaRPr lang="en-US" sz="4800" i="0" dirty="0"/>
          </a:p>
        </p:txBody>
      </p:sp>
      <p:sp>
        <p:nvSpPr>
          <p:cNvPr id="4099" name="Rectangle 3"/>
          <p:cNvSpPr>
            <a:spLocks noGrp="1" noChangeArrowheads="1"/>
          </p:cNvSpPr>
          <p:nvPr>
            <p:ph type="subTitle" idx="1"/>
          </p:nvPr>
        </p:nvSpPr>
        <p:spPr>
          <a:xfrm>
            <a:off x="457200" y="4343400"/>
            <a:ext cx="8229600" cy="1930400"/>
          </a:xfrm>
          <a:noFill/>
          <a:ln/>
        </p:spPr>
        <p:txBody>
          <a:bodyPr/>
          <a:lstStyle/>
          <a:p>
            <a:pPr marL="1143000" lvl="2" indent="-228600" rtl="1"/>
            <a:endParaRPr lang="en-US" dirty="0" smtClean="0">
              <a:cs typeface="B Titr" pitchFamily="2" charset="-78"/>
            </a:endParaRPr>
          </a:p>
          <a:p>
            <a:pPr marL="0" lvl="2" indent="19050" rtl="1">
              <a:tabLst>
                <a:tab pos="85725" algn="l"/>
              </a:tabLst>
            </a:pPr>
            <a:r>
              <a:rPr lang="fa-IR" sz="2000" dirty="0" smtClean="0">
                <a:solidFill>
                  <a:srgbClr val="FFFF00"/>
                </a:solidFill>
                <a:effectLst>
                  <a:outerShdw blurRad="38100" dist="38100" dir="2700000" algn="tl">
                    <a:srgbClr val="000000">
                      <a:alpha val="43137"/>
                    </a:srgbClr>
                  </a:outerShdw>
                </a:effectLst>
                <a:cs typeface="B Titr" pitchFamily="2" charset="-78"/>
              </a:rPr>
              <a:t>محمود بابائي</a:t>
            </a:r>
          </a:p>
          <a:p>
            <a:pPr marL="0" lvl="2" indent="19050" rtl="1"/>
            <a:r>
              <a:rPr lang="fa-IR" sz="1800" dirty="0" smtClean="0">
                <a:solidFill>
                  <a:srgbClr val="FFFF00"/>
                </a:solidFill>
                <a:effectLst>
                  <a:outerShdw blurRad="38100" dist="38100" dir="2700000" algn="tl">
                    <a:srgbClr val="000000">
                      <a:alpha val="43137"/>
                    </a:srgbClr>
                  </a:outerShdw>
                </a:effectLst>
                <a:cs typeface="B Titr" pitchFamily="2" charset="-78"/>
              </a:rPr>
              <a:t>استاديار گروه پژوهشي جامعه اطلاعاتي</a:t>
            </a:r>
            <a:endParaRPr lang="en-US" sz="1800" dirty="0">
              <a:solidFill>
                <a:srgbClr val="FFFF00"/>
              </a:solidFill>
              <a:effectLst>
                <a:outerShdw blurRad="38100" dist="38100" dir="2700000" algn="tl">
                  <a:srgbClr val="000000">
                    <a:alpha val="43137"/>
                  </a:srgbClr>
                </a:outerShdw>
              </a:effectLst>
              <a:cs typeface="B Titr" pitchFamily="2" charset="-78"/>
            </a:endParaRPr>
          </a:p>
        </p:txBody>
      </p:sp>
      <p:sp>
        <p:nvSpPr>
          <p:cNvPr id="11" name="TextBox 10"/>
          <p:cNvSpPr txBox="1"/>
          <p:nvPr/>
        </p:nvSpPr>
        <p:spPr>
          <a:xfrm>
            <a:off x="457200" y="710961"/>
            <a:ext cx="8229600" cy="1261884"/>
          </a:xfrm>
          <a:prstGeom prst="rect">
            <a:avLst/>
          </a:prstGeom>
          <a:noFill/>
        </p:spPr>
        <p:txBody>
          <a:bodyPr wrap="square" rtlCol="1">
            <a:spAutoFit/>
          </a:bodyPr>
          <a:lstStyle/>
          <a:p>
            <a:pPr algn="ctr" rtl="1"/>
            <a:r>
              <a:rPr lang="fa-IR" sz="2800" dirty="0" smtClean="0">
                <a:effectLst>
                  <a:outerShdw blurRad="38100" dist="38100" dir="2700000" algn="tl">
                    <a:srgbClr val="000000">
                      <a:alpha val="43137"/>
                    </a:srgbClr>
                  </a:outerShdw>
                </a:effectLst>
                <a:latin typeface="IranNastaliq" pitchFamily="18" charset="0"/>
                <a:cs typeface="IranNastaliq" pitchFamily="18" charset="0"/>
              </a:rPr>
              <a:t>بسم الله الرحمن الرحيم</a:t>
            </a:r>
          </a:p>
          <a:p>
            <a:pPr algn="ctr" rtl="1"/>
            <a:endParaRPr lang="fa-IR" dirty="0" smtClean="0">
              <a:latin typeface="IranNastaliq" pitchFamily="18" charset="0"/>
              <a:cs typeface="IranNastaliq" pitchFamily="18" charset="0"/>
            </a:endParaRPr>
          </a:p>
          <a:p>
            <a:pPr algn="ctr" rtl="1"/>
            <a:r>
              <a:rPr lang="fa-IR" dirty="0" smtClean="0">
                <a:solidFill>
                  <a:srgbClr val="FFFF00"/>
                </a:solidFill>
                <a:effectLst>
                  <a:outerShdw blurRad="38100" dist="38100" dir="2700000" algn="tl">
                    <a:srgbClr val="000000">
                      <a:alpha val="43137"/>
                    </a:srgbClr>
                  </a:outerShdw>
                </a:effectLst>
                <a:latin typeface="IranNastaliq" pitchFamily="18" charset="0"/>
                <a:cs typeface="IranNastaliq" pitchFamily="18" charset="0"/>
              </a:rPr>
              <a:t>پژوهشگاه علوم و فناوري اطلاعات ايران</a:t>
            </a:r>
            <a:endParaRPr lang="fa-IR" dirty="0">
              <a:solidFill>
                <a:srgbClr val="FFFF00"/>
              </a:solidFill>
              <a:effectLst>
                <a:outerShdw blurRad="38100" dist="38100" dir="2700000" algn="tl">
                  <a:srgbClr val="000000">
                    <a:alpha val="43137"/>
                  </a:srgbClr>
                </a:outerShdw>
              </a:effectLst>
              <a:latin typeface="IranNastaliq" pitchFamily="18" charset="0"/>
              <a:cs typeface="IranNastaliq"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a:t>
            </a:r>
            <a:r>
              <a:rPr lang="fa-IR" sz="2800" i="0" dirty="0" smtClean="0">
                <a:solidFill>
                  <a:srgbClr val="00B0F0"/>
                </a:solidFill>
                <a:cs typeface="B Titr" pitchFamily="2" charset="-78"/>
              </a:rPr>
              <a:t>مقدمه</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498600"/>
            <a:ext cx="8229600" cy="4775200"/>
          </a:xfrm>
          <a:noFill/>
          <a:ln/>
        </p:spPr>
        <p:txBody>
          <a:bodyPr/>
          <a:lstStyle/>
          <a:p>
            <a:pPr algn="r" rtl="1">
              <a:lnSpc>
                <a:spcPct val="130000"/>
              </a:lnSpc>
              <a:buClr>
                <a:srgbClr val="FF0000"/>
              </a:buClr>
            </a:pPr>
            <a:r>
              <a:rPr lang="fa-IR" sz="3200" dirty="0" smtClean="0">
                <a:cs typeface="B Koodak" pitchFamily="2" charset="-78"/>
              </a:rPr>
              <a:t>يادآوري مفهوم فضاي سايبر</a:t>
            </a:r>
            <a:r>
              <a:rPr lang="en-US" sz="2400" dirty="0" smtClean="0">
                <a:cs typeface="B Koodak" pitchFamily="2" charset="-78"/>
              </a:rPr>
              <a:t>(Cyberspace)</a:t>
            </a:r>
            <a:endParaRPr lang="fa-IR" sz="2400" dirty="0" smtClean="0">
              <a:cs typeface="B Koodak" pitchFamily="2" charset="-78"/>
            </a:endParaRPr>
          </a:p>
          <a:p>
            <a:pPr lvl="1" algn="r" rtl="1">
              <a:lnSpc>
                <a:spcPct val="130000"/>
              </a:lnSpc>
              <a:buClr>
                <a:srgbClr val="FF0000"/>
              </a:buClr>
              <a:buNone/>
            </a:pPr>
            <a:r>
              <a:rPr lang="fa-IR" sz="2400" dirty="0" smtClean="0">
                <a:solidFill>
                  <a:srgbClr val="FFC000"/>
                </a:solidFill>
                <a:cs typeface="B Koodak" pitchFamily="2" charset="-78"/>
              </a:rPr>
              <a:t>چند گزاره مقدماتي</a:t>
            </a:r>
            <a:r>
              <a:rPr lang="fa-IR" sz="2000" dirty="0" smtClean="0">
                <a:cs typeface="B Koodak" pitchFamily="2" charset="-78"/>
              </a:rPr>
              <a:t>: </a:t>
            </a:r>
          </a:p>
          <a:p>
            <a:pPr lvl="1" algn="r" rtl="1">
              <a:lnSpc>
                <a:spcPct val="130000"/>
              </a:lnSpc>
              <a:buClr>
                <a:srgbClr val="FF0000"/>
              </a:buClr>
            </a:pPr>
            <a:r>
              <a:rPr lang="fa-IR" sz="2400" dirty="0" smtClean="0">
                <a:cs typeface="B Koodak" pitchFamily="2" charset="-78"/>
              </a:rPr>
              <a:t>تعامل انسان – انسان (</a:t>
            </a:r>
            <a:r>
              <a:rPr lang="en-US" sz="2400" dirty="0" smtClean="0">
                <a:cs typeface="B Koodak" pitchFamily="2" charset="-78"/>
              </a:rPr>
              <a:t>HHI</a:t>
            </a:r>
            <a:r>
              <a:rPr lang="fa-IR" sz="2400" dirty="0" smtClean="0">
                <a:cs typeface="B Koodak" pitchFamily="2" charset="-78"/>
              </a:rPr>
              <a:t>) با واسطة ابزارهاي فناوري </a:t>
            </a:r>
            <a:r>
              <a:rPr lang="fa-IR" sz="2400" dirty="0" smtClean="0">
                <a:cs typeface="B Koodak" pitchFamily="2" charset="-78"/>
              </a:rPr>
              <a:t>است</a:t>
            </a:r>
            <a:endParaRPr lang="fa-IR" sz="2400" dirty="0" smtClean="0">
              <a:cs typeface="B Koodak" pitchFamily="2" charset="-78"/>
            </a:endParaRPr>
          </a:p>
          <a:p>
            <a:pPr lvl="1" algn="r" rtl="1">
              <a:lnSpc>
                <a:spcPct val="130000"/>
              </a:lnSpc>
              <a:buClr>
                <a:srgbClr val="FF0000"/>
              </a:buClr>
            </a:pPr>
            <a:r>
              <a:rPr lang="fa-IR" sz="2400" dirty="0" smtClean="0">
                <a:cs typeface="B Koodak" pitchFamily="2" charset="-78"/>
              </a:rPr>
              <a:t>تعامل (رابطة) انسان – رايانه (</a:t>
            </a:r>
            <a:r>
              <a:rPr lang="en-US" sz="2400" dirty="0" smtClean="0">
                <a:cs typeface="B Koodak" pitchFamily="2" charset="-78"/>
              </a:rPr>
              <a:t>HCI</a:t>
            </a:r>
            <a:r>
              <a:rPr lang="fa-IR" sz="2400" dirty="0" smtClean="0">
                <a:cs typeface="B Koodak" pitchFamily="2" charset="-78"/>
              </a:rPr>
              <a:t>)، ضرورت کنشگري است</a:t>
            </a:r>
          </a:p>
          <a:p>
            <a:pPr lvl="1" algn="r" rtl="1">
              <a:lnSpc>
                <a:spcPct val="130000"/>
              </a:lnSpc>
              <a:buClr>
                <a:srgbClr val="FF0000"/>
              </a:buClr>
            </a:pPr>
            <a:r>
              <a:rPr lang="fa-IR" sz="2400" dirty="0" smtClean="0">
                <a:cs typeface="B Koodak" pitchFamily="2" charset="-78"/>
              </a:rPr>
              <a:t>ناپايداري به عنوان ويژگي ذاتي</a:t>
            </a:r>
          </a:p>
          <a:p>
            <a:pPr lvl="1" algn="r" rtl="1">
              <a:lnSpc>
                <a:spcPct val="130000"/>
              </a:lnSpc>
              <a:buClr>
                <a:srgbClr val="FF0000"/>
              </a:buClr>
            </a:pPr>
            <a:r>
              <a:rPr lang="fa-IR" sz="2400" dirty="0" smtClean="0">
                <a:cs typeface="B Koodak" pitchFamily="2" charset="-78"/>
              </a:rPr>
              <a:t>الگوهاي رفتار، در مقايسه با محيط فيزيکي مي‌تواند کاملاً متفاوت باشد</a:t>
            </a:r>
          </a:p>
          <a:p>
            <a:pPr lvl="1" algn="r" rtl="1">
              <a:lnSpc>
                <a:spcPct val="130000"/>
              </a:lnSpc>
              <a:buClr>
                <a:srgbClr val="FF0000"/>
              </a:buClr>
            </a:pPr>
            <a:r>
              <a:rPr lang="fa-IR" sz="2400" dirty="0" smtClean="0">
                <a:cs typeface="B Koodak" pitchFamily="2" charset="-78"/>
              </a:rPr>
              <a:t>نقش دانش و مهارت‌هاي فني کاربران</a:t>
            </a:r>
          </a:p>
          <a:p>
            <a:pPr algn="r" rtl="1">
              <a:lnSpc>
                <a:spcPct val="130000"/>
              </a:lnSpc>
              <a:buNone/>
            </a:pPr>
            <a:endParaRPr lang="fa-IR" dirty="0" smtClean="0">
              <a:cs typeface="B Koodak" pitchFamily="2" charset="-78"/>
            </a:endParaRPr>
          </a:p>
          <a:p>
            <a:pPr algn="r" rtl="1">
              <a:lnSpc>
                <a:spcPct val="130000"/>
              </a:lnSpc>
              <a:buNone/>
            </a:pPr>
            <a:endParaRPr lang="fa-IR" dirty="0" smtClean="0">
              <a:cs typeface="B Koodak" pitchFamily="2" charset="-78"/>
            </a:endParaRPr>
          </a:p>
          <a:p>
            <a:pPr algn="r" rtl="1">
              <a:lnSpc>
                <a:spcPct val="130000"/>
              </a:lnSpc>
              <a:buFont typeface="Monotype Sorts" charset="2"/>
              <a:buNone/>
            </a:pPr>
            <a:endParaRPr lang="en-US" dirty="0">
              <a:cs typeface="B Koodak" pitchFamily="2" charset="-78"/>
            </a:endParaRPr>
          </a:p>
          <a:p>
            <a:pPr>
              <a:lnSpc>
                <a:spcPct val="130000"/>
              </a:lnSpc>
            </a:pPr>
            <a:endParaRPr lang="en-US" dirty="0">
              <a:cs typeface="B Koodak" pitchFamily="2"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anim calcmode="lin" valueType="num">
                                      <p:cBhvr additive="base">
                                        <p:cTn id="11" dur="500" fill="hold"/>
                                        <p:tgtEl>
                                          <p:spTgt spid="614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614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anim calcmode="lin" valueType="num">
                                      <p:cBhvr additive="base">
                                        <p:cTn id="15" dur="500" fill="hold"/>
                                        <p:tgtEl>
                                          <p:spTgt spid="6147">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6147">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anim calcmode="lin" valueType="num">
                                      <p:cBhvr additive="base">
                                        <p:cTn id="19" dur="500" fill="hold"/>
                                        <p:tgtEl>
                                          <p:spTgt spid="6147">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147">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anim calcmode="lin" valueType="num">
                                      <p:cBhvr additive="base">
                                        <p:cTn id="23" dur="500" fill="hold"/>
                                        <p:tgtEl>
                                          <p:spTgt spid="6147">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6147">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6147">
                                            <p:txEl>
                                              <p:pRg st="5" end="5"/>
                                            </p:txEl>
                                          </p:spTgt>
                                        </p:tgtEl>
                                        <p:attrNameLst>
                                          <p:attrName>style.visibility</p:attrName>
                                        </p:attrNameLst>
                                      </p:cBhvr>
                                      <p:to>
                                        <p:strVal val="visible"/>
                                      </p:to>
                                    </p:set>
                                    <p:anim calcmode="lin" valueType="num">
                                      <p:cBhvr additive="base">
                                        <p:cTn id="27" dur="500" fill="hold"/>
                                        <p:tgtEl>
                                          <p:spTgt spid="6147">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6147">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6147">
                                            <p:txEl>
                                              <p:pRg st="6" end="6"/>
                                            </p:txEl>
                                          </p:spTgt>
                                        </p:tgtEl>
                                        <p:attrNameLst>
                                          <p:attrName>style.visibility</p:attrName>
                                        </p:attrNameLst>
                                      </p:cBhvr>
                                      <p:to>
                                        <p:strVal val="visible"/>
                                      </p:to>
                                    </p:set>
                                    <p:anim calcmode="lin" valueType="num">
                                      <p:cBhvr additive="base">
                                        <p:cTn id="31" dur="500" fill="hold"/>
                                        <p:tgtEl>
                                          <p:spTgt spid="6147">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14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a:t>
            </a:r>
            <a:r>
              <a:rPr lang="fa-IR" sz="2800" i="0" dirty="0" smtClean="0">
                <a:solidFill>
                  <a:srgbClr val="00B0F0"/>
                </a:solidFill>
                <a:cs typeface="B Titr" pitchFamily="2" charset="-78"/>
              </a:rPr>
              <a:t>مقدمه</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97000"/>
            <a:ext cx="8229600" cy="4876800"/>
          </a:xfrm>
          <a:noFill/>
          <a:ln/>
        </p:spPr>
        <p:txBody>
          <a:bodyPr/>
          <a:lstStyle/>
          <a:p>
            <a:pPr algn="r" rtl="1">
              <a:buClr>
                <a:srgbClr val="FF0000"/>
              </a:buClr>
            </a:pPr>
            <a:r>
              <a:rPr lang="fa-IR" dirty="0" smtClean="0">
                <a:cs typeface="B Koodak" pitchFamily="2" charset="-78"/>
              </a:rPr>
              <a:t>رويکردهاي مطالعة اعتماد و اندازه‌گيري آن</a:t>
            </a:r>
          </a:p>
          <a:p>
            <a:pPr marL="542925" lvl="1" algn="r" rtl="1">
              <a:lnSpc>
                <a:spcPct val="130000"/>
              </a:lnSpc>
              <a:buClr>
                <a:srgbClr val="FF0000"/>
              </a:buClr>
            </a:pPr>
            <a:r>
              <a:rPr lang="fa-IR" dirty="0" smtClean="0">
                <a:cs typeface="B Koodak" pitchFamily="2" charset="-78"/>
              </a:rPr>
              <a:t>روان‌شناسي اجتماعي</a:t>
            </a:r>
          </a:p>
          <a:p>
            <a:pPr marL="542925" lvl="1" algn="r" rtl="1">
              <a:lnSpc>
                <a:spcPct val="130000"/>
              </a:lnSpc>
              <a:buClr>
                <a:srgbClr val="FF0000"/>
              </a:buClr>
            </a:pPr>
            <a:r>
              <a:rPr lang="fa-IR" dirty="0" smtClean="0">
                <a:cs typeface="B Koodak" pitchFamily="2" charset="-78"/>
              </a:rPr>
              <a:t>جامعه‌شناسي: «مبادله اجتماعي»</a:t>
            </a:r>
            <a:r>
              <a:rPr lang="fa-IR" sz="2000" dirty="0" smtClean="0">
                <a:cs typeface="B Koodak" pitchFamily="2" charset="-78"/>
              </a:rPr>
              <a:t>(</a:t>
            </a:r>
            <a:r>
              <a:rPr lang="en-US" sz="2000" dirty="0" smtClean="0">
                <a:cs typeface="B Koodak" pitchFamily="2" charset="-78"/>
              </a:rPr>
              <a:t>(Social Exchange</a:t>
            </a:r>
            <a:endParaRPr lang="fa-IR" sz="2000" dirty="0" smtClean="0">
              <a:cs typeface="B Koodak" pitchFamily="2" charset="-78"/>
            </a:endParaRPr>
          </a:p>
          <a:p>
            <a:pPr marL="542925" lvl="1" algn="r" rtl="1">
              <a:lnSpc>
                <a:spcPct val="130000"/>
              </a:lnSpc>
              <a:buClr>
                <a:srgbClr val="FF0000"/>
              </a:buClr>
            </a:pPr>
            <a:r>
              <a:rPr lang="fa-IR" dirty="0" smtClean="0">
                <a:cs typeface="B Koodak" pitchFamily="2" charset="-78"/>
              </a:rPr>
              <a:t>علوم رايانه‌اي:مقوله‌هاي امنيتي، تحليل شبکه ومدل‌‌هاي محاسباتي </a:t>
            </a:r>
          </a:p>
          <a:p>
            <a:pPr marL="542925" lvl="1" algn="r" rtl="1">
              <a:lnSpc>
                <a:spcPct val="130000"/>
              </a:lnSpc>
              <a:buClr>
                <a:srgbClr val="FF0000"/>
              </a:buClr>
            </a:pPr>
            <a:r>
              <a:rPr lang="fa-IR" dirty="0" smtClean="0">
                <a:cs typeface="B Koodak" pitchFamily="2" charset="-78"/>
              </a:rPr>
              <a:t>اقتصادي: تجارت الکترونيکي/ تأکيد بر مقوله‌هاي امنيتي تأمين کننده اعتماد</a:t>
            </a:r>
          </a:p>
          <a:p>
            <a:pPr lvl="1" algn="r" rtl="1">
              <a:lnSpc>
                <a:spcPct val="130000"/>
              </a:lnSpc>
              <a:buClr>
                <a:srgbClr val="FF0000"/>
              </a:buClr>
            </a:pPr>
            <a:endParaRPr lang="fa-IR" dirty="0" smtClean="0">
              <a:cs typeface="B Koodak" pitchFamily="2" charset="-78"/>
            </a:endParaRPr>
          </a:p>
          <a:p>
            <a:pPr algn="r" rtl="1">
              <a:lnSpc>
                <a:spcPct val="130000"/>
              </a:lnSpc>
              <a:buNone/>
            </a:pPr>
            <a:endParaRPr lang="fa-IR" dirty="0" smtClean="0">
              <a:cs typeface="B Koodak" pitchFamily="2" charset="-78"/>
            </a:endParaRPr>
          </a:p>
          <a:p>
            <a:pPr algn="r" rtl="1">
              <a:lnSpc>
                <a:spcPct val="130000"/>
              </a:lnSpc>
              <a:buNone/>
            </a:pPr>
            <a:endParaRPr lang="fa-IR" dirty="0" smtClean="0">
              <a:cs typeface="B Koodak" pitchFamily="2" charset="-78"/>
            </a:endParaRPr>
          </a:p>
          <a:p>
            <a:pPr algn="r" rtl="1">
              <a:lnSpc>
                <a:spcPct val="130000"/>
              </a:lnSpc>
              <a:buFont typeface="Monotype Sorts" charset="2"/>
              <a:buNone/>
            </a:pPr>
            <a:endParaRPr lang="en-US" dirty="0">
              <a:cs typeface="B Koodak" pitchFamily="2" charset="-78"/>
            </a:endParaRPr>
          </a:p>
          <a:p>
            <a:pPr>
              <a:lnSpc>
                <a:spcPct val="130000"/>
              </a:lnSpc>
            </a:pP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مفهوم اعتماد /</a:t>
            </a:r>
            <a:r>
              <a:rPr lang="fa-IR" sz="2800" i="0" dirty="0" smtClean="0">
                <a:solidFill>
                  <a:srgbClr val="00B0F0"/>
                </a:solidFill>
                <a:cs typeface="B Titr" pitchFamily="2" charset="-78"/>
              </a:rPr>
              <a:t>مرور تعاريف و مفاهيم</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buClr>
                <a:srgbClr val="FF0000"/>
              </a:buClr>
            </a:pPr>
            <a:r>
              <a:rPr lang="fa-IR" sz="3200" dirty="0" smtClean="0">
                <a:cs typeface="B Koodak" pitchFamily="2" charset="-78"/>
              </a:rPr>
              <a:t>رابطة سرمايه اجتماعي </a:t>
            </a:r>
            <a:r>
              <a:rPr lang="en-US" sz="2400" dirty="0" smtClean="0">
                <a:cs typeface="B Koodak" pitchFamily="2" charset="-78"/>
              </a:rPr>
              <a:t>(Social Capital)</a:t>
            </a:r>
            <a:r>
              <a:rPr lang="fa-IR" sz="2400" dirty="0" smtClean="0">
                <a:cs typeface="B Koodak" pitchFamily="2" charset="-78"/>
              </a:rPr>
              <a:t> </a:t>
            </a:r>
            <a:r>
              <a:rPr lang="fa-IR" sz="3200" dirty="0" smtClean="0">
                <a:cs typeface="B Koodak" pitchFamily="2" charset="-78"/>
              </a:rPr>
              <a:t>و اعتماد</a:t>
            </a:r>
          </a:p>
          <a:p>
            <a:pPr algn="r" rtl="1">
              <a:buClr>
                <a:schemeClr val="bg1">
                  <a:lumMod val="40000"/>
                  <a:lumOff val="60000"/>
                </a:schemeClr>
              </a:buClr>
            </a:pPr>
            <a:r>
              <a:rPr lang="fa-IR" sz="2400" dirty="0" smtClean="0">
                <a:solidFill>
                  <a:schemeClr val="accent1">
                    <a:lumMod val="60000"/>
                    <a:lumOff val="40000"/>
                  </a:schemeClr>
                </a:solidFill>
                <a:cs typeface="B Koodak" pitchFamily="2" charset="-78"/>
              </a:rPr>
              <a:t>سرمايه فيزيکي: ساختمان، تجهيزات مولد </a:t>
            </a:r>
          </a:p>
          <a:p>
            <a:pPr algn="r" rtl="1">
              <a:buClr>
                <a:schemeClr val="bg1">
                  <a:lumMod val="40000"/>
                  <a:lumOff val="60000"/>
                </a:schemeClr>
              </a:buClr>
            </a:pPr>
            <a:r>
              <a:rPr lang="fa-IR" sz="2400" dirty="0" smtClean="0">
                <a:solidFill>
                  <a:schemeClr val="accent1">
                    <a:lumMod val="60000"/>
                    <a:lumOff val="40000"/>
                  </a:schemeClr>
                </a:solidFill>
                <a:cs typeface="B Koodak" pitchFamily="2" charset="-78"/>
              </a:rPr>
              <a:t>سرمايه مالي: اندوخته‌هاي نقدي (پول)</a:t>
            </a:r>
          </a:p>
          <a:p>
            <a:pPr algn="r" rtl="1">
              <a:buClr>
                <a:schemeClr val="bg1">
                  <a:lumMod val="40000"/>
                  <a:lumOff val="60000"/>
                </a:schemeClr>
              </a:buClr>
            </a:pPr>
            <a:r>
              <a:rPr lang="fa-IR" sz="2400" dirty="0" smtClean="0">
                <a:solidFill>
                  <a:schemeClr val="accent1">
                    <a:lumMod val="60000"/>
                    <a:lumOff val="40000"/>
                  </a:schemeClr>
                </a:solidFill>
                <a:cs typeface="B Koodak" pitchFamily="2" charset="-78"/>
              </a:rPr>
              <a:t>سرمايه انساني: مهارت‌ها، آموزش، و توانايي‌هاي ذهني و فکري</a:t>
            </a:r>
          </a:p>
          <a:p>
            <a:pPr algn="r" rtl="1">
              <a:buClr>
                <a:schemeClr val="tx2">
                  <a:lumMod val="60000"/>
                  <a:lumOff val="40000"/>
                </a:schemeClr>
              </a:buClr>
            </a:pPr>
            <a:r>
              <a:rPr lang="fa-IR" sz="2400" dirty="0" smtClean="0">
                <a:cs typeface="B Koodak" pitchFamily="2" charset="-78"/>
              </a:rPr>
              <a:t>سرمايه اجتماعي:</a:t>
            </a:r>
            <a:r>
              <a:rPr lang="fa-IR" sz="1800" dirty="0" smtClean="0">
                <a:cs typeface="B Koodak" pitchFamily="2" charset="-78"/>
              </a:rPr>
              <a:t> </a:t>
            </a:r>
            <a:r>
              <a:rPr lang="fa-IR" sz="2400" dirty="0" smtClean="0">
                <a:effectLst>
                  <a:outerShdw blurRad="38100" dist="38100" dir="2700000" algn="tl">
                    <a:srgbClr val="000000">
                      <a:alpha val="43137"/>
                    </a:srgbClr>
                  </a:outerShdw>
                </a:effectLst>
                <a:cs typeface="B Koodak" pitchFamily="2" charset="-78"/>
              </a:rPr>
              <a:t>حاصل روابط يا شبکه ارتباطات افراد با يکديگر است</a:t>
            </a:r>
          </a:p>
          <a:p>
            <a:pPr algn="r" rtl="1">
              <a:buClr>
                <a:schemeClr val="tx2">
                  <a:lumMod val="60000"/>
                  <a:lumOff val="40000"/>
                </a:schemeClr>
              </a:buClr>
            </a:pPr>
            <a:r>
              <a:rPr lang="fa-IR" sz="2400" dirty="0" smtClean="0">
                <a:cs typeface="B Koodak" pitchFamily="2" charset="-78"/>
              </a:rPr>
              <a:t>اعتماد، يکي از ارکان سرماية اجتماعي است.</a:t>
            </a:r>
          </a:p>
          <a:p>
            <a:pPr algn="r" rtl="1">
              <a:buClr>
                <a:schemeClr val="tx2">
                  <a:lumMod val="60000"/>
                  <a:lumOff val="40000"/>
                </a:schemeClr>
              </a:buClr>
            </a:pPr>
            <a:r>
              <a:rPr lang="fa-IR" sz="2400" dirty="0" smtClean="0">
                <a:cs typeface="B Koodak" pitchFamily="2" charset="-78"/>
              </a:rPr>
              <a:t> هر اندازه سرمايه اجتماعي بزرگ‌تر مي‌شود اعتماد در سازمان /جامعه افزايش مي‌يابد</a:t>
            </a:r>
          </a:p>
          <a:p>
            <a:pPr algn="r" rtl="1">
              <a:buClr>
                <a:schemeClr val="tx2">
                  <a:lumMod val="60000"/>
                  <a:lumOff val="40000"/>
                </a:schemeClr>
              </a:buClr>
            </a:pPr>
            <a:r>
              <a:rPr lang="fa-IR" sz="2400" dirty="0" smtClean="0">
                <a:cs typeface="B Koodak" pitchFamily="2" charset="-78"/>
              </a:rPr>
              <a:t>يکي از محورهاي سنجش سرماية اجتماعي، اندازه‌گيري «شاخص‌هاي مربوط به اعتماد»</a:t>
            </a:r>
          </a:p>
          <a:p>
            <a:pPr algn="r" rtl="1">
              <a:lnSpc>
                <a:spcPct val="130000"/>
              </a:lnSpc>
              <a:buFont typeface="Monotype Sorts" charset="2"/>
              <a:buNone/>
            </a:pPr>
            <a:endParaRPr lang="en-US" dirty="0" smtClean="0">
              <a:cs typeface="B Koodak" pitchFamily="2" charset="-78"/>
            </a:endParaRPr>
          </a:p>
          <a:p>
            <a:pPr>
              <a:lnSpc>
                <a:spcPct val="130000"/>
              </a:lnSpc>
            </a:pP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مفهوم اعتماد /</a:t>
            </a:r>
            <a:r>
              <a:rPr lang="fa-IR" sz="2800" i="0" dirty="0" smtClean="0">
                <a:solidFill>
                  <a:srgbClr val="00B0F0"/>
                </a:solidFill>
                <a:cs typeface="B Titr" pitchFamily="2" charset="-78"/>
              </a:rPr>
              <a:t>مرور تعاريف و مفاهيم</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buClr>
                <a:srgbClr val="FF0000"/>
              </a:buClr>
              <a:buFont typeface="Wingdings" pitchFamily="2" charset="2"/>
              <a:buChar char="§"/>
            </a:pPr>
            <a:r>
              <a:rPr lang="fa-IR" sz="3200" dirty="0" smtClean="0">
                <a:cs typeface="B Koodak" pitchFamily="2" charset="-78"/>
              </a:rPr>
              <a:t>سرمايه اجتماعي</a:t>
            </a:r>
          </a:p>
          <a:p>
            <a:pPr algn="r" rtl="1">
              <a:buClr>
                <a:srgbClr val="FF0000"/>
              </a:buClr>
              <a:buNone/>
            </a:pPr>
            <a:r>
              <a:rPr lang="fa-IR" sz="2800" dirty="0" smtClean="0">
                <a:cs typeface="B Koodak" pitchFamily="2" charset="-78"/>
              </a:rPr>
              <a:t>پیر بوردیو(</a:t>
            </a:r>
            <a:r>
              <a:rPr lang="en-US" sz="1400" dirty="0" smtClean="0">
                <a:cs typeface="B Koodak" pitchFamily="2" charset="-78"/>
              </a:rPr>
              <a:t>Pierre </a:t>
            </a:r>
            <a:r>
              <a:rPr lang="en-US" sz="1400" dirty="0" err="1" smtClean="0">
                <a:cs typeface="B Koodak" pitchFamily="2" charset="-78"/>
              </a:rPr>
              <a:t>Bourdieu</a:t>
            </a:r>
            <a:r>
              <a:rPr lang="fa-IR" sz="1400" dirty="0" smtClean="0">
                <a:cs typeface="B Koodak" pitchFamily="2" charset="-78"/>
              </a:rPr>
              <a:t>)</a:t>
            </a:r>
            <a:r>
              <a:rPr lang="fa-IR" sz="1800" dirty="0" smtClean="0">
                <a:cs typeface="B Koodak" pitchFamily="2" charset="-78"/>
              </a:rPr>
              <a:t>: </a:t>
            </a:r>
            <a:r>
              <a:rPr lang="fa-IR" sz="2000" dirty="0" smtClean="0">
                <a:cs typeface="B Koodak" pitchFamily="2" charset="-78"/>
              </a:rPr>
              <a:t>معتقد است سرمایه اجتماعی،حاصل شبکه هاي بادوام از روابط کم و بیش نهادینه شدة «آشنایی» و «شناخت متقابل» است. شبکه اي که هریک از اعضاي خود را از پشتیبانی سرمایه جمعی برخوردار می کند و آنان را مستحق اعتبار می سازد. </a:t>
            </a:r>
            <a:endParaRPr lang="fa-IR" sz="2000" dirty="0" smtClean="0">
              <a:cs typeface="B Koodak" pitchFamily="2" charset="-78"/>
            </a:endParaRPr>
          </a:p>
          <a:p>
            <a:pPr algn="r" rtl="1">
              <a:buClr>
                <a:srgbClr val="FF0000"/>
              </a:buClr>
              <a:buNone/>
            </a:pPr>
            <a:endParaRPr lang="fa-IR" sz="2000" dirty="0" smtClean="0">
              <a:cs typeface="B Koodak" pitchFamily="2" charset="-78"/>
            </a:endParaRPr>
          </a:p>
          <a:p>
            <a:pPr algn="r" rtl="1">
              <a:buClr>
                <a:srgbClr val="FF0000"/>
              </a:buClr>
              <a:buNone/>
            </a:pPr>
            <a:r>
              <a:rPr lang="fa-IR" sz="2800" dirty="0" smtClean="0">
                <a:cs typeface="B Koodak" pitchFamily="2" charset="-78"/>
              </a:rPr>
              <a:t>فوکوياما</a:t>
            </a:r>
            <a:r>
              <a:rPr lang="fa-IR" sz="2400" dirty="0" smtClean="0">
                <a:cs typeface="B Koodak" pitchFamily="2" charset="-78"/>
              </a:rPr>
              <a:t> </a:t>
            </a:r>
            <a:r>
              <a:rPr lang="en-US" sz="1400" dirty="0" err="1" smtClean="0">
                <a:cs typeface="B Koodak" pitchFamily="2" charset="-78"/>
              </a:rPr>
              <a:t>Fukayama</a:t>
            </a:r>
            <a:r>
              <a:rPr lang="en-US" sz="1400" dirty="0" smtClean="0">
                <a:cs typeface="B Koodak" pitchFamily="2" charset="-78"/>
              </a:rPr>
              <a:t>)</a:t>
            </a:r>
            <a:r>
              <a:rPr lang="fa-IR" sz="1400" dirty="0" smtClean="0">
                <a:cs typeface="B Koodak" pitchFamily="2" charset="-78"/>
              </a:rPr>
              <a:t>)</a:t>
            </a:r>
            <a:r>
              <a:rPr lang="fa-IR" sz="1800" dirty="0" smtClean="0">
                <a:cs typeface="B Koodak" pitchFamily="2" charset="-78"/>
              </a:rPr>
              <a:t>: </a:t>
            </a:r>
            <a:r>
              <a:rPr lang="fa-IR" sz="2000" dirty="0" smtClean="0">
                <a:cs typeface="B Koodak" pitchFamily="2" charset="-78"/>
              </a:rPr>
              <a:t>سرمایه اجتماعی، شکل ملموسي از هنجار غيررسمي است که باعث ترويج همکاري بين دو يا چند فرد مي‌شود .هنجارهاي تشکيل‌دهندة سرمايه اجتماعي مي‌تواند از هنجار روابط متقابل دو دوست گرفته تا آموزه‌هايي پيچيده‌اي را در بر گيرند. وي از طريق مفهوم «شعاع اعتماد» (</a:t>
            </a:r>
            <a:r>
              <a:rPr lang="en-US" sz="1800" dirty="0" smtClean="0">
                <a:cs typeface="B Koodak" pitchFamily="2" charset="-78"/>
              </a:rPr>
              <a:t>radius of trust</a:t>
            </a:r>
            <a:r>
              <a:rPr lang="fa-IR" sz="2000" dirty="0" smtClean="0">
                <a:cs typeface="B Koodak" pitchFamily="2" charset="-78"/>
              </a:rPr>
              <a:t>) به تحليل سرمايه اجتماعي مي‌پردازد.</a:t>
            </a:r>
          </a:p>
          <a:p>
            <a:pPr algn="r" rtl="1">
              <a:buClr>
                <a:srgbClr val="FF0000"/>
              </a:buClr>
              <a:buNone/>
            </a:pPr>
            <a:endParaRPr lang="fa-IR" sz="2400" dirty="0" smtClean="0">
              <a:cs typeface="B Koodak" pitchFamily="2" charset="-78"/>
            </a:endParaRPr>
          </a:p>
          <a:p>
            <a:pPr algn="r" rtl="1">
              <a:lnSpc>
                <a:spcPct val="130000"/>
              </a:lnSpc>
              <a:buNone/>
            </a:pPr>
            <a:endParaRPr lang="fa-IR" dirty="0" smtClean="0">
              <a:cs typeface="B Koodak" pitchFamily="2" charset="-78"/>
            </a:endParaRPr>
          </a:p>
          <a:p>
            <a:pPr algn="r" rtl="1">
              <a:lnSpc>
                <a:spcPct val="130000"/>
              </a:lnSpc>
              <a:buFont typeface="Monotype Sorts" charset="2"/>
              <a:buNone/>
            </a:pPr>
            <a:endParaRPr lang="en-US" dirty="0">
              <a:cs typeface="B Koodak" pitchFamily="2" charset="-78"/>
            </a:endParaRPr>
          </a:p>
          <a:p>
            <a:pPr>
              <a:lnSpc>
                <a:spcPct val="130000"/>
              </a:lnSpc>
            </a:pP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مفهوم اعتماد /</a:t>
            </a:r>
            <a:r>
              <a:rPr lang="fa-IR" sz="2800" i="0" dirty="0" smtClean="0">
                <a:solidFill>
                  <a:srgbClr val="00B0F0"/>
                </a:solidFill>
                <a:cs typeface="B Titr" pitchFamily="2" charset="-78"/>
              </a:rPr>
              <a:t>مرور تعاريف و مفاهيم</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buClr>
                <a:srgbClr val="FF0000"/>
              </a:buClr>
              <a:buFont typeface="Wingdings" pitchFamily="2" charset="2"/>
              <a:buChar char="§"/>
            </a:pPr>
            <a:r>
              <a:rPr lang="fa-IR" sz="3200" dirty="0" smtClean="0">
                <a:cs typeface="B Koodak" pitchFamily="2" charset="-78"/>
              </a:rPr>
              <a:t>سرمايه اجتماعي</a:t>
            </a:r>
          </a:p>
          <a:p>
            <a:pPr algn="r" rtl="1">
              <a:buClr>
                <a:schemeClr val="bg1">
                  <a:lumMod val="40000"/>
                  <a:lumOff val="60000"/>
                </a:schemeClr>
              </a:buClr>
            </a:pPr>
            <a:r>
              <a:rPr lang="fa-IR" sz="2000" dirty="0" smtClean="0">
                <a:cs typeface="B Koodak" pitchFamily="2" charset="-78"/>
              </a:rPr>
              <a:t>سرمايه اجتماعي با متغيرهاي شناخته‌ شده جامعه‌شناختي مانند اعتماد، مشارکت، همکاري، آگاهي، نگراني عمومي، همبستگي ارتباط دارد</a:t>
            </a:r>
          </a:p>
          <a:p>
            <a:pPr algn="r" rtl="1">
              <a:buClr>
                <a:schemeClr val="bg1">
                  <a:lumMod val="40000"/>
                  <a:lumOff val="60000"/>
                </a:schemeClr>
              </a:buClr>
            </a:pPr>
            <a:r>
              <a:rPr lang="fa-IR" sz="2000" dirty="0" smtClean="0">
                <a:cs typeface="B Koodak" pitchFamily="2" charset="-78"/>
              </a:rPr>
              <a:t>شکل‌گيري سرماية اجتماعي، تابع متغيرهاي بافت فرهنگي، سياسي، اجتماعي و اقتصادي است</a:t>
            </a:r>
          </a:p>
          <a:p>
            <a:pPr algn="r" rtl="1">
              <a:buClr>
                <a:schemeClr val="bg1">
                  <a:lumMod val="40000"/>
                  <a:lumOff val="60000"/>
                </a:schemeClr>
              </a:buClr>
            </a:pPr>
            <a:r>
              <a:rPr lang="fa-IR" sz="2000" dirty="0" smtClean="0">
                <a:cs typeface="B Koodak" pitchFamily="2" charset="-78"/>
              </a:rPr>
              <a:t>سرمايه اجتماعي يک پتانسيل براي تأثيرگذاري و اقدام است</a:t>
            </a:r>
          </a:p>
          <a:p>
            <a:pPr algn="r" rtl="1">
              <a:buClr>
                <a:schemeClr val="bg1">
                  <a:lumMod val="40000"/>
                  <a:lumOff val="60000"/>
                </a:schemeClr>
              </a:buClr>
            </a:pPr>
            <a:r>
              <a:rPr lang="fa-IR" sz="2000" dirty="0" smtClean="0">
                <a:cs typeface="B Koodak" pitchFamily="2" charset="-78"/>
              </a:rPr>
              <a:t>مالکيت‌بردار نيست؛ سود آن عمل جمعي است نه ثروت مادي؛ بهره‌برداري از آن نه تنها موجب تقليل آن نمي‌شود، بلکه افزايش سرمايه مي‌دهد</a:t>
            </a:r>
          </a:p>
          <a:p>
            <a:pPr algn="r" rtl="1">
              <a:buClr>
                <a:schemeClr val="bg1">
                  <a:lumMod val="40000"/>
                  <a:lumOff val="60000"/>
                </a:schemeClr>
              </a:buClr>
            </a:pPr>
            <a:r>
              <a:rPr lang="fa-IR" sz="2000" dirty="0" smtClean="0">
                <a:cs typeface="B Koodak" pitchFamily="2" charset="-78"/>
              </a:rPr>
              <a:t>فرضية قابل طرح: گروه‌ها و جوامعي که از سرماية اجتماعي برخوردارند توانايي دست‌يابي به اهدافي را دارند که بدون سرمايه اجتماعي ميسر نيست(اقدام‌هاي خيريه، بسيج عمومي براي اقدام اجتماعي)</a:t>
            </a:r>
          </a:p>
          <a:p>
            <a:pPr algn="r" rtl="1">
              <a:buClr>
                <a:schemeClr val="bg1">
                  <a:lumMod val="40000"/>
                  <a:lumOff val="60000"/>
                </a:schemeClr>
              </a:buClr>
            </a:pPr>
            <a:endParaRPr lang="fa-IR" sz="2000" dirty="0" smtClean="0">
              <a:cs typeface="B Koodak" pitchFamily="2" charset="-78"/>
            </a:endParaRPr>
          </a:p>
          <a:p>
            <a:pPr marL="447675" indent="0" algn="r" rtl="1">
              <a:buClr>
                <a:srgbClr val="FF0000"/>
              </a:buClr>
              <a:buNone/>
            </a:pPr>
            <a:endParaRPr lang="fa-IR" sz="2000" dirty="0" smtClean="0">
              <a:cs typeface="B Koodak" pitchFamily="2" charset="-78"/>
            </a:endParaRPr>
          </a:p>
          <a:p>
            <a:pPr algn="r" rtl="1">
              <a:lnSpc>
                <a:spcPct val="130000"/>
              </a:lnSpc>
              <a:buNone/>
            </a:pPr>
            <a:endParaRPr lang="fa-IR" dirty="0" smtClean="0">
              <a:cs typeface="B Koodak" pitchFamily="2" charset="-78"/>
            </a:endParaRPr>
          </a:p>
          <a:p>
            <a:pPr algn="r" rtl="1">
              <a:lnSpc>
                <a:spcPct val="130000"/>
              </a:lnSpc>
              <a:buFont typeface="Monotype Sorts" charset="2"/>
              <a:buNone/>
            </a:pPr>
            <a:endParaRPr lang="en-US" dirty="0">
              <a:cs typeface="B Koodak" pitchFamily="2" charset="-78"/>
            </a:endParaRPr>
          </a:p>
          <a:p>
            <a:pPr>
              <a:lnSpc>
                <a:spcPct val="130000"/>
              </a:lnSpc>
            </a:pP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مفهوم اعتماد /</a:t>
            </a:r>
            <a:r>
              <a:rPr lang="fa-IR" sz="2800" i="0" dirty="0" smtClean="0">
                <a:solidFill>
                  <a:srgbClr val="00B0F0"/>
                </a:solidFill>
                <a:cs typeface="B Titr" pitchFamily="2" charset="-78"/>
              </a:rPr>
              <a:t>مرور تعاريف و مفاهيم</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buClr>
                <a:srgbClr val="FF0000"/>
              </a:buClr>
            </a:pPr>
            <a:r>
              <a:rPr lang="fa-IR" dirty="0" smtClean="0">
                <a:cs typeface="B Koodak" pitchFamily="2" charset="-78"/>
              </a:rPr>
              <a:t>مفهوم «اعتماد»:</a:t>
            </a:r>
          </a:p>
          <a:p>
            <a:pPr lvl="1" algn="r" rtl="1">
              <a:lnSpc>
                <a:spcPct val="130000"/>
              </a:lnSpc>
              <a:buClr>
                <a:srgbClr val="FF0000"/>
              </a:buClr>
            </a:pPr>
            <a:r>
              <a:rPr lang="fa-IR" dirty="0" smtClean="0">
                <a:cs typeface="B Koodak" pitchFamily="2" charset="-78"/>
              </a:rPr>
              <a:t>سليگمن</a:t>
            </a:r>
            <a:r>
              <a:rPr lang="en-US" sz="1600" dirty="0" smtClean="0">
                <a:cs typeface="B Koodak" pitchFamily="2" charset="-78"/>
              </a:rPr>
              <a:t>(</a:t>
            </a:r>
            <a:r>
              <a:rPr lang="en-US" sz="1600" dirty="0" smtClean="0"/>
              <a:t>Adam Seligman</a:t>
            </a:r>
            <a:r>
              <a:rPr lang="en-US" sz="1600" dirty="0" smtClean="0">
                <a:cs typeface="B Koodak" pitchFamily="2" charset="-78"/>
              </a:rPr>
              <a:t>)</a:t>
            </a:r>
            <a:r>
              <a:rPr lang="fa-IR" sz="1600" dirty="0" smtClean="0">
                <a:cs typeface="B Koodak" pitchFamily="2" charset="-78"/>
              </a:rPr>
              <a:t>: </a:t>
            </a:r>
            <a:r>
              <a:rPr lang="fa-IR" sz="2000" dirty="0" smtClean="0">
                <a:cs typeface="B Koodak" pitchFamily="2" charset="-78"/>
              </a:rPr>
              <a:t>زبان اعتماد در حال ارائه روشي براي تفكر در مورد نوع روابط در جامعة مدني است.</a:t>
            </a:r>
          </a:p>
          <a:p>
            <a:pPr lvl="1" algn="r" rtl="1">
              <a:lnSpc>
                <a:spcPct val="130000"/>
              </a:lnSpc>
              <a:buClr>
                <a:srgbClr val="FF0000"/>
              </a:buClr>
            </a:pPr>
            <a:r>
              <a:rPr lang="fa-IR" dirty="0" smtClean="0">
                <a:cs typeface="B Koodak" pitchFamily="2" charset="-78"/>
              </a:rPr>
              <a:t>فوکوياما </a:t>
            </a:r>
            <a:r>
              <a:rPr lang="en-US" sz="1600" dirty="0" smtClean="0">
                <a:cs typeface="B Koodak" pitchFamily="2" charset="-78"/>
              </a:rPr>
              <a:t>:(</a:t>
            </a:r>
            <a:r>
              <a:rPr lang="en-US" sz="1600" dirty="0" err="1" smtClean="0">
                <a:cs typeface="B Koodak" pitchFamily="2" charset="-78"/>
              </a:rPr>
              <a:t>Fukayama</a:t>
            </a:r>
            <a:r>
              <a:rPr lang="en-US" sz="1600" dirty="0" smtClean="0">
                <a:cs typeface="B Koodak" pitchFamily="2" charset="-78"/>
              </a:rPr>
              <a:t>)</a:t>
            </a:r>
            <a:r>
              <a:rPr lang="fa-IR" sz="1600" dirty="0" smtClean="0">
                <a:cs typeface="B Koodak" pitchFamily="2" charset="-78"/>
              </a:rPr>
              <a:t> </a:t>
            </a:r>
            <a:r>
              <a:rPr lang="fa-IR" sz="2000" dirty="0" smtClean="0">
                <a:cs typeface="B Koodak" pitchFamily="2" charset="-78"/>
              </a:rPr>
              <a:t>اعتماد، </a:t>
            </a:r>
            <a:r>
              <a:rPr lang="fa-IR" sz="2000" dirty="0" smtClean="0">
                <a:cs typeface="B Koodak" pitchFamily="2" charset="-78"/>
              </a:rPr>
              <a:t>داشتن هنجارهاي مشترك، صداقت </a:t>
            </a:r>
            <a:r>
              <a:rPr lang="en-US" sz="1600" dirty="0" smtClean="0">
                <a:cs typeface="B Koodak" pitchFamily="2" charset="-78"/>
              </a:rPr>
              <a:t>(honesty)</a:t>
            </a:r>
            <a:r>
              <a:rPr lang="fa-IR" sz="1600" dirty="0" smtClean="0">
                <a:cs typeface="B Koodak" pitchFamily="2" charset="-78"/>
              </a:rPr>
              <a:t> </a:t>
            </a:r>
            <a:r>
              <a:rPr lang="fa-IR" sz="2000" dirty="0" smtClean="0">
                <a:cs typeface="B Koodak" pitchFamily="2" charset="-78"/>
              </a:rPr>
              <a:t>و رفتار متقابل</a:t>
            </a:r>
            <a:r>
              <a:rPr lang="en-US" sz="1600" dirty="0" smtClean="0">
                <a:cs typeface="B Koodak" pitchFamily="2" charset="-78"/>
              </a:rPr>
              <a:t>(reciprocity)</a:t>
            </a:r>
            <a:r>
              <a:rPr lang="fa-IR" sz="1600" dirty="0" smtClean="0">
                <a:cs typeface="B Koodak" pitchFamily="2" charset="-78"/>
              </a:rPr>
              <a:t>، </a:t>
            </a:r>
            <a:r>
              <a:rPr lang="fa-IR" sz="2000" dirty="0" smtClean="0">
                <a:cs typeface="B Koodak" pitchFamily="2" charset="-78"/>
              </a:rPr>
              <a:t>توانايي همكاري با يكديگر.</a:t>
            </a:r>
            <a:endParaRPr lang="en-US" sz="2000" dirty="0" smtClean="0">
              <a:cs typeface="B Koodak" pitchFamily="2" charset="-78"/>
            </a:endParaRPr>
          </a:p>
          <a:p>
            <a:pPr lvl="1" algn="r" rtl="1">
              <a:lnSpc>
                <a:spcPct val="130000"/>
              </a:lnSpc>
              <a:buClr>
                <a:srgbClr val="FF0000"/>
              </a:buClr>
            </a:pPr>
            <a:r>
              <a:rPr lang="fa-IR" dirty="0" smtClean="0">
                <a:cs typeface="B Koodak" pitchFamily="2" charset="-78"/>
              </a:rPr>
              <a:t>گيدنز</a:t>
            </a:r>
            <a:r>
              <a:rPr lang="en-US" sz="1600" dirty="0" smtClean="0">
                <a:cs typeface="B Koodak" pitchFamily="2" charset="-78"/>
              </a:rPr>
              <a:t>(</a:t>
            </a:r>
            <a:r>
              <a:rPr lang="en-US" sz="1600" dirty="0" err="1" smtClean="0">
                <a:cs typeface="B Koodak" pitchFamily="2" charset="-78"/>
              </a:rPr>
              <a:t>Giddens</a:t>
            </a:r>
            <a:r>
              <a:rPr lang="en-US" sz="1600" dirty="0" smtClean="0">
                <a:cs typeface="B Koodak" pitchFamily="2" charset="-78"/>
              </a:rPr>
              <a:t>)</a:t>
            </a:r>
            <a:r>
              <a:rPr lang="fa-IR" sz="2000" dirty="0" smtClean="0">
                <a:cs typeface="B Koodak" pitchFamily="2" charset="-78"/>
              </a:rPr>
              <a:t>: جهت‌گيري عاطفي-شناختي به سوي ديگران؛ ريشه در وثوق و اطمينان به اشخاص صالح و معتبر دارد؛ و تحت تأثير متغيرهاي زمان و مکان است.</a:t>
            </a:r>
            <a:endParaRPr lang="en-US" sz="2000" dirty="0" smtClean="0">
              <a:cs typeface="B Koodak" pitchFamily="2" charset="-78"/>
            </a:endParaRPr>
          </a:p>
          <a:p>
            <a:pPr algn="r" rtl="1">
              <a:lnSpc>
                <a:spcPct val="130000"/>
              </a:lnSpc>
              <a:buNone/>
            </a:pPr>
            <a:endParaRPr lang="fa-IR" dirty="0" smtClean="0">
              <a:cs typeface="B Koodak" pitchFamily="2" charset="-78"/>
            </a:endParaRPr>
          </a:p>
          <a:p>
            <a:pPr algn="r" rtl="1">
              <a:lnSpc>
                <a:spcPct val="130000"/>
              </a:lnSpc>
              <a:buNone/>
            </a:pPr>
            <a:endParaRPr lang="fa-IR" dirty="0" smtClean="0">
              <a:cs typeface="B Koodak" pitchFamily="2" charset="-78"/>
            </a:endParaRPr>
          </a:p>
          <a:p>
            <a:pPr algn="r" rtl="1">
              <a:lnSpc>
                <a:spcPct val="130000"/>
              </a:lnSpc>
              <a:buFont typeface="Monotype Sorts" charset="2"/>
              <a:buNone/>
            </a:pPr>
            <a:endParaRPr lang="en-US" dirty="0">
              <a:cs typeface="B Koodak" pitchFamily="2" charset="-78"/>
            </a:endParaRPr>
          </a:p>
          <a:p>
            <a:pPr>
              <a:lnSpc>
                <a:spcPct val="130000"/>
              </a:lnSpc>
            </a:pP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مفهوم اعتماد /</a:t>
            </a:r>
            <a:r>
              <a:rPr lang="fa-IR" sz="2800" i="0" dirty="0" smtClean="0">
                <a:solidFill>
                  <a:srgbClr val="00B0F0"/>
                </a:solidFill>
                <a:cs typeface="B Titr" pitchFamily="2" charset="-78"/>
              </a:rPr>
              <a:t>مرور تعاريف و مفاهيم</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buClr>
                <a:srgbClr val="FF0000"/>
              </a:buClr>
            </a:pPr>
            <a:r>
              <a:rPr lang="fa-IR" dirty="0" smtClean="0">
                <a:cs typeface="B Koodak" pitchFamily="2" charset="-78"/>
              </a:rPr>
              <a:t>...</a:t>
            </a:r>
            <a:r>
              <a:rPr lang="fa-IR" sz="2000" dirty="0" smtClean="0">
                <a:solidFill>
                  <a:schemeClr val="bg2">
                    <a:lumMod val="50000"/>
                    <a:lumOff val="50000"/>
                  </a:schemeClr>
                </a:solidFill>
                <a:cs typeface="B Koodak" pitchFamily="2" charset="-78"/>
              </a:rPr>
              <a:t>ادامه....  </a:t>
            </a:r>
            <a:r>
              <a:rPr lang="fa-IR" dirty="0" smtClean="0">
                <a:cs typeface="B Koodak" pitchFamily="2" charset="-78"/>
              </a:rPr>
              <a:t>مفهوم «اعتماد»:</a:t>
            </a:r>
          </a:p>
          <a:p>
            <a:pPr lvl="1" algn="r" rtl="1">
              <a:buClr>
                <a:srgbClr val="FF0000"/>
              </a:buClr>
            </a:pPr>
            <a:r>
              <a:rPr lang="fa-IR" sz="2400" dirty="0" smtClean="0">
                <a:cs typeface="B Koodak" pitchFamily="2" charset="-78"/>
              </a:rPr>
              <a:t>كلمن</a:t>
            </a:r>
            <a:r>
              <a:rPr lang="fa-IR" sz="1600" dirty="0" smtClean="0">
                <a:cs typeface="B Koodak" pitchFamily="2" charset="-78"/>
              </a:rPr>
              <a:t>(</a:t>
            </a:r>
            <a:r>
              <a:rPr lang="en-US" sz="1600" dirty="0" smtClean="0">
                <a:cs typeface="B Koodak" pitchFamily="2" charset="-78"/>
              </a:rPr>
              <a:t>Coleman </a:t>
            </a:r>
            <a:r>
              <a:rPr lang="fa-IR" sz="1600" dirty="0" smtClean="0">
                <a:cs typeface="B Koodak" pitchFamily="2" charset="-78"/>
              </a:rPr>
              <a:t>):</a:t>
            </a:r>
            <a:r>
              <a:rPr lang="fa-IR" sz="2000" dirty="0" smtClean="0">
                <a:cs typeface="B Koodak" pitchFamily="2" charset="-78"/>
              </a:rPr>
              <a:t> رويكرد كنش انتخاب عاقلانه؛ اعتماد بر اساس ارزش‌های مشترك. </a:t>
            </a:r>
            <a:endParaRPr lang="fa-IR" sz="2000" dirty="0" smtClean="0">
              <a:cs typeface="B Koodak" pitchFamily="2" charset="-78"/>
            </a:endParaRPr>
          </a:p>
          <a:p>
            <a:pPr lvl="1" algn="r" rtl="1">
              <a:buClr>
                <a:srgbClr val="FF0000"/>
              </a:buClr>
            </a:pPr>
            <a:r>
              <a:rPr lang="fa-IR" sz="2400" dirty="0" smtClean="0">
                <a:cs typeface="B Koodak" pitchFamily="2" charset="-78"/>
              </a:rPr>
              <a:t>روبرت پاتنام(</a:t>
            </a:r>
            <a:r>
              <a:rPr lang="en-US" sz="1600" dirty="0" smtClean="0">
                <a:cs typeface="B Koodak" pitchFamily="2" charset="-78"/>
              </a:rPr>
              <a:t>Robert Putnam</a:t>
            </a:r>
            <a:r>
              <a:rPr lang="fa-IR" sz="1600" dirty="0" smtClean="0">
                <a:cs typeface="B Koodak" pitchFamily="2" charset="-78"/>
              </a:rPr>
              <a:t>): </a:t>
            </a:r>
            <a:r>
              <a:rPr lang="fa-IR" sz="2000" dirty="0" smtClean="0">
                <a:cs typeface="B Koodak" pitchFamily="2" charset="-78"/>
              </a:rPr>
              <a:t>اعتماد، مفهومي پيوسته با «سرمايه اجتماعي» است؛ با پايگاه اجتماعي افراد وابسته است.</a:t>
            </a:r>
            <a:endParaRPr lang="fa-IR" sz="2000" dirty="0" smtClean="0">
              <a:cs typeface="B Koodak" pitchFamily="2" charset="-78"/>
            </a:endParaRPr>
          </a:p>
          <a:p>
            <a:pPr lvl="1" algn="r" rtl="1">
              <a:buClr>
                <a:srgbClr val="FF0000"/>
              </a:buClr>
            </a:pPr>
            <a:r>
              <a:rPr lang="fa-IR" dirty="0" smtClean="0">
                <a:cs typeface="B Koodak" pitchFamily="2" charset="-78"/>
              </a:rPr>
              <a:t> </a:t>
            </a:r>
            <a:r>
              <a:rPr lang="fa-IR" sz="2400" dirty="0" smtClean="0">
                <a:cs typeface="B Koodak" pitchFamily="2" charset="-78"/>
              </a:rPr>
              <a:t>كلاوس اوفه </a:t>
            </a:r>
            <a:r>
              <a:rPr lang="fa-IR" sz="1600" dirty="0" smtClean="0">
                <a:cs typeface="B Koodak" pitchFamily="2" charset="-78"/>
              </a:rPr>
              <a:t>(</a:t>
            </a:r>
            <a:r>
              <a:rPr lang="en-US" sz="1600" dirty="0" err="1" smtClean="0"/>
              <a:t>Offe</a:t>
            </a:r>
            <a:r>
              <a:rPr lang="fa-IR" sz="1600" dirty="0" smtClean="0">
                <a:cs typeface="B Koodak" pitchFamily="2" charset="-78"/>
              </a:rPr>
              <a:t>): </a:t>
            </a:r>
            <a:r>
              <a:rPr lang="fa-IR" sz="2000" dirty="0" smtClean="0">
                <a:cs typeface="B Koodak" pitchFamily="2" charset="-78"/>
              </a:rPr>
              <a:t>اعتماد به عنوان سرچشمة همكاري اجتماعي، و از جمله منابع فرهنگي و اخلاقي كه شيوة غيررسمي هماهنگي اجتماعي ميسر مي‌سازد.</a:t>
            </a:r>
            <a:endParaRPr lang="fa-IR" sz="2000" dirty="0">
              <a:cs typeface="B Koodak" pitchFamily="2" charset="-78"/>
            </a:endParaRPr>
          </a:p>
          <a:p>
            <a:pPr lvl="1" algn="r" rtl="1">
              <a:buClr>
                <a:srgbClr val="FF0000"/>
              </a:buClr>
            </a:pPr>
            <a:r>
              <a:rPr lang="fa-IR" dirty="0" smtClean="0">
                <a:cs typeface="B Koodak" pitchFamily="2" charset="-78"/>
              </a:rPr>
              <a:t> </a:t>
            </a:r>
            <a:r>
              <a:rPr lang="fa-IR" sz="2400" dirty="0" smtClean="0">
                <a:cs typeface="B Koodak" pitchFamily="2" charset="-78"/>
              </a:rPr>
              <a:t>پيوتر زتومكا(</a:t>
            </a:r>
            <a:r>
              <a:rPr lang="en-US" sz="1600" dirty="0" err="1" smtClean="0"/>
              <a:t>Piotr</a:t>
            </a:r>
            <a:r>
              <a:rPr lang="en-US" sz="1600" dirty="0" smtClean="0"/>
              <a:t> </a:t>
            </a:r>
            <a:r>
              <a:rPr lang="en-US" sz="1600" b="1" dirty="0" err="1" smtClean="0"/>
              <a:t>Sztompka</a:t>
            </a:r>
            <a:r>
              <a:rPr lang="fa-IR" sz="1600" dirty="0" smtClean="0">
                <a:cs typeface="B Koodak" pitchFamily="2" charset="-78"/>
              </a:rPr>
              <a:t>):</a:t>
            </a:r>
            <a:r>
              <a:rPr lang="fa-IR" sz="2000" dirty="0" smtClean="0">
                <a:cs typeface="B Koodak" pitchFamily="2" charset="-78"/>
              </a:rPr>
              <a:t> اعتماد به عنوان عنصر مبنايي كنش‌ بين انسان‌ها. ضرورت پيش‌بيني رفتار و کنترل بر کنش‌ها.</a:t>
            </a:r>
            <a:endParaRPr lang="fa-IR" sz="2000" dirty="0" smtClean="0">
              <a:cs typeface="B Koodak" pitchFamily="2" charset="-78"/>
            </a:endParaRPr>
          </a:p>
          <a:p>
            <a:pPr lvl="1" algn="r" rtl="1">
              <a:lnSpc>
                <a:spcPct val="130000"/>
              </a:lnSpc>
              <a:buClr>
                <a:srgbClr val="FF0000"/>
              </a:buClr>
            </a:pPr>
            <a:endParaRPr lang="fa-IR" dirty="0" smtClean="0">
              <a:cs typeface="B Koodak" pitchFamily="2" charset="-78"/>
            </a:endParaRPr>
          </a:p>
          <a:p>
            <a:pPr algn="r" rtl="1">
              <a:lnSpc>
                <a:spcPct val="130000"/>
              </a:lnSpc>
              <a:buNone/>
            </a:pPr>
            <a:endParaRPr lang="fa-IR" dirty="0" smtClean="0">
              <a:cs typeface="B Koodak" pitchFamily="2" charset="-78"/>
            </a:endParaRPr>
          </a:p>
          <a:p>
            <a:pPr algn="r" rtl="1">
              <a:lnSpc>
                <a:spcPct val="130000"/>
              </a:lnSpc>
              <a:buFont typeface="Monotype Sorts" charset="2"/>
              <a:buNone/>
            </a:pPr>
            <a:endParaRPr lang="en-US" dirty="0">
              <a:cs typeface="B Koodak" pitchFamily="2" charset="-78"/>
            </a:endParaRPr>
          </a:p>
          <a:p>
            <a:pPr>
              <a:lnSpc>
                <a:spcPct val="130000"/>
              </a:lnSpc>
            </a:pP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مفهوم اعتماد /</a:t>
            </a:r>
            <a:r>
              <a:rPr lang="fa-IR" sz="2800" i="0" dirty="0" smtClean="0">
                <a:solidFill>
                  <a:srgbClr val="00B0F0"/>
                </a:solidFill>
                <a:cs typeface="B Titr" pitchFamily="2" charset="-78"/>
              </a:rPr>
              <a:t> سطوح اعتماد</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marL="271463" indent="-271463" algn="r" rtl="1">
              <a:buClr>
                <a:srgbClr val="FF0000"/>
              </a:buClr>
            </a:pPr>
            <a:r>
              <a:rPr lang="fa-IR" sz="3200" dirty="0" smtClean="0">
                <a:cs typeface="B Koodak" pitchFamily="2" charset="-78"/>
              </a:rPr>
              <a:t>از ديدگاه روان‌شناسي اجتماعي، اعتماد مي‌تواند سه سطح داشته باشد:</a:t>
            </a:r>
          </a:p>
          <a:p>
            <a:pPr lvl="1" algn="r" rtl="1">
              <a:buClr>
                <a:srgbClr val="FF0000"/>
              </a:buClr>
            </a:pPr>
            <a:r>
              <a:rPr lang="fa-IR" dirty="0" smtClean="0">
                <a:cs typeface="B Koodak" pitchFamily="2" charset="-78"/>
              </a:rPr>
              <a:t> اعتماد به یک فرد خاص ( اعتماد رابطه ای )</a:t>
            </a:r>
          </a:p>
          <a:p>
            <a:pPr lvl="1" algn="r" rtl="1">
              <a:lnSpc>
                <a:spcPct val="130000"/>
              </a:lnSpc>
              <a:buClr>
                <a:srgbClr val="FF0000"/>
              </a:buClr>
            </a:pPr>
            <a:r>
              <a:rPr lang="fa-IR" dirty="0" smtClean="0">
                <a:cs typeface="B Koodak" pitchFamily="2" charset="-78"/>
              </a:rPr>
              <a:t> اعتماد به دیگران و مردم در کل ( اعتماد کلی یا عمومی )</a:t>
            </a:r>
          </a:p>
          <a:p>
            <a:pPr lvl="1" algn="r" rtl="1">
              <a:lnSpc>
                <a:spcPct val="130000"/>
              </a:lnSpc>
              <a:buClr>
                <a:srgbClr val="FF0000"/>
              </a:buClr>
            </a:pPr>
            <a:r>
              <a:rPr lang="fa-IR" dirty="0" smtClean="0">
                <a:cs typeface="B Koodak" pitchFamily="2" charset="-78"/>
              </a:rPr>
              <a:t> اعتماد به سازمان/نهاد يا سیستم‌های انتزاعی ( مانند اینترنت )</a:t>
            </a:r>
          </a:p>
          <a:p>
            <a:pPr algn="r" rtl="1">
              <a:lnSpc>
                <a:spcPct val="130000"/>
              </a:lnSpc>
              <a:buNone/>
            </a:pPr>
            <a:endParaRPr lang="fa-IR" dirty="0" smtClean="0">
              <a:cs typeface="B Koodak" pitchFamily="2" charset="-78"/>
            </a:endParaRPr>
          </a:p>
          <a:p>
            <a:pPr algn="r" rtl="1">
              <a:lnSpc>
                <a:spcPct val="130000"/>
              </a:lnSpc>
              <a:buFont typeface="Monotype Sorts" charset="2"/>
              <a:buNone/>
            </a:pPr>
            <a:endParaRPr lang="en-US" dirty="0">
              <a:cs typeface="B Koodak" pitchFamily="2" charset="-78"/>
            </a:endParaRPr>
          </a:p>
          <a:p>
            <a:pPr>
              <a:lnSpc>
                <a:spcPct val="130000"/>
              </a:lnSpc>
            </a:pP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3" cstate="print"/>
          <a:srcRect/>
          <a:stretch>
            <a:fillRect/>
          </a:stretch>
        </p:blipFill>
        <p:spPr bwMode="auto">
          <a:xfrm>
            <a:off x="533401" y="1397000"/>
            <a:ext cx="1722607" cy="1524000"/>
          </a:xfrm>
          <a:prstGeom prst="rect">
            <a:avLst/>
          </a:prstGeom>
          <a:noFill/>
          <a:ln w="9525">
            <a:noFill/>
            <a:miter lim="800000"/>
            <a:headEnd/>
            <a:tailEnd/>
          </a:ln>
          <a:effectLst/>
        </p:spPr>
      </p:pic>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r>
              <a:rPr lang="fa-IR" sz="2800" i="0" dirty="0" smtClean="0">
                <a:solidFill>
                  <a:srgbClr val="00B0F0"/>
                </a:solidFill>
                <a:cs typeface="B Titr" pitchFamily="2" charset="-78"/>
              </a:rPr>
              <a:t>گونه‌شناسي</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pPr>
            <a:r>
              <a:rPr lang="fa-IR" dirty="0" smtClean="0">
                <a:cs typeface="B Koodak" pitchFamily="2" charset="-78"/>
              </a:rPr>
              <a:t>گونه‌هاي اعتماد</a:t>
            </a:r>
            <a:endParaRPr lang="fa-IR" sz="2400" dirty="0" smtClean="0">
              <a:cs typeface="B Koodak" pitchFamily="2" charset="-78"/>
            </a:endParaRPr>
          </a:p>
          <a:p>
            <a:pPr marL="714375" indent="-171450" algn="r" rtl="1">
              <a:lnSpc>
                <a:spcPct val="150000"/>
              </a:lnSpc>
            </a:pPr>
            <a:r>
              <a:rPr lang="fa-IR" sz="3000" b="0" dirty="0" smtClean="0">
                <a:cs typeface="B Koodak" pitchFamily="2" charset="-78"/>
              </a:rPr>
              <a:t>  </a:t>
            </a:r>
            <a:r>
              <a:rPr lang="fa-IR" sz="3000" b="0" dirty="0">
                <a:cs typeface="B Koodak" pitchFamily="2" charset="-78"/>
              </a:rPr>
              <a:t>اعتماد بنيادي. اعتماد در بين اعضاي </a:t>
            </a:r>
            <a:r>
              <a:rPr lang="fa-IR" sz="3000" b="0" dirty="0" smtClean="0">
                <a:cs typeface="B Koodak" pitchFamily="2" charset="-78"/>
              </a:rPr>
              <a:t>خانواده؛</a:t>
            </a:r>
            <a:endParaRPr lang="en-US" sz="3000" b="0" dirty="0">
              <a:cs typeface="B Koodak" pitchFamily="2" charset="-78"/>
            </a:endParaRPr>
          </a:p>
          <a:p>
            <a:pPr marL="714375" indent="-171450" algn="r" rtl="1">
              <a:lnSpc>
                <a:spcPct val="150000"/>
              </a:lnSpc>
            </a:pPr>
            <a:r>
              <a:rPr lang="fa-IR" sz="3000" b="0" dirty="0" smtClean="0">
                <a:cs typeface="B Koodak" pitchFamily="2" charset="-78"/>
              </a:rPr>
              <a:t>  </a:t>
            </a:r>
            <a:r>
              <a:rPr lang="fa-IR" sz="3000" b="0" dirty="0">
                <a:cs typeface="B Koodak" pitchFamily="2" charset="-78"/>
              </a:rPr>
              <a:t>اعتماد بين‌شخصي. اعتماد درگروه‌هاي دوستان، آشنايان، و خويشاوندان؛ </a:t>
            </a:r>
            <a:endParaRPr lang="en-US" sz="3000" b="0" dirty="0">
              <a:cs typeface="B Koodak" pitchFamily="2" charset="-78"/>
            </a:endParaRPr>
          </a:p>
          <a:p>
            <a:pPr marL="714375" indent="-171450" algn="r" rtl="1">
              <a:lnSpc>
                <a:spcPct val="150000"/>
              </a:lnSpc>
            </a:pPr>
            <a:r>
              <a:rPr lang="fa-IR" sz="3000" b="0" dirty="0" smtClean="0">
                <a:cs typeface="B Koodak" pitchFamily="2" charset="-78"/>
              </a:rPr>
              <a:t>  </a:t>
            </a:r>
            <a:r>
              <a:rPr lang="fa-IR" sz="3000" b="0" dirty="0">
                <a:cs typeface="B Koodak" pitchFamily="2" charset="-78"/>
              </a:rPr>
              <a:t>اعتماد سازماني. اعتماد به سازمان‌ها، </a:t>
            </a:r>
            <a:r>
              <a:rPr lang="fa-IR" sz="3000" b="0" dirty="0" smtClean="0">
                <a:cs typeface="B Koodak" pitchFamily="2" charset="-78"/>
              </a:rPr>
              <a:t>نهادها؛</a:t>
            </a:r>
            <a:endParaRPr lang="fa-IR" dirty="0" smtClean="0">
              <a:cs typeface="B Koodak" pitchFamily="2" charset="-78"/>
            </a:endParaRPr>
          </a:p>
          <a:p>
            <a:pPr algn="r" rtl="1">
              <a:lnSpc>
                <a:spcPct val="130000"/>
              </a:lnSpc>
              <a:buFont typeface="Monotype Sorts" charset="2"/>
              <a:buNone/>
            </a:pP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r>
              <a:rPr lang="fa-IR" sz="2800" i="0" dirty="0" smtClean="0">
                <a:solidFill>
                  <a:srgbClr val="00B0F0"/>
                </a:solidFill>
                <a:cs typeface="B Titr" pitchFamily="2" charset="-78"/>
              </a:rPr>
              <a:t>گونه‌شناسي</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pPr>
            <a:r>
              <a:rPr lang="fa-IR" sz="3200" dirty="0" smtClean="0">
                <a:solidFill>
                  <a:schemeClr val="bg2">
                    <a:lumMod val="50000"/>
                    <a:lumOff val="50000"/>
                  </a:schemeClr>
                </a:solidFill>
                <a:cs typeface="B Koodak" pitchFamily="2" charset="-78"/>
              </a:rPr>
              <a:t>ادامه</a:t>
            </a:r>
            <a:r>
              <a:rPr lang="fa-IR" sz="3200" dirty="0" smtClean="0">
                <a:cs typeface="B Koodak" pitchFamily="2" charset="-78"/>
              </a:rPr>
              <a:t>...</a:t>
            </a:r>
            <a:r>
              <a:rPr lang="fa-IR" dirty="0" smtClean="0">
                <a:cs typeface="B Koodak" pitchFamily="2" charset="-78"/>
              </a:rPr>
              <a:t>گونه‌هاي اعتماد</a:t>
            </a:r>
          </a:p>
          <a:p>
            <a:pPr marL="628650" indent="-76200" algn="r" rtl="1">
              <a:tabLst>
                <a:tab pos="628650" algn="l"/>
              </a:tabLst>
            </a:pPr>
            <a:r>
              <a:rPr lang="fa-IR" sz="3000" b="0" dirty="0" smtClean="0">
                <a:cs typeface="B Koodak" pitchFamily="2" charset="-78"/>
              </a:rPr>
              <a:t> اعتماد سياسي. اعتماد به نهادهاي داراي قدرت و اقتدار سياسي، مانند دولت، و قواي قانون‌گذاری و قضاييه؛ </a:t>
            </a:r>
          </a:p>
          <a:p>
            <a:pPr marL="628650" indent="-76200" algn="r" rtl="1">
              <a:tabLst>
                <a:tab pos="628650" algn="l"/>
              </a:tabLst>
            </a:pPr>
            <a:r>
              <a:rPr lang="fa-IR" sz="3000" b="0" dirty="0" smtClean="0">
                <a:cs typeface="B Koodak" pitchFamily="2" charset="-78"/>
              </a:rPr>
              <a:t> اعتماد به مشاغل. اعتماد به جايگاه‌هاي شغلي؛</a:t>
            </a:r>
          </a:p>
          <a:p>
            <a:pPr marL="628650" indent="-76200" algn="r" rtl="1">
              <a:tabLst>
                <a:tab pos="628650" algn="l"/>
              </a:tabLst>
            </a:pPr>
            <a:r>
              <a:rPr lang="fa-IR" sz="3000" b="0" dirty="0" smtClean="0">
                <a:cs typeface="B Koodak" pitchFamily="2" charset="-78"/>
              </a:rPr>
              <a:t> اعتماد عمومي. برآيند اعتمادي که در سطوح پيش گفته وجود دارد و فضاي عمومي را اعم از اعتماد/بي‌اعتمادي را ايجاد مي‌کند. </a:t>
            </a:r>
          </a:p>
          <a:p>
            <a:pPr algn="r" rtl="1">
              <a:lnSpc>
                <a:spcPct val="130000"/>
              </a:lnSpc>
              <a:buFont typeface="Monotype Sorts" charset="2"/>
              <a:buNone/>
            </a:pP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r>
              <a:rPr lang="fa-IR" sz="2800" i="0" dirty="0" smtClean="0">
                <a:solidFill>
                  <a:srgbClr val="00B0F0"/>
                </a:solidFill>
                <a:cs typeface="B Titr" pitchFamily="2" charset="-78"/>
              </a:rPr>
              <a:t>گونه‌شناسي مبتني بر سازوكارها</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a:t>
            </a:r>
            <a:endParaRPr lang="en-US" dirty="0">
              <a:cs typeface="B Koodak" pitchFamily="2" charset="-78"/>
            </a:endParaRPr>
          </a:p>
        </p:txBody>
      </p:sp>
      <p:pic>
        <p:nvPicPr>
          <p:cNvPr id="1026" name="Picture 2"/>
          <p:cNvPicPr>
            <a:picLocks noChangeAspect="1" noChangeArrowheads="1"/>
          </p:cNvPicPr>
          <p:nvPr/>
        </p:nvPicPr>
        <p:blipFill>
          <a:blip r:embed="rId3" cstate="print">
            <a:duotone>
              <a:prstClr val="black"/>
              <a:schemeClr val="tx2">
                <a:tint val="45000"/>
                <a:satMod val="400000"/>
              </a:schemeClr>
            </a:duotone>
          </a:blip>
          <a:srcRect/>
          <a:stretch>
            <a:fillRect/>
          </a:stretch>
        </p:blipFill>
        <p:spPr bwMode="auto">
          <a:xfrm>
            <a:off x="533400" y="1524000"/>
            <a:ext cx="8229600" cy="4216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r>
              <a:rPr lang="fa-IR" sz="2800" i="0" dirty="0" smtClean="0">
                <a:solidFill>
                  <a:srgbClr val="00B0F0"/>
                </a:solidFill>
                <a:cs typeface="B Titr" pitchFamily="2" charset="-78"/>
              </a:rPr>
              <a:t>گونه‌شناسي مبتني بر سازوكارها</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chemeClr val="tx2"/>
              </a:buClr>
            </a:pPr>
            <a:r>
              <a:rPr lang="fa-IR" sz="3200" dirty="0" smtClean="0">
                <a:cs typeface="B Koodak" pitchFamily="2" charset="-78"/>
              </a:rPr>
              <a:t>اعتماد مبتني بر آگاهي</a:t>
            </a:r>
            <a:r>
              <a:rPr lang="en-US" sz="3200" dirty="0" smtClean="0">
                <a:cs typeface="B Koodak" pitchFamily="2" charset="-78"/>
              </a:rPr>
              <a:t> </a:t>
            </a:r>
            <a:r>
              <a:rPr lang="en-US" sz="1800" dirty="0" smtClean="0">
                <a:cs typeface="B Koodak" pitchFamily="2" charset="-78"/>
              </a:rPr>
              <a:t>(Knowledge-Based Trust)</a:t>
            </a:r>
            <a:endParaRPr lang="fa-IR" sz="1800" dirty="0" smtClean="0">
              <a:cs typeface="B Koodak" pitchFamily="2" charset="-78"/>
            </a:endParaRPr>
          </a:p>
          <a:p>
            <a:pPr marL="628650" indent="-76200" algn="r" rtl="1">
              <a:buClr>
                <a:srgbClr val="00B0F0"/>
              </a:buClr>
              <a:tabLst>
                <a:tab pos="628650" algn="l"/>
              </a:tabLst>
            </a:pPr>
            <a:r>
              <a:rPr lang="fa-IR" sz="2800" b="0" dirty="0" smtClean="0">
                <a:cs typeface="B Koodak" pitchFamily="2" charset="-78"/>
              </a:rPr>
              <a:t> شناخت متقابل و توانايي پيش‌بيني رفتار ديگران بر اساس اطلاعاتي که در تعامل کسب  شده است؛ </a:t>
            </a:r>
          </a:p>
          <a:p>
            <a:pPr marL="628650" indent="-76200" algn="r" rtl="1">
              <a:buClr>
                <a:srgbClr val="00B0F0"/>
              </a:buClr>
              <a:tabLst>
                <a:tab pos="628650" algn="l"/>
              </a:tabLst>
            </a:pPr>
            <a:r>
              <a:rPr lang="fa-IR" sz="2800" b="0" dirty="0" smtClean="0">
                <a:cs typeface="B Koodak" pitchFamily="2" charset="-78"/>
              </a:rPr>
              <a:t> </a:t>
            </a:r>
            <a:r>
              <a:rPr lang="fa-IR" sz="3000" b="0" dirty="0" smtClean="0">
                <a:cs typeface="B Koodak" pitchFamily="2" charset="-78"/>
              </a:rPr>
              <a:t>ميزان انباشتگي داده‌ها در رابطه‌ها نشان از بسامد بيشتر تعامل دارد؛</a:t>
            </a:r>
          </a:p>
          <a:p>
            <a:pPr algn="r" rtl="1">
              <a:lnSpc>
                <a:spcPct val="130000"/>
              </a:lnSpc>
              <a:buClr>
                <a:srgbClr val="FF0000"/>
              </a:buClr>
              <a:buNone/>
            </a:pPr>
            <a:r>
              <a:rPr lang="fa-IR" sz="3200" dirty="0" smtClean="0">
                <a:cs typeface="B Koodak" pitchFamily="2" charset="-78"/>
              </a:rPr>
              <a:t> </a:t>
            </a: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r>
              <a:rPr lang="fa-IR" sz="2800" i="0" dirty="0" smtClean="0">
                <a:solidFill>
                  <a:srgbClr val="00B0F0"/>
                </a:solidFill>
                <a:cs typeface="B Titr" pitchFamily="2" charset="-78"/>
              </a:rPr>
              <a:t>گونه‌شناسي مبتني بر سازوكارها</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130800"/>
          </a:xfrm>
          <a:noFill/>
          <a:ln/>
        </p:spPr>
        <p:txBody>
          <a:bodyPr/>
          <a:lstStyle/>
          <a:p>
            <a:pPr algn="r" rtl="1">
              <a:buClr>
                <a:schemeClr val="tx2"/>
              </a:buClr>
            </a:pPr>
            <a:r>
              <a:rPr lang="fa-IR" sz="3200" dirty="0" smtClean="0">
                <a:cs typeface="B Koodak" pitchFamily="2" charset="-78"/>
              </a:rPr>
              <a:t>اعتماد مبتني بر شهرت</a:t>
            </a:r>
            <a:r>
              <a:rPr lang="en-US" sz="3200" dirty="0" smtClean="0">
                <a:cs typeface="B Koodak" pitchFamily="2" charset="-78"/>
              </a:rPr>
              <a:t> </a:t>
            </a:r>
            <a:r>
              <a:rPr lang="en-US" sz="1800" dirty="0" smtClean="0">
                <a:cs typeface="B Koodak" pitchFamily="2" charset="-78"/>
              </a:rPr>
              <a:t>(Reputation-Based Trust)</a:t>
            </a:r>
            <a:endParaRPr lang="fa-IR" sz="1800" dirty="0" smtClean="0">
              <a:cs typeface="B Koodak" pitchFamily="2" charset="-78"/>
            </a:endParaRPr>
          </a:p>
          <a:p>
            <a:pPr marL="628650" indent="-76200" algn="r" rtl="1">
              <a:buClr>
                <a:srgbClr val="00B0F0"/>
              </a:buClr>
              <a:tabLst>
                <a:tab pos="628650" algn="l"/>
              </a:tabLst>
            </a:pPr>
            <a:r>
              <a:rPr lang="fa-IR" sz="2800" b="0" dirty="0" smtClean="0">
                <a:cs typeface="B Koodak" pitchFamily="2" charset="-78"/>
              </a:rPr>
              <a:t>شهرت يک مفهوم اجتماعي از اعتماد است</a:t>
            </a:r>
            <a:r>
              <a:rPr lang="en-US" sz="2800" b="0" dirty="0" smtClean="0">
                <a:cs typeface="B Koodak" pitchFamily="2" charset="-78"/>
              </a:rPr>
              <a:t> .</a:t>
            </a:r>
            <a:endParaRPr lang="fa-IR" sz="2800" b="0" dirty="0" smtClean="0">
              <a:cs typeface="B Koodak" pitchFamily="2" charset="-78"/>
            </a:endParaRPr>
          </a:p>
          <a:p>
            <a:pPr marL="628650" indent="-76200" algn="r" rtl="1">
              <a:buClr>
                <a:srgbClr val="00B0F0"/>
              </a:buClr>
              <a:tabLst>
                <a:tab pos="628650" algn="l"/>
              </a:tabLst>
            </a:pPr>
            <a:r>
              <a:rPr lang="fa-IR" sz="2800" b="0" dirty="0" smtClean="0">
                <a:cs typeface="B Koodak" pitchFamily="2" charset="-78"/>
              </a:rPr>
              <a:t> اﻓﺮاد درﺑﺎرة رﻓﺘﺎر ﻃﺮف مقابل ﺧﻮد، از ﻓﺮد ثالث اطلاعاتي درﯾﺎﻓﺖ مي‌نمايند؛</a:t>
            </a:r>
          </a:p>
          <a:p>
            <a:pPr marL="628650" indent="-76200" algn="r" rtl="1">
              <a:buClr>
                <a:srgbClr val="00B0F0"/>
              </a:buClr>
              <a:tabLst>
                <a:tab pos="628650" algn="l"/>
              </a:tabLst>
            </a:pPr>
            <a:r>
              <a:rPr lang="fa-IR" sz="2800" b="0" dirty="0" smtClean="0">
                <a:cs typeface="B Koodak" pitchFamily="2" charset="-78"/>
              </a:rPr>
              <a:t>بر اساس باور جمعي مردم جامعه نسبت به موضع يک فرد خاص، در بافت جامعه شکل گرفته است.</a:t>
            </a:r>
          </a:p>
          <a:p>
            <a:pPr marL="628650" indent="-76200" algn="r" rtl="1">
              <a:buClr>
                <a:srgbClr val="00B0F0"/>
              </a:buClr>
              <a:tabLst>
                <a:tab pos="628650" algn="l"/>
              </a:tabLst>
            </a:pPr>
            <a:r>
              <a:rPr lang="fa-IR" sz="2800" b="0" dirty="0" smtClean="0">
                <a:cs typeface="B Koodak" pitchFamily="2" charset="-78"/>
              </a:rPr>
              <a:t>در بافت وب اجتماعي، شهرت مي‌تواند براي يافتن ارتباط اعتمادآميز و ميزان اعتماد بين کاربران مورد استفاده قرار گيرد؛</a:t>
            </a:r>
          </a:p>
          <a:p>
            <a:pPr algn="r" rtl="1">
              <a:lnSpc>
                <a:spcPct val="130000"/>
              </a:lnSpc>
              <a:buClr>
                <a:srgbClr val="FF0000"/>
              </a:buClr>
              <a:buNone/>
            </a:pPr>
            <a:r>
              <a:rPr lang="fa-IR" sz="3200" dirty="0" smtClean="0">
                <a:cs typeface="B Koodak" pitchFamily="2" charset="-78"/>
              </a:rPr>
              <a:t> </a:t>
            </a: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r>
              <a:rPr lang="fa-IR" sz="2800" i="0" dirty="0" smtClean="0">
                <a:solidFill>
                  <a:srgbClr val="00B0F0"/>
                </a:solidFill>
                <a:cs typeface="B Titr" pitchFamily="2" charset="-78"/>
              </a:rPr>
              <a:t>گونه‌شناسي مبتني بر سازوكارها</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130800"/>
          </a:xfrm>
          <a:noFill/>
          <a:ln/>
        </p:spPr>
        <p:txBody>
          <a:bodyPr/>
          <a:lstStyle/>
          <a:p>
            <a:pPr algn="r" rtl="1">
              <a:buClr>
                <a:schemeClr val="tx2"/>
              </a:buClr>
            </a:pPr>
            <a:r>
              <a:rPr lang="fa-IR" sz="3200" dirty="0" smtClean="0">
                <a:solidFill>
                  <a:schemeClr val="tx1">
                    <a:lumMod val="50000"/>
                  </a:schemeClr>
                </a:solidFill>
                <a:cs typeface="B Koodak" pitchFamily="2" charset="-78"/>
              </a:rPr>
              <a:t>.</a:t>
            </a:r>
            <a:r>
              <a:rPr lang="fa-IR" sz="1600" dirty="0" smtClean="0">
                <a:solidFill>
                  <a:schemeClr val="tx1">
                    <a:lumMod val="50000"/>
                  </a:schemeClr>
                </a:solidFill>
                <a:cs typeface="B Koodak" pitchFamily="2" charset="-78"/>
              </a:rPr>
              <a:t>..ادامه..</a:t>
            </a:r>
            <a:r>
              <a:rPr lang="fa-IR" sz="3200" dirty="0" smtClean="0">
                <a:solidFill>
                  <a:schemeClr val="tx1">
                    <a:lumMod val="50000"/>
                  </a:schemeClr>
                </a:solidFill>
                <a:cs typeface="B Koodak" pitchFamily="2" charset="-78"/>
              </a:rPr>
              <a:t>.</a:t>
            </a:r>
            <a:r>
              <a:rPr lang="fa-IR" sz="1600" dirty="0" smtClean="0">
                <a:solidFill>
                  <a:schemeClr val="tx1">
                    <a:lumMod val="50000"/>
                  </a:schemeClr>
                </a:solidFill>
                <a:cs typeface="B Koodak" pitchFamily="2" charset="-78"/>
              </a:rPr>
              <a:t> </a:t>
            </a:r>
            <a:r>
              <a:rPr lang="fa-IR" sz="3200" dirty="0" smtClean="0">
                <a:cs typeface="B Koodak" pitchFamily="2" charset="-78"/>
              </a:rPr>
              <a:t>اعتماد مبتني بر شهرت</a:t>
            </a:r>
            <a:r>
              <a:rPr lang="en-US" sz="3200" dirty="0" smtClean="0">
                <a:cs typeface="B Koodak" pitchFamily="2" charset="-78"/>
              </a:rPr>
              <a:t> </a:t>
            </a:r>
            <a:r>
              <a:rPr lang="en-US" sz="1800" dirty="0" smtClean="0">
                <a:cs typeface="B Koodak" pitchFamily="2" charset="-78"/>
              </a:rPr>
              <a:t>(Reputation-Based Trust)</a:t>
            </a:r>
            <a:endParaRPr lang="fa-IR" sz="1800" dirty="0" smtClean="0">
              <a:cs typeface="B Koodak" pitchFamily="2" charset="-78"/>
            </a:endParaRPr>
          </a:p>
          <a:p>
            <a:pPr marL="628650" indent="-76200" algn="r" rtl="1">
              <a:buClr>
                <a:srgbClr val="00B0F0"/>
              </a:buClr>
              <a:tabLst>
                <a:tab pos="628650" algn="l"/>
              </a:tabLst>
            </a:pPr>
            <a:r>
              <a:rPr lang="fa-IR" sz="2800" b="0" dirty="0" smtClean="0">
                <a:cs typeface="B Koodak" pitchFamily="2" charset="-78"/>
              </a:rPr>
              <a:t> سازوکارهاي شهرت مي‌تواند از طريق همراهي گروه‌هاي دوستان يا ايجاد هويت‌هاي جعلي دست‌کاری شود.</a:t>
            </a:r>
          </a:p>
          <a:p>
            <a:pPr algn="r" rtl="1">
              <a:lnSpc>
                <a:spcPct val="130000"/>
              </a:lnSpc>
              <a:buClr>
                <a:srgbClr val="FF0000"/>
              </a:buClr>
              <a:buNone/>
            </a:pPr>
            <a:r>
              <a:rPr lang="fa-IR" sz="3200" dirty="0" smtClean="0">
                <a:cs typeface="B Koodak" pitchFamily="2" charset="-78"/>
              </a:rPr>
              <a:t> </a:t>
            </a: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r>
              <a:rPr lang="fa-IR" sz="2800" i="0" dirty="0" smtClean="0">
                <a:solidFill>
                  <a:srgbClr val="00B0F0"/>
                </a:solidFill>
                <a:cs typeface="B Titr" pitchFamily="2" charset="-78"/>
              </a:rPr>
              <a:t>گونه‌شناسي مبتني بر سازوكارها</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chemeClr val="tx2"/>
              </a:buClr>
            </a:pPr>
            <a:r>
              <a:rPr lang="fa-IR" sz="3200" dirty="0" smtClean="0">
                <a:cs typeface="B Koodak" pitchFamily="2" charset="-78"/>
              </a:rPr>
              <a:t>اعتماد مبتني بر رابطه </a:t>
            </a:r>
            <a:r>
              <a:rPr lang="fa-IR" sz="1600" dirty="0" smtClean="0">
                <a:cs typeface="B Koodak" pitchFamily="2" charset="-78"/>
              </a:rPr>
              <a:t>(</a:t>
            </a:r>
            <a:r>
              <a:rPr lang="en-US" sz="1600" dirty="0" smtClean="0"/>
              <a:t>Relationship -Based Trust</a:t>
            </a:r>
            <a:r>
              <a:rPr lang="fa-IR" sz="1600" dirty="0" smtClean="0">
                <a:cs typeface="B Koodak" pitchFamily="2" charset="-78"/>
              </a:rPr>
              <a:t>)</a:t>
            </a:r>
          </a:p>
          <a:p>
            <a:pPr marL="628650" indent="-76200" algn="r" rtl="1">
              <a:buClr>
                <a:srgbClr val="00B0F0"/>
              </a:buClr>
              <a:tabLst>
                <a:tab pos="628650" algn="l"/>
              </a:tabLst>
            </a:pPr>
            <a:r>
              <a:rPr lang="fa-IR" sz="2800" b="0" dirty="0" smtClean="0">
                <a:cs typeface="B Koodak" pitchFamily="2" charset="-78"/>
              </a:rPr>
              <a:t> متکي بر ارزشيابي کيفي ارتباطات در شبکه‌هاي اجتماعي و اجتماع‌هاي آنلاين است؛</a:t>
            </a:r>
          </a:p>
          <a:p>
            <a:pPr marL="628650" indent="-76200" algn="r" rtl="1">
              <a:buClr>
                <a:srgbClr val="00B0F0"/>
              </a:buClr>
              <a:tabLst>
                <a:tab pos="628650" algn="l"/>
              </a:tabLst>
            </a:pPr>
            <a:r>
              <a:rPr lang="fa-IR" sz="2800" b="0" dirty="0" smtClean="0">
                <a:cs typeface="B Koodak" pitchFamily="2" charset="-78"/>
              </a:rPr>
              <a:t> مشاهده اطلاعات دربارة روابط گستردة فرد (در شبكه) براي مستند و معقول نشان دادن اعتماد خود؛</a:t>
            </a:r>
          </a:p>
          <a:p>
            <a:pPr marL="628650" indent="-76200" algn="r" rtl="1">
              <a:buClr>
                <a:srgbClr val="00B0F0"/>
              </a:buClr>
              <a:tabLst>
                <a:tab pos="628650" algn="l"/>
              </a:tabLst>
            </a:pPr>
            <a:r>
              <a:rPr lang="fa-IR" sz="2800" b="0" dirty="0" smtClean="0">
                <a:cs typeface="B Koodak" pitchFamily="2" charset="-78"/>
              </a:rPr>
              <a:t> ريسك اعتماد بالا است.</a:t>
            </a:r>
            <a:endParaRPr lang="fa-IR" sz="3000" b="0" dirty="0" smtClean="0">
              <a:cs typeface="B Koodak" pitchFamily="2" charset="-78"/>
            </a:endParaRPr>
          </a:p>
          <a:p>
            <a:pPr algn="r" rtl="1">
              <a:lnSpc>
                <a:spcPct val="130000"/>
              </a:lnSpc>
              <a:buClr>
                <a:srgbClr val="FF0000"/>
              </a:buClr>
              <a:buNone/>
            </a:pPr>
            <a:r>
              <a:rPr lang="fa-IR" sz="3200" dirty="0" smtClean="0">
                <a:cs typeface="B Koodak" pitchFamily="2" charset="-78"/>
              </a:rPr>
              <a:t> </a:t>
            </a: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3810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r>
              <a:rPr lang="fa-IR" sz="2800" i="0" dirty="0" smtClean="0">
                <a:solidFill>
                  <a:srgbClr val="00B0F0"/>
                </a:solidFill>
                <a:cs typeface="B Titr" pitchFamily="2" charset="-78"/>
              </a:rPr>
              <a:t>گونه‌شناسي مبتني بر سازوكارها</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041400"/>
            <a:ext cx="8229600" cy="5537200"/>
          </a:xfrm>
          <a:noFill/>
          <a:ln/>
        </p:spPr>
        <p:txBody>
          <a:bodyPr/>
          <a:lstStyle/>
          <a:p>
            <a:pPr algn="r" rtl="1">
              <a:buClr>
                <a:schemeClr val="tx2"/>
              </a:buClr>
            </a:pPr>
            <a:r>
              <a:rPr lang="fa-IR" sz="3200" dirty="0" smtClean="0">
                <a:cs typeface="B Koodak" pitchFamily="2" charset="-78"/>
              </a:rPr>
              <a:t>اعتماد مبتني بر همانندي </a:t>
            </a:r>
            <a:r>
              <a:rPr lang="fa-IR" sz="1600" dirty="0" smtClean="0">
                <a:cs typeface="B Koodak" pitchFamily="2" charset="-78"/>
              </a:rPr>
              <a:t>(</a:t>
            </a:r>
            <a:r>
              <a:rPr lang="en-US" sz="1600" dirty="0" smtClean="0"/>
              <a:t>Similarity-Based Trust</a:t>
            </a:r>
            <a:r>
              <a:rPr lang="fa-IR" sz="1600" dirty="0" smtClean="0">
                <a:cs typeface="B Koodak" pitchFamily="2" charset="-78"/>
              </a:rPr>
              <a:t>)</a:t>
            </a:r>
          </a:p>
          <a:p>
            <a:pPr marL="447675" indent="-180975" algn="r" rtl="1">
              <a:buClr>
                <a:srgbClr val="00B0F0"/>
              </a:buClr>
              <a:tabLst>
                <a:tab pos="447675" algn="l"/>
              </a:tabLst>
            </a:pPr>
            <a:r>
              <a:rPr lang="fa-IR" sz="2800" b="0" dirty="0" smtClean="0">
                <a:cs typeface="B Koodak" pitchFamily="2" charset="-78"/>
              </a:rPr>
              <a:t> ويژگي‌هاي مشترک مانند ارزش‌ها، علايق، و صفات جمعيتي که به ايجاد روابط اعتمادآميز بين کاربران نسبتاً همانند سوق دهد؛</a:t>
            </a:r>
          </a:p>
          <a:p>
            <a:pPr marL="447675" indent="-180975" algn="r" rtl="1">
              <a:buClr>
                <a:srgbClr val="00B0F0"/>
              </a:buClr>
              <a:tabLst>
                <a:tab pos="447675" algn="l"/>
              </a:tabLst>
            </a:pPr>
            <a:r>
              <a:rPr lang="fa-IR" sz="2800" b="0" dirty="0" smtClean="0">
                <a:cs typeface="B Koodak" pitchFamily="2" charset="-78"/>
              </a:rPr>
              <a:t> پژوهش‌ها وجود رابطة معني‌دار </a:t>
            </a:r>
            <a:r>
              <a:rPr lang="fa-IR" sz="2800" dirty="0" smtClean="0">
                <a:cs typeface="B Koodak" pitchFamily="2" charset="-78"/>
              </a:rPr>
              <a:t>بين همانندي پروفايل‌ها و اعتماد کاربران را تأييد مي‌كند</a:t>
            </a:r>
          </a:p>
          <a:p>
            <a:pPr marL="447675" indent="-180975" algn="r" rtl="1">
              <a:buClr>
                <a:srgbClr val="00B0F0"/>
              </a:buClr>
              <a:tabLst>
                <a:tab pos="447675" algn="l"/>
              </a:tabLst>
            </a:pPr>
            <a:r>
              <a:rPr lang="fa-IR" sz="2800" dirty="0" smtClean="0">
                <a:cs typeface="B Koodak" pitchFamily="2" charset="-78"/>
              </a:rPr>
              <a:t> شيوة ارزشمندي براي كاربران تازه‌واردشبکه است كه هنوز نتوانسته‌اند از راه‌هاي ديگر مبنايي براي اعتماد کردن به سايرين بيابند</a:t>
            </a:r>
            <a:endParaRPr lang="en-US" sz="2800" dirty="0">
              <a:cs typeface="B Koodak" pitchFamily="2" charset="-78"/>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3810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r>
              <a:rPr lang="fa-IR" sz="2800" i="0" dirty="0" smtClean="0">
                <a:solidFill>
                  <a:srgbClr val="00B0F0"/>
                </a:solidFill>
                <a:cs typeface="B Titr" pitchFamily="2" charset="-78"/>
              </a:rPr>
              <a:t>گونه‌شناسي مبتني بر سازوكارها</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041400"/>
            <a:ext cx="8229600" cy="5537200"/>
          </a:xfrm>
          <a:noFill/>
          <a:ln/>
        </p:spPr>
        <p:txBody>
          <a:bodyPr/>
          <a:lstStyle/>
          <a:p>
            <a:pPr algn="r" rtl="1">
              <a:buClr>
                <a:schemeClr val="tx2"/>
              </a:buClr>
            </a:pPr>
            <a:r>
              <a:rPr lang="fa-IR" sz="3200" dirty="0" smtClean="0">
                <a:cs typeface="B Koodak" pitchFamily="2" charset="-78"/>
              </a:rPr>
              <a:t>اعتماد مبتني بر شخصيت </a:t>
            </a:r>
            <a:r>
              <a:rPr lang="fa-IR" sz="1600" dirty="0" smtClean="0">
                <a:cs typeface="B Koodak" pitchFamily="2" charset="-78"/>
              </a:rPr>
              <a:t>(</a:t>
            </a:r>
            <a:r>
              <a:rPr lang="en-US" sz="1600" dirty="0" smtClean="0"/>
              <a:t>personality-Based Trust</a:t>
            </a:r>
            <a:r>
              <a:rPr lang="fa-IR" sz="1600" dirty="0" smtClean="0">
                <a:cs typeface="B Koodak" pitchFamily="2" charset="-78"/>
              </a:rPr>
              <a:t>)</a:t>
            </a:r>
          </a:p>
          <a:p>
            <a:pPr marL="447675" indent="-180975" algn="r" rtl="1">
              <a:buClr>
                <a:srgbClr val="00B0F0"/>
              </a:buClr>
              <a:tabLst>
                <a:tab pos="447675" algn="l"/>
              </a:tabLst>
            </a:pPr>
            <a:r>
              <a:rPr lang="fa-IR" sz="2800" b="0" dirty="0" smtClean="0">
                <a:cs typeface="B Koodak" pitchFamily="2" charset="-78"/>
              </a:rPr>
              <a:t> به صفات فردي کاربراني اشاره دارد که منجر به چشمداشت‌هايي دربارة اعتمادپذيري کسي مي‌شود؛</a:t>
            </a:r>
          </a:p>
          <a:p>
            <a:pPr marL="447675" indent="-180975" algn="r" rtl="1">
              <a:buClr>
                <a:srgbClr val="00B0F0"/>
              </a:buClr>
              <a:tabLst>
                <a:tab pos="447675" algn="l"/>
              </a:tabLst>
            </a:pPr>
            <a:r>
              <a:rPr lang="fa-IR" sz="2800" b="0" dirty="0" smtClean="0">
                <a:cs typeface="B Koodak" pitchFamily="2" charset="-78"/>
              </a:rPr>
              <a:t> نقش تفاوت‌هاي فردي کاربران با تجربه‌ها، گونة شخصيت، و زمينه‌هاي فرهنگ متفاوت، تمايل کاربران به اعتماد ورزی، «گوناگون» مي‌سازد.</a:t>
            </a:r>
            <a:endParaRPr lang="en-US" sz="2800" dirty="0">
              <a:cs typeface="B Koodak" pitchFamily="2" charset="-78"/>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a:t>
            </a:r>
            <a:r>
              <a:rPr lang="fa-IR" sz="2800" i="0" dirty="0" smtClean="0">
                <a:solidFill>
                  <a:srgbClr val="00B0F0"/>
                </a:solidFill>
                <a:cs typeface="B Titr" pitchFamily="2" charset="-78"/>
              </a:rPr>
              <a:t>ويژگي‌هاي اعتماد</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marL="628650" indent="-76200" algn="r" rtl="1">
              <a:buNone/>
              <a:tabLst>
                <a:tab pos="628650" algn="l"/>
              </a:tabLst>
            </a:pPr>
            <a:r>
              <a:rPr lang="fa-IR" dirty="0" smtClean="0">
                <a:cs typeface="B Koodak" pitchFamily="2" charset="-78"/>
              </a:rPr>
              <a:t>.</a:t>
            </a:r>
            <a:endParaRPr lang="en-US" dirty="0">
              <a:cs typeface="B Koodak" pitchFamily="2" charset="-78"/>
            </a:endParaRPr>
          </a:p>
        </p:txBody>
      </p:sp>
      <p:pic>
        <p:nvPicPr>
          <p:cNvPr id="1028" name="Picture 4"/>
          <p:cNvPicPr>
            <a:picLocks noChangeAspect="1" noChangeArrowheads="1"/>
          </p:cNvPicPr>
          <p:nvPr/>
        </p:nvPicPr>
        <p:blipFill>
          <a:blip r:embed="rId3" cstate="print">
            <a:duotone>
              <a:prstClr val="black"/>
              <a:schemeClr val="tx2">
                <a:tint val="45000"/>
                <a:satMod val="400000"/>
              </a:schemeClr>
            </a:duotone>
          </a:blip>
          <a:srcRect/>
          <a:stretch>
            <a:fillRect/>
          </a:stretch>
        </p:blipFill>
        <p:spPr bwMode="auto">
          <a:xfrm>
            <a:off x="1814513" y="1282450"/>
            <a:ext cx="5272087" cy="51183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a:t>
            </a:r>
            <a:r>
              <a:rPr lang="fa-IR" sz="2800" i="0" dirty="0" smtClean="0">
                <a:solidFill>
                  <a:srgbClr val="00B0F0"/>
                </a:solidFill>
                <a:cs typeface="B Titr" pitchFamily="2" charset="-78"/>
              </a:rPr>
              <a:t>ويژگي‌هاي اعتماد</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pPr>
            <a:r>
              <a:rPr lang="fa-IR" dirty="0" smtClean="0">
                <a:cs typeface="B Koodak" pitchFamily="2" charset="-78"/>
              </a:rPr>
              <a:t>انتقال‌پذيري</a:t>
            </a:r>
          </a:p>
          <a:p>
            <a:pPr marL="628650" indent="-76200" algn="r" rtl="1">
              <a:tabLst>
                <a:tab pos="628650" algn="l"/>
              </a:tabLst>
            </a:pPr>
            <a:r>
              <a:rPr lang="fa-IR" sz="3000" b="0" dirty="0" smtClean="0">
                <a:cs typeface="B Koodak" pitchFamily="2" charset="-78"/>
              </a:rPr>
              <a:t> انتقال‌پذيري اعتماد از نظر رياضي</a:t>
            </a:r>
          </a:p>
          <a:p>
            <a:pPr marL="628650" indent="-76200" algn="r" rtl="1">
              <a:tabLst>
                <a:tab pos="628650" algn="l"/>
              </a:tabLst>
            </a:pPr>
            <a:r>
              <a:rPr lang="fa-IR" sz="3000" b="0" dirty="0" smtClean="0">
                <a:cs typeface="B Koodak" pitchFamily="2" charset="-78"/>
              </a:rPr>
              <a:t> گسترش زنجيرة اعتماد در انتقال‌پذيري</a:t>
            </a:r>
          </a:p>
          <a:p>
            <a:pPr marL="628650" indent="-76200" algn="r" rtl="1">
              <a:tabLst>
                <a:tab pos="628650" algn="l"/>
              </a:tabLst>
            </a:pPr>
            <a:r>
              <a:rPr lang="fa-IR" sz="3000" b="0" dirty="0" smtClean="0">
                <a:cs typeface="B Koodak" pitchFamily="2" charset="-78"/>
              </a:rPr>
              <a:t> تنزل اعتماد در امتداد زنجيره آشنايان</a:t>
            </a:r>
          </a:p>
          <a:p>
            <a:pPr marL="628650" indent="-76200" algn="r" rtl="1">
              <a:tabLst>
                <a:tab pos="628650" algn="l"/>
              </a:tabLst>
            </a:pP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a:t>
            </a:r>
            <a:r>
              <a:rPr lang="fa-IR" sz="2800" i="0" dirty="0" smtClean="0">
                <a:solidFill>
                  <a:srgbClr val="00B0F0"/>
                </a:solidFill>
                <a:cs typeface="B Titr" pitchFamily="2" charset="-78"/>
              </a:rPr>
              <a:t>ويژگي‌هاي اعتماد</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pPr>
            <a:r>
              <a:rPr lang="fa-IR" dirty="0" smtClean="0">
                <a:cs typeface="B Koodak" pitchFamily="2" charset="-78"/>
              </a:rPr>
              <a:t>انتقال‌پذيري</a:t>
            </a:r>
          </a:p>
          <a:p>
            <a:pPr marL="628650" indent="-76200" algn="r" rtl="1">
              <a:tabLst>
                <a:tab pos="628650" algn="l"/>
              </a:tabLst>
            </a:pPr>
            <a:endParaRPr lang="en-US" dirty="0">
              <a:cs typeface="B Koodak" pitchFamily="2" charset="-78"/>
            </a:endParaRPr>
          </a:p>
        </p:txBody>
      </p:sp>
      <p:pic>
        <p:nvPicPr>
          <p:cNvPr id="1026" name="Picture 2"/>
          <p:cNvPicPr>
            <a:picLocks noChangeAspect="1" noChangeArrowheads="1"/>
          </p:cNvPicPr>
          <p:nvPr/>
        </p:nvPicPr>
        <p:blipFill>
          <a:blip r:embed="rId3" cstate="print">
            <a:duotone>
              <a:prstClr val="black"/>
              <a:schemeClr val="tx2">
                <a:tint val="45000"/>
                <a:satMod val="400000"/>
              </a:schemeClr>
            </a:duotone>
          </a:blip>
          <a:srcRect l="23731" t="43519" r="37916" b="28703"/>
          <a:stretch>
            <a:fillRect/>
          </a:stretch>
        </p:blipFill>
        <p:spPr bwMode="auto">
          <a:xfrm>
            <a:off x="533400" y="2311400"/>
            <a:ext cx="8153400" cy="4064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a:t>
            </a:r>
            <a:r>
              <a:rPr lang="fa-IR" sz="2800" i="0" dirty="0" smtClean="0">
                <a:solidFill>
                  <a:srgbClr val="00B0F0"/>
                </a:solidFill>
                <a:cs typeface="B Titr" pitchFamily="2" charset="-78"/>
              </a:rPr>
              <a:t>ويژگي‌هاي اعتماد</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pPr>
            <a:r>
              <a:rPr lang="fa-IR" dirty="0" smtClean="0">
                <a:cs typeface="B Koodak" pitchFamily="2" charset="-78"/>
              </a:rPr>
              <a:t>قابليت تركيب</a:t>
            </a:r>
          </a:p>
          <a:p>
            <a:pPr marL="628650" indent="-76200" algn="r" rtl="1">
              <a:tabLst>
                <a:tab pos="628650" algn="l"/>
              </a:tabLst>
            </a:pPr>
            <a:r>
              <a:rPr lang="fa-IR" sz="3000" b="0" dirty="0" smtClean="0">
                <a:cs typeface="B Koodak" pitchFamily="2" charset="-78"/>
              </a:rPr>
              <a:t> انتقال‌پذيري اعتماد از نظر رياضي</a:t>
            </a:r>
          </a:p>
          <a:p>
            <a:pPr marL="628650" indent="-76200" algn="r" rtl="1">
              <a:tabLst>
                <a:tab pos="628650" algn="l"/>
              </a:tabLst>
            </a:pPr>
            <a:r>
              <a:rPr lang="fa-IR" sz="3000" b="0" dirty="0" smtClean="0">
                <a:cs typeface="B Koodak" pitchFamily="2" charset="-78"/>
              </a:rPr>
              <a:t> گسترش زنجيرة اعتماد در انتقال‌پذيري</a:t>
            </a:r>
          </a:p>
          <a:p>
            <a:pPr marL="628650" indent="-76200" algn="r" rtl="1">
              <a:tabLst>
                <a:tab pos="628650" algn="l"/>
              </a:tabLst>
            </a:pPr>
            <a:r>
              <a:rPr lang="fa-IR" sz="3000" b="0" dirty="0" smtClean="0">
                <a:cs typeface="B Koodak" pitchFamily="2" charset="-78"/>
              </a:rPr>
              <a:t> تنزل اعتماد در امتداد زنجيره آشنايان</a:t>
            </a: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4826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a:t>
            </a:r>
            <a:r>
              <a:rPr lang="fa-IR" sz="2800" i="0" dirty="0" smtClean="0">
                <a:solidFill>
                  <a:srgbClr val="00B0F0"/>
                </a:solidFill>
                <a:cs typeface="B Titr" pitchFamily="2" charset="-78"/>
              </a:rPr>
              <a:t>ويژگي‌هاي اعتماد</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193800"/>
            <a:ext cx="8229600" cy="5029200"/>
          </a:xfrm>
          <a:noFill/>
          <a:ln/>
        </p:spPr>
        <p:txBody>
          <a:bodyPr/>
          <a:lstStyle/>
          <a:p>
            <a:pPr algn="r" rtl="1">
              <a:buClr>
                <a:srgbClr val="FF0000"/>
              </a:buClr>
            </a:pPr>
            <a:r>
              <a:rPr lang="fa-IR" dirty="0" smtClean="0">
                <a:cs typeface="B Koodak" pitchFamily="2" charset="-78"/>
              </a:rPr>
              <a:t>قابليت تركيب</a:t>
            </a:r>
          </a:p>
          <a:p>
            <a:pPr marL="628650" indent="-76200" algn="r" rtl="1">
              <a:buNone/>
              <a:tabLst>
                <a:tab pos="628650" algn="l"/>
              </a:tabLst>
            </a:pPr>
            <a:endParaRPr lang="en-US" dirty="0">
              <a:cs typeface="B Koodak" pitchFamily="2" charset="-78"/>
            </a:endParaRPr>
          </a:p>
        </p:txBody>
      </p:sp>
      <p:pic>
        <p:nvPicPr>
          <p:cNvPr id="2050" name="Picture 2"/>
          <p:cNvPicPr>
            <a:picLocks noChangeAspect="1" noChangeArrowheads="1"/>
          </p:cNvPicPr>
          <p:nvPr/>
        </p:nvPicPr>
        <p:blipFill>
          <a:blip r:embed="rId3" cstate="print">
            <a:duotone>
              <a:prstClr val="black"/>
              <a:schemeClr val="tx2">
                <a:tint val="45000"/>
                <a:satMod val="400000"/>
              </a:schemeClr>
            </a:duotone>
          </a:blip>
          <a:srcRect l="23750" t="35370" r="31667" b="17222"/>
          <a:stretch>
            <a:fillRect/>
          </a:stretch>
        </p:blipFill>
        <p:spPr bwMode="auto">
          <a:xfrm>
            <a:off x="457200" y="1905000"/>
            <a:ext cx="8229600" cy="44704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4826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a:t>
            </a:r>
            <a:r>
              <a:rPr lang="fa-IR" sz="2800" i="0" dirty="0" smtClean="0">
                <a:solidFill>
                  <a:srgbClr val="00B0F0"/>
                </a:solidFill>
                <a:cs typeface="B Titr" pitchFamily="2" charset="-78"/>
              </a:rPr>
              <a:t>ويژگي‌هاي اعتماد</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193800"/>
            <a:ext cx="8229600" cy="5029200"/>
          </a:xfrm>
          <a:noFill/>
          <a:ln/>
        </p:spPr>
        <p:txBody>
          <a:bodyPr/>
          <a:lstStyle/>
          <a:p>
            <a:pPr algn="r" rtl="1">
              <a:buClr>
                <a:srgbClr val="FF0000"/>
              </a:buClr>
            </a:pPr>
            <a:r>
              <a:rPr lang="fa-IR" dirty="0" smtClean="0">
                <a:cs typeface="B Koodak" pitchFamily="2" charset="-78"/>
              </a:rPr>
              <a:t>شخصي‌سازي و عدم تقارن</a:t>
            </a:r>
          </a:p>
          <a:p>
            <a:pPr marL="628650" indent="-76200" algn="r" rtl="1">
              <a:tabLst>
                <a:tab pos="628650" algn="l"/>
              </a:tabLst>
            </a:pPr>
            <a:r>
              <a:rPr lang="fa-IR" sz="3000" b="0" dirty="0" smtClean="0">
                <a:cs typeface="B Koodak" pitchFamily="2" charset="-78"/>
              </a:rPr>
              <a:t> اعتماد ذاتاً يك ديدگاه شخصي است</a:t>
            </a:r>
          </a:p>
          <a:p>
            <a:pPr marL="628650" indent="-76200" algn="r" rtl="1">
              <a:tabLst>
                <a:tab pos="628650" algn="l"/>
              </a:tabLst>
            </a:pPr>
            <a:r>
              <a:rPr lang="fa-IR" sz="3000" b="0" dirty="0" smtClean="0">
                <a:cs typeface="B Koodak" pitchFamily="2" charset="-78"/>
              </a:rPr>
              <a:t> اعتماد دو طرفه، به طور يكسان نيست</a:t>
            </a:r>
          </a:p>
          <a:p>
            <a:pPr marL="628650" indent="-76200" algn="r" rtl="1">
              <a:tabLst>
                <a:tab pos="628650" algn="l"/>
              </a:tabLst>
            </a:pPr>
            <a:r>
              <a:rPr lang="fa-IR" sz="3000" b="0" dirty="0" smtClean="0">
                <a:cs typeface="B Koodak" pitchFamily="2" charset="-78"/>
              </a:rPr>
              <a:t>  عدم تقارن به شكل افراطي آن، در همه شرايط وجود ندارد. در بيشتر موارد، اعتماد دوطرفه است</a:t>
            </a:r>
          </a:p>
          <a:p>
            <a:pPr algn="r" rtl="1">
              <a:buClr>
                <a:srgbClr val="FF0000"/>
              </a:buClr>
              <a:buNone/>
            </a:pPr>
            <a:endParaRPr lang="fa-IR" dirty="0" smtClean="0">
              <a:cs typeface="B Koodak" pitchFamily="2" charset="-78"/>
            </a:endParaRPr>
          </a:p>
          <a:p>
            <a:pPr algn="r" rtl="1">
              <a:buClr>
                <a:srgbClr val="FF0000"/>
              </a:buClr>
              <a:buNone/>
            </a:pPr>
            <a:endParaRPr lang="fa-IR" dirty="0" smtClean="0">
              <a:cs typeface="B Koodak" pitchFamily="2" charset="-78"/>
            </a:endParaRPr>
          </a:p>
          <a:p>
            <a:pPr marL="628650" indent="-76200" algn="r" rtl="1">
              <a:buNone/>
              <a:tabLst>
                <a:tab pos="628650" algn="l"/>
              </a:tabLst>
            </a:pP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4826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a:t>
            </a:r>
            <a:r>
              <a:rPr lang="fa-IR" sz="2800" i="0" dirty="0" smtClean="0">
                <a:solidFill>
                  <a:srgbClr val="00B0F0"/>
                </a:solidFill>
                <a:cs typeface="B Titr" pitchFamily="2" charset="-78"/>
              </a:rPr>
              <a:t>مؤلفه‌هاي اعتماد</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193800"/>
            <a:ext cx="8229600" cy="5283200"/>
          </a:xfrm>
          <a:noFill/>
          <a:ln/>
        </p:spPr>
        <p:txBody>
          <a:bodyPr/>
          <a:lstStyle/>
          <a:p>
            <a:pPr algn="r" rtl="1">
              <a:buClr>
                <a:srgbClr val="FF0000"/>
              </a:buClr>
            </a:pPr>
            <a:r>
              <a:rPr lang="fa-IR" sz="2400" dirty="0" smtClean="0">
                <a:cs typeface="B Koodak" pitchFamily="2" charset="-78"/>
              </a:rPr>
              <a:t>مقوله‌بندي مؤلفه‌هاي اعتماد بر اساس نگرش </a:t>
            </a:r>
            <a:r>
              <a:rPr lang="fa-IR" sz="1800" dirty="0" smtClean="0">
                <a:cs typeface="B Koodak" pitchFamily="2" charset="-78"/>
              </a:rPr>
              <a:t>(</a:t>
            </a:r>
            <a:r>
              <a:rPr lang="en-US" sz="1800" dirty="0" smtClean="0"/>
              <a:t>attitude</a:t>
            </a:r>
            <a:r>
              <a:rPr lang="fa-IR" sz="1800" dirty="0" smtClean="0">
                <a:cs typeface="B Koodak" pitchFamily="2" charset="-78"/>
              </a:rPr>
              <a:t>) </a:t>
            </a:r>
            <a:r>
              <a:rPr lang="fa-IR" sz="2000" dirty="0" smtClean="0">
                <a:cs typeface="B Koodak" pitchFamily="2" charset="-78"/>
              </a:rPr>
              <a:t>:</a:t>
            </a:r>
          </a:p>
          <a:p>
            <a:pPr algn="r" rtl="1">
              <a:buFont typeface="Wingdings" pitchFamily="2" charset="2"/>
              <a:buChar char="q"/>
            </a:pPr>
            <a:r>
              <a:rPr lang="fa-IR" sz="1800" dirty="0" smtClean="0">
                <a:cs typeface="B Koodak" pitchFamily="2" charset="-78"/>
              </a:rPr>
              <a:t> شناختي </a:t>
            </a:r>
            <a:r>
              <a:rPr lang="fa-IR" sz="1400" dirty="0" smtClean="0">
                <a:cs typeface="B Koodak" pitchFamily="2" charset="-78"/>
              </a:rPr>
              <a:t>(</a:t>
            </a:r>
            <a:r>
              <a:rPr lang="en-US" sz="1400" dirty="0" smtClean="0">
                <a:cs typeface="B Koodak" pitchFamily="2" charset="-78"/>
              </a:rPr>
              <a:t>cognitive</a:t>
            </a:r>
            <a:r>
              <a:rPr lang="fa-IR" sz="1400" dirty="0" smtClean="0">
                <a:cs typeface="B Koodak" pitchFamily="2" charset="-78"/>
              </a:rPr>
              <a:t>):</a:t>
            </a:r>
          </a:p>
          <a:p>
            <a:pPr lvl="1" algn="r" rtl="1"/>
            <a:r>
              <a:rPr lang="fa-IR" sz="1800" dirty="0" smtClean="0">
                <a:effectLst>
                  <a:outerShdw blurRad="38100" dist="38100" dir="2700000" algn="tl">
                    <a:srgbClr val="000000">
                      <a:alpha val="43137"/>
                    </a:srgbClr>
                  </a:outerShdw>
                </a:effectLst>
                <a:cs typeface="B Koodak" pitchFamily="2" charset="-78"/>
              </a:rPr>
              <a:t>آگاهی، فهم و دانش و ارزيابي شناختي فرد از موقعيت معين.</a:t>
            </a:r>
          </a:p>
          <a:p>
            <a:pPr lvl="1" algn="r" rtl="1"/>
            <a:r>
              <a:rPr lang="fa-IR" sz="1800" dirty="0" smtClean="0">
                <a:effectLst>
                  <a:outerShdw blurRad="38100" dist="38100" dir="2700000" algn="tl">
                    <a:srgbClr val="000000">
                      <a:alpha val="43137"/>
                    </a:srgbClr>
                  </a:outerShdw>
                </a:effectLst>
                <a:cs typeface="B Koodak" pitchFamily="2" charset="-78"/>
              </a:rPr>
              <a:t>اعتمادکننده، پتانسيل تأثير بر رخدادها، و رفتارهاي احتمالي را در موقعيت‌هاي مشخص  مي‌سنجد و انتظار تأثير بر  بروندادهاي پيش‌بيني شده با توجه به عدم قطعيت رخدادهاي آينده دارد</a:t>
            </a:r>
          </a:p>
          <a:p>
            <a:pPr algn="r" rtl="1">
              <a:buFont typeface="Wingdings" pitchFamily="2" charset="2"/>
              <a:buChar char="q"/>
            </a:pPr>
            <a:r>
              <a:rPr lang="fa-IR" sz="1800" dirty="0" smtClean="0">
                <a:cs typeface="B Koodak" pitchFamily="2" charset="-78"/>
              </a:rPr>
              <a:t>عاطفي</a:t>
            </a:r>
            <a:r>
              <a:rPr lang="fa-IR" sz="2400" dirty="0" smtClean="0">
                <a:cs typeface="B Koodak" pitchFamily="2" charset="-78"/>
              </a:rPr>
              <a:t> </a:t>
            </a:r>
            <a:r>
              <a:rPr lang="fa-IR" sz="1400" dirty="0" smtClean="0">
                <a:cs typeface="B Koodak" pitchFamily="2" charset="-78"/>
              </a:rPr>
              <a:t>(</a:t>
            </a:r>
            <a:r>
              <a:rPr lang="en-US" sz="1400" dirty="0" smtClean="0"/>
              <a:t>affective</a:t>
            </a:r>
            <a:r>
              <a:rPr lang="fa-IR" sz="1400" dirty="0" smtClean="0">
                <a:cs typeface="B Koodak" pitchFamily="2" charset="-78"/>
              </a:rPr>
              <a:t>):</a:t>
            </a:r>
            <a:r>
              <a:rPr lang="fa-IR" sz="2000" dirty="0" smtClean="0">
                <a:cs typeface="B Koodak" pitchFamily="2" charset="-78"/>
              </a:rPr>
              <a:t> </a:t>
            </a:r>
          </a:p>
          <a:p>
            <a:pPr lvl="1" algn="r" rtl="1"/>
            <a:r>
              <a:rPr lang="fa-IR" sz="1800" dirty="0" smtClean="0">
                <a:cs typeface="B Koodak" pitchFamily="2" charset="-78"/>
              </a:rPr>
              <a:t>کاربران، هنگام تطبيق انتظاراتشان با رخدادها، اغلب واکنش عاطفي بروز مي‌دهند(خشم، نااميدي، شادماني، رضايتمندي). </a:t>
            </a:r>
          </a:p>
          <a:p>
            <a:pPr lvl="1" algn="r" rtl="1"/>
            <a:r>
              <a:rPr lang="fa-IR" sz="1800" dirty="0" smtClean="0">
                <a:cs typeface="B Koodak" pitchFamily="2" charset="-78"/>
              </a:rPr>
              <a:t>شدت نشان دادن عواطف به سطح انتنظارات کاربر  بستگي دارد، احساسات کاربر، بازتاب‌دهندة ارزش‌هاي شخصي او است</a:t>
            </a:r>
          </a:p>
          <a:p>
            <a:pPr lvl="1" algn="r" rtl="1"/>
            <a:r>
              <a:rPr lang="fa-IR" sz="1800" dirty="0" smtClean="0">
                <a:cs typeface="B Koodak" pitchFamily="2" charset="-78"/>
              </a:rPr>
              <a:t>خوشايندي کاربر از رخداد، اميد وي را به تکرار وقوع آن در آينده فزوني مي‌بخشد و ناخوشايندي وي، بيم و نگراني را.</a:t>
            </a:r>
          </a:p>
          <a:p>
            <a:pPr algn="r" rtl="1">
              <a:buFont typeface="Wingdings" pitchFamily="2" charset="2"/>
              <a:buChar char="q"/>
            </a:pPr>
            <a:r>
              <a:rPr lang="fa-IR" sz="1800" dirty="0" smtClean="0">
                <a:cs typeface="B Koodak" pitchFamily="2" charset="-78"/>
              </a:rPr>
              <a:t>رفتاري</a:t>
            </a:r>
            <a:r>
              <a:rPr lang="fa-IR" sz="1400" dirty="0" smtClean="0">
                <a:cs typeface="B Koodak" pitchFamily="2" charset="-78"/>
              </a:rPr>
              <a:t>(</a:t>
            </a:r>
            <a:r>
              <a:rPr lang="en-US" sz="1400" dirty="0" err="1" smtClean="0">
                <a:cs typeface="B Koodak" pitchFamily="2" charset="-78"/>
              </a:rPr>
              <a:t>behavioural</a:t>
            </a:r>
            <a:r>
              <a:rPr lang="fa-IR" sz="1400" dirty="0" smtClean="0">
                <a:cs typeface="B Koodak" pitchFamily="2" charset="-78"/>
              </a:rPr>
              <a:t>)</a:t>
            </a:r>
          </a:p>
          <a:p>
            <a:pPr lvl="1" algn="r" rtl="1"/>
            <a:r>
              <a:rPr lang="fa-IR" sz="1800" dirty="0" smtClean="0">
                <a:cs typeface="B Koodak" pitchFamily="2" charset="-78"/>
              </a:rPr>
              <a:t>رفتار کاربر، بازتاب‌دهنده تمايل او براي تأثيرگذاري بر شرايط است</a:t>
            </a:r>
          </a:p>
          <a:p>
            <a:pPr lvl="1" algn="r" rtl="1"/>
            <a:r>
              <a:rPr lang="fa-IR" sz="1800" dirty="0" smtClean="0">
                <a:cs typeface="B Koodak" pitchFamily="2" charset="-78"/>
              </a:rPr>
              <a:t>رفتار کابر در شرايطي که به نظر او  نامساعد است، به سمت محدود شدن تعامل ميل پيدا مي‌کند. مانند محدود کردن دسترسي</a:t>
            </a:r>
          </a:p>
          <a:p>
            <a:pPr algn="r" rtl="1">
              <a:buNone/>
            </a:pPr>
            <a:endParaRPr lang="fa-IR" sz="2000" dirty="0" smtClean="0">
              <a:cs typeface="B Koodak" pitchFamily="2" charset="-78"/>
            </a:endParaRPr>
          </a:p>
          <a:p>
            <a:pPr algn="r" rtl="1">
              <a:buNone/>
            </a:pPr>
            <a:endParaRPr lang="en-US" sz="2000" dirty="0" smtClean="0">
              <a:cs typeface="B Koodak" pitchFamily="2" charset="-78"/>
            </a:endParaRPr>
          </a:p>
          <a:p>
            <a:pPr algn="r" rtl="1">
              <a:buNone/>
            </a:pP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4826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a:t>
            </a:r>
            <a:r>
              <a:rPr lang="fa-IR" sz="2800" i="0" dirty="0" smtClean="0">
                <a:solidFill>
                  <a:srgbClr val="00B0F0"/>
                </a:solidFill>
                <a:cs typeface="B Titr" pitchFamily="2" charset="-78"/>
              </a:rPr>
              <a:t>مؤلفه‌هاي اعتماد</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193800"/>
            <a:ext cx="8229600" cy="5283200"/>
          </a:xfrm>
          <a:noFill/>
          <a:ln/>
        </p:spPr>
        <p:txBody>
          <a:bodyPr/>
          <a:lstStyle/>
          <a:p>
            <a:pPr algn="r" rtl="1">
              <a:lnSpc>
                <a:spcPct val="150000"/>
              </a:lnSpc>
              <a:buFont typeface="Wingdings" pitchFamily="2" charset="2"/>
              <a:buChar char="q"/>
            </a:pPr>
            <a:r>
              <a:rPr lang="fa-IR" sz="2200" dirty="0" smtClean="0">
                <a:cs typeface="B Koodak" pitchFamily="2" charset="-78"/>
              </a:rPr>
              <a:t>مسئولیت امانت داری</a:t>
            </a:r>
            <a:r>
              <a:rPr lang="en-US" sz="1600" dirty="0" smtClean="0"/>
              <a:t>fiduciary responsibility) </a:t>
            </a:r>
            <a:r>
              <a:rPr lang="fa-IR" sz="1600" dirty="0" smtClean="0"/>
              <a:t>)</a:t>
            </a:r>
            <a:r>
              <a:rPr lang="fa-IR" sz="2200" dirty="0" smtClean="0">
                <a:cs typeface="B Koodak" pitchFamily="2" charset="-78"/>
              </a:rPr>
              <a:t>: به عنوان رابطه‌اي تعریف شده که در آن حقوق مادي و معنوي، خواست، سلامت ديگران رعايت مي‌شود</a:t>
            </a:r>
          </a:p>
          <a:p>
            <a:pPr algn="r" rtl="1">
              <a:lnSpc>
                <a:spcPct val="150000"/>
              </a:lnSpc>
              <a:buFont typeface="Wingdings" pitchFamily="2" charset="2"/>
              <a:buChar char="q"/>
            </a:pPr>
            <a:r>
              <a:rPr lang="fa-IR" sz="2200" dirty="0" smtClean="0">
                <a:cs typeface="B Koodak" pitchFamily="2" charset="-78"/>
              </a:rPr>
              <a:t>صداقت</a:t>
            </a:r>
            <a:r>
              <a:rPr lang="en-US" sz="1600" dirty="0" smtClean="0"/>
              <a:t>(honesty)</a:t>
            </a:r>
            <a:r>
              <a:rPr lang="en-US" sz="2200" dirty="0" smtClean="0">
                <a:cs typeface="B Koodak" pitchFamily="2" charset="-78"/>
              </a:rPr>
              <a:t> </a:t>
            </a:r>
            <a:r>
              <a:rPr lang="fa-IR" sz="2200" dirty="0" smtClean="0">
                <a:cs typeface="B Koodak" pitchFamily="2" charset="-78"/>
              </a:rPr>
              <a:t> </a:t>
            </a:r>
            <a:r>
              <a:rPr lang="en-US" sz="2200" dirty="0" smtClean="0">
                <a:cs typeface="B Koodak" pitchFamily="2" charset="-78"/>
              </a:rPr>
              <a:t>:</a:t>
            </a:r>
            <a:r>
              <a:rPr lang="fa-IR" sz="2200" dirty="0" smtClean="0">
                <a:cs typeface="B Koodak" pitchFamily="2" charset="-78"/>
              </a:rPr>
              <a:t>به عنوان حق‌گويي، شفافيت، و صميميت تعریف شده است؛ فرد آيينه‌وار عمل مي‌کند</a:t>
            </a:r>
          </a:p>
          <a:p>
            <a:pPr algn="r" rtl="1">
              <a:lnSpc>
                <a:spcPct val="150000"/>
              </a:lnSpc>
              <a:buFont typeface="Wingdings" pitchFamily="2" charset="2"/>
              <a:buChar char="q"/>
            </a:pPr>
            <a:r>
              <a:rPr lang="fa-IR" sz="2200" dirty="0" smtClean="0">
                <a:cs typeface="B Koodak" pitchFamily="2" charset="-78"/>
              </a:rPr>
              <a:t>لياقت </a:t>
            </a:r>
            <a:r>
              <a:rPr lang="en-US" sz="2200" dirty="0" smtClean="0">
                <a:cs typeface="B Koodak" pitchFamily="2" charset="-78"/>
              </a:rPr>
              <a:t> </a:t>
            </a:r>
            <a:r>
              <a:rPr lang="en-US" sz="1600" dirty="0" smtClean="0"/>
              <a:t>:(competency)</a:t>
            </a:r>
            <a:r>
              <a:rPr lang="fa-IR" sz="2200" dirty="0" smtClean="0">
                <a:cs typeface="B Koodak" pitchFamily="2" charset="-78"/>
              </a:rPr>
              <a:t>عنوان به برخورداري از صلاحيت لازم براي «انجام صحيح عمل» </a:t>
            </a:r>
          </a:p>
          <a:p>
            <a:pPr algn="r" rtl="1">
              <a:lnSpc>
                <a:spcPct val="150000"/>
              </a:lnSpc>
              <a:buFont typeface="Wingdings" pitchFamily="2" charset="2"/>
              <a:buChar char="q"/>
            </a:pPr>
            <a:r>
              <a:rPr lang="fa-IR" sz="2200" dirty="0" smtClean="0">
                <a:cs typeface="B Koodak" pitchFamily="2" charset="-78"/>
              </a:rPr>
              <a:t>ثبات </a:t>
            </a:r>
            <a:r>
              <a:rPr lang="en-US" sz="1600" dirty="0" smtClean="0"/>
              <a:t>consistency)</a:t>
            </a:r>
            <a:r>
              <a:rPr lang="fa-IR" sz="1600" dirty="0" smtClean="0"/>
              <a:t>):</a:t>
            </a:r>
            <a:r>
              <a:rPr lang="en-US" sz="1600" dirty="0" smtClean="0"/>
              <a:t> </a:t>
            </a:r>
            <a:r>
              <a:rPr lang="fa-IR" sz="2200" dirty="0" smtClean="0">
                <a:cs typeface="B Koodak" pitchFamily="2" charset="-78"/>
              </a:rPr>
              <a:t>یکنواختی و توافق در جريان تبادل پیام‌ها </a:t>
            </a:r>
          </a:p>
          <a:p>
            <a:pPr algn="r" rtl="1">
              <a:lnSpc>
                <a:spcPct val="150000"/>
              </a:lnSpc>
              <a:buFont typeface="Wingdings" pitchFamily="2" charset="2"/>
              <a:buChar char="q"/>
            </a:pPr>
            <a:r>
              <a:rPr lang="fa-IR" sz="2200" dirty="0" smtClean="0">
                <a:cs typeface="B Koodak" pitchFamily="2" charset="-78"/>
              </a:rPr>
              <a:t>ایمان </a:t>
            </a:r>
            <a:r>
              <a:rPr lang="en-US" sz="1600" dirty="0" smtClean="0"/>
              <a:t>:(faith)</a:t>
            </a:r>
            <a:r>
              <a:rPr lang="fa-IR" sz="1600" dirty="0" smtClean="0"/>
              <a:t> </a:t>
            </a:r>
            <a:r>
              <a:rPr lang="fa-IR" sz="2200" dirty="0" smtClean="0">
                <a:cs typeface="B Koodak" pitchFamily="2" charset="-78"/>
              </a:rPr>
              <a:t>باورها و اعتقادات و آنچه با واژگان مشابه توصيف مي‌شود</a:t>
            </a:r>
          </a:p>
          <a:p>
            <a:pPr algn="r" rtl="1">
              <a:buNone/>
            </a:pPr>
            <a:endParaRPr lang="fa-IR" sz="2000" dirty="0" smtClean="0">
              <a:cs typeface="B Koodak" pitchFamily="2" charset="-78"/>
            </a:endParaRPr>
          </a:p>
          <a:p>
            <a:pPr algn="r" rtl="1">
              <a:buNone/>
            </a:pPr>
            <a:endParaRPr lang="en-US" sz="2000" dirty="0" smtClean="0">
              <a:cs typeface="B Koodak" pitchFamily="2" charset="-78"/>
            </a:endParaRPr>
          </a:p>
          <a:p>
            <a:pPr algn="r" rtl="1">
              <a:buNone/>
            </a:pP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4826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a:t>
            </a:r>
            <a:r>
              <a:rPr lang="fa-IR" sz="2800" i="0" dirty="0" smtClean="0">
                <a:solidFill>
                  <a:srgbClr val="00B0F0"/>
                </a:solidFill>
                <a:cs typeface="B Titr" pitchFamily="2" charset="-78"/>
              </a:rPr>
              <a:t>کارکرد‌هاي اعتماد</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193800"/>
            <a:ext cx="8229600" cy="5283200"/>
          </a:xfrm>
          <a:noFill/>
          <a:ln/>
        </p:spPr>
        <p:txBody>
          <a:bodyPr/>
          <a:lstStyle/>
          <a:p>
            <a:pPr algn="r" rtl="1">
              <a:buClr>
                <a:srgbClr val="FF0000"/>
              </a:buClr>
            </a:pPr>
            <a:r>
              <a:rPr lang="fa-IR" sz="3000" dirty="0" smtClean="0">
                <a:cs typeface="B Koodak" pitchFamily="2" charset="-78"/>
              </a:rPr>
              <a:t>کارکرد هایی  اعتماد از نظر زتومکا:</a:t>
            </a:r>
            <a:endParaRPr lang="en-US" sz="3000" dirty="0" smtClean="0"/>
          </a:p>
          <a:p>
            <a:pPr algn="r" rtl="1">
              <a:buNone/>
            </a:pPr>
            <a:r>
              <a:rPr lang="fa-IR" sz="2000" dirty="0" smtClean="0">
                <a:cs typeface="B Koodak" pitchFamily="2" charset="-78"/>
              </a:rPr>
              <a:t>1) مثبت‌ا‌نديشي وجه غالب تعامل‌هاي کاربران مي‌شود</a:t>
            </a:r>
            <a:endParaRPr lang="en-US" sz="2000" dirty="0" smtClean="0">
              <a:cs typeface="B Koodak" pitchFamily="2" charset="-78"/>
            </a:endParaRPr>
          </a:p>
          <a:p>
            <a:pPr algn="r" rtl="1">
              <a:buNone/>
            </a:pPr>
            <a:r>
              <a:rPr lang="fa-IR" sz="2000" dirty="0" smtClean="0">
                <a:cs typeface="B Koodak" pitchFamily="2" charset="-78"/>
              </a:rPr>
              <a:t>2) موجب تحرك و ايجاد انگيزة  در کارهاي جمعی و خلق فرصت‌هاي نوين مي‌شود</a:t>
            </a:r>
            <a:endParaRPr lang="en-US" sz="2000" dirty="0" smtClean="0">
              <a:cs typeface="B Koodak" pitchFamily="2" charset="-78"/>
            </a:endParaRPr>
          </a:p>
          <a:p>
            <a:pPr algn="r" rtl="1">
              <a:buNone/>
            </a:pPr>
            <a:r>
              <a:rPr lang="fa-IR" sz="2000" dirty="0" smtClean="0">
                <a:cs typeface="B Koodak" pitchFamily="2" charset="-78"/>
              </a:rPr>
              <a:t>3) فعالیت هاي داوطلبانه، نوآورانه، پویا و خلاقانه را بر می انگیزاند و هزينه دادوستد و تبادل و اشتراک‌گذاري را کاهش مي‌دهد</a:t>
            </a:r>
            <a:endParaRPr lang="en-US" sz="2000" dirty="0" smtClean="0">
              <a:cs typeface="B Koodak" pitchFamily="2" charset="-78"/>
            </a:endParaRPr>
          </a:p>
          <a:p>
            <a:pPr algn="r" rtl="1">
              <a:buNone/>
            </a:pPr>
            <a:r>
              <a:rPr lang="fa-IR" sz="2000" dirty="0" smtClean="0">
                <a:cs typeface="B Koodak" pitchFamily="2" charset="-78"/>
              </a:rPr>
              <a:t>4) کاهش شديد تردید در مورد ريسک کنش با دیگران و سرعت بيشتر دادوستد و تبادل</a:t>
            </a:r>
            <a:endParaRPr lang="en-US" sz="2000" dirty="0" smtClean="0">
              <a:cs typeface="B Koodak" pitchFamily="2" charset="-78"/>
            </a:endParaRPr>
          </a:p>
          <a:p>
            <a:pPr algn="r" rtl="1">
              <a:buNone/>
            </a:pPr>
            <a:r>
              <a:rPr lang="fa-IR" sz="2000" dirty="0" smtClean="0">
                <a:cs typeface="B Koodak" pitchFamily="2" charset="-78"/>
              </a:rPr>
              <a:t>5) ايجاد روابط نوين و فزوني تعامل به شکل تصاعدي و ايجاد وگسترش شبکه‌ها اجتماعي</a:t>
            </a:r>
            <a:endParaRPr lang="en-US" sz="2000" dirty="0" smtClean="0">
              <a:cs typeface="B Koodak" pitchFamily="2" charset="-78"/>
            </a:endParaRPr>
          </a:p>
          <a:p>
            <a:pPr algn="r" rtl="1">
              <a:buNone/>
            </a:pPr>
            <a:r>
              <a:rPr lang="fa-IR" sz="2000" dirty="0" smtClean="0">
                <a:cs typeface="B Koodak" pitchFamily="2" charset="-78"/>
              </a:rPr>
              <a:t>6) پيديش انسجام، افزايش ظرفيت تحمل ديگران، همبستگي اجتماعي/گروهي و  جامعه‌اي صميمي، همدل، با روابط خوشايند، که پيامد آن فزوني سرمايه اجتماعي است</a:t>
            </a:r>
            <a:endParaRPr lang="en-US" sz="2000" dirty="0" smtClean="0">
              <a:cs typeface="B Koodak" pitchFamily="2" charset="-78"/>
            </a:endParaRPr>
          </a:p>
          <a:p>
            <a:pPr algn="r" rtl="1">
              <a:buNone/>
            </a:pPr>
            <a:r>
              <a:rPr lang="fa-IR" sz="2000" dirty="0" smtClean="0">
                <a:cs typeface="B Koodak" pitchFamily="2" charset="-78"/>
              </a:rPr>
              <a:t>7) از نظر رواني، اعتماد موجب کاهش اضطراب و ترديد را در تعامل و  دادوستدها مي‌شود</a:t>
            </a:r>
            <a:endParaRPr lang="fa-IR" dirty="0" smtClean="0">
              <a:cs typeface="B Koodak" pitchFamily="2" charset="-78"/>
            </a:endParaRPr>
          </a:p>
          <a:p>
            <a:pPr marL="628650" indent="-76200" algn="r" rtl="1">
              <a:buNone/>
              <a:tabLst>
                <a:tab pos="628650" algn="l"/>
              </a:tabLst>
            </a:pPr>
            <a:endParaRPr lang="en-US" dirty="0">
              <a:cs typeface="B Koodak" pitchFamily="2" charset="-78"/>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 </a:t>
            </a:r>
          </a:p>
          <a:p>
            <a:pPr algn="r" rtl="1">
              <a:lnSpc>
                <a:spcPct val="130000"/>
              </a:lnSpc>
              <a:buClr>
                <a:srgbClr val="FF0000"/>
              </a:buClr>
              <a:buNone/>
            </a:pPr>
            <a:endParaRPr lang="en-US" dirty="0">
              <a:cs typeface="B Koodak" pitchFamily="2" charset="-78"/>
            </a:endParaRPr>
          </a:p>
        </p:txBody>
      </p:sp>
      <p:sp>
        <p:nvSpPr>
          <p:cNvPr id="5" name="Rectangle 4"/>
          <p:cNvSpPr/>
          <p:nvPr/>
        </p:nvSpPr>
        <p:spPr>
          <a:xfrm>
            <a:off x="457200" y="1397001"/>
            <a:ext cx="8001000" cy="5078313"/>
          </a:xfrm>
          <a:prstGeom prst="rect">
            <a:avLst/>
          </a:prstGeom>
        </p:spPr>
        <p:txBody>
          <a:bodyPr wrap="square">
            <a:spAutoFit/>
          </a:bodyPr>
          <a:lstStyle/>
          <a:p>
            <a:pPr algn="r" rtl="1"/>
            <a:r>
              <a:rPr lang="fa-IR" sz="2800" dirty="0" smtClean="0">
                <a:latin typeface="Times New Roman"/>
                <a:ea typeface="SimSun"/>
                <a:cs typeface="B Koodak" pitchFamily="2" charset="-78"/>
              </a:rPr>
              <a:t>سناريوي اعتماد در يک نماي ساده</a:t>
            </a: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b="1" dirty="0" smtClean="0">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buFont typeface="Arial" pitchFamily="34" charset="0"/>
              <a:buChar char="•"/>
            </a:pPr>
            <a:r>
              <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rPr>
              <a:t> کاربران در اينترنت، براي تبادل /اطلاعات منابع، به تعامل با يکديگر مي‌پردازند.</a:t>
            </a:r>
          </a:p>
          <a:p>
            <a:pPr algn="r" rtl="1">
              <a:buClr>
                <a:schemeClr val="accent6"/>
              </a:buClr>
              <a:buFont typeface="Arial" pitchFamily="34" charset="0"/>
              <a:buChar char="•"/>
            </a:pPr>
            <a:r>
              <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rPr>
              <a:t> لازمة تبادل اطلاعات/منابع اعتماد است </a:t>
            </a:r>
          </a:p>
          <a:p>
            <a:pPr algn="r" rtl="1"/>
            <a:endParaRPr lang="fa-IR" sz="2800" dirty="0" smtClean="0">
              <a:latin typeface="Times New Roman"/>
              <a:ea typeface="SimSun"/>
              <a:cs typeface="B Koodak" pitchFamily="2" charset="-78"/>
            </a:endParaRPr>
          </a:p>
          <a:p>
            <a:pPr algn="r" rtl="1"/>
            <a:endParaRPr lang="fa-IR" sz="2800" dirty="0">
              <a:cs typeface="B Koodak" pitchFamily="2" charset="-78"/>
            </a:endParaRPr>
          </a:p>
        </p:txBody>
      </p:sp>
      <p:pic>
        <p:nvPicPr>
          <p:cNvPr id="1026" name="Picture 2"/>
          <p:cNvPicPr>
            <a:picLocks noChangeAspect="1" noChangeArrowheads="1"/>
          </p:cNvPicPr>
          <p:nvPr/>
        </p:nvPicPr>
        <p:blipFill>
          <a:blip r:embed="rId3" cstate="print">
            <a:duotone>
              <a:prstClr val="black"/>
              <a:srgbClr val="FFFF00">
                <a:tint val="45000"/>
                <a:satMod val="400000"/>
              </a:srgbClr>
            </a:duotone>
          </a:blip>
          <a:srcRect/>
          <a:stretch>
            <a:fillRect/>
          </a:stretch>
        </p:blipFill>
        <p:spPr bwMode="auto">
          <a:xfrm>
            <a:off x="3810000" y="2311400"/>
            <a:ext cx="1838864" cy="2299936"/>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 </a:t>
            </a:r>
          </a:p>
          <a:p>
            <a:pPr algn="r" rtl="1">
              <a:lnSpc>
                <a:spcPct val="130000"/>
              </a:lnSpc>
              <a:buClr>
                <a:srgbClr val="FF0000"/>
              </a:buClr>
              <a:buNone/>
            </a:pPr>
            <a:endParaRPr lang="en-US" dirty="0">
              <a:cs typeface="B Koodak" pitchFamily="2" charset="-78"/>
            </a:endParaRPr>
          </a:p>
        </p:txBody>
      </p:sp>
      <p:sp>
        <p:nvSpPr>
          <p:cNvPr id="5" name="Rectangle 4"/>
          <p:cNvSpPr/>
          <p:nvPr/>
        </p:nvSpPr>
        <p:spPr>
          <a:xfrm>
            <a:off x="457200" y="1397001"/>
            <a:ext cx="8001000" cy="4647426"/>
          </a:xfrm>
          <a:prstGeom prst="rect">
            <a:avLst/>
          </a:prstGeom>
        </p:spPr>
        <p:txBody>
          <a:bodyPr wrap="square">
            <a:spAutoFit/>
          </a:bodyPr>
          <a:lstStyle/>
          <a:p>
            <a:pPr algn="r" rtl="1"/>
            <a:r>
              <a:rPr lang="fa-IR" sz="2800" dirty="0" smtClean="0">
                <a:latin typeface="Times New Roman"/>
                <a:ea typeface="SimSun"/>
                <a:cs typeface="B Koodak" pitchFamily="2" charset="-78"/>
              </a:rPr>
              <a:t>سناريوي اعتماد در يک نماي ساده</a:t>
            </a: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buClr>
                <a:schemeClr val="accent6"/>
              </a:buClr>
              <a:buFont typeface="Arial" pitchFamily="34" charset="0"/>
              <a:buChar char="•"/>
            </a:pPr>
            <a:r>
              <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rPr>
              <a:t> اگر علي يک کتاب به سيروس بدهد، بدين معنا است که هر دو نفر، در اين که ديگري براي دادوستد  قابل اعتماد است، توافق دارند</a:t>
            </a:r>
            <a:endParaRPr lang="fa-IR" sz="2800" dirty="0" smtClean="0">
              <a:latin typeface="Times New Roman"/>
              <a:ea typeface="SimSun"/>
              <a:cs typeface="B Koodak" pitchFamily="2" charset="-78"/>
            </a:endParaRPr>
          </a:p>
          <a:p>
            <a:pPr algn="r" rtl="1"/>
            <a:endParaRPr lang="fa-IR" sz="2800" dirty="0">
              <a:cs typeface="B Koodak" pitchFamily="2" charset="-78"/>
            </a:endParaRPr>
          </a:p>
        </p:txBody>
      </p:sp>
      <p:pic>
        <p:nvPicPr>
          <p:cNvPr id="120834" name="Picture 2"/>
          <p:cNvPicPr>
            <a:picLocks noChangeAspect="1" noChangeArrowheads="1"/>
          </p:cNvPicPr>
          <p:nvPr/>
        </p:nvPicPr>
        <p:blipFill>
          <a:blip r:embed="rId3" cstate="print">
            <a:duotone>
              <a:prstClr val="black"/>
              <a:schemeClr val="tx2">
                <a:tint val="45000"/>
                <a:satMod val="400000"/>
              </a:schemeClr>
            </a:duotone>
          </a:blip>
          <a:srcRect/>
          <a:stretch>
            <a:fillRect/>
          </a:stretch>
        </p:blipFill>
        <p:spPr bwMode="auto">
          <a:xfrm>
            <a:off x="3733800" y="2057400"/>
            <a:ext cx="1799211" cy="23368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 </a:t>
            </a:r>
          </a:p>
          <a:p>
            <a:pPr algn="r" rtl="1">
              <a:lnSpc>
                <a:spcPct val="130000"/>
              </a:lnSpc>
              <a:buClr>
                <a:srgbClr val="FF0000"/>
              </a:buClr>
              <a:buNone/>
            </a:pPr>
            <a:endParaRPr lang="en-US" dirty="0">
              <a:cs typeface="B Koodak" pitchFamily="2" charset="-78"/>
            </a:endParaRPr>
          </a:p>
        </p:txBody>
      </p:sp>
      <p:sp>
        <p:nvSpPr>
          <p:cNvPr id="5" name="Rectangle 4"/>
          <p:cNvSpPr/>
          <p:nvPr/>
        </p:nvSpPr>
        <p:spPr>
          <a:xfrm>
            <a:off x="457200" y="1397001"/>
            <a:ext cx="8001000" cy="4955203"/>
          </a:xfrm>
          <a:prstGeom prst="rect">
            <a:avLst/>
          </a:prstGeom>
        </p:spPr>
        <p:txBody>
          <a:bodyPr wrap="square">
            <a:spAutoFit/>
          </a:bodyPr>
          <a:lstStyle/>
          <a:p>
            <a:pPr algn="r" rtl="1"/>
            <a:r>
              <a:rPr lang="fa-IR" sz="2800" dirty="0" smtClean="0">
                <a:latin typeface="Times New Roman"/>
                <a:ea typeface="SimSun"/>
                <a:cs typeface="B Koodak" pitchFamily="2" charset="-78"/>
              </a:rPr>
              <a:t>سناريوي اعتماد در يک نماي ساده</a:t>
            </a: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buFont typeface="Arial" pitchFamily="34" charset="0"/>
              <a:buChar char="•"/>
            </a:pPr>
            <a:r>
              <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rPr>
              <a:t> اطلاعات مورد نظر، ممکن است براي حميد، دوست سيروس هم مفيد باشد و آن‌ها را دريافت کند</a:t>
            </a:r>
          </a:p>
          <a:p>
            <a:pPr algn="r" rtl="1"/>
            <a:endParaRPr lang="fa-IR" sz="2800" dirty="0">
              <a:cs typeface="B Koodak" pitchFamily="2" charset="-78"/>
            </a:endParaRPr>
          </a:p>
        </p:txBody>
      </p:sp>
      <p:pic>
        <p:nvPicPr>
          <p:cNvPr id="121858" name="Picture 2"/>
          <p:cNvPicPr>
            <a:picLocks noChangeAspect="1" noChangeArrowheads="1"/>
          </p:cNvPicPr>
          <p:nvPr/>
        </p:nvPicPr>
        <p:blipFill>
          <a:blip r:embed="rId3" cstate="print">
            <a:duotone>
              <a:prstClr val="black"/>
              <a:schemeClr val="tx2">
                <a:tint val="45000"/>
                <a:satMod val="400000"/>
              </a:schemeClr>
            </a:duotone>
          </a:blip>
          <a:srcRect/>
          <a:stretch>
            <a:fillRect/>
          </a:stretch>
        </p:blipFill>
        <p:spPr bwMode="auto">
          <a:xfrm>
            <a:off x="3581400" y="2311401"/>
            <a:ext cx="1828800" cy="24257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 </a:t>
            </a:r>
          </a:p>
          <a:p>
            <a:pPr algn="r" rtl="1">
              <a:lnSpc>
                <a:spcPct val="130000"/>
              </a:lnSpc>
              <a:buClr>
                <a:srgbClr val="FF0000"/>
              </a:buClr>
              <a:buNone/>
            </a:pPr>
            <a:endParaRPr lang="en-US" dirty="0">
              <a:cs typeface="B Koodak" pitchFamily="2" charset="-78"/>
            </a:endParaRPr>
          </a:p>
        </p:txBody>
      </p:sp>
      <p:sp>
        <p:nvSpPr>
          <p:cNvPr id="5" name="Rectangle 4"/>
          <p:cNvSpPr/>
          <p:nvPr/>
        </p:nvSpPr>
        <p:spPr>
          <a:xfrm>
            <a:off x="457200" y="1397001"/>
            <a:ext cx="8001000" cy="4524315"/>
          </a:xfrm>
          <a:prstGeom prst="rect">
            <a:avLst/>
          </a:prstGeom>
        </p:spPr>
        <p:txBody>
          <a:bodyPr wrap="square">
            <a:spAutoFit/>
          </a:bodyPr>
          <a:lstStyle/>
          <a:p>
            <a:pPr algn="r" rtl="1"/>
            <a:r>
              <a:rPr lang="fa-IR" sz="2800" dirty="0" smtClean="0">
                <a:latin typeface="Times New Roman"/>
                <a:ea typeface="SimSun"/>
                <a:cs typeface="B Koodak" pitchFamily="2" charset="-78"/>
              </a:rPr>
              <a:t>سناريوي اعتماد در يک نماي ساده</a:t>
            </a: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lvl="0" algn="r" rtl="1">
              <a:buClr>
                <a:schemeClr val="accent6"/>
              </a:buClr>
              <a:buFont typeface="Arial" pitchFamily="34" charset="0"/>
              <a:buChar char="•"/>
            </a:pPr>
            <a:r>
              <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rPr>
              <a:t> به همان اندازه، ممکن است تماس علي با نادر،  وقتي که سيروس از او کتاب ديگري بخواهد، سودمند باشد</a:t>
            </a:r>
          </a:p>
        </p:txBody>
      </p:sp>
      <p:pic>
        <p:nvPicPr>
          <p:cNvPr id="122882" name="Picture 2"/>
          <p:cNvPicPr>
            <a:picLocks noChangeAspect="1" noChangeArrowheads="1"/>
          </p:cNvPicPr>
          <p:nvPr/>
        </p:nvPicPr>
        <p:blipFill>
          <a:blip r:embed="rId3" cstate="print">
            <a:duotone>
              <a:prstClr val="black"/>
              <a:schemeClr val="tx2">
                <a:tint val="45000"/>
                <a:satMod val="400000"/>
              </a:schemeClr>
            </a:duotone>
          </a:blip>
          <a:srcRect/>
          <a:stretch>
            <a:fillRect/>
          </a:stretch>
        </p:blipFill>
        <p:spPr bwMode="auto">
          <a:xfrm>
            <a:off x="3505200" y="2311400"/>
            <a:ext cx="1828800" cy="24130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 </a:t>
            </a:r>
          </a:p>
          <a:p>
            <a:pPr algn="r" rtl="1">
              <a:lnSpc>
                <a:spcPct val="130000"/>
              </a:lnSpc>
              <a:buClr>
                <a:srgbClr val="FF0000"/>
              </a:buClr>
              <a:buNone/>
            </a:pPr>
            <a:endParaRPr lang="en-US" dirty="0">
              <a:cs typeface="B Koodak" pitchFamily="2" charset="-78"/>
            </a:endParaRPr>
          </a:p>
        </p:txBody>
      </p:sp>
      <p:sp>
        <p:nvSpPr>
          <p:cNvPr id="5" name="Rectangle 4"/>
          <p:cNvSpPr/>
          <p:nvPr/>
        </p:nvSpPr>
        <p:spPr>
          <a:xfrm>
            <a:off x="457200" y="1397000"/>
            <a:ext cx="8229600" cy="4985980"/>
          </a:xfrm>
          <a:prstGeom prst="rect">
            <a:avLst/>
          </a:prstGeom>
        </p:spPr>
        <p:txBody>
          <a:bodyPr wrap="square">
            <a:spAutoFit/>
          </a:bodyPr>
          <a:lstStyle/>
          <a:p>
            <a:pPr algn="ctr" rtl="1"/>
            <a:r>
              <a:rPr lang="fa-IR" b="1" dirty="0" smtClean="0">
                <a:solidFill>
                  <a:srgbClr val="00B0F0"/>
                </a:solidFill>
                <a:latin typeface="Times New Roman"/>
                <a:ea typeface="SimSun"/>
                <a:cs typeface="B Koodak" pitchFamily="2" charset="-78"/>
              </a:rPr>
              <a:t>تعامل در فضاي دوم </a:t>
            </a:r>
            <a:r>
              <a:rPr lang="fa-IR" b="1" dirty="0" smtClean="0">
                <a:solidFill>
                  <a:srgbClr val="00B0F0"/>
                </a:solidFill>
                <a:latin typeface="Times New Roman"/>
                <a:ea typeface="SimSun"/>
                <a:cs typeface="B Koodak" pitchFamily="2" charset="-78"/>
              </a:rPr>
              <a:t>زندگي</a:t>
            </a:r>
          </a:p>
          <a:p>
            <a:pPr algn="ctr" rtl="1"/>
            <a:r>
              <a:rPr lang="fa-IR" sz="2000" dirty="0" smtClean="0">
                <a:latin typeface="Times New Roman"/>
                <a:ea typeface="SimSun"/>
                <a:cs typeface="B Koodak" pitchFamily="2" charset="-78"/>
              </a:rPr>
              <a:t>تا كنون دو راه براي بيان حقيقت وجود داشت: </a:t>
            </a:r>
            <a:r>
              <a:rPr lang="fa-IR" sz="2000" dirty="0" smtClean="0">
                <a:latin typeface="Times New Roman"/>
                <a:ea typeface="SimSun"/>
                <a:cs typeface="B Koodak" pitchFamily="2" charset="-78"/>
              </a:rPr>
              <a:t>ناشناخته ماندن و روايت پس از مرگ؛ </a:t>
            </a:r>
            <a:r>
              <a:rPr lang="fa-IR" sz="2000" dirty="0" smtClean="0">
                <a:latin typeface="Times New Roman"/>
                <a:ea typeface="SimSun"/>
                <a:cs typeface="B Koodak" pitchFamily="2" charset="-78"/>
              </a:rPr>
              <a:t>اكنون راه سومي پديدار شده: خودافشاگري در اينترنت. گاهي گفتن حقيقت به يك غريبه آسانتر است!</a:t>
            </a:r>
            <a:endParaRPr lang="fa-IR" sz="2000" dirty="0" smtClean="0">
              <a:latin typeface="Times New Roman"/>
              <a:ea typeface="SimSun"/>
              <a:cs typeface="B Koodak" pitchFamily="2" charset="-78"/>
            </a:endParaRPr>
          </a:p>
          <a:p>
            <a:pPr algn="ctr" rtl="1"/>
            <a:endParaRPr lang="fa-IR" sz="20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a:cs typeface="B Koodak" pitchFamily="2" charset="-78"/>
            </a:endParaRPr>
          </a:p>
        </p:txBody>
      </p:sp>
      <p:pic>
        <p:nvPicPr>
          <p:cNvPr id="6" name="Picture 2"/>
          <p:cNvPicPr>
            <a:picLocks noChangeAspect="1" noChangeArrowheads="1"/>
          </p:cNvPicPr>
          <p:nvPr/>
        </p:nvPicPr>
        <p:blipFill>
          <a:blip r:embed="rId3" cstate="print"/>
          <a:srcRect/>
          <a:stretch>
            <a:fillRect/>
          </a:stretch>
        </p:blipFill>
        <p:spPr bwMode="auto">
          <a:xfrm>
            <a:off x="1676400" y="2436340"/>
            <a:ext cx="5410200" cy="402109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 </a:t>
            </a:r>
          </a:p>
          <a:p>
            <a:pPr algn="r" rtl="1">
              <a:lnSpc>
                <a:spcPct val="130000"/>
              </a:lnSpc>
              <a:buClr>
                <a:srgbClr val="FF0000"/>
              </a:buClr>
              <a:buNone/>
            </a:pPr>
            <a:endParaRPr lang="en-US" dirty="0">
              <a:cs typeface="B Koodak" pitchFamily="2" charset="-78"/>
            </a:endParaRPr>
          </a:p>
        </p:txBody>
      </p:sp>
      <p:sp>
        <p:nvSpPr>
          <p:cNvPr id="5" name="Rectangle 4"/>
          <p:cNvSpPr/>
          <p:nvPr/>
        </p:nvSpPr>
        <p:spPr>
          <a:xfrm>
            <a:off x="457200" y="1397000"/>
            <a:ext cx="8001000" cy="4001095"/>
          </a:xfrm>
          <a:prstGeom prst="rect">
            <a:avLst/>
          </a:prstGeom>
        </p:spPr>
        <p:txBody>
          <a:bodyPr wrap="square">
            <a:spAutoFit/>
          </a:bodyPr>
          <a:lstStyle/>
          <a:p>
            <a:pPr algn="ctr" rtl="1"/>
            <a:r>
              <a:rPr lang="fa-IR" sz="2000" dirty="0" smtClean="0">
                <a:latin typeface="Times New Roman"/>
                <a:ea typeface="SimSun"/>
                <a:cs typeface="B Koodak" pitchFamily="2" charset="-78"/>
              </a:rPr>
              <a:t>مدل اجمالي اعتماد در فضاي سايبر</a:t>
            </a: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buFont typeface="Arial" pitchFamily="34" charset="0"/>
              <a:buChar cha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buClr>
                <a:schemeClr val="accent6"/>
              </a:buClr>
            </a:pPr>
            <a:endParaRPr lang="fa-IR" sz="2200" b="1" dirty="0" smtClean="0">
              <a:solidFill>
                <a:srgbClr val="FFFF00"/>
              </a:solidFill>
              <a:effectLst>
                <a:outerShdw blurRad="38100" dist="38100" dir="2700000" algn="tl">
                  <a:srgbClr val="000000">
                    <a:alpha val="43137"/>
                  </a:srgbClr>
                </a:outerShdw>
              </a:effectLst>
              <a:latin typeface="Times New Roman"/>
              <a:ea typeface="SimSun"/>
              <a:cs typeface="B Koodak" pitchFamily="2" charset="-78"/>
            </a:endParaRPr>
          </a:p>
          <a:p>
            <a:pPr algn="r" rtl="1"/>
            <a:endParaRPr lang="fa-IR" sz="2800" dirty="0" smtClean="0">
              <a:latin typeface="Times New Roman"/>
              <a:ea typeface="SimSun"/>
              <a:cs typeface="B Koodak" pitchFamily="2" charset="-78"/>
            </a:endParaRPr>
          </a:p>
          <a:p>
            <a:pPr algn="r" rtl="1"/>
            <a:endParaRPr lang="fa-IR" sz="2800" dirty="0">
              <a:cs typeface="B Koodak" pitchFamily="2" charset="-78"/>
            </a:endParaRPr>
          </a:p>
        </p:txBody>
      </p:sp>
      <p:pic>
        <p:nvPicPr>
          <p:cNvPr id="123906" name="Picture 2"/>
          <p:cNvPicPr>
            <a:picLocks noChangeAspect="1" noChangeArrowheads="1"/>
          </p:cNvPicPr>
          <p:nvPr/>
        </p:nvPicPr>
        <p:blipFill>
          <a:blip r:embed="rId3" cstate="print">
            <a:duotone>
              <a:prstClr val="black"/>
              <a:schemeClr val="tx2">
                <a:tint val="45000"/>
                <a:satMod val="400000"/>
              </a:schemeClr>
            </a:duotone>
          </a:blip>
          <a:srcRect/>
          <a:stretch>
            <a:fillRect/>
          </a:stretch>
        </p:blipFill>
        <p:spPr bwMode="auto">
          <a:xfrm>
            <a:off x="457200" y="1847851"/>
            <a:ext cx="8229600" cy="4629149"/>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4826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 </a:t>
            </a:r>
            <a:endParaRPr lang="en-US" dirty="0">
              <a:cs typeface="B Koodak" pitchFamily="2" charset="-78"/>
            </a:endParaRPr>
          </a:p>
        </p:txBody>
      </p:sp>
      <p:sp>
        <p:nvSpPr>
          <p:cNvPr id="5" name="Rectangle 4"/>
          <p:cNvSpPr/>
          <p:nvPr/>
        </p:nvSpPr>
        <p:spPr>
          <a:xfrm>
            <a:off x="685800" y="1397000"/>
            <a:ext cx="8001000" cy="3570208"/>
          </a:xfrm>
          <a:prstGeom prst="rect">
            <a:avLst/>
          </a:prstGeom>
        </p:spPr>
        <p:txBody>
          <a:bodyPr wrap="square">
            <a:spAutoFit/>
          </a:bodyPr>
          <a:lstStyle/>
          <a:p>
            <a:pPr algn="r" rtl="1">
              <a:buFont typeface="Arial" pitchFamily="34" charset="0"/>
              <a:buChar char="•"/>
            </a:pPr>
            <a:r>
              <a:rPr lang="fa-IR" sz="2000" dirty="0" smtClean="0">
                <a:cs typeface="B Koodak" pitchFamily="2" charset="-78"/>
              </a:rPr>
              <a:t>اعتماد در فضاي فيزيکي، عامل «آسان‌ساز» تعامل‌ است</a:t>
            </a:r>
          </a:p>
          <a:p>
            <a:pPr algn="r" rtl="1">
              <a:buFont typeface="Arial" pitchFamily="34" charset="0"/>
              <a:buChar char="•"/>
            </a:pPr>
            <a:r>
              <a:rPr lang="fa-IR" sz="2000" dirty="0" smtClean="0">
                <a:cs typeface="B Koodak" pitchFamily="2" charset="-78"/>
              </a:rPr>
              <a:t>گونة فعاليت‌هاي کاربران در اينترنت در تعيين «سطح اعتماد» نقش اساسي دارد:</a:t>
            </a:r>
          </a:p>
          <a:p>
            <a:pPr lvl="1" algn="r" rtl="1">
              <a:buFont typeface="Arial" pitchFamily="34" charset="0"/>
              <a:buChar char="•"/>
            </a:pPr>
            <a:r>
              <a:rPr lang="fa-IR" dirty="0" smtClean="0">
                <a:solidFill>
                  <a:srgbClr val="FFFF00"/>
                </a:solidFill>
                <a:cs typeface="B Koodak" pitchFamily="2" charset="-78"/>
              </a:rPr>
              <a:t> </a:t>
            </a:r>
            <a:r>
              <a:rPr lang="fa-IR" sz="1800" dirty="0" smtClean="0">
                <a:solidFill>
                  <a:srgbClr val="FFFF00"/>
                </a:solidFill>
                <a:cs typeface="B Koodak" pitchFamily="2" charset="-78"/>
              </a:rPr>
              <a:t>دادوستدهاي تجاري/مالي اينترنتي: بانکداري، خريد و فروش</a:t>
            </a:r>
          </a:p>
          <a:p>
            <a:pPr lvl="1" algn="r" rtl="1">
              <a:buFont typeface="Arial" pitchFamily="34" charset="0"/>
              <a:buChar char="•"/>
            </a:pPr>
            <a:r>
              <a:rPr lang="fa-IR" sz="1800" dirty="0" smtClean="0">
                <a:solidFill>
                  <a:srgbClr val="FFFF00"/>
                </a:solidFill>
                <a:cs typeface="B Koodak" pitchFamily="2" charset="-78"/>
              </a:rPr>
              <a:t> فعاليت‌هاي شغلي و کسب و کار</a:t>
            </a:r>
          </a:p>
          <a:p>
            <a:pPr lvl="1" algn="r" rtl="1">
              <a:buFont typeface="Arial" pitchFamily="34" charset="0"/>
              <a:buChar char="•"/>
            </a:pPr>
            <a:r>
              <a:rPr lang="fa-IR" sz="1800" dirty="0" smtClean="0">
                <a:solidFill>
                  <a:srgbClr val="FFFF00"/>
                </a:solidFill>
                <a:cs typeface="B Koodak" pitchFamily="2" charset="-78"/>
              </a:rPr>
              <a:t> آموزش</a:t>
            </a:r>
          </a:p>
          <a:p>
            <a:pPr lvl="1" algn="r" rtl="1">
              <a:buFont typeface="Arial" pitchFamily="34" charset="0"/>
              <a:buChar char="•"/>
            </a:pPr>
            <a:r>
              <a:rPr lang="fa-IR" sz="1800" dirty="0" smtClean="0">
                <a:solidFill>
                  <a:srgbClr val="FFFF00"/>
                </a:solidFill>
                <a:cs typeface="B Koodak" pitchFamily="2" charset="-78"/>
              </a:rPr>
              <a:t> شبکه‌هاي اجتماعي</a:t>
            </a:r>
          </a:p>
          <a:p>
            <a:pPr lvl="1" algn="r" rtl="1">
              <a:buFont typeface="Arial" pitchFamily="34" charset="0"/>
              <a:buChar char="•"/>
            </a:pPr>
            <a:r>
              <a:rPr lang="fa-IR" sz="1800" dirty="0" smtClean="0">
                <a:solidFill>
                  <a:srgbClr val="FFFF00"/>
                </a:solidFill>
                <a:cs typeface="B Koodak" pitchFamily="2" charset="-78"/>
              </a:rPr>
              <a:t> گروه‌ها/انجمن‌هاي مباحثه/ چت‌روم‌ها/ سيستم‌‌هاي ارسال و دريافت پيام کوتاه</a:t>
            </a:r>
          </a:p>
          <a:p>
            <a:pPr lvl="1" algn="r" rtl="1">
              <a:buFont typeface="Arial" pitchFamily="34" charset="0"/>
              <a:buChar char="•"/>
            </a:pPr>
            <a:r>
              <a:rPr lang="fa-IR" sz="1800" dirty="0" smtClean="0">
                <a:solidFill>
                  <a:srgbClr val="FFFF00"/>
                </a:solidFill>
                <a:cs typeface="B Koodak" pitchFamily="2" charset="-78"/>
              </a:rPr>
              <a:t> سيستم‌هاي اشتراک‌گذاري اطلاعات/ ارسال و دريافت فايل</a:t>
            </a:r>
          </a:p>
          <a:p>
            <a:pPr lvl="1" algn="r" rtl="1">
              <a:buFont typeface="Arial" pitchFamily="34" charset="0"/>
              <a:buChar char="•"/>
            </a:pPr>
            <a:r>
              <a:rPr lang="fa-IR" sz="1800" dirty="0" smtClean="0">
                <a:solidFill>
                  <a:srgbClr val="FFFF00"/>
                </a:solidFill>
                <a:cs typeface="B Koodak" pitchFamily="2" charset="-78"/>
              </a:rPr>
              <a:t> وبلاگ‌نويسي</a:t>
            </a:r>
          </a:p>
          <a:p>
            <a:pPr lvl="1" algn="r" rtl="1">
              <a:buFont typeface="Arial" pitchFamily="34" charset="0"/>
              <a:buChar char="•"/>
            </a:pPr>
            <a:r>
              <a:rPr lang="fa-IR" sz="1800" dirty="0" smtClean="0">
                <a:solidFill>
                  <a:srgbClr val="FFFF00"/>
                </a:solidFill>
                <a:cs typeface="B Koodak" pitchFamily="2" charset="-78"/>
              </a:rPr>
              <a:t> ثبت کامنت</a:t>
            </a:r>
          </a:p>
          <a:p>
            <a:pPr lvl="1" algn="r" rtl="1">
              <a:buFont typeface="Arial" pitchFamily="34" charset="0"/>
              <a:buChar char="•"/>
            </a:pPr>
            <a:r>
              <a:rPr lang="fa-IR" sz="1800" dirty="0" smtClean="0">
                <a:solidFill>
                  <a:srgbClr val="FFFF00"/>
                </a:solidFill>
                <a:cs typeface="B Koodak" pitchFamily="2" charset="-78"/>
              </a:rPr>
              <a:t> اشتراک براي دريافت اخبار و اطلاعات/ خبرنامه‌ها</a:t>
            </a:r>
          </a:p>
          <a:p>
            <a:pPr lvl="1" algn="r" rtl="1"/>
            <a:endParaRPr lang="fa-IR" sz="1800" dirty="0">
              <a:solidFill>
                <a:srgbClr val="FFFF00"/>
              </a:solidFill>
              <a:cs typeface="B Koodak" pitchFamily="2" charset="-78"/>
            </a:endParaRPr>
          </a:p>
        </p:txBody>
      </p:sp>
      <p:pic>
        <p:nvPicPr>
          <p:cNvPr id="7" name="Picture 5"/>
          <p:cNvPicPr>
            <a:picLocks noChangeAspect="1" noChangeArrowheads="1"/>
          </p:cNvPicPr>
          <p:nvPr/>
        </p:nvPicPr>
        <p:blipFill>
          <a:blip r:embed="rId3" cstate="print"/>
          <a:srcRect/>
          <a:stretch>
            <a:fillRect/>
          </a:stretch>
        </p:blipFill>
        <p:spPr bwMode="auto">
          <a:xfrm>
            <a:off x="533400" y="2209800"/>
            <a:ext cx="1676400" cy="22352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4826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 </a:t>
            </a:r>
            <a:endParaRPr lang="en-US" dirty="0">
              <a:cs typeface="B Koodak" pitchFamily="2" charset="-78"/>
            </a:endParaRPr>
          </a:p>
        </p:txBody>
      </p:sp>
      <p:sp>
        <p:nvSpPr>
          <p:cNvPr id="5" name="Rectangle 4"/>
          <p:cNvSpPr/>
          <p:nvPr/>
        </p:nvSpPr>
        <p:spPr>
          <a:xfrm>
            <a:off x="685800" y="1193800"/>
            <a:ext cx="8001000" cy="2677656"/>
          </a:xfrm>
          <a:prstGeom prst="rect">
            <a:avLst/>
          </a:prstGeom>
        </p:spPr>
        <p:txBody>
          <a:bodyPr wrap="square">
            <a:spAutoFit/>
          </a:bodyPr>
          <a:lstStyle/>
          <a:p>
            <a:pPr algn="r" rtl="1">
              <a:buFont typeface="Arial" pitchFamily="34" charset="0"/>
              <a:buChar char="•"/>
            </a:pPr>
            <a:r>
              <a:rPr lang="fa-IR" sz="2800" b="1" dirty="0" smtClean="0">
                <a:solidFill>
                  <a:srgbClr val="FFFF00"/>
                </a:solidFill>
                <a:cs typeface="B Koodak" pitchFamily="2" charset="-78"/>
              </a:rPr>
              <a:t> </a:t>
            </a:r>
            <a:r>
              <a:rPr lang="fa-IR" b="1" dirty="0" smtClean="0">
                <a:solidFill>
                  <a:srgbClr val="FFFF00"/>
                </a:solidFill>
                <a:effectLst>
                  <a:outerShdw blurRad="38100" dist="38100" dir="2700000" algn="tl">
                    <a:srgbClr val="000000">
                      <a:alpha val="43137"/>
                    </a:srgbClr>
                  </a:outerShdw>
                </a:effectLst>
                <a:cs typeface="B Koodak" pitchFamily="2" charset="-78"/>
              </a:rPr>
              <a:t>پيوند امنيت با اعتماد در فضاي سايبر</a:t>
            </a:r>
          </a:p>
          <a:p>
            <a:pPr lvl="1" algn="r" rtl="1">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امنيت پلاتفورم نرم‌افزاري</a:t>
            </a:r>
          </a:p>
          <a:p>
            <a:pPr lvl="1" algn="r" rtl="1">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امنيت نرم‌افزارهاي تبادل اطلاعات</a:t>
            </a:r>
          </a:p>
          <a:p>
            <a:pPr lvl="1" algn="r" rtl="1">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امنيت سايت‌ها :</a:t>
            </a:r>
          </a:p>
          <a:p>
            <a:pPr lvl="2" algn="r" rtl="1">
              <a:buClr>
                <a:schemeClr val="accent1"/>
              </a:buClr>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پروتکل‌ها امنيتي</a:t>
            </a:r>
          </a:p>
          <a:p>
            <a:pPr lvl="2" algn="r" rtl="1">
              <a:buClr>
                <a:schemeClr val="accent1"/>
              </a:buClr>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شيوه رمزگذاري در تبادل اطلاعات</a:t>
            </a:r>
          </a:p>
          <a:p>
            <a:pPr lvl="2" algn="r" rtl="1">
              <a:buClr>
                <a:schemeClr val="accent1"/>
              </a:buClr>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سطح مقاومت در برابر هک و حملات سايبري</a:t>
            </a:r>
          </a:p>
          <a:p>
            <a:pPr lvl="2" algn="r" rtl="1">
              <a:buClr>
                <a:schemeClr val="accent1"/>
              </a:buClr>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سازوکارهاي حفظ امنيت داده‌هاي کاربران</a:t>
            </a:r>
          </a:p>
        </p:txBody>
      </p:sp>
      <p:pic>
        <p:nvPicPr>
          <p:cNvPr id="125954" name="Picture 2"/>
          <p:cNvPicPr>
            <a:picLocks noChangeAspect="1" noChangeArrowheads="1"/>
          </p:cNvPicPr>
          <p:nvPr/>
        </p:nvPicPr>
        <p:blipFill>
          <a:blip r:embed="rId3" cstate="print"/>
          <a:srcRect/>
          <a:stretch>
            <a:fillRect/>
          </a:stretch>
        </p:blipFill>
        <p:spPr bwMode="auto">
          <a:xfrm>
            <a:off x="838200" y="1498601"/>
            <a:ext cx="1866900" cy="32639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4826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 </a:t>
            </a:r>
            <a:endParaRPr lang="en-US" dirty="0">
              <a:cs typeface="B Koodak" pitchFamily="2" charset="-78"/>
            </a:endParaRPr>
          </a:p>
        </p:txBody>
      </p:sp>
      <p:sp>
        <p:nvSpPr>
          <p:cNvPr id="5" name="Rectangle 4"/>
          <p:cNvSpPr/>
          <p:nvPr/>
        </p:nvSpPr>
        <p:spPr>
          <a:xfrm>
            <a:off x="685800" y="1193800"/>
            <a:ext cx="8001000" cy="3908762"/>
          </a:xfrm>
          <a:prstGeom prst="rect">
            <a:avLst/>
          </a:prstGeom>
        </p:spPr>
        <p:txBody>
          <a:bodyPr wrap="square">
            <a:spAutoFit/>
          </a:bodyPr>
          <a:lstStyle/>
          <a:p>
            <a:pPr marL="0" lvl="1" algn="r" rtl="1">
              <a:buFont typeface="Arial" pitchFamily="34" charset="0"/>
              <a:buChar char="•"/>
            </a:pPr>
            <a:r>
              <a:rPr lang="fa-IR" sz="2800" b="1" dirty="0" smtClean="0">
                <a:solidFill>
                  <a:srgbClr val="FFFF00"/>
                </a:solidFill>
                <a:cs typeface="B Koodak" pitchFamily="2" charset="-78"/>
              </a:rPr>
              <a:t> </a:t>
            </a:r>
            <a:r>
              <a:rPr lang="fa-IR" dirty="0" smtClean="0">
                <a:solidFill>
                  <a:srgbClr val="FFFF00"/>
                </a:solidFill>
                <a:effectLst>
                  <a:outerShdw blurRad="38100" dist="38100" dir="2700000" algn="tl">
                    <a:srgbClr val="000000">
                      <a:alpha val="43137"/>
                    </a:srgbClr>
                  </a:outerShdw>
                </a:effectLst>
                <a:cs typeface="B Koodak" pitchFamily="2" charset="-78"/>
              </a:rPr>
              <a:t>مقوله‌هاي مرتبط با اعتماد به سايت‌ها، به عنوان بسترهاي تعامل کاربران:</a:t>
            </a:r>
          </a:p>
          <a:p>
            <a:pPr lvl="1" algn="r" rtl="1">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آسان بودن برآورد ريسک</a:t>
            </a:r>
          </a:p>
          <a:p>
            <a:pPr lvl="1" algn="r" rtl="1">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کاربرپسند بودن، انعطاف‌پذيري و امکانات محيطي تبادل اطلاعات </a:t>
            </a:r>
          </a:p>
          <a:p>
            <a:pPr lvl="1" algn="r" rtl="1">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سياست‌هاي حفظ اسرار </a:t>
            </a:r>
          </a:p>
          <a:p>
            <a:pPr lvl="1" algn="r" rtl="1">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رعايت حريم شخصي</a:t>
            </a:r>
          </a:p>
          <a:p>
            <a:pPr lvl="1" algn="r" rtl="1">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شفاف‌سازي</a:t>
            </a:r>
          </a:p>
          <a:p>
            <a:pPr lvl="1" algn="r" rtl="1">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وابستگي</a:t>
            </a:r>
          </a:p>
          <a:p>
            <a:pPr lvl="1" algn="r" rtl="1">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شهرت و پيشينه</a:t>
            </a:r>
          </a:p>
          <a:p>
            <a:pPr lvl="1" algn="r" rtl="1">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کيفيت بازخوردها</a:t>
            </a:r>
          </a:p>
          <a:p>
            <a:pPr lvl="1" algn="r" rtl="1">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تأمين انتظارات</a:t>
            </a:r>
          </a:p>
          <a:p>
            <a:pPr lvl="1" algn="r" rtl="1">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باورپذيري اطلاعات </a:t>
            </a:r>
          </a:p>
          <a:p>
            <a:pPr lvl="1" algn="r" rtl="1">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قادرسازي کاربران براي مديريت اطلاعات و تكميل فرايند يك كار خاص</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4826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 </a:t>
            </a:r>
            <a:endParaRPr lang="en-US" dirty="0">
              <a:cs typeface="B Koodak" pitchFamily="2" charset="-78"/>
            </a:endParaRPr>
          </a:p>
        </p:txBody>
      </p:sp>
      <p:sp>
        <p:nvSpPr>
          <p:cNvPr id="5" name="Rectangle 4"/>
          <p:cNvSpPr/>
          <p:nvPr/>
        </p:nvSpPr>
        <p:spPr>
          <a:xfrm>
            <a:off x="685800" y="1193800"/>
            <a:ext cx="8001000" cy="3908762"/>
          </a:xfrm>
          <a:prstGeom prst="rect">
            <a:avLst/>
          </a:prstGeom>
        </p:spPr>
        <p:txBody>
          <a:bodyPr wrap="square">
            <a:spAutoFit/>
          </a:bodyPr>
          <a:lstStyle/>
          <a:p>
            <a:pPr marL="0" lvl="1" algn="r" rtl="1">
              <a:buFont typeface="Arial" pitchFamily="34" charset="0"/>
              <a:buChar char="•"/>
            </a:pPr>
            <a:r>
              <a:rPr lang="fa-IR" sz="2800" b="1" dirty="0" smtClean="0">
                <a:solidFill>
                  <a:srgbClr val="FFFF00"/>
                </a:solidFill>
                <a:cs typeface="B Koodak" pitchFamily="2" charset="-78"/>
              </a:rPr>
              <a:t> </a:t>
            </a:r>
            <a:r>
              <a:rPr lang="fa-IR" b="1" dirty="0" smtClean="0">
                <a:solidFill>
                  <a:srgbClr val="FFFF00"/>
                </a:solidFill>
                <a:cs typeface="B Koodak" pitchFamily="2" charset="-78"/>
              </a:rPr>
              <a:t>مقوله‌هاي مرتبط با </a:t>
            </a:r>
            <a:r>
              <a:rPr lang="fa-IR" dirty="0" smtClean="0">
                <a:solidFill>
                  <a:srgbClr val="FFFF00"/>
                </a:solidFill>
                <a:effectLst>
                  <a:outerShdw blurRad="38100" dist="38100" dir="2700000" algn="tl">
                    <a:srgbClr val="000000">
                      <a:alpha val="43137"/>
                    </a:srgbClr>
                  </a:outerShdw>
                </a:effectLst>
                <a:cs typeface="B Koodak" pitchFamily="2" charset="-78"/>
              </a:rPr>
              <a:t>اعتمادسازي در فضاي سايبر</a:t>
            </a:r>
            <a:r>
              <a:rPr lang="fa-IR" sz="1600" dirty="0" smtClean="0">
                <a:solidFill>
                  <a:srgbClr val="FFFF00"/>
                </a:solidFill>
                <a:effectLst>
                  <a:outerShdw blurRad="38100" dist="38100" dir="2700000" algn="tl">
                    <a:srgbClr val="000000">
                      <a:alpha val="43137"/>
                    </a:srgbClr>
                  </a:outerShdw>
                </a:effectLst>
                <a:cs typeface="B Koodak" pitchFamily="2" charset="-78"/>
              </a:rPr>
              <a:t>(برگرفته از پژوهش‌ها)</a:t>
            </a:r>
            <a:r>
              <a:rPr lang="fa-IR" dirty="0" smtClean="0">
                <a:solidFill>
                  <a:srgbClr val="FFFF00"/>
                </a:solidFill>
                <a:effectLst>
                  <a:outerShdw blurRad="38100" dist="38100" dir="2700000" algn="tl">
                    <a:srgbClr val="000000">
                      <a:alpha val="43137"/>
                    </a:srgbClr>
                  </a:outerShdw>
                </a:effectLst>
                <a:cs typeface="B Koodak" pitchFamily="2" charset="-78"/>
              </a:rPr>
              <a:t>:</a:t>
            </a:r>
          </a:p>
          <a:p>
            <a:pPr lvl="1" algn="r" rtl="1">
              <a:buClr>
                <a:schemeClr val="accent1"/>
              </a:buClr>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چرخة بازخورد اعتماد- كنش- يادگيري – اعتماد</a:t>
            </a:r>
          </a:p>
          <a:p>
            <a:pPr lvl="1" algn="r" rtl="1">
              <a:buClr>
                <a:schemeClr val="accent1"/>
              </a:buClr>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کاربران توصيه حلقة دوستان را بر سيستم‌هاي توصيه‌اي عمومي براي اعتماد در فضاي سايبر ترجيح مي‌دهند</a:t>
            </a:r>
          </a:p>
          <a:p>
            <a:pPr lvl="1" algn="r" rtl="1">
              <a:buClr>
                <a:schemeClr val="accent1"/>
              </a:buClr>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تشابه بسترهاي کنشگري (مانند سايت‌هاي شبکه اجتماعي و تجارت الکترونيکي) در جلب اعتماد کاربران مؤثر است</a:t>
            </a:r>
          </a:p>
          <a:p>
            <a:pPr lvl="1" algn="r" rtl="1">
              <a:buClr>
                <a:schemeClr val="accent1"/>
              </a:buClr>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اعتماد از سطح متقابل و شخصي، به اعتماد انتزاعي تغيير يافته است. از اين رو نمادها، نشانه‌ها، سازوکارها فني، واسط کاربري، شهرت و...در اعتمادسازي نقش ايفا مي‌کنند</a:t>
            </a:r>
          </a:p>
          <a:p>
            <a:pPr lvl="1" algn="r" rtl="1">
              <a:buClr>
                <a:schemeClr val="accent1"/>
              </a:buClr>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نقش فضاسازي جانبي در شكل‌گيري اعتماد يا بروز بي‌اعتمادي: هشدارهاي مكرر و گسترده  دربارة استفاده از امکانات اينترنت، و بيان تهديدهايي كه متوجه كاربران است، مي‌تواند سير طبيعي اعتمادسازي را تحت تأثير قرار دهد</a:t>
            </a:r>
          </a:p>
          <a:p>
            <a:pPr lvl="1" algn="r" rtl="1">
              <a:buClr>
                <a:schemeClr val="accent1"/>
              </a:buClr>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هويت و احساس امنيت در فضاي سايبر، رابطة تنگاتنگي با سطح اعتماد کاربران دارد</a:t>
            </a:r>
          </a:p>
        </p:txBody>
      </p:sp>
      <p:pic>
        <p:nvPicPr>
          <p:cNvPr id="6" name="Picture 3"/>
          <p:cNvPicPr>
            <a:picLocks noChangeAspect="1" noChangeArrowheads="1"/>
          </p:cNvPicPr>
          <p:nvPr/>
        </p:nvPicPr>
        <p:blipFill>
          <a:blip r:embed="rId3" cstate="print"/>
          <a:srcRect/>
          <a:stretch>
            <a:fillRect/>
          </a:stretch>
        </p:blipFill>
        <p:spPr bwMode="auto">
          <a:xfrm>
            <a:off x="457200" y="5181600"/>
            <a:ext cx="1905000" cy="125283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4826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 </a:t>
            </a:r>
            <a:endParaRPr lang="en-US" dirty="0">
              <a:cs typeface="B Koodak" pitchFamily="2" charset="-78"/>
            </a:endParaRPr>
          </a:p>
        </p:txBody>
      </p:sp>
      <p:pic>
        <p:nvPicPr>
          <p:cNvPr id="1027" name="Picture 3"/>
          <p:cNvPicPr>
            <a:picLocks noChangeAspect="1" noChangeArrowheads="1"/>
          </p:cNvPicPr>
          <p:nvPr/>
        </p:nvPicPr>
        <p:blipFill>
          <a:blip r:embed="rId3" cstate="print"/>
          <a:srcRect/>
          <a:stretch>
            <a:fillRect/>
          </a:stretch>
        </p:blipFill>
        <p:spPr bwMode="auto">
          <a:xfrm>
            <a:off x="381000" y="1178454"/>
            <a:ext cx="8305800" cy="527473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r>
              <a:rPr lang="fa-IR" sz="2800" i="0" dirty="0" smtClean="0">
                <a:solidFill>
                  <a:srgbClr val="00B0F0"/>
                </a:solidFill>
                <a:cs typeface="B Titr" pitchFamily="2" charset="-78"/>
              </a:rPr>
              <a:t> اندازه‌گيري اعتماد</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 </a:t>
            </a:r>
            <a:endParaRPr lang="en-US" dirty="0">
              <a:cs typeface="B Koodak" pitchFamily="2" charset="-78"/>
            </a:endParaRPr>
          </a:p>
        </p:txBody>
      </p:sp>
      <p:sp>
        <p:nvSpPr>
          <p:cNvPr id="5" name="Rectangle 4"/>
          <p:cNvSpPr/>
          <p:nvPr/>
        </p:nvSpPr>
        <p:spPr>
          <a:xfrm>
            <a:off x="457200" y="1295401"/>
            <a:ext cx="8229600" cy="3924151"/>
          </a:xfrm>
          <a:prstGeom prst="rect">
            <a:avLst/>
          </a:prstGeom>
        </p:spPr>
        <p:txBody>
          <a:bodyPr wrap="square">
            <a:spAutoFit/>
          </a:bodyPr>
          <a:lstStyle/>
          <a:p>
            <a:pPr marL="0" lvl="1" algn="r" rtl="1">
              <a:buFont typeface="Arial" pitchFamily="34" charset="0"/>
              <a:buChar char="•"/>
            </a:pPr>
            <a:r>
              <a:rPr lang="fa-IR" sz="2800" b="1" dirty="0" smtClean="0">
                <a:solidFill>
                  <a:srgbClr val="FFFF00"/>
                </a:solidFill>
                <a:cs typeface="B Koodak" pitchFamily="2" charset="-78"/>
              </a:rPr>
              <a:t> </a:t>
            </a:r>
            <a:r>
              <a:rPr lang="fa-IR" sz="2000" b="1" dirty="0" smtClean="0">
                <a:effectLst>
                  <a:outerShdw blurRad="38100" dist="38100" dir="2700000" algn="tl">
                    <a:srgbClr val="000000">
                      <a:alpha val="43137"/>
                    </a:srgbClr>
                  </a:outerShdw>
                </a:effectLst>
                <a:cs typeface="B Koodak" pitchFamily="2" charset="-78"/>
              </a:rPr>
              <a:t> اندازه‌گيري اعتماد در همواره در پيوند نزديک با اندازه‌گيري سرماية اجتماعي بوده است. چرا که اعتماد، يکي از ارکان سرماية اجتماعي است.</a:t>
            </a:r>
          </a:p>
          <a:p>
            <a:pPr marL="0" lvl="1" algn="r" rtl="1">
              <a:lnSpc>
                <a:spcPct val="150000"/>
              </a:lnSpc>
              <a:buFont typeface="Arial" pitchFamily="34" charset="0"/>
              <a:buChar char="•"/>
            </a:pPr>
            <a:r>
              <a:rPr lang="fa-IR" sz="2000" b="1" dirty="0" smtClean="0">
                <a:effectLst>
                  <a:outerShdw blurRad="38100" dist="38100" dir="2700000" algn="tl">
                    <a:srgbClr val="000000">
                      <a:alpha val="43137"/>
                    </a:srgbClr>
                  </a:outerShdw>
                </a:effectLst>
                <a:cs typeface="B Koodak" pitchFamily="2" charset="-78"/>
              </a:rPr>
              <a:t> در پيمايش‌ها،  اندازه‌گيري اعتماد با پرسش‌هاي استاندارد انجام مي‌شود: </a:t>
            </a:r>
            <a:r>
              <a:rPr lang="fa-IR" sz="1400" b="1" dirty="0" smtClean="0">
                <a:effectLst>
                  <a:outerShdw blurRad="38100" dist="38100" dir="2700000" algn="tl">
                    <a:srgbClr val="000000">
                      <a:alpha val="43137"/>
                    </a:srgbClr>
                  </a:outerShdw>
                </a:effectLst>
                <a:cs typeface="B Koodak" pitchFamily="2" charset="-78"/>
              </a:rPr>
              <a:t>«آيا شما بر اين باوريد که مي‌توان به بيشتر مردم اعتماد کرد، يا آيا شما در مراودة با مردم خيلي دقت مي‌کنيد؟»</a:t>
            </a:r>
          </a:p>
          <a:p>
            <a:pPr marL="0" lvl="1" algn="r" rtl="1">
              <a:lnSpc>
                <a:spcPct val="150000"/>
              </a:lnSpc>
              <a:buFont typeface="Arial" pitchFamily="34" charset="0"/>
              <a:buChar char="•"/>
            </a:pPr>
            <a:r>
              <a:rPr lang="fa-IR" sz="2000" b="1" dirty="0" smtClean="0">
                <a:effectLst>
                  <a:outerShdw blurRad="38100" dist="38100" dir="2700000" algn="tl">
                    <a:srgbClr val="000000">
                      <a:alpha val="43137"/>
                    </a:srgbClr>
                  </a:outerShdw>
                </a:effectLst>
                <a:cs typeface="B Koodak" pitchFamily="2" charset="-78"/>
              </a:rPr>
              <a:t>«گليسر» </a:t>
            </a:r>
            <a:r>
              <a:rPr lang="en-US" sz="2000" b="1" dirty="0" smtClean="0">
                <a:effectLst>
                  <a:outerShdw blurRad="38100" dist="38100" dir="2700000" algn="tl">
                    <a:srgbClr val="000000">
                      <a:alpha val="43137"/>
                    </a:srgbClr>
                  </a:outerShdw>
                </a:effectLst>
                <a:cs typeface="B Koodak" pitchFamily="2" charset="-78"/>
              </a:rPr>
              <a:t> </a:t>
            </a:r>
            <a:r>
              <a:rPr lang="en-US" sz="1600" b="1" dirty="0" err="1" smtClean="0">
                <a:effectLst>
                  <a:outerShdw blurRad="38100" dist="38100" dir="2700000" algn="tl">
                    <a:srgbClr val="000000">
                      <a:alpha val="43137"/>
                    </a:srgbClr>
                  </a:outerShdw>
                </a:effectLst>
                <a:cs typeface="B Koodak" pitchFamily="2" charset="-78"/>
              </a:rPr>
              <a:t>Glaeser</a:t>
            </a:r>
            <a:r>
              <a:rPr lang="fa-IR" sz="2000" b="1" dirty="0" smtClean="0">
                <a:effectLst>
                  <a:outerShdw blurRad="38100" dist="38100" dir="2700000" algn="tl">
                    <a:srgbClr val="000000">
                      <a:alpha val="43137"/>
                    </a:srgbClr>
                  </a:outerShdw>
                </a:effectLst>
                <a:cs typeface="B Koodak" pitchFamily="2" charset="-78"/>
              </a:rPr>
              <a:t>و همکارانش بر اين باورند که براي اندازه‌گيري اعتماد بين‌فردي بايد از شيوة آزمايشگاهي استفاده کرد که موجب سنجش اعتماد درمحيط کنترل شده و افرادي با گروه‌هاي همگن مي‌شود. </a:t>
            </a:r>
          </a:p>
          <a:p>
            <a:pPr marL="0" lvl="1" algn="r" rtl="1">
              <a:lnSpc>
                <a:spcPct val="150000"/>
              </a:lnSpc>
              <a:buFont typeface="Arial" pitchFamily="34" charset="0"/>
              <a:buChar char="•"/>
            </a:pPr>
            <a:r>
              <a:rPr lang="fa-IR" sz="2000" b="1" dirty="0" smtClean="0">
                <a:effectLst>
                  <a:outerShdw blurRad="38100" dist="38100" dir="2700000" algn="tl">
                    <a:srgbClr val="000000">
                      <a:alpha val="43137"/>
                    </a:srgbClr>
                  </a:outerShdw>
                </a:effectLst>
                <a:cs typeface="B Koodak" pitchFamily="2" charset="-78"/>
              </a:rPr>
              <a:t> «خودسنجي اعتماد»، آسان و کم هزينه است. </a:t>
            </a:r>
            <a:endParaRPr lang="en-US" sz="2000" b="1" dirty="0" smtClean="0">
              <a:effectLst>
                <a:outerShdw blurRad="38100" dist="38100" dir="2700000" algn="tl">
                  <a:srgbClr val="000000">
                    <a:alpha val="43137"/>
                  </a:srgbClr>
                </a:outerShdw>
              </a:effectLst>
              <a:cs typeface="B Koodak" pitchFamily="2" charset="-78"/>
            </a:endParaRPr>
          </a:p>
          <a:p>
            <a:pPr marL="0" lvl="1" algn="r" rtl="1">
              <a:lnSpc>
                <a:spcPct val="150000"/>
              </a:lnSpc>
              <a:buFont typeface="Arial" pitchFamily="34" charset="0"/>
              <a:buChar char="•"/>
            </a:pPr>
            <a:r>
              <a:rPr lang="fa-IR" sz="2000" b="1" dirty="0" smtClean="0">
                <a:effectLst>
                  <a:outerShdw blurRad="38100" dist="38100" dir="2700000" algn="tl">
                    <a:srgbClr val="000000">
                      <a:alpha val="43137"/>
                    </a:srgbClr>
                  </a:outerShdw>
                </a:effectLst>
                <a:cs typeface="B Koodak" pitchFamily="2" charset="-78"/>
              </a:rPr>
              <a:t> اندازه‌گيري اعتماد در تجربة مؤسسه پيمايش ارزش‌هاي جهاني </a:t>
            </a:r>
            <a:r>
              <a:rPr lang="en-US" sz="1600" b="1" dirty="0" smtClean="0">
                <a:effectLst>
                  <a:outerShdw blurRad="38100" dist="38100" dir="2700000" algn="tl">
                    <a:srgbClr val="000000">
                      <a:alpha val="43137"/>
                    </a:srgbClr>
                  </a:outerShdw>
                </a:effectLst>
                <a:cs typeface="B Koodak" pitchFamily="2" charset="-78"/>
              </a:rPr>
              <a:t>WVS: World  Values Survey </a:t>
            </a: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r>
              <a:rPr lang="fa-IR" sz="2800" i="0" dirty="0" smtClean="0">
                <a:solidFill>
                  <a:srgbClr val="00B0F0"/>
                </a:solidFill>
                <a:cs typeface="B Titr" pitchFamily="2" charset="-78"/>
              </a:rPr>
              <a:t> اندازه‌گيري اعتماد</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 </a:t>
            </a:r>
            <a:endParaRPr lang="en-US" dirty="0">
              <a:cs typeface="B Koodak" pitchFamily="2" charset="-78"/>
            </a:endParaRPr>
          </a:p>
        </p:txBody>
      </p:sp>
      <p:sp>
        <p:nvSpPr>
          <p:cNvPr id="5" name="Rectangle 4"/>
          <p:cNvSpPr/>
          <p:nvPr/>
        </p:nvSpPr>
        <p:spPr>
          <a:xfrm>
            <a:off x="457200" y="1295401"/>
            <a:ext cx="8229600" cy="3693319"/>
          </a:xfrm>
          <a:prstGeom prst="rect">
            <a:avLst/>
          </a:prstGeom>
        </p:spPr>
        <p:txBody>
          <a:bodyPr wrap="square">
            <a:spAutoFit/>
          </a:bodyPr>
          <a:lstStyle/>
          <a:p>
            <a:pPr marL="0" lvl="1" algn="r" rtl="1">
              <a:buFont typeface="Arial" pitchFamily="34" charset="0"/>
              <a:buChar char="•"/>
            </a:pPr>
            <a:r>
              <a:rPr lang="fa-IR" sz="2800" dirty="0" smtClean="0">
                <a:effectLst>
                  <a:outerShdw blurRad="38100" dist="38100" dir="2700000" algn="tl">
                    <a:srgbClr val="000000">
                      <a:alpha val="43137"/>
                    </a:srgbClr>
                  </a:outerShdw>
                </a:effectLst>
                <a:cs typeface="B Koodak" pitchFamily="2" charset="-78"/>
              </a:rPr>
              <a:t> رويكردهاي اندازه‌گيري اعتماد:</a:t>
            </a:r>
          </a:p>
          <a:p>
            <a:pPr marL="457200" lvl="2" algn="r" rtl="1">
              <a:lnSpc>
                <a:spcPct val="150000"/>
              </a:lnSpc>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رويكرد خصلتي</a:t>
            </a:r>
          </a:p>
          <a:p>
            <a:pPr marL="914400" lvl="3" algn="r" rtl="1">
              <a:lnSpc>
                <a:spcPct val="150000"/>
              </a:lnSpc>
              <a:buFont typeface="Courier New" pitchFamily="49" charset="0"/>
              <a:buChar char="o"/>
            </a:pPr>
            <a:r>
              <a:rPr lang="fa-IR" sz="2000" dirty="0" smtClean="0">
                <a:effectLst>
                  <a:outerShdw blurRad="38100" dist="38100" dir="2700000" algn="tl">
                    <a:srgbClr val="000000">
                      <a:alpha val="43137"/>
                    </a:srgbClr>
                  </a:outerShdw>
                </a:effectLst>
                <a:cs typeface="B Koodak" pitchFamily="2" charset="-78"/>
              </a:rPr>
              <a:t> پرسشنامة «کرامر» و «تايلر»</a:t>
            </a:r>
          </a:p>
          <a:p>
            <a:pPr marL="457200" lvl="2" algn="r" rtl="1">
              <a:lnSpc>
                <a:spcPct val="150000"/>
              </a:lnSpc>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رويكرد رفتاري</a:t>
            </a:r>
          </a:p>
          <a:p>
            <a:pPr marL="914400" lvl="3" algn="r" rtl="1">
              <a:lnSpc>
                <a:spcPct val="150000"/>
              </a:lnSpc>
              <a:buFont typeface="Courier New" pitchFamily="49" charset="0"/>
              <a:buChar char="o"/>
            </a:pPr>
            <a:r>
              <a:rPr lang="fa-IR" sz="2000" dirty="0" smtClean="0">
                <a:effectLst>
                  <a:outerShdw blurRad="38100" dist="38100" dir="2700000" algn="tl">
                    <a:srgbClr val="000000">
                      <a:alpha val="43137"/>
                    </a:srgbClr>
                  </a:outerShdw>
                </a:effectLst>
                <a:cs typeface="B Koodak" pitchFamily="2" charset="-78"/>
              </a:rPr>
              <a:t> مدل «بيوز»</a:t>
            </a:r>
            <a:r>
              <a:rPr lang="en-US" sz="2000" dirty="0" smtClean="0">
                <a:effectLst>
                  <a:outerShdw blurRad="38100" dist="38100" dir="2700000" algn="tl">
                    <a:srgbClr val="000000">
                      <a:alpha val="43137"/>
                    </a:srgbClr>
                  </a:outerShdw>
                </a:effectLst>
                <a:cs typeface="B Koodak" pitchFamily="2" charset="-78"/>
              </a:rPr>
              <a:t> (</a:t>
            </a:r>
            <a:r>
              <a:rPr lang="en-US" sz="2000" dirty="0" err="1" smtClean="0">
                <a:effectLst>
                  <a:outerShdw blurRad="38100" dist="38100" dir="2700000" algn="tl">
                    <a:srgbClr val="000000">
                      <a:alpha val="43137"/>
                    </a:srgbClr>
                  </a:outerShdw>
                </a:effectLst>
                <a:cs typeface="B Koodak" pitchFamily="2" charset="-78"/>
              </a:rPr>
              <a:t>Bews</a:t>
            </a:r>
            <a:r>
              <a:rPr lang="en-US" sz="2000" dirty="0" smtClean="0">
                <a:effectLst>
                  <a:outerShdw blurRad="38100" dist="38100" dir="2700000" algn="tl">
                    <a:srgbClr val="000000">
                      <a:alpha val="43137"/>
                    </a:srgbClr>
                  </a:outerShdw>
                </a:effectLst>
                <a:cs typeface="B Koodak" pitchFamily="2" charset="-78"/>
              </a:rPr>
              <a:t>) </a:t>
            </a:r>
            <a:r>
              <a:rPr lang="fa-IR" sz="2000" dirty="0" smtClean="0">
                <a:effectLst>
                  <a:outerShdw blurRad="38100" dist="38100" dir="2700000" algn="tl">
                    <a:srgbClr val="000000">
                      <a:alpha val="43137"/>
                    </a:srgbClr>
                  </a:outerShdw>
                </a:effectLst>
                <a:cs typeface="B Koodak" pitchFamily="2" charset="-78"/>
              </a:rPr>
              <a:t>و «مارتين» </a:t>
            </a:r>
            <a:r>
              <a:rPr lang="en-US" sz="2000" dirty="0" smtClean="0">
                <a:effectLst>
                  <a:outerShdw blurRad="38100" dist="38100" dir="2700000" algn="tl">
                    <a:srgbClr val="000000">
                      <a:alpha val="43137"/>
                    </a:srgbClr>
                  </a:outerShdw>
                </a:effectLst>
                <a:cs typeface="B Koodak" pitchFamily="2" charset="-78"/>
              </a:rPr>
              <a:t> (Martins)</a:t>
            </a:r>
          </a:p>
          <a:p>
            <a:pPr marL="457200" lvl="2" algn="r" rtl="1">
              <a:lnSpc>
                <a:spcPct val="150000"/>
              </a:lnSpc>
              <a:buFont typeface="Arial" pitchFamily="34" charset="0"/>
              <a:buChar char="•"/>
            </a:pPr>
            <a:r>
              <a:rPr lang="fa-IR" sz="2000" dirty="0" smtClean="0">
                <a:effectLst>
                  <a:outerShdw blurRad="38100" dist="38100" dir="2700000" algn="tl">
                    <a:srgbClr val="000000">
                      <a:alpha val="43137"/>
                    </a:srgbClr>
                  </a:outerShdw>
                </a:effectLst>
                <a:cs typeface="B Koodak" pitchFamily="2" charset="-78"/>
              </a:rPr>
              <a:t> رويكرد روان‌شناختي</a:t>
            </a:r>
          </a:p>
          <a:p>
            <a:pPr marL="914400" lvl="3" algn="r" rtl="1">
              <a:lnSpc>
                <a:spcPct val="150000"/>
              </a:lnSpc>
              <a:buFont typeface="Courier New" pitchFamily="49" charset="0"/>
              <a:buChar char="o"/>
            </a:pPr>
            <a:r>
              <a:rPr lang="fa-IR" sz="2000" dirty="0" smtClean="0">
                <a:effectLst>
                  <a:outerShdw blurRad="38100" dist="38100" dir="2700000" algn="tl">
                    <a:srgbClr val="000000">
                      <a:alpha val="43137"/>
                    </a:srgbClr>
                  </a:outerShdw>
                </a:effectLst>
                <a:cs typeface="B Koodak" pitchFamily="2" charset="-78"/>
              </a:rPr>
              <a:t> مدل مبتني بر ارزشها، نگرشها و حالات</a:t>
            </a:r>
          </a:p>
          <a:p>
            <a:pPr marL="0" lvl="1" algn="r" rtl="1">
              <a:buFont typeface="Arial" pitchFamily="34" charset="0"/>
              <a:buChar char="•"/>
            </a:pPr>
            <a:endParaRPr lang="fa-IR" sz="2000" b="1" dirty="0" smtClean="0">
              <a:effectLst>
                <a:outerShdw blurRad="38100" dist="38100" dir="2700000" algn="tl">
                  <a:srgbClr val="000000">
                    <a:alpha val="43137"/>
                  </a:srgbClr>
                </a:outerShdw>
              </a:effectLst>
              <a:cs typeface="B Koodak" pitchFamily="2" charset="-78"/>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 </a:t>
            </a:r>
            <a:r>
              <a:rPr lang="fa-IR" sz="2800" i="0" dirty="0" smtClean="0">
                <a:solidFill>
                  <a:srgbClr val="00B0F0"/>
                </a:solidFill>
                <a:cs typeface="B Titr" pitchFamily="2" charset="-78"/>
              </a:rPr>
              <a:t>راه‌کارهاي پيشنهادي</a:t>
            </a:r>
            <a:endParaRPr lang="en-US" sz="2800" i="0" dirty="0">
              <a:solidFill>
                <a:srgbClr val="00B0F0"/>
              </a:solidFill>
              <a:cs typeface="B Titr" pitchFamily="2" charset="-78"/>
            </a:endParaRPr>
          </a:p>
        </p:txBody>
      </p:sp>
      <p:sp>
        <p:nvSpPr>
          <p:cNvPr id="6147" name="Rectangle 3"/>
          <p:cNvSpPr>
            <a:spLocks noGrp="1" noChangeArrowheads="1"/>
          </p:cNvSpPr>
          <p:nvPr>
            <p:ph type="body" idx="1"/>
          </p:nvPr>
        </p:nvSpPr>
        <p:spPr>
          <a:xfrm>
            <a:off x="457200" y="1346200"/>
            <a:ext cx="8229600" cy="5029200"/>
          </a:xfrm>
          <a:noFill/>
          <a:ln/>
        </p:spPr>
        <p:txBody>
          <a:bodyPr/>
          <a:lstStyle/>
          <a:p>
            <a:pPr algn="r" rtl="1">
              <a:lnSpc>
                <a:spcPct val="130000"/>
              </a:lnSpc>
              <a:buClr>
                <a:srgbClr val="FF0000"/>
              </a:buClr>
              <a:buNone/>
            </a:pPr>
            <a:r>
              <a:rPr lang="fa-IR" dirty="0" smtClean="0">
                <a:cs typeface="B Koodak" pitchFamily="2" charset="-78"/>
              </a:rPr>
              <a:t> </a:t>
            </a:r>
            <a:endParaRPr lang="en-US" dirty="0">
              <a:cs typeface="B Koodak" pitchFamily="2" charset="-78"/>
            </a:endParaRPr>
          </a:p>
        </p:txBody>
      </p:sp>
      <p:sp>
        <p:nvSpPr>
          <p:cNvPr id="5" name="Rectangle 4"/>
          <p:cNvSpPr/>
          <p:nvPr/>
        </p:nvSpPr>
        <p:spPr>
          <a:xfrm>
            <a:off x="457200" y="1295400"/>
            <a:ext cx="8229600" cy="5447645"/>
          </a:xfrm>
          <a:prstGeom prst="rect">
            <a:avLst/>
          </a:prstGeom>
        </p:spPr>
        <p:txBody>
          <a:bodyPr wrap="square">
            <a:spAutoFit/>
          </a:bodyPr>
          <a:lstStyle/>
          <a:p>
            <a:pPr marL="90488" lvl="1" algn="r" rtl="1">
              <a:buClr>
                <a:srgbClr val="FF0000"/>
              </a:buClr>
              <a:buFont typeface="Wingdings" pitchFamily="2" charset="2"/>
              <a:buChar char="ü"/>
            </a:pPr>
            <a:r>
              <a:rPr lang="fa-IR" sz="2800" b="1" dirty="0" smtClean="0">
                <a:solidFill>
                  <a:srgbClr val="FFFF00"/>
                </a:solidFill>
                <a:cs typeface="B Koodak" pitchFamily="2" charset="-78"/>
              </a:rPr>
              <a:t> </a:t>
            </a:r>
            <a:r>
              <a:rPr lang="fa-IR" b="1" dirty="0" smtClean="0">
                <a:solidFill>
                  <a:srgbClr val="FFFF00"/>
                </a:solidFill>
                <a:effectLst>
                  <a:outerShdw blurRad="38100" dist="38100" dir="2700000" algn="tl">
                    <a:srgbClr val="000000">
                      <a:alpha val="43137"/>
                    </a:srgbClr>
                  </a:outerShdw>
                </a:effectLst>
                <a:cs typeface="B Koodak" pitchFamily="2" charset="-78"/>
              </a:rPr>
              <a:t> </a:t>
            </a:r>
            <a:r>
              <a:rPr lang="fa-IR" sz="2800" dirty="0" smtClean="0">
                <a:effectLst>
                  <a:outerShdw blurRad="38100" dist="38100" dir="2700000" algn="tl">
                    <a:srgbClr val="000000">
                      <a:alpha val="43137"/>
                    </a:srgbClr>
                  </a:outerShdw>
                </a:effectLst>
                <a:cs typeface="B Koodak" pitchFamily="2" charset="-78"/>
              </a:rPr>
              <a:t> بازشناسي ويژگي هستي‌شناسانه روابط در فضاي سايبر</a:t>
            </a:r>
          </a:p>
          <a:p>
            <a:pPr marL="90488" lvl="1" algn="r" rtl="1">
              <a:buClr>
                <a:srgbClr val="FF0000"/>
              </a:buClr>
              <a:buFont typeface="Wingdings" pitchFamily="2" charset="2"/>
              <a:buChar char="ü"/>
            </a:pPr>
            <a:r>
              <a:rPr lang="fa-IR" sz="2800" dirty="0" smtClean="0">
                <a:effectLst>
                  <a:outerShdw blurRad="38100" dist="38100" dir="2700000" algn="tl">
                    <a:srgbClr val="000000">
                      <a:alpha val="43137"/>
                    </a:srgbClr>
                  </a:outerShdw>
                </a:effectLst>
                <a:cs typeface="B Koodak" pitchFamily="2" charset="-78"/>
              </a:rPr>
              <a:t>انجام پيمايش‌هاي دوره‌اي براي تحليل ديدگاه طيف‌هاي گوناگون اجتماعي  پيرامون اعتماد </a:t>
            </a:r>
          </a:p>
          <a:p>
            <a:pPr marL="90488" lvl="1" algn="r" rtl="1">
              <a:buClr>
                <a:srgbClr val="FF0000"/>
              </a:buClr>
              <a:buFont typeface="Wingdings" pitchFamily="2" charset="2"/>
              <a:buChar char="ü"/>
            </a:pPr>
            <a:r>
              <a:rPr lang="fa-IR" sz="2800" dirty="0" smtClean="0">
                <a:effectLst>
                  <a:outerShdw blurRad="38100" dist="38100" dir="2700000" algn="tl">
                    <a:srgbClr val="000000">
                      <a:alpha val="43137"/>
                    </a:srgbClr>
                  </a:outerShdw>
                </a:effectLst>
                <a:cs typeface="B Koodak" pitchFamily="2" charset="-78"/>
              </a:rPr>
              <a:t> مطالعات ميداني درباره اعتماد در فضاي فيزيكي و سايبر در سطح محافل علمي و گروه‌هاي مرجع جامعه</a:t>
            </a:r>
          </a:p>
          <a:p>
            <a:pPr marL="90488" lvl="1" algn="r" rtl="1">
              <a:buClr>
                <a:srgbClr val="FF0000"/>
              </a:buClr>
              <a:buFont typeface="Wingdings" pitchFamily="2" charset="2"/>
              <a:buChar char="ü"/>
            </a:pPr>
            <a:r>
              <a:rPr lang="fa-IR" sz="2800" dirty="0" smtClean="0">
                <a:effectLst>
                  <a:outerShdw blurRad="38100" dist="38100" dir="2700000" algn="tl">
                    <a:srgbClr val="000000">
                      <a:alpha val="43137"/>
                    </a:srgbClr>
                  </a:outerShdw>
                </a:effectLst>
                <a:cs typeface="B Koodak" pitchFamily="2" charset="-78"/>
              </a:rPr>
              <a:t> بررسي تطبيقي و اندازه‌گيري اعتماد در طيف وسيعي از سايت‌هاي اينترنتي مانند سايت‌هاي شبکه اجتماعي، وبلاگستان، ويکي‌ها، انجمن‌هاي مباحثه، گرو‌هاي خبري، اتاق‌هاي گپ‌زني و... که فعاليت‌هاي کاربران در آنها جريان دارد</a:t>
            </a:r>
          </a:p>
          <a:p>
            <a:pPr marL="90488" lvl="1" algn="r" rtl="1">
              <a:buClr>
                <a:srgbClr val="FF0000"/>
              </a:buClr>
              <a:buFont typeface="Wingdings" pitchFamily="2" charset="2"/>
              <a:buChar char="ü"/>
            </a:pPr>
            <a:r>
              <a:rPr lang="fa-IR" sz="2800" dirty="0" smtClean="0">
                <a:effectLst>
                  <a:outerShdw blurRad="38100" dist="38100" dir="2700000" algn="tl">
                    <a:srgbClr val="000000">
                      <a:alpha val="43137"/>
                    </a:srgbClr>
                  </a:outerShdw>
                </a:effectLst>
                <a:cs typeface="B Koodak" pitchFamily="2" charset="-78"/>
              </a:rPr>
              <a:t> اتخاذ رويكرد تيمي (بين رشته‌اي) در برنامه‌ريزي، طراحي، و استقرار سايت‌هاي اجتماعات آنلاين مانند شبكه‌هاي اجتماعي</a:t>
            </a:r>
          </a:p>
          <a:p>
            <a:pPr lvl="1" algn="r" rtl="1">
              <a:buFont typeface="Arial" pitchFamily="34" charset="0"/>
              <a:buChar char="•"/>
            </a:pPr>
            <a:endParaRPr lang="fa-IR" sz="2000" dirty="0" smtClean="0">
              <a:effectLst>
                <a:outerShdw blurRad="38100" dist="38100" dir="2700000" algn="tl">
                  <a:srgbClr val="000000">
                    <a:alpha val="43137"/>
                  </a:srgbClr>
                </a:outerShdw>
              </a:effectLst>
              <a:cs typeface="B Koodak" pitchFamily="2" charset="-78"/>
            </a:endParaRPr>
          </a:p>
          <a:p>
            <a:pPr lvl="1" algn="r" rtl="1"/>
            <a:endParaRPr lang="fa-IR" sz="2000" dirty="0" smtClean="0">
              <a:effectLst>
                <a:outerShdw blurRad="38100" dist="38100" dir="2700000" algn="tl">
                  <a:srgbClr val="000000">
                    <a:alpha val="43137"/>
                  </a:srgbClr>
                </a:outerShdw>
              </a:effectLst>
              <a:cs typeface="B Koodak" pitchFamily="2" charset="-78"/>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r>
              <a:rPr lang="fa-IR" sz="2800" i="0" dirty="0" smtClean="0">
                <a:solidFill>
                  <a:srgbClr val="00B0F0"/>
                </a:solidFill>
                <a:cs typeface="B Titr" pitchFamily="2" charset="-78"/>
              </a:rPr>
              <a:t>بسترهاي کنشگري</a:t>
            </a:r>
            <a:endParaRPr lang="en-US" sz="2800" i="0" dirty="0">
              <a:solidFill>
                <a:srgbClr val="00B0F0"/>
              </a:solidFill>
              <a:cs typeface="B Titr" pitchFamily="2" charset="-78"/>
            </a:endParaRPr>
          </a:p>
        </p:txBody>
      </p:sp>
      <p:sp>
        <p:nvSpPr>
          <p:cNvPr id="5" name="Text Placeholder 4"/>
          <p:cNvSpPr>
            <a:spLocks noGrp="1"/>
          </p:cNvSpPr>
          <p:nvPr>
            <p:ph type="body" idx="1"/>
          </p:nvPr>
        </p:nvSpPr>
        <p:spPr>
          <a:xfrm>
            <a:off x="457200" y="1346200"/>
            <a:ext cx="8229600" cy="2859757"/>
          </a:xfrm>
          <a:prstGeom prst="rect">
            <a:avLst/>
          </a:prstGeom>
        </p:spPr>
        <p:txBody>
          <a:bodyPr wrap="square">
            <a:spAutoFit/>
          </a:bodyPr>
          <a:lstStyle/>
          <a:p>
            <a:pPr algn="ctr">
              <a:buNone/>
            </a:pPr>
            <a:r>
              <a:rPr lang="en-US" sz="6000" dirty="0" smtClean="0"/>
              <a:t>“</a:t>
            </a:r>
            <a:r>
              <a:rPr lang="en-US" sz="6000" dirty="0" smtClean="0">
                <a:solidFill>
                  <a:srgbClr val="FF0000"/>
                </a:solidFill>
              </a:rPr>
              <a:t>Trust</a:t>
            </a:r>
            <a:r>
              <a:rPr lang="en-US" sz="6000" dirty="0" smtClean="0"/>
              <a:t> will soon become the currency of the Internet”</a:t>
            </a:r>
            <a:endParaRPr lang="fa-IR" sz="6000" dirty="0"/>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584200"/>
            <a:ext cx="7772400" cy="711200"/>
          </a:xfrm>
          <a:noFill/>
          <a:ln w="12700">
            <a:solidFill>
              <a:schemeClr val="accent4">
                <a:lumMod val="75000"/>
              </a:schemeClr>
            </a:solidFill>
          </a:ln>
        </p:spPr>
        <p:txBody>
          <a:bodyPr/>
          <a:lstStyle/>
          <a:p>
            <a:pPr algn="ctr" rtl="1"/>
            <a:r>
              <a:rPr lang="fa-IR" sz="2800" i="0" dirty="0" smtClean="0">
                <a:cs typeface="B Titr" pitchFamily="2" charset="-78"/>
              </a:rPr>
              <a:t>اعتماد در فضاي سايبر/</a:t>
            </a:r>
            <a:r>
              <a:rPr lang="fa-IR" sz="2800" i="0" dirty="0" smtClean="0">
                <a:solidFill>
                  <a:srgbClr val="00B0F0"/>
                </a:solidFill>
                <a:cs typeface="B Titr" pitchFamily="2" charset="-78"/>
              </a:rPr>
              <a:t>بسترهاي کنشگري</a:t>
            </a:r>
            <a:endParaRPr lang="en-US" sz="2800" i="0" dirty="0">
              <a:solidFill>
                <a:srgbClr val="00B0F0"/>
              </a:solidFill>
              <a:cs typeface="B Titr" pitchFamily="2" charset="-78"/>
            </a:endParaRPr>
          </a:p>
        </p:txBody>
      </p:sp>
      <p:sp>
        <p:nvSpPr>
          <p:cNvPr id="5" name="Text Placeholder 4"/>
          <p:cNvSpPr>
            <a:spLocks noGrp="1"/>
          </p:cNvSpPr>
          <p:nvPr>
            <p:ph type="body" idx="1"/>
          </p:nvPr>
        </p:nvSpPr>
        <p:spPr>
          <a:xfrm>
            <a:off x="457200" y="1346200"/>
            <a:ext cx="8229600" cy="4337085"/>
          </a:xfrm>
          <a:prstGeom prst="rect">
            <a:avLst/>
          </a:prstGeom>
        </p:spPr>
        <p:txBody>
          <a:bodyPr wrap="square">
            <a:spAutoFit/>
          </a:bodyPr>
          <a:lstStyle/>
          <a:p>
            <a:pPr algn="ctr" rtl="1">
              <a:buNone/>
            </a:pPr>
            <a:endParaRPr lang="fa-IR" sz="6000" dirty="0" smtClean="0">
              <a:cs typeface="B Titr" pitchFamily="2" charset="-78"/>
            </a:endParaRPr>
          </a:p>
          <a:p>
            <a:pPr algn="ctr" rtl="1">
              <a:buNone/>
            </a:pPr>
            <a:r>
              <a:rPr lang="fa-IR" sz="6000" dirty="0" smtClean="0">
                <a:cs typeface="B Titr" pitchFamily="2" charset="-78"/>
              </a:rPr>
              <a:t>از توجه شما سپاسگزارم</a:t>
            </a:r>
          </a:p>
          <a:p>
            <a:pPr algn="ctr" rtl="1">
              <a:buNone/>
            </a:pPr>
            <a:endParaRPr lang="fa-IR" sz="6000" dirty="0" smtClean="0">
              <a:solidFill>
                <a:srgbClr val="FFFF00"/>
              </a:solidFill>
              <a:cs typeface="B Titr" pitchFamily="2" charset="-78"/>
            </a:endParaRPr>
          </a:p>
          <a:p>
            <a:pPr algn="ctr" rtl="1">
              <a:buNone/>
            </a:pPr>
            <a:r>
              <a:rPr lang="fa-IR" sz="6000" dirty="0" smtClean="0">
                <a:solidFill>
                  <a:srgbClr val="FFFF00"/>
                </a:solidFill>
                <a:cs typeface="B Titr" pitchFamily="2" charset="-78"/>
              </a:rPr>
              <a:t>پرسش‌ها؟</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untitled 1">
  <a:themeElements>
    <a:clrScheme name="">
      <a:dk1>
        <a:srgbClr val="000000"/>
      </a:dk1>
      <a:lt1>
        <a:srgbClr val="FFFFFF"/>
      </a:lt1>
      <a:dk2>
        <a:srgbClr val="00279F"/>
      </a:dk2>
      <a:lt2>
        <a:srgbClr val="FAFD00"/>
      </a:lt2>
      <a:accent1>
        <a:srgbClr val="FF8203"/>
      </a:accent1>
      <a:accent2>
        <a:srgbClr val="E84400"/>
      </a:accent2>
      <a:accent3>
        <a:srgbClr val="AAACCD"/>
      </a:accent3>
      <a:accent4>
        <a:srgbClr val="DADADA"/>
      </a:accent4>
      <a:accent5>
        <a:srgbClr val="FFC1AA"/>
      </a:accent5>
      <a:accent6>
        <a:srgbClr val="D23D00"/>
      </a:accent6>
      <a:hlink>
        <a:srgbClr val="00DFCA"/>
      </a:hlink>
      <a:folHlink>
        <a:srgbClr val="618FFD"/>
      </a:folHlink>
    </a:clrScheme>
    <a:fontScheme name="untitled 1">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Helvetica"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Helvetica" charset="0"/>
          </a:defRPr>
        </a:defPPr>
      </a:lstStyle>
    </a:lnDef>
  </a:objectDefaults>
  <a:extraClrSchemeLst>
    <a:extraClrScheme>
      <a:clrScheme name="untitled 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ntitled 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untitled 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ntitled 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ntitled 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ntitled 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untitled 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Don's Drive:-Microsoft Office:Microsoft PowerPoint 4:Templates:On Screen &amp; 35mm Slides:blueboxs.ppt - Blue Boxes</Template>
  <TotalTime>3257</TotalTime>
  <Pages>29</Pages>
  <Words>2516</Words>
  <Application>Microsoft Office PowerPoint</Application>
  <PresentationFormat>On-screen Show (4:3)</PresentationFormat>
  <Paragraphs>316</Paragraphs>
  <Slides>43</Slides>
  <Notes>43</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untitled 1</vt:lpstr>
      <vt:lpstr>اعتماد در فضاي سايبر</vt:lpstr>
      <vt:lpstr>اعتماد در فضاي سايبر: مقدمه</vt:lpstr>
      <vt:lpstr>اعتماد در فضاي سايبر: مقدمه</vt:lpstr>
      <vt:lpstr>اعتماد در فضاي سايبر: مفهوم اعتماد /مرور تعاريف و مفاهيم</vt:lpstr>
      <vt:lpstr>اعتماد در فضاي سايبر: مفهوم اعتماد /مرور تعاريف و مفاهيم</vt:lpstr>
      <vt:lpstr>اعتماد در فضاي سايبر: مفهوم اعتماد /مرور تعاريف و مفاهيم</vt:lpstr>
      <vt:lpstr>اعتماد در فضاي سايبر: مفهوم اعتماد /مرور تعاريف و مفاهيم</vt:lpstr>
      <vt:lpstr>اعتماد در فضاي سايبر: مفهوم اعتماد /مرور تعاريف و مفاهيم</vt:lpstr>
      <vt:lpstr>اعتماد در فضاي سايبر: مفهوم اعتماد / سطوح اعتماد</vt:lpstr>
      <vt:lpstr>اعتماد در فضاي سايبر/گونه‌شناسي</vt:lpstr>
      <vt:lpstr>اعتماد در فضاي سايبر/گونه‌شناسي</vt:lpstr>
      <vt:lpstr>اعتماد در فضاي سايبر/گونه‌شناسي مبتني بر سازوكارها</vt:lpstr>
      <vt:lpstr>اعتماد در فضاي سايبر/گونه‌شناسي مبتني بر سازوكارها</vt:lpstr>
      <vt:lpstr>اعتماد در فضاي سايبر/گونه‌شناسي مبتني بر سازوكارها</vt:lpstr>
      <vt:lpstr>اعتماد در فضاي سايبر/گونه‌شناسي مبتني بر سازوكارها</vt:lpstr>
      <vt:lpstr>اعتماد در فضاي سايبر/گونه‌شناسي مبتني بر سازوكارها</vt:lpstr>
      <vt:lpstr>اعتماد در فضاي سايبر/گونه‌شناسي مبتني بر سازوكارها</vt:lpstr>
      <vt:lpstr>اعتماد در فضاي سايبر/گونه‌شناسي مبتني بر سازوكارها</vt:lpstr>
      <vt:lpstr>اعتماد در فضاي سايبر/ ويژگي‌هاي اعتماد</vt:lpstr>
      <vt:lpstr>اعتماد در فضاي سايبر/ ويژگي‌هاي اعتماد</vt:lpstr>
      <vt:lpstr>اعتماد در فضاي سايبر/ ويژگي‌هاي اعتماد</vt:lpstr>
      <vt:lpstr>اعتماد در فضاي سايبر/ ويژگي‌هاي اعتماد</vt:lpstr>
      <vt:lpstr>اعتماد در فضاي سايبر/ ويژگي‌هاي اعتماد</vt:lpstr>
      <vt:lpstr>اعتماد در فضاي سايبر/ ويژگي‌هاي اعتماد</vt:lpstr>
      <vt:lpstr>اعتماد در فضاي سايبر/ مؤلفه‌هاي اعتماد</vt:lpstr>
      <vt:lpstr>اعتماد در فضاي سايبر/ مؤلفه‌هاي اعتماد</vt:lpstr>
      <vt:lpstr>اعتماد در فضاي سايبر/ کارکرد‌هاي اعتماد</vt:lpstr>
      <vt:lpstr>اعتماد در فضاي سايبر</vt:lpstr>
      <vt:lpstr>اعتماد در فضاي سايبر</vt:lpstr>
      <vt:lpstr>اعتماد در فضاي سايبر</vt:lpstr>
      <vt:lpstr>اعتماد در فضاي سايبر</vt:lpstr>
      <vt:lpstr>اعتماد در فضاي سايبر</vt:lpstr>
      <vt:lpstr>اعتماد در فضاي سايبر</vt:lpstr>
      <vt:lpstr>اعتماد در فضاي سايبر</vt:lpstr>
      <vt:lpstr>اعتماد در فضاي سايبر</vt:lpstr>
      <vt:lpstr>اعتماد در فضاي سايبر</vt:lpstr>
      <vt:lpstr>اعتماد در فضاي سايبر</vt:lpstr>
      <vt:lpstr>اعتماد در فضاي سايبر</vt:lpstr>
      <vt:lpstr>اعتماد در فضاي سايبر/ اندازه‌گيري اعتماد</vt:lpstr>
      <vt:lpstr>اعتماد در فضاي سايبر/ اندازه‌گيري اعتماد</vt:lpstr>
      <vt:lpstr>اعتماد در فضاي سايبر/ راه‌کارهاي پيشنهادي</vt:lpstr>
      <vt:lpstr>اعتماد در فضاي سايبر/بسترهاي کنشگري</vt:lpstr>
      <vt:lpstr>اعتماد در فضاي سايبر/بسترهاي کنشگري</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  -  Information from the Internet: What Can We Trust?</dc:title>
  <dc:subject/>
  <dc:creator>Library Media Education</dc:creator>
  <cp:keywords/>
  <dc:description/>
  <cp:lastModifiedBy>m</cp:lastModifiedBy>
  <cp:revision>327</cp:revision>
  <cp:lastPrinted>2003-09-15T20:05:19Z</cp:lastPrinted>
  <dcterms:created xsi:type="dcterms:W3CDTF">1998-04-23T11:33:18Z</dcterms:created>
  <dcterms:modified xsi:type="dcterms:W3CDTF">2012-05-16T08:16:52Z</dcterms:modified>
</cp:coreProperties>
</file>