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ks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3" r:id="rId10"/>
    <p:sldId id="271" r:id="rId11"/>
    <p:sldId id="270" r:id="rId12"/>
    <p:sldId id="275" r:id="rId13"/>
    <p:sldId id="269" r:id="rId14"/>
    <p:sldId id="263" r:id="rId15"/>
    <p:sldId id="266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64" r:id="rId28"/>
    <p:sldId id="267" r:id="rId29"/>
    <p:sldId id="268" r:id="rId30"/>
    <p:sldId id="265" r:id="rId31"/>
    <p:sldId id="274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-2000</c:v>
                </c:pt>
                <c:pt idx="1">
                  <c:v>2000-2005</c:v>
                </c:pt>
                <c:pt idx="2">
                  <c:v>2006-2010</c:v>
                </c:pt>
                <c:pt idx="3">
                  <c:v>2011-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29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</c:ser>
        <c:dLbls/>
        <c:gapWidth val="219"/>
        <c:overlap val="-27"/>
        <c:axId val="63029632"/>
        <c:axId val="63031168"/>
      </c:barChart>
      <c:catAx>
        <c:axId val="630296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31168"/>
        <c:crosses val="autoZero"/>
        <c:auto val="1"/>
        <c:lblAlgn val="ctr"/>
        <c:lblOffset val="100"/>
      </c:catAx>
      <c:valAx>
        <c:axId val="63031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2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44A50-647F-4E98-85F5-4C0A93936CFC}" type="datetimeFigureOut">
              <a:rPr lang="en-US" smtClean="0"/>
              <a:pPr/>
              <a:t>2/16/2015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34C5B-1EB6-4DB5-982A-98DFC937DC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5985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34C5B-1EB6-4DB5-982A-98DFC937DCD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066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 rtl="1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 rtl="1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4D44-CE7C-40F4-AE4A-72634876B0E9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33194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10285-BA56-4935-AF01-6C3B44B7DD19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23545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7F321-5F55-4567-9983-07923B91D04F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62536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>
                <a:cs typeface="B Mitra" panose="00000400000000000000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cs typeface="B Mitra" panose="00000400000000000000" pitchFamily="2" charset="-78"/>
              </a:defRPr>
            </a:lvl2pPr>
            <a:lvl3pPr marL="914400" indent="0" algn="just" rtl="1">
              <a:buNone/>
              <a:defRPr/>
            </a:lvl3pPr>
            <a:lvl4pPr marL="1371600" indent="0" algn="just" rtl="1">
              <a:buNone/>
              <a:defRPr/>
            </a:lvl4pPr>
            <a:lvl5pPr marL="1828800" indent="0" algn="just" rtl="1">
              <a:buNone/>
              <a:defRPr/>
            </a:lvl5pPr>
          </a:lstStyle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dirty="0" err="1" smtClean="0"/>
              <a:t>SecoClick</a:t>
            </a:r>
            <a:r>
              <a:rPr lang="en-US" dirty="0" smtClean="0"/>
              <a:t> to edit Master text styles</a:t>
            </a:r>
          </a:p>
          <a:p>
            <a:pPr lvl="1"/>
            <a:r>
              <a:rPr lang="en-US" dirty="0" err="1" smtClean="0"/>
              <a:t>nd</a:t>
            </a:r>
            <a:r>
              <a:rPr lang="en-US" dirty="0" smtClean="0"/>
              <a:t>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1BF9F-3F6D-42AB-857D-9C631FCF22CE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60880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>
                <a:cs typeface="B Mitra" panose="00000400000000000000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cs typeface="B Mitra" panose="00000400000000000000" pitchFamily="2" charset="-7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9FC84-0117-4028-BC01-5311E1BB9F01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9217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cs typeface="B Mitra" panose="00000400000000000000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0" indent="0" algn="r" rtl="1">
              <a:buNone/>
              <a:defRPr>
                <a:cs typeface="B Mitra" panose="00000400000000000000" pitchFamily="2" charset="-78"/>
              </a:defRPr>
            </a:lvl1pPr>
            <a:lvl2pPr marL="457200" indent="0" algn="r" rtl="1">
              <a:buNone/>
              <a:defRPr>
                <a:cs typeface="B Mitra" panose="00000400000000000000" pitchFamily="2" charset="-78"/>
              </a:defRPr>
            </a:lvl2pPr>
            <a:lvl3pPr marL="914400" indent="0" algn="r" rtl="1">
              <a:buNone/>
              <a:defRPr>
                <a:cs typeface="B Mitra" panose="00000400000000000000" pitchFamily="2" charset="-78"/>
              </a:defRPr>
            </a:lvl3pPr>
            <a:lvl4pPr marL="1371600" indent="0" algn="r" rtl="1">
              <a:buNone/>
              <a:defRPr>
                <a:cs typeface="B Mitra" panose="00000400000000000000" pitchFamily="2" charset="-78"/>
              </a:defRPr>
            </a:lvl4pPr>
            <a:lvl5pPr marL="1828800" indent="0" algn="r" rtl="1">
              <a:buNone/>
              <a:defRPr>
                <a:cs typeface="B Mitra" panose="00000400000000000000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0" indent="0" algn="r" rtl="1">
              <a:buNone/>
              <a:defRPr>
                <a:cs typeface="B Mitra" panose="00000400000000000000" pitchFamily="2" charset="-78"/>
              </a:defRPr>
            </a:lvl1pPr>
            <a:lvl2pPr marL="457200" indent="0" algn="r" rtl="1">
              <a:buNone/>
              <a:defRPr>
                <a:cs typeface="B Mitra" panose="00000400000000000000" pitchFamily="2" charset="-78"/>
              </a:defRPr>
            </a:lvl2pPr>
            <a:lvl3pPr marL="914400" indent="0" algn="r" rtl="1">
              <a:buNone/>
              <a:defRPr>
                <a:cs typeface="B Mitra" panose="00000400000000000000" pitchFamily="2" charset="-78"/>
              </a:defRPr>
            </a:lvl3pPr>
            <a:lvl4pPr marL="1371600" indent="0" algn="r" rtl="1">
              <a:buNone/>
              <a:defRPr>
                <a:cs typeface="B Mitra" panose="00000400000000000000" pitchFamily="2" charset="-78"/>
              </a:defRPr>
            </a:lvl4pPr>
            <a:lvl5pPr marL="1828800" indent="0" algn="r" rtl="1">
              <a:buNone/>
              <a:defRPr>
                <a:cs typeface="B Mitra" panose="00000400000000000000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D95F0-89F9-4319-8CB6-DCA373BE4234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37307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8F43D-37C5-4DA3-971F-F0ADDED4B46A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51907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B41A4-11EE-4E90-AD91-E26DDE71899A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7325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F5590-E074-4A31-B049-60441C933ED1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16559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E98C4-40C0-4CD9-905C-849C02816732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1978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CE5FB-EEAC-40D9-9E30-395FC765D84F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94992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521C67E2-D856-4AD1-9D3F-0CFB5FA8B3E5}" type="slidenum">
              <a:rPr lang="zh-CN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rasuli9@gmail.com" TargetMode="External"/><Relationship Id="rId2" Type="http://schemas.openxmlformats.org/officeDocument/2006/relationships/hyperlink" Target="mailto:rasouli@students.Irandoc.ac.i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07"/>
          <a:stretch>
            <a:fillRect/>
          </a:stretch>
        </p:blipFill>
        <p:spPr bwMode="auto">
          <a:xfrm>
            <a:off x="-14288" y="3789363"/>
            <a:ext cx="9158288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38895" y="12352"/>
            <a:ext cx="9059068" cy="968376"/>
          </a:xfrm>
          <a:solidFill>
            <a:srgbClr val="00B0F0">
              <a:alpha val="18823"/>
            </a:srgbClr>
          </a:solidFill>
        </p:spPr>
        <p:txBody>
          <a:bodyPr/>
          <a:lstStyle/>
          <a:p>
            <a:pPr rtl="1" eaLnBrk="1" hangingPunct="1"/>
            <a:r>
              <a:rPr lang="fa-IR" altLang="en-US" sz="4000" dirty="0" smtClean="0">
                <a:cs typeface="B Mah" panose="00000400000000000000" pitchFamily="2" charset="-78"/>
              </a:rPr>
              <a:t>رأس هرم: مروری بر اجزای کلیدی مدل‌های کسب و کار</a:t>
            </a:r>
            <a:endParaRPr lang="en-US" altLang="en-US" sz="4000" dirty="0" smtClean="0">
              <a:cs typeface="B Mah" panose="00000400000000000000" pitchFamily="2" charset="-78"/>
            </a:endParaRPr>
          </a:p>
        </p:txBody>
      </p:sp>
      <p:pic>
        <p:nvPicPr>
          <p:cNvPr id="2052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270250"/>
            <a:ext cx="2762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65400"/>
            <a:ext cx="2762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452813"/>
            <a:ext cx="8001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268413"/>
            <a:ext cx="8001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itle 1"/>
          <p:cNvSpPr txBox="1">
            <a:spLocks/>
          </p:cNvSpPr>
          <p:nvPr/>
        </p:nvSpPr>
        <p:spPr bwMode="auto">
          <a:xfrm>
            <a:off x="134938" y="1493839"/>
            <a:ext cx="2574925" cy="567976"/>
          </a:xfrm>
          <a:prstGeom prst="rect">
            <a:avLst/>
          </a:prstGeom>
          <a:solidFill>
            <a:srgbClr val="00B0F0">
              <a:alpha val="1882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fa-IR" altLang="en-US" sz="3500" dirty="0">
                <a:solidFill>
                  <a:schemeClr val="tx2"/>
                </a:solidFill>
                <a:cs typeface="B Mah" panose="00000400000000000000" pitchFamily="2" charset="-78"/>
              </a:rPr>
              <a:t>بهروز رسولی</a:t>
            </a:r>
            <a:endParaRPr lang="en-US" altLang="en-US" sz="3500" dirty="0">
              <a:solidFill>
                <a:schemeClr val="tx2"/>
              </a:solidFill>
              <a:cs typeface="B Mah" panose="00000400000000000000" pitchFamily="2" charset="-78"/>
            </a:endParaRPr>
          </a:p>
        </p:txBody>
      </p:sp>
      <p:pic>
        <p:nvPicPr>
          <p:cNvPr id="2057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9938" y="1773238"/>
            <a:ext cx="355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itle 1"/>
          <p:cNvSpPr txBox="1">
            <a:spLocks/>
          </p:cNvSpPr>
          <p:nvPr/>
        </p:nvSpPr>
        <p:spPr bwMode="auto">
          <a:xfrm>
            <a:off x="-14287" y="6246812"/>
            <a:ext cx="9112250" cy="63658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en-US" altLang="en-US" sz="3000" dirty="0">
              <a:solidFill>
                <a:schemeClr val="tx2"/>
              </a:solidFill>
              <a:cs typeface="B Mah" panose="00000400000000000000" pitchFamily="2" charset="-78"/>
            </a:endParaRPr>
          </a:p>
        </p:txBody>
      </p:sp>
      <p:pic>
        <p:nvPicPr>
          <p:cNvPr id="2059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5538" y="3343275"/>
            <a:ext cx="10350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2038" y="1681163"/>
            <a:ext cx="1143000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ganj.irandoc.ac.ir/images/irandoc.png?139866269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246812"/>
            <a:ext cx="2961656" cy="63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ganj.irandoc.ac.ir/images/irandoc.png?139866269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1488" y="6246812"/>
            <a:ext cx="3099494" cy="63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ganj.irandoc.ac.ir/images/irandoc.png?139866269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643" y="6262562"/>
            <a:ext cx="3076474" cy="63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a-IR" dirty="0" smtClean="0"/>
              <a:t>مفهوم واحد، الفاظ متعدد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0">
              <a:buNone/>
            </a:pPr>
            <a:r>
              <a:rPr lang="en-US" sz="1800" dirty="0" smtClean="0"/>
              <a:t>There </a:t>
            </a:r>
            <a:r>
              <a:rPr lang="en-US" sz="1800" dirty="0"/>
              <a:t>are various terms that scholars use them as alternatives to “</a:t>
            </a:r>
            <a:r>
              <a:rPr lang="en-US" sz="1800" b="1" dirty="0"/>
              <a:t>components</a:t>
            </a:r>
            <a:r>
              <a:rPr lang="en-US" sz="1800" dirty="0"/>
              <a:t>”; </a:t>
            </a:r>
            <a:r>
              <a:rPr lang="en-US" sz="1800" dirty="0" smtClean="0"/>
              <a:t>like:</a:t>
            </a:r>
          </a:p>
          <a:p>
            <a:pPr marL="0" indent="0" algn="just" rtl="0">
              <a:buNone/>
            </a:pPr>
            <a:endParaRPr lang="en-US" sz="1800" dirty="0" smtClean="0"/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dirty="0" smtClean="0"/>
              <a:t>“</a:t>
            </a:r>
            <a:r>
              <a:rPr lang="en-US" sz="1800" b="1" dirty="0"/>
              <a:t>building blocks</a:t>
            </a:r>
            <a:r>
              <a:rPr lang="en-US" sz="1800" dirty="0"/>
              <a:t>” (such as </a:t>
            </a:r>
            <a:r>
              <a:rPr lang="en-US" sz="1800" dirty="0" err="1"/>
              <a:t>Demil</a:t>
            </a:r>
            <a:r>
              <a:rPr lang="en-US" sz="1800" dirty="0"/>
              <a:t> &amp; </a:t>
            </a:r>
            <a:r>
              <a:rPr lang="en-US" sz="1800" dirty="0" err="1"/>
              <a:t>Lecocq</a:t>
            </a:r>
            <a:r>
              <a:rPr lang="en-US" sz="1800" dirty="0"/>
              <a:t>, 2010; A. P. Osterwalder &amp; Pigneur, 2010; Shafer, Smith, &amp; Linder, 2005</a:t>
            </a:r>
            <a:r>
              <a:rPr lang="en-US" sz="1800" dirty="0" smtClean="0"/>
              <a:t>),</a:t>
            </a:r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dirty="0" smtClean="0"/>
              <a:t>“</a:t>
            </a:r>
            <a:r>
              <a:rPr lang="en-US" sz="1800" b="1" dirty="0"/>
              <a:t>sub-models</a:t>
            </a:r>
            <a:r>
              <a:rPr lang="en-US" sz="1800" dirty="0"/>
              <a:t>” (such as </a:t>
            </a:r>
            <a:r>
              <a:rPr lang="en-US" sz="1800" dirty="0" err="1"/>
              <a:t>Petrovic</a:t>
            </a:r>
            <a:r>
              <a:rPr lang="en-US" sz="1800" dirty="0"/>
              <a:t>, </a:t>
            </a:r>
            <a:r>
              <a:rPr lang="en-US" sz="1800" dirty="0" err="1"/>
              <a:t>Kittl</a:t>
            </a:r>
            <a:r>
              <a:rPr lang="en-US" sz="1800" dirty="0"/>
              <a:t>, &amp; </a:t>
            </a:r>
            <a:r>
              <a:rPr lang="en-US" sz="1800" dirty="0" err="1"/>
              <a:t>Teksten</a:t>
            </a:r>
            <a:r>
              <a:rPr lang="en-US" sz="1800" dirty="0"/>
              <a:t>, 2001</a:t>
            </a:r>
            <a:r>
              <a:rPr lang="en-US" sz="1800" dirty="0" smtClean="0"/>
              <a:t>),</a:t>
            </a:r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dirty="0" smtClean="0"/>
              <a:t>“</a:t>
            </a:r>
            <a:r>
              <a:rPr lang="en-US" sz="1800" b="1" dirty="0"/>
              <a:t>elements</a:t>
            </a:r>
            <a:r>
              <a:rPr lang="en-US" sz="1800" dirty="0"/>
              <a:t>” (such as Alt &amp; Zimmermann, 2001; Shafer et al., 2005</a:t>
            </a:r>
            <a:r>
              <a:rPr lang="en-US" sz="1800" dirty="0" smtClean="0"/>
              <a:t>),</a:t>
            </a:r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dirty="0" smtClean="0"/>
              <a:t>“</a:t>
            </a:r>
            <a:r>
              <a:rPr lang="en-US" sz="1800" b="1" dirty="0"/>
              <a:t>attributes</a:t>
            </a:r>
            <a:r>
              <a:rPr lang="en-US" sz="1800" dirty="0"/>
              <a:t>” or “</a:t>
            </a:r>
            <a:r>
              <a:rPr lang="en-US" sz="1800" b="1" dirty="0"/>
              <a:t>pillars</a:t>
            </a:r>
            <a:r>
              <a:rPr lang="en-US" sz="1800" dirty="0"/>
              <a:t>” (such as A. Osterwalder et al., 2005</a:t>
            </a:r>
            <a:r>
              <a:rPr lang="en-US" sz="1800" dirty="0" smtClean="0"/>
              <a:t>),</a:t>
            </a:r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b="1" dirty="0" smtClean="0"/>
              <a:t>dimensions</a:t>
            </a:r>
            <a:r>
              <a:rPr lang="en-US" sz="1800" dirty="0" smtClean="0"/>
              <a:t> </a:t>
            </a:r>
            <a:r>
              <a:rPr lang="en-US" sz="1800" dirty="0"/>
              <a:t>(</a:t>
            </a:r>
            <a:r>
              <a:rPr lang="en-US" sz="1800" dirty="0" err="1"/>
              <a:t>Fielt</a:t>
            </a:r>
            <a:r>
              <a:rPr lang="en-US" sz="1800" dirty="0"/>
              <a:t>, 2012</a:t>
            </a:r>
            <a:r>
              <a:rPr lang="en-US" sz="1800" dirty="0" smtClean="0"/>
              <a:t>),</a:t>
            </a:r>
          </a:p>
          <a:p>
            <a:pPr marL="800100" algn="just" rtl="0">
              <a:buFont typeface="Wingdings" panose="05000000000000000000" pitchFamily="2" charset="2"/>
              <a:buChar char="q"/>
            </a:pPr>
            <a:r>
              <a:rPr lang="en-US" sz="1800" dirty="0" smtClean="0"/>
              <a:t>and </a:t>
            </a:r>
            <a:r>
              <a:rPr lang="en-US" sz="1800" b="1" dirty="0"/>
              <a:t>atomic elements</a:t>
            </a:r>
            <a:r>
              <a:rPr lang="en-US" sz="1800" dirty="0"/>
              <a:t> (Kumar, 2005). </a:t>
            </a:r>
            <a:endParaRPr lang="en-US" sz="1800" dirty="0" smtClean="0"/>
          </a:p>
          <a:p>
            <a:pPr marL="0" indent="0" algn="just" rtl="0">
              <a:buNone/>
            </a:pPr>
            <a:endParaRPr lang="en-US" sz="1800" dirty="0"/>
          </a:p>
          <a:p>
            <a:pPr marL="0" indent="0" algn="just" rtl="0">
              <a:buNone/>
            </a:pPr>
            <a:r>
              <a:rPr lang="en-US" sz="1800" dirty="0" smtClean="0"/>
              <a:t>But</a:t>
            </a:r>
            <a:r>
              <a:rPr lang="en-US" sz="1800" dirty="0"/>
              <a:t>, it seems the term “component” has been more successful among other terms.</a:t>
            </a:r>
          </a:p>
        </p:txBody>
      </p:sp>
    </p:spTree>
    <p:extLst>
      <p:ext uri="{BB962C8B-B14F-4D97-AF65-F5344CB8AC3E}">
        <p14:creationId xmlns:p14="http://schemas.microsoft.com/office/powerpoint/2010/main" xmlns="" val="2556380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روش پژوهش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800" dirty="0" smtClean="0">
                <a:cs typeface="B Mitra" panose="00000400000000000000" pitchFamily="2" charset="-78"/>
              </a:rPr>
              <a:t>جستجوی اولیه در </a:t>
            </a:r>
            <a:r>
              <a:rPr lang="en-US" sz="2800" dirty="0">
                <a:cs typeface="B Mitra" panose="00000400000000000000" pitchFamily="2" charset="-78"/>
              </a:rPr>
              <a:t>EBSCO Business Source </a:t>
            </a:r>
            <a:r>
              <a:rPr lang="en-US" sz="2800" dirty="0" smtClean="0">
                <a:cs typeface="B Mitra" panose="00000400000000000000" pitchFamily="2" charset="-78"/>
              </a:rPr>
              <a:t>Complete</a:t>
            </a:r>
            <a:r>
              <a:rPr lang="fa-IR" sz="2800" dirty="0" smtClean="0">
                <a:cs typeface="B Mitra" panose="00000400000000000000" pitchFamily="2" charset="-78"/>
              </a:rPr>
              <a:t> (حدود 14 هزار رکورد)؛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محدود کردن نتایج به نشریات دانشگاهی (2366 رکورد)؛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محدود کردن به زبان انگلیسی (2245 رکورد)؛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ورود داده‌ها به اندنوت و جستجو بر اساس کلیدواژه‌های اخص‌تر (جزء، عنصر، سازه، ارکان) (280 رکورد)؛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مطالعۀ عنوان، کلیدواژه‌ها، و چکیده برای یافتن مدارک مرتبط (47 رکورد)؛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آگاهی از منابع بیشتر از طریق رکوردهای بازیابی شده (70 رکورد).</a:t>
            </a:r>
            <a:endParaRPr lang="en-US" sz="28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17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تعداد مدل‌های کسب و کار در سال‌های مختلف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38712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6820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روش‌های طراحی اجزاء کلیدی مدل کسب و کار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79512" y="1443931"/>
            <a:ext cx="8784976" cy="5088309"/>
            <a:chOff x="0" y="1443931"/>
            <a:chExt cx="9036496" cy="5088309"/>
          </a:xfrm>
        </p:grpSpPr>
        <p:pic>
          <p:nvPicPr>
            <p:cNvPr id="7170" name="Picture 2" descr="http://www.theclinegroup.com/wp-content/uploads/2013/05/case-studies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1443931"/>
              <a:ext cx="4752528" cy="2376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://www.dspclinical.com/wp-content/uploads/2012/01/dsp-casestudies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17640"/>
              <a:ext cx="6086475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H="1" flipV="1">
              <a:off x="2195736" y="1916832"/>
              <a:ext cx="6408712" cy="450336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Oval 10"/>
          <p:cNvSpPr/>
          <p:nvPr/>
        </p:nvSpPr>
        <p:spPr>
          <a:xfrm>
            <a:off x="7246640" y="4022799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70%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376497" y="5124053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30%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517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1183"/>
            <a:ext cx="8229600" cy="724942"/>
          </a:xfrm>
        </p:spPr>
        <p:txBody>
          <a:bodyPr/>
          <a:lstStyle/>
          <a:p>
            <a:r>
              <a:rPr lang="fa-IR" dirty="0" smtClean="0"/>
              <a:t>انواع مدل‌های کسب و کار: بر اساس دامنه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7504" y="855408"/>
            <a:ext cx="8712968" cy="5741944"/>
            <a:chOff x="12030" y="855408"/>
            <a:chExt cx="9024466" cy="6002592"/>
          </a:xfrm>
        </p:grpSpPr>
        <p:pic>
          <p:nvPicPr>
            <p:cNvPr id="4098" name="Picture 2" descr="http://www.cybertriathlon.com/wp-content/uploads/2014/12/Business-Internet-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0" y="3822191"/>
              <a:ext cx="4572000" cy="30358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http://webhost.pro/blog/wp-content/uploads/2011/07/businessInterne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855408"/>
              <a:ext cx="428625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H="1" flipV="1">
              <a:off x="683568" y="1268760"/>
              <a:ext cx="8352928" cy="54006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Oval 8"/>
          <p:cNvSpPr/>
          <p:nvPr/>
        </p:nvSpPr>
        <p:spPr>
          <a:xfrm>
            <a:off x="2664730" y="107036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60%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0339" y="2297279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40</a:t>
            </a:r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%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285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a-IR" dirty="0" smtClean="0"/>
              <a:t>انواع مدل‌های کسب و کار: بر اساس کاربرد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83568" y="1267214"/>
            <a:ext cx="8064896" cy="5365609"/>
            <a:chOff x="899592" y="1267214"/>
            <a:chExt cx="8064896" cy="53656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592" y="3861048"/>
              <a:ext cx="3305175" cy="2771775"/>
            </a:xfrm>
            <a:prstGeom prst="rect">
              <a:avLst/>
            </a:prstGeom>
          </p:spPr>
        </p:pic>
        <p:pic>
          <p:nvPicPr>
            <p:cNvPr id="1026" name="Picture 2" descr="http://www.bureauveritas.com/wps/wcm/connect/b7683b80437311ab8a5cdeb397d1bedc/GreenTree_ProductLines.jpg?MOD=AJPERES&amp;CACHEID=b7683b80437311ab8a5cdeb397d1bedc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1267214"/>
              <a:ext cx="2962671" cy="2814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H="1" flipV="1">
              <a:off x="1115616" y="1772816"/>
              <a:ext cx="7848872" cy="486000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Oval 8"/>
          <p:cNvSpPr/>
          <p:nvPr/>
        </p:nvSpPr>
        <p:spPr>
          <a:xfrm>
            <a:off x="2123728" y="5805264"/>
            <a:ext cx="574081" cy="5714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940152" y="2492896"/>
            <a:ext cx="684075" cy="713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kern="100" dirty="0" smtClean="0">
                <a:solidFill>
                  <a:schemeClr val="tx1"/>
                </a:solidFill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857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/>
          <a:lstStyle/>
          <a:p>
            <a:r>
              <a:rPr lang="fa-IR" b="1" dirty="0" smtClean="0"/>
              <a:t>چه اجزایی برای کسب و کارها مهم هستند؟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05402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thecrewcoach.com/images/values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8034714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0716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2.hubspot.net/hub/64283/file-15359107-png/images/predictive-analytics-customer-acquisition-equals-no-fight-over-customer-resized-6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02488" cy="563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6028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3.gstatic.com/images?q=tbn:ANd9GcQGmOmzy9m0XC3adIK2pCMUzimpe3qxlXIxSdSEdM9kihNUUeG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60382" cy="572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241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ttp://www.brocooli.com/wp-content/uploads/2010/12/google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504964" cy="626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t3.gstatic.com/images?q=tbn:ANd9GcR1zFyHGN0Qdj6jvP-jyB-IRMpoJnmAGfzM1awQd4sE3K8-HX_aC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215311" cy="577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7166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t3.gstatic.com/images?q=tbn:ANd9GcQnIlvpzLggN-EKyoQVsA7TIPt-bH4x9PqoGAdCxNh7Zy_7aUW0G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4027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9950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faceandbody.co.uk/sites/default/files/cost-comparis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533"/>
            <a:ext cx="5295106" cy="644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233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t0.gstatic.com/images?q=tbn:ANd9GcQS3da46dD5v8jadvooU5IB4DaBVN9fRzGo-jNHsnflKoPZ83Z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805088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0593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educationandmobility.com/wp-content/uploads/2011/10/internet-business-partnershi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618312" cy="496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3691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t2.gstatic.com/images?q=tbn:ANd9GcT-9QkPttQJDlz-pXOuzIn9AWAQ7VgBvYxQVuqcORLyfVVwE5J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6262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2088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2.gstatic.com/images?q=tbn:ANd9GcT4fFMyh6Qh4h2c0pOvSUKDD5YT5uETQ5JJ6rhrMRJk2EvyanQ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511" y="908720"/>
            <a:ext cx="756083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6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کسب و کار استروالدر و پگنیور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9761" y="1556792"/>
            <a:ext cx="8147325" cy="46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4492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کسب و کار آلت و زیمرمن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41078"/>
            <a:ext cx="7120111" cy="52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3076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کسب و کار همل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167" y="1847671"/>
            <a:ext cx="8791665" cy="374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497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کسب و کار گوگل چگونه پیش می‌رود؟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2500" dirty="0" smtClean="0">
                <a:cs typeface="B Mitra" panose="00000400000000000000" pitchFamily="2" charset="-78"/>
              </a:rPr>
              <a:t>در سال ۲۰۰۳ این شرکت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برنامه </a:t>
            </a:r>
            <a:r>
              <a:rPr lang="en-US" sz="2500" b="1" dirty="0" err="1" smtClean="0">
                <a:solidFill>
                  <a:srgbClr val="FF0000"/>
                </a:solidFill>
                <a:cs typeface="B Mitra" panose="00000400000000000000" pitchFamily="2" charset="-78"/>
              </a:rPr>
              <a:t>Adwords</a:t>
            </a:r>
            <a:r>
              <a:rPr lang="en-US" sz="25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25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2500" dirty="0" smtClean="0">
                <a:cs typeface="B Mitra" panose="00000400000000000000" pitchFamily="2" charset="-78"/>
              </a:rPr>
              <a:t>خود را به بازار معرفی کرد که به کسب و کارها اجازه می‌داد تا برای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افرادی که در</a:t>
            </a:r>
            <a:r>
              <a:rPr lang="en-US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Google.com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 به جستجو می پردازند</a:t>
            </a:r>
            <a:r>
              <a:rPr lang="fa-IR" sz="2500" dirty="0" smtClean="0">
                <a:cs typeface="B Mitra" panose="00000400000000000000" pitchFamily="2" charset="-78"/>
              </a:rPr>
              <a:t>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تبلیغات</a:t>
            </a:r>
            <a:r>
              <a:rPr lang="fa-IR" sz="2500" dirty="0" smtClean="0">
                <a:cs typeface="B Mitra" panose="00000400000000000000" pitchFamily="2" charset="-78"/>
              </a:rPr>
              <a:t> انجام دهند. تقریباً یک شبه گوگل پرش از ابزار جستجوی محبوب به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غول تبلیغات </a:t>
            </a:r>
            <a:r>
              <a:rPr lang="fa-IR" sz="2500" dirty="0" smtClean="0">
                <a:cs typeface="B Mitra" panose="00000400000000000000" pitchFamily="2" charset="-78"/>
              </a:rPr>
              <a:t>را تجربه کرد. در سال ۲۰۰۸ گوگل گزارش داد که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۲۱ میلیارد دلار </a:t>
            </a:r>
            <a:r>
              <a:rPr lang="fa-IR" sz="2500" dirty="0" smtClean="0">
                <a:cs typeface="B Mitra" panose="00000400000000000000" pitchFamily="2" charset="-78"/>
              </a:rPr>
              <a:t>را فقط از طریق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تبلیغات</a:t>
            </a:r>
            <a:r>
              <a:rPr lang="fa-IR" sz="25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2500" dirty="0" smtClean="0">
                <a:cs typeface="B Mitra" panose="00000400000000000000" pitchFamily="2" charset="-78"/>
              </a:rPr>
              <a:t>بدست آورده است. </a:t>
            </a:r>
            <a:r>
              <a:rPr lang="en-US" sz="2500" dirty="0" err="1" smtClean="0">
                <a:cs typeface="B Mitra" panose="00000400000000000000" pitchFamily="2" charset="-78"/>
              </a:rPr>
              <a:t>Adwords</a:t>
            </a:r>
            <a:r>
              <a:rPr lang="en-US" sz="2500" dirty="0" smtClean="0">
                <a:cs typeface="B Mitra" panose="00000400000000000000" pitchFamily="2" charset="-78"/>
              </a:rPr>
              <a:t> </a:t>
            </a:r>
            <a:r>
              <a:rPr lang="fa-IR" sz="2500" dirty="0" smtClean="0">
                <a:cs typeface="B Mitra" panose="00000400000000000000" pitchFamily="2" charset="-78"/>
              </a:rPr>
              <a:t> همچنین راه را برای موتورهای جستجوی دیگر مثل سرویس بازاریابی جستجوی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یاهو</a:t>
            </a:r>
            <a:r>
              <a:rPr lang="fa-IR" sz="25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2500" dirty="0" smtClean="0">
                <a:cs typeface="B Mitra" panose="00000400000000000000" pitchFamily="2" charset="-78"/>
              </a:rPr>
              <a:t>و پلتفرم </a:t>
            </a:r>
            <a:r>
              <a:rPr lang="fa-IR" sz="25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بینگ</a:t>
            </a:r>
            <a:r>
              <a:rPr lang="fa-IR" sz="2500" dirty="0" smtClean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2500" dirty="0" smtClean="0">
                <a:cs typeface="B Mitra" panose="00000400000000000000" pitchFamily="2" charset="-78"/>
              </a:rPr>
              <a:t>نیز باز کرد.</a:t>
            </a:r>
            <a:endParaRPr lang="en-US" sz="25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323520" y="2893504"/>
            <a:ext cx="5688632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 smtClean="0"/>
              <a:t>مدل کسب و کار آفوا و توشی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1378041"/>
              </p:ext>
            </p:extLst>
          </p:nvPr>
        </p:nvGraphicFramePr>
        <p:xfrm>
          <a:off x="2555776" y="764704"/>
          <a:ext cx="4104456" cy="540872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104456"/>
              </a:tblGrid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fa-IR" sz="3500" u="none" strike="noStrike" dirty="0">
                          <a:effectLst/>
                          <a:cs typeface="B Mitra" panose="00000400000000000000" pitchFamily="2" charset="-78"/>
                        </a:rPr>
                        <a:t>فضای کسب و کار</a:t>
                      </a:r>
                      <a:endParaRPr lang="en-US" sz="35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 dirty="0">
                          <a:effectLst/>
                          <a:cs typeface="B Mitra" panose="00000400000000000000" pitchFamily="2" charset="-78"/>
                        </a:rPr>
                        <a:t>ارزش ارائه شده به مشتری</a:t>
                      </a:r>
                      <a:endParaRPr lang="en-US" sz="35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 dirty="0">
                          <a:effectLst/>
                          <a:cs typeface="B Mitra" panose="00000400000000000000" pitchFamily="2" charset="-78"/>
                        </a:rPr>
                        <a:t>دامنه</a:t>
                      </a:r>
                      <a:endParaRPr lang="en-US" sz="35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قیمت و قیمت­گذاری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منابع بازگشت سرمایه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فعالیت­های زنجیروار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اجرا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قابلیت­ها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>
                          <a:effectLst/>
                          <a:cs typeface="B Mitra" panose="00000400000000000000" pitchFamily="2" charset="-78"/>
                        </a:rPr>
                        <a:t>پایداری یا ثبات</a:t>
                      </a:r>
                      <a:endParaRPr lang="en-US" sz="3500" b="0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  <a:tr h="224172">
                <a:tc>
                  <a:txBody>
                    <a:bodyPr/>
                    <a:lstStyle/>
                    <a:p>
                      <a:pPr algn="just" rtl="1" fontAlgn="ctr"/>
                      <a:r>
                        <a:rPr lang="ar-SA" sz="3500" u="none" strike="noStrike" dirty="0">
                          <a:effectLst/>
                          <a:cs typeface="B Mitra" panose="00000400000000000000" pitchFamily="2" charset="-78"/>
                        </a:rPr>
                        <a:t>ساختار هزینه</a:t>
                      </a:r>
                      <a:endParaRPr lang="en-US" sz="3500" b="0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7472" marR="7472" marT="747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17883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fa-IR" sz="6000" b="1" dirty="0" smtClean="0"/>
              <a:t>سپاس از توجه شما</a:t>
            </a:r>
            <a:br>
              <a:rPr lang="fa-IR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fa-IR" sz="3000" b="1" dirty="0" smtClean="0"/>
              <a:t>بهروز رسولی</a:t>
            </a:r>
            <a:br>
              <a:rPr lang="fa-IR" sz="3000" b="1" dirty="0" smtClean="0"/>
            </a:br>
            <a:r>
              <a:rPr lang="en-US" sz="3000" b="1" dirty="0" smtClean="0">
                <a:hlinkClick r:id="rId2"/>
              </a:rPr>
              <a:t>rasouli@students.Irandoc.ac.ir</a:t>
            </a: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smtClean="0">
                <a:hlinkClick r:id="rId3"/>
              </a:rPr>
              <a:t>rasuli9@gmail.com</a:t>
            </a:r>
            <a:r>
              <a:rPr lang="en-US" sz="3000" b="1" dirty="0" smtClean="0"/>
              <a:t/>
            </a:r>
            <a:br>
              <a:rPr lang="en-US" sz="3000" b="1" dirty="0" smtClean="0"/>
            </a:b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xmlns="" val="293089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0312" y="1166466"/>
            <a:ext cx="1594520" cy="316835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شرکا</a:t>
            </a:r>
            <a:r>
              <a:rPr lang="fa-IR" sz="1800" b="1" dirty="0">
                <a:cs typeface="B Mitra" panose="00000400000000000000" pitchFamily="2" charset="-78"/>
              </a:rPr>
              <a:t>ء</a:t>
            </a:r>
            <a:endParaRPr lang="fa-IR" sz="1800" b="1" dirty="0" smtClean="0">
              <a:cs typeface="B Mitra" panose="00000400000000000000" pitchFamily="2" charset="-78"/>
            </a:endParaRPr>
          </a:p>
          <a:p>
            <a:pPr marL="114300" indent="-114300" algn="l" rtl="0"/>
            <a:r>
              <a:rPr lang="en-US" sz="1400" dirty="0" err="1" smtClean="0">
                <a:cs typeface="B Mitra" panose="00000400000000000000" pitchFamily="2" charset="-78"/>
              </a:rPr>
              <a:t>dMarc</a:t>
            </a:r>
            <a:endParaRPr lang="en-US" sz="1400" dirty="0" smtClean="0">
              <a:cs typeface="B Mitra" panose="00000400000000000000" pitchFamily="2" charset="-78"/>
            </a:endParaRPr>
          </a:p>
          <a:p>
            <a:pPr marL="114300" indent="-114300" algn="l" rtl="0"/>
            <a:r>
              <a:rPr lang="en-US" sz="1400" dirty="0" smtClean="0">
                <a:cs typeface="B Mitra" panose="00000400000000000000" pitchFamily="2" charset="-78"/>
              </a:rPr>
              <a:t>Sony BMG Music </a:t>
            </a:r>
            <a:r>
              <a:rPr lang="en-US" sz="1400" dirty="0" err="1" smtClean="0">
                <a:cs typeface="B Mitra" panose="00000400000000000000" pitchFamily="2" charset="-78"/>
              </a:rPr>
              <a:t>ntertainment</a:t>
            </a:r>
            <a:endParaRPr lang="en-US" sz="1400" dirty="0" smtClean="0">
              <a:cs typeface="B Mitra" panose="00000400000000000000" pitchFamily="2" charset="-78"/>
            </a:endParaRPr>
          </a:p>
          <a:p>
            <a:pPr marL="114300" indent="-114300" algn="l" rtl="0"/>
            <a:r>
              <a:rPr lang="en-US" sz="1400" dirty="0" smtClean="0">
                <a:cs typeface="B Mitra" panose="00000400000000000000" pitchFamily="2" charset="-78"/>
              </a:rPr>
              <a:t>Warner Music Group</a:t>
            </a:r>
          </a:p>
          <a:p>
            <a:pPr marL="114300" indent="-114300" algn="l" rtl="0"/>
            <a:r>
              <a:rPr lang="en-US" sz="1400" dirty="0" smtClean="0">
                <a:cs typeface="B Mitra" panose="00000400000000000000" pitchFamily="2" charset="-78"/>
              </a:rPr>
              <a:t>NASA</a:t>
            </a:r>
          </a:p>
          <a:p>
            <a:pPr marL="114300" indent="-114300" algn="l" rtl="0"/>
            <a:r>
              <a:rPr lang="en-US" sz="1400" dirty="0" smtClean="0">
                <a:cs typeface="B Mitra" panose="00000400000000000000" pitchFamily="2" charset="-78"/>
              </a:rPr>
              <a:t>Fox</a:t>
            </a:r>
          </a:p>
          <a:p>
            <a:pPr marL="114300" indent="-114300" algn="l" rtl="0"/>
            <a:r>
              <a:rPr lang="en-US" sz="1400" dirty="0" smtClean="0">
                <a:cs typeface="B Mitra" panose="00000400000000000000" pitchFamily="2" charset="-78"/>
              </a:rPr>
              <a:t>Kia Motors and Hyundai</a:t>
            </a:r>
            <a:endParaRPr lang="en-US" sz="1400" dirty="0">
              <a:cs typeface="B Mitra" panose="000004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580112" y="1167136"/>
            <a:ext cx="1738536" cy="158417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فعالیت‌ها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تحقیق و توسعه؛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طراحی و ساخت محصولات؛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بهبود محصولات و خدمات؛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مدیریت زیرساخت آی.تی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580112" y="2806130"/>
            <a:ext cx="1738536" cy="151216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منابع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دیتاسنترها؛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آی.پی. ها،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برند</a:t>
            </a:r>
            <a:endParaRPr lang="en-US" sz="1600" dirty="0" smtClean="0">
              <a:cs typeface="B Mitra" panose="00000400000000000000" pitchFamily="2" charset="-7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635896" y="1166466"/>
            <a:ext cx="1882552" cy="316835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خلق ارزش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جستجوی وب؛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جی.میل و گوگل پلاس؛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تبلیغات هدفمند از طریق ادوردز؛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اندروید؛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کروم؛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و . . .</a:t>
            </a:r>
          </a:p>
          <a:p>
            <a:pPr marL="114300" indent="-114300" algn="r"/>
            <a:endParaRPr lang="en-US" sz="1400" dirty="0" smtClean="0">
              <a:cs typeface="B Mitra" panose="00000400000000000000" pitchFamily="2" charset="-7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7504" y="1149946"/>
            <a:ext cx="1882552" cy="316835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مشتریان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کاربران اینترنت؛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شرکت‌های تبلیغاتی؛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اعضای شبکۀ گوگل؛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شرکت‌های تلفن همراه؛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دانشگاه‌ها؛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مراکز تحقیقاتی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و . . .</a:t>
            </a:r>
          </a:p>
          <a:p>
            <a:pPr marL="114300" indent="-114300" algn="r"/>
            <a:endParaRPr lang="en-US" sz="1400" dirty="0" smtClean="0">
              <a:cs typeface="B Mitra" panose="00000400000000000000" pitchFamily="2" charset="-7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051720" y="1166466"/>
            <a:ext cx="1440160" cy="158417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روابط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خودکار؛</a:t>
            </a:r>
          </a:p>
          <a:p>
            <a:pPr marL="114300" indent="-114300" algn="r"/>
            <a:r>
              <a:rPr lang="fa-IR" sz="1400" dirty="0" smtClean="0">
                <a:cs typeface="B Mitra" panose="00000400000000000000" pitchFamily="2" charset="-78"/>
              </a:rPr>
              <a:t>ارتباط اختصاصی با مشتریان بزرگ؛</a:t>
            </a:r>
          </a:p>
          <a:p>
            <a:pPr marL="114300" indent="-114300" algn="r"/>
            <a:r>
              <a:rPr lang="fa-IR" sz="1400" dirty="0">
                <a:cs typeface="B Mitra" panose="00000400000000000000" pitchFamily="2" charset="-78"/>
              </a:rPr>
              <a:t> </a:t>
            </a:r>
            <a:r>
              <a:rPr lang="fa-IR" sz="1400" dirty="0" smtClean="0">
                <a:cs typeface="B Mitra" panose="00000400000000000000" pitchFamily="2" charset="-78"/>
              </a:rPr>
              <a:t>و . . 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051720" y="2805460"/>
            <a:ext cx="1440160" cy="151216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کانال‌ها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تیم‌های فروش؛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اینترنت و وب،</a:t>
            </a:r>
          </a:p>
          <a:p>
            <a:pPr marL="114300" indent="-114300" algn="r"/>
            <a:r>
              <a:rPr lang="fa-IR" sz="1600" dirty="0" smtClean="0">
                <a:cs typeface="B Mitra" panose="00000400000000000000" pitchFamily="2" charset="-78"/>
              </a:rPr>
              <a:t>و . . .</a:t>
            </a:r>
            <a:endParaRPr lang="en-US" sz="1600" dirty="0" smtClean="0">
              <a:cs typeface="B Mitra" panose="00000400000000000000" pitchFamily="2" charset="-78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716016" y="4421609"/>
            <a:ext cx="4258816" cy="221746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ساختار هزینه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تحقیق و توسعه؛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هزینه‌های ترافیکی؛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هزینۀ مربوط به نگهداری دیتاسنترها؛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هزینۀ نیروهای انسانی؛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و . . .</a:t>
            </a:r>
            <a:endParaRPr lang="en-US" sz="1400" dirty="0" smtClean="0">
              <a:cs typeface="B Mitra" panose="00000400000000000000" pitchFamily="2" charset="-78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28662" y="4451895"/>
            <a:ext cx="4176464" cy="221746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1800" b="1" dirty="0" smtClean="0">
                <a:cs typeface="B Mitra" panose="00000400000000000000" pitchFamily="2" charset="-78"/>
              </a:rPr>
              <a:t>درآمد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در آمد حاصل از تبلیغات؛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در آمد حاصل از محصولات شرکت گوگل؛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درآمد حاصل از خدمات شرکت؛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در آمد حاصل از همکاری با شرکت‌های دیگر؛</a:t>
            </a:r>
          </a:p>
          <a:p>
            <a:pPr marL="114300" indent="-114300" algn="r"/>
            <a:r>
              <a:rPr lang="fa-IR" sz="1800" dirty="0" smtClean="0">
                <a:cs typeface="B Mitra" panose="00000400000000000000" pitchFamily="2" charset="-78"/>
              </a:rPr>
              <a:t>و . . .</a:t>
            </a:r>
            <a:endParaRPr lang="en-US" sz="1400" dirty="0" smtClean="0">
              <a:cs typeface="B Mitra" panose="00000400000000000000" pitchFamily="2" charset="-78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28662" y="172197"/>
            <a:ext cx="8846170" cy="6645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marR="0" indent="0" algn="just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kern="1200">
                <a:solidFill>
                  <a:schemeClr val="lt1"/>
                </a:solidFill>
                <a:latin typeface="+mn-lt"/>
                <a:ea typeface="+mn-ea"/>
                <a:cs typeface="B Mitra" panose="00000400000000000000" pitchFamily="2" charset="-78"/>
              </a:defRPr>
            </a:lvl2pPr>
            <a:lvl3pPr marL="9144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just" rtl="1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a-IR" sz="36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مدل کسب و کار شرکت گوگل</a:t>
            </a:r>
            <a:endParaRPr lang="en-US" sz="3600" dirty="0" smtClean="0">
              <a:solidFill>
                <a:schemeClr val="tx1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56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کسب و کار چیست؟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2060848"/>
            <a:ext cx="6912768" cy="4525963"/>
          </a:xfrm>
        </p:spPr>
        <p:txBody>
          <a:bodyPr/>
          <a:lstStyle/>
          <a:p>
            <a:pPr algn="ctr"/>
            <a:r>
              <a:rPr lang="ar-SA" dirty="0">
                <a:cs typeface="B Mitra" panose="00000400000000000000" pitchFamily="2" charset="-78"/>
              </a:rPr>
              <a:t>«</a:t>
            </a:r>
            <a:r>
              <a:rPr lang="ar-SA" i="1" dirty="0">
                <a:cs typeface="B Mitra" panose="00000400000000000000" pitchFamily="2" charset="-78"/>
              </a:rPr>
              <a:t>یک مدل کسب و کار در واقع یک ابزار مفهومی است که شامل مجموعه­ای از اشیاء، مفاهیم، و روابط آنها می­شود، به این منظور که منطق کسب و کار یک شرکت خاص را توضیح دهد. بنابراین ما باید توجه داشته باشیم که کدام مفاهیم و ارتباطات اجازۀ ارائۀ یک توصیف و نمایش ساده­سازی شده از آن ارزشی که برای مشتریان فراهم </a:t>
            </a:r>
            <a:r>
              <a:rPr lang="ar-SA" i="1" dirty="0" smtClean="0">
                <a:cs typeface="B Mitra" panose="00000400000000000000" pitchFamily="2" charset="-78"/>
              </a:rPr>
              <a:t>می</a:t>
            </a:r>
            <a:r>
              <a:rPr lang="fa-IR" i="1" dirty="0" smtClean="0">
                <a:cs typeface="B Mitra" panose="00000400000000000000" pitchFamily="2" charset="-78"/>
              </a:rPr>
              <a:t>‌</a:t>
            </a:r>
            <a:r>
              <a:rPr lang="ar-SA" i="1" dirty="0" smtClean="0">
                <a:cs typeface="B Mitra" panose="00000400000000000000" pitchFamily="2" charset="-78"/>
              </a:rPr>
              <a:t>شود</a:t>
            </a:r>
            <a:r>
              <a:rPr lang="ar-SA" i="1" dirty="0">
                <a:cs typeface="B Mitra" panose="00000400000000000000" pitchFamily="2" charset="-78"/>
              </a:rPr>
              <a:t>، چگونگی انجام این فرایند، و عواقب مالی آن را به ما </a:t>
            </a:r>
            <a:r>
              <a:rPr lang="ar-SA" i="1" dirty="0" smtClean="0">
                <a:cs typeface="B Mitra" panose="00000400000000000000" pitchFamily="2" charset="-78"/>
              </a:rPr>
              <a:t>می</a:t>
            </a:r>
            <a:r>
              <a:rPr lang="fa-IR" i="1" dirty="0" smtClean="0">
                <a:cs typeface="B Mitra" panose="00000400000000000000" pitchFamily="2" charset="-78"/>
              </a:rPr>
              <a:t>‌</a:t>
            </a:r>
            <a:r>
              <a:rPr lang="ar-SA" i="1" dirty="0" smtClean="0">
                <a:cs typeface="B Mitra" panose="00000400000000000000" pitchFamily="2" charset="-78"/>
              </a:rPr>
              <a:t>دهد</a:t>
            </a:r>
            <a:r>
              <a:rPr lang="ar-SA" dirty="0">
                <a:cs typeface="B Mitra" panose="00000400000000000000" pitchFamily="2" charset="-78"/>
              </a:rPr>
              <a:t>»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0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476672"/>
            <a:ext cx="891109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70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اجزای کلیدی مدل‌های کسب و کار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marL="0" indent="0" algn="just">
              <a:buNone/>
            </a:pPr>
            <a:r>
              <a:rPr lang="ar-SA" dirty="0" smtClean="0">
                <a:cs typeface="B Mitra" panose="00000400000000000000" pitchFamily="2" charset="-78"/>
              </a:rPr>
              <a:t>سازمان­ها </a:t>
            </a:r>
            <a:r>
              <a:rPr lang="ar-SA" dirty="0">
                <a:cs typeface="B Mitra" panose="00000400000000000000" pitchFamily="2" charset="-78"/>
              </a:rPr>
              <a:t>برای آنکه بتوانند </a:t>
            </a:r>
            <a:r>
              <a:rPr lang="ar-SA" dirty="0" smtClean="0">
                <a:cs typeface="B Mitra" panose="00000400000000000000" pitchFamily="2" charset="-78"/>
              </a:rPr>
              <a:t>ایده­ها </a:t>
            </a:r>
            <a:r>
              <a:rPr lang="ar-SA" dirty="0">
                <a:cs typeface="B Mitra" panose="00000400000000000000" pitchFamily="2" charset="-78"/>
              </a:rPr>
              <a:t>را به واقعیت بدل کنند، باید در مورد بخش­ها و عناصر مهمی تصمیم­گیری کنند. این عناصر در یک معماری خاص به گونه­ای ساختاربندی می­شوند که نشان می­دهند این ایده­ها چگونه به واقعیت و تصمیم­های استراتژیک تبدیل </a:t>
            </a:r>
            <a:r>
              <a:rPr lang="ar-SA" dirty="0" smtClean="0">
                <a:cs typeface="B Mitra" panose="00000400000000000000" pitchFamily="2" charset="-78"/>
              </a:rPr>
              <a:t>می­شوند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87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تعریف اجزاء کلیدی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09331"/>
          </a:xfrm>
        </p:spPr>
        <p:txBody>
          <a:bodyPr/>
          <a:lstStyle/>
          <a:p>
            <a:r>
              <a:rPr lang="fa-IR" sz="2800" dirty="0" smtClean="0">
                <a:cs typeface="B Mitra" panose="00000400000000000000" pitchFamily="2" charset="-78"/>
              </a:rPr>
              <a:t>در چه زمینه‌ای به تعریف جزء می‌پردازیم؟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در یک تعریف ساده، می‌توانیم اجزاء کلیدی را به عنوان «بخش‌هایی که مفهوم مدل کسب و کار را تشکیل می‌دهند» تعریف کنیم (همل، 2000)؛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جزء بخشی است که جهت تشکیل یک چیز بزرگتر با بخش‌های دیگری ترکیب می‌شود (واژه‌نامۀ انگلیسی کسب و کار کمبریج)؛</a:t>
            </a:r>
          </a:p>
          <a:p>
            <a:r>
              <a:rPr lang="fa-IR" sz="2800" dirty="0" smtClean="0">
                <a:cs typeface="B Mitra" panose="00000400000000000000" pitchFamily="2" charset="-78"/>
              </a:rPr>
              <a:t>اجزاء مدل کسب و کار تکه‌هایی هستند که مفهوم مدل کسب و کار را در یک بافت انتزاعی تشکیل داده، و هر جزء وظیفۀ خاصی در راه‌اندازی یک کسب و کار در دنیای واقعی دارد</a:t>
            </a:r>
            <a:endParaRPr lang="en-US" sz="28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whitelawgroup.com/wp-content/uploads/2011/02/Auto-Par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72875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060832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BFD7F6"/>
      </a:accent5>
      <a:accent6>
        <a:srgbClr val="AE4845"/>
      </a:accent6>
      <a:hlink>
        <a:srgbClr val="0066CC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Pages>0</Pages>
  <Words>857</Words>
  <Characters>0</Characters>
  <Application>Microsoft Office PowerPoint</Application>
  <DocSecurity>0</DocSecurity>
  <PresentationFormat>On-screen Show (4:3)</PresentationFormat>
  <Lines>0</Lines>
  <Paragraphs>110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Default Design</vt:lpstr>
      <vt:lpstr>رأس هرم: مروری بر اجزای کلیدی مدل‌های کسب و کار</vt:lpstr>
      <vt:lpstr>Slide 2</vt:lpstr>
      <vt:lpstr>کسب و کار گوگل چگونه پیش می‌رود؟</vt:lpstr>
      <vt:lpstr>Slide 4</vt:lpstr>
      <vt:lpstr>مدل کسب و کار چیست؟</vt:lpstr>
      <vt:lpstr>Slide 6</vt:lpstr>
      <vt:lpstr>اجزای کلیدی مدل‌های کسب و کار</vt:lpstr>
      <vt:lpstr>تعریف اجزاء کلیدی</vt:lpstr>
      <vt:lpstr>Slide 9</vt:lpstr>
      <vt:lpstr>مفهوم واحد، الفاظ متعدد</vt:lpstr>
      <vt:lpstr>روش پژوهش</vt:lpstr>
      <vt:lpstr>تعداد مدل‌های کسب و کار در سال‌های مختلف</vt:lpstr>
      <vt:lpstr>روش‌های طراحی اجزاء کلیدی مدل کسب و کار</vt:lpstr>
      <vt:lpstr>انواع مدل‌های کسب و کار: بر اساس دامنه</vt:lpstr>
      <vt:lpstr>انواع مدل‌های کسب و کار: بر اساس کاربرد</vt:lpstr>
      <vt:lpstr>چه اجزایی برای کسب و کارها مهم هستند؟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مدل کسب و کار استروالدر و پگنیور</vt:lpstr>
      <vt:lpstr>مدل کسب و کار آلت و زیمرمن</vt:lpstr>
      <vt:lpstr>مدل کسب و کار همل</vt:lpstr>
      <vt:lpstr>مدل کسب و کار آفوا و توشی</vt:lpstr>
      <vt:lpstr>سپاس از توجه شما  بهروز رسولی rasouli@students.Irandoc.ac.ir rasuli9@gmail.com 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رأس هرم: مروری بر اجزای کلیدی مدل‌های کسب و کار</dc:title>
  <dc:creator>Rasouli, Behrooz</dc:creator>
  <cp:lastModifiedBy>mosafa</cp:lastModifiedBy>
  <cp:revision>66</cp:revision>
  <cp:lastPrinted>1899-12-30T00:00:00Z</cp:lastPrinted>
  <dcterms:created xsi:type="dcterms:W3CDTF">2006-07-13T01:48:10Z</dcterms:created>
  <dcterms:modified xsi:type="dcterms:W3CDTF">2015-02-16T07:54:20Z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2052-6.6.0.2450</vt:lpwstr>
  </property>
</Properties>
</file>