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75" r:id="rId2"/>
    <p:sldId id="256" r:id="rId3"/>
    <p:sldId id="258" r:id="rId4"/>
    <p:sldId id="259" r:id="rId5"/>
    <p:sldId id="261" r:id="rId6"/>
    <p:sldId id="260" r:id="rId7"/>
    <p:sldId id="262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63" r:id="rId17"/>
    <p:sldId id="264" r:id="rId18"/>
    <p:sldId id="265" r:id="rId19"/>
    <p:sldId id="274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100" autoAdjust="0"/>
    <p:restoredTop sz="94660"/>
  </p:normalViewPr>
  <p:slideViewPr>
    <p:cSldViewPr>
      <p:cViewPr varScale="1">
        <p:scale>
          <a:sx n="103" d="100"/>
          <a:sy n="103" d="100"/>
        </p:scale>
        <p:origin x="-30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067DB98-244F-4040-BE55-6563D91A4A8C}" type="datetimeFigureOut">
              <a:rPr lang="en-US" smtClean="0"/>
              <a:pPr/>
              <a:t>6/22/2014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33B05BB3-BE58-414F-A528-2E99DDAE0DA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067DB98-244F-4040-BE55-6563D91A4A8C}" type="datetimeFigureOut">
              <a:rPr lang="en-US" smtClean="0"/>
              <a:pPr/>
              <a:t>6/22/2014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3B05BB3-BE58-414F-A528-2E99DDAE0DA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067DB98-244F-4040-BE55-6563D91A4A8C}" type="datetimeFigureOut">
              <a:rPr lang="en-US" smtClean="0"/>
              <a:pPr/>
              <a:t>6/22/2014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33B05BB3-BE58-414F-A528-2E99DDAE0DA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7DB98-244F-4040-BE55-6563D91A4A8C}" type="datetimeFigureOut">
              <a:rPr lang="en-US" smtClean="0"/>
              <a:pPr/>
              <a:t>6/22/2014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05BB3-BE58-414F-A528-2E99DDAE0DA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7DB98-244F-4040-BE55-6563D91A4A8C}" type="datetimeFigureOut">
              <a:rPr lang="en-US" smtClean="0"/>
              <a:pPr/>
              <a:t>6/22/2014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05BB3-BE58-414F-A528-2E99DDAE0DA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067DB98-244F-4040-BE55-6563D91A4A8C}" type="datetimeFigureOut">
              <a:rPr lang="en-US" smtClean="0"/>
              <a:pPr/>
              <a:t>6/22/2014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3B05BB3-BE58-414F-A528-2E99DDAE0DA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7DB98-244F-4040-BE55-6563D91A4A8C}" type="datetimeFigureOut">
              <a:rPr lang="en-US" smtClean="0"/>
              <a:pPr/>
              <a:t>6/22/2014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05BB3-BE58-414F-A528-2E99DDAE0DA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067DB98-244F-4040-BE55-6563D91A4A8C}" type="datetimeFigureOut">
              <a:rPr lang="en-US" smtClean="0"/>
              <a:pPr/>
              <a:t>6/22/2014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3B05BB3-BE58-414F-A528-2E99DDAE0DA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067DB98-244F-4040-BE55-6563D91A4A8C}" type="datetimeFigureOut">
              <a:rPr lang="en-US" smtClean="0"/>
              <a:pPr/>
              <a:t>6/22/2014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3B05BB3-BE58-414F-A528-2E99DDAE0DA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7DB98-244F-4040-BE55-6563D91A4A8C}" type="datetimeFigureOut">
              <a:rPr lang="en-US" smtClean="0"/>
              <a:pPr/>
              <a:t>6/22/2014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05BB3-BE58-414F-A528-2E99DDAE0DA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7DB98-244F-4040-BE55-6563D91A4A8C}" type="datetimeFigureOut">
              <a:rPr lang="en-US" smtClean="0"/>
              <a:pPr/>
              <a:t>6/22/2014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05BB3-BE58-414F-A528-2E99DDAE0DA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067DB98-244F-4040-BE55-6563D91A4A8C}" type="datetimeFigureOut">
              <a:rPr lang="en-US" smtClean="0"/>
              <a:pPr/>
              <a:t>6/22/2014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33B05BB3-BE58-414F-A528-2E99DDAE0DA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03648" y="764704"/>
            <a:ext cx="6552728" cy="4104456"/>
          </a:xfrm>
        </p:spPr>
        <p:txBody>
          <a:bodyPr anchor="ctr">
            <a:normAutofit fontScale="90000"/>
          </a:bodyPr>
          <a:lstStyle/>
          <a:p>
            <a:pPr algn="ctr" rtl="1"/>
            <a:r>
              <a:rPr lang="fa-IR" sz="2000" dirty="0" smtClean="0">
                <a:solidFill>
                  <a:schemeClr val="accent2"/>
                </a:solidFill>
                <a:cs typeface="B Titr" pitchFamily="2" charset="-78"/>
              </a:rPr>
              <a:t>به‌نام خدا</a:t>
            </a:r>
            <a:br>
              <a:rPr lang="fa-IR" sz="2000" dirty="0" smtClean="0">
                <a:solidFill>
                  <a:schemeClr val="accent2"/>
                </a:solidFill>
                <a:cs typeface="B Titr" pitchFamily="2" charset="-78"/>
              </a:rPr>
            </a:br>
            <a:r>
              <a:rPr lang="fa-IR" sz="2000" dirty="0" smtClean="0">
                <a:solidFill>
                  <a:schemeClr val="accent2"/>
                </a:solidFill>
                <a:cs typeface="B Titr" pitchFamily="2" charset="-78"/>
              </a:rPr>
              <a:t/>
            </a:r>
            <a:br>
              <a:rPr lang="fa-IR" sz="2000" dirty="0" smtClean="0">
                <a:solidFill>
                  <a:schemeClr val="accent2"/>
                </a:solidFill>
                <a:cs typeface="B Titr" pitchFamily="2" charset="-78"/>
              </a:rPr>
            </a:br>
            <a:r>
              <a:rPr lang="fa-IR" sz="5400" dirty="0" smtClean="0">
                <a:solidFill>
                  <a:schemeClr val="accent2"/>
                </a:solidFill>
                <a:cs typeface="B Titr" pitchFamily="2" charset="-78"/>
              </a:rPr>
              <a:t>مقابله با سرقت ادبی </a:t>
            </a:r>
            <a:br>
              <a:rPr lang="fa-IR" sz="5400" dirty="0" smtClean="0">
                <a:solidFill>
                  <a:schemeClr val="accent2"/>
                </a:solidFill>
                <a:cs typeface="B Titr" pitchFamily="2" charset="-78"/>
              </a:rPr>
            </a:br>
            <a:r>
              <a:rPr lang="fa-IR" sz="3200" dirty="0" smtClean="0">
                <a:solidFill>
                  <a:schemeClr val="accent2"/>
                </a:solidFill>
                <a:cs typeface="B Titr" pitchFamily="2" charset="-78"/>
              </a:rPr>
              <a:t>راهکارهای نرم افزاری</a:t>
            </a:r>
            <a:br>
              <a:rPr lang="fa-IR" sz="3200" dirty="0" smtClean="0">
                <a:solidFill>
                  <a:schemeClr val="accent2"/>
                </a:solidFill>
                <a:cs typeface="B Titr" pitchFamily="2" charset="-78"/>
              </a:rPr>
            </a:br>
            <a:r>
              <a:rPr lang="fa-IR" sz="3200" dirty="0" smtClean="0">
                <a:solidFill>
                  <a:schemeClr val="accent2"/>
                </a:solidFill>
                <a:cs typeface="B Titr" pitchFamily="2" charset="-78"/>
              </a:rPr>
              <a:t/>
            </a:r>
            <a:br>
              <a:rPr lang="fa-IR" sz="3200" dirty="0" smtClean="0">
                <a:solidFill>
                  <a:schemeClr val="accent2"/>
                </a:solidFill>
                <a:cs typeface="B Titr" pitchFamily="2" charset="-78"/>
              </a:rPr>
            </a:br>
            <a:r>
              <a:rPr lang="fa-IR" sz="1800" dirty="0" smtClean="0">
                <a:solidFill>
                  <a:schemeClr val="accent2"/>
                </a:solidFill>
                <a:cs typeface="B Titr" pitchFamily="2" charset="-78"/>
              </a:rPr>
              <a:t>امیر پارسی</a:t>
            </a:r>
            <a:br>
              <a:rPr lang="fa-IR" sz="1800" dirty="0" smtClean="0">
                <a:solidFill>
                  <a:schemeClr val="accent2"/>
                </a:solidFill>
                <a:cs typeface="B Titr" pitchFamily="2" charset="-78"/>
              </a:rPr>
            </a:br>
            <a:r>
              <a:rPr lang="fa-IR" sz="1800" dirty="0" smtClean="0">
                <a:solidFill>
                  <a:schemeClr val="accent2"/>
                </a:solidFill>
                <a:cs typeface="B Titr" pitchFamily="2" charset="-78"/>
              </a:rPr>
              <a:t/>
            </a:r>
            <a:br>
              <a:rPr lang="fa-IR" sz="1800" dirty="0" smtClean="0">
                <a:solidFill>
                  <a:schemeClr val="accent2"/>
                </a:solidFill>
                <a:cs typeface="B Titr" pitchFamily="2" charset="-78"/>
              </a:rPr>
            </a:br>
            <a:r>
              <a:rPr lang="fa-IR" sz="1800" dirty="0" smtClean="0">
                <a:solidFill>
                  <a:schemeClr val="accent2"/>
                </a:solidFill>
                <a:cs typeface="B Titr" pitchFamily="2" charset="-78"/>
              </a:rPr>
              <a:t>تیرماه 1393</a:t>
            </a:r>
            <a:br>
              <a:rPr lang="fa-IR" sz="1800" dirty="0" smtClean="0">
                <a:solidFill>
                  <a:schemeClr val="accent2"/>
                </a:solidFill>
                <a:cs typeface="B Titr" pitchFamily="2" charset="-78"/>
              </a:rPr>
            </a:br>
            <a:r>
              <a:rPr lang="fa-IR" sz="1800" dirty="0" smtClean="0">
                <a:solidFill>
                  <a:schemeClr val="accent2"/>
                </a:solidFill>
                <a:cs typeface="B Titr" pitchFamily="2" charset="-78"/>
              </a:rPr>
              <a:t/>
            </a:r>
            <a:br>
              <a:rPr lang="fa-IR" sz="1800" dirty="0" smtClean="0">
                <a:solidFill>
                  <a:schemeClr val="accent2"/>
                </a:solidFill>
                <a:cs typeface="B Titr" pitchFamily="2" charset="-78"/>
              </a:rPr>
            </a:br>
            <a:r>
              <a:rPr lang="fa-IR" sz="1800" dirty="0" smtClean="0">
                <a:solidFill>
                  <a:schemeClr val="accent2"/>
                </a:solidFill>
                <a:cs typeface="B Titr" pitchFamily="2" charset="-78"/>
              </a:rPr>
              <a:t/>
            </a:r>
            <a:br>
              <a:rPr lang="fa-IR" sz="1800" dirty="0" smtClean="0">
                <a:solidFill>
                  <a:schemeClr val="accent2"/>
                </a:solidFill>
                <a:cs typeface="B Titr" pitchFamily="2" charset="-78"/>
              </a:rPr>
            </a:br>
            <a:r>
              <a:rPr lang="fa-IR" sz="1800" dirty="0" smtClean="0">
                <a:solidFill>
                  <a:schemeClr val="accent2"/>
                </a:solidFill>
                <a:cs typeface="B Titr" pitchFamily="2" charset="-78"/>
              </a:rPr>
              <a:t>پژوهشگاه علوم و فناوری اطلاعات ایران</a:t>
            </a:r>
            <a:endParaRPr lang="en-US" sz="5400" dirty="0">
              <a:solidFill>
                <a:schemeClr val="accent2"/>
              </a:solidFill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491402">
            <a:off x="1848589" y="1393204"/>
            <a:ext cx="6552728" cy="4104456"/>
          </a:xfrm>
        </p:spPr>
        <p:txBody>
          <a:bodyPr anchor="ctr">
            <a:noAutofit/>
          </a:bodyPr>
          <a:lstStyle/>
          <a:p>
            <a:pPr algn="ctr" rtl="1"/>
            <a:r>
              <a:rPr lang="fa-IR" sz="4400" dirty="0" smtClean="0">
                <a:solidFill>
                  <a:schemeClr val="accent2"/>
                </a:solidFill>
                <a:latin typeface="IranNastaliq" pitchFamily="18" charset="0"/>
                <a:cs typeface="IranNastaliq" pitchFamily="18" charset="0"/>
              </a:rPr>
              <a:t>ای همه هستی ز تو پیدا شده</a:t>
            </a:r>
            <a:br>
              <a:rPr lang="fa-IR" sz="4400" dirty="0" smtClean="0">
                <a:solidFill>
                  <a:schemeClr val="accent2"/>
                </a:solidFill>
                <a:latin typeface="IranNastaliq" pitchFamily="18" charset="0"/>
                <a:cs typeface="IranNastaliq" pitchFamily="18" charset="0"/>
              </a:rPr>
            </a:br>
            <a:r>
              <a:rPr lang="fa-IR" sz="4400" dirty="0" smtClean="0">
                <a:solidFill>
                  <a:schemeClr val="accent2"/>
                </a:solidFill>
                <a:latin typeface="IranNastaliq" pitchFamily="18" charset="0"/>
                <a:cs typeface="IranNastaliq" pitchFamily="18" charset="0"/>
              </a:rPr>
              <a:t/>
            </a:r>
            <a:br>
              <a:rPr lang="fa-IR" sz="4400" dirty="0" smtClean="0">
                <a:solidFill>
                  <a:schemeClr val="accent2"/>
                </a:solidFill>
                <a:latin typeface="IranNastaliq" pitchFamily="18" charset="0"/>
                <a:cs typeface="IranNastaliq" pitchFamily="18" charset="0"/>
              </a:rPr>
            </a:br>
            <a:r>
              <a:rPr lang="fa-IR" sz="4400" dirty="0" smtClean="0">
                <a:solidFill>
                  <a:schemeClr val="accent2"/>
                </a:solidFill>
                <a:latin typeface="IranNastaliq" pitchFamily="18" charset="0"/>
                <a:cs typeface="IranNastaliq" pitchFamily="18" charset="0"/>
              </a:rPr>
              <a:t>                                                                        خاک ضعیف از تو توانا شده</a:t>
            </a:r>
            <a:br>
              <a:rPr lang="fa-IR" sz="4400" dirty="0" smtClean="0">
                <a:solidFill>
                  <a:schemeClr val="accent2"/>
                </a:solidFill>
                <a:latin typeface="IranNastaliq" pitchFamily="18" charset="0"/>
                <a:cs typeface="IranNastaliq" pitchFamily="18" charset="0"/>
              </a:rPr>
            </a:br>
            <a:r>
              <a:rPr lang="fa-IR" sz="4400" dirty="0" smtClean="0">
                <a:solidFill>
                  <a:schemeClr val="accent2"/>
                </a:solidFill>
                <a:latin typeface="IranNastaliq" pitchFamily="18" charset="0"/>
                <a:cs typeface="IranNastaliq" pitchFamily="18" charset="0"/>
              </a:rPr>
              <a:t/>
            </a:r>
            <a:br>
              <a:rPr lang="fa-IR" sz="4400" dirty="0" smtClean="0">
                <a:solidFill>
                  <a:schemeClr val="accent2"/>
                </a:solidFill>
                <a:latin typeface="IranNastaliq" pitchFamily="18" charset="0"/>
                <a:cs typeface="IranNastaliq" pitchFamily="18" charset="0"/>
              </a:rPr>
            </a:br>
            <a:r>
              <a:rPr lang="fa-IR" sz="4400" dirty="0" smtClean="0">
                <a:solidFill>
                  <a:schemeClr val="accent2"/>
                </a:solidFill>
                <a:latin typeface="IranNastaliq" pitchFamily="18" charset="0"/>
                <a:cs typeface="IranNastaliq" pitchFamily="18" charset="0"/>
              </a:rPr>
              <a:t>هر که نه گویای تو خاموش به</a:t>
            </a:r>
            <a:br>
              <a:rPr lang="fa-IR" sz="4400" dirty="0" smtClean="0">
                <a:solidFill>
                  <a:schemeClr val="accent2"/>
                </a:solidFill>
                <a:latin typeface="IranNastaliq" pitchFamily="18" charset="0"/>
                <a:cs typeface="IranNastaliq" pitchFamily="18" charset="0"/>
              </a:rPr>
            </a:br>
            <a:r>
              <a:rPr lang="fa-IR" sz="4400" dirty="0" smtClean="0">
                <a:solidFill>
                  <a:schemeClr val="accent2"/>
                </a:solidFill>
                <a:latin typeface="IranNastaliq" pitchFamily="18" charset="0"/>
                <a:cs typeface="IranNastaliq" pitchFamily="18" charset="0"/>
              </a:rPr>
              <a:t/>
            </a:r>
            <a:br>
              <a:rPr lang="fa-IR" sz="4400" dirty="0" smtClean="0">
                <a:solidFill>
                  <a:schemeClr val="accent2"/>
                </a:solidFill>
                <a:latin typeface="IranNastaliq" pitchFamily="18" charset="0"/>
                <a:cs typeface="IranNastaliq" pitchFamily="18" charset="0"/>
              </a:rPr>
            </a:br>
            <a:r>
              <a:rPr lang="fa-IR" sz="4400" dirty="0" smtClean="0">
                <a:solidFill>
                  <a:schemeClr val="accent2"/>
                </a:solidFill>
                <a:latin typeface="IranNastaliq" pitchFamily="18" charset="0"/>
                <a:cs typeface="IranNastaliq" pitchFamily="18" charset="0"/>
              </a:rPr>
              <a:t>                                                                  هر که نه یا دتو، فراموش به</a:t>
            </a:r>
            <a:endParaRPr lang="en-US" sz="4400" dirty="0">
              <a:solidFill>
                <a:schemeClr val="accent2"/>
              </a:solidFill>
              <a:latin typeface="IranNastaliq" pitchFamily="18" charset="0"/>
              <a:cs typeface="IranNastaliq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tint val="80000"/>
                <a:satMod val="400000"/>
              </a:schemeClr>
            </a:gs>
            <a:gs pos="25000">
              <a:schemeClr val="bg2">
                <a:tint val="83000"/>
                <a:satMod val="320000"/>
              </a:schemeClr>
            </a:gs>
            <a:gs pos="25000">
              <a:schemeClr val="bg2">
                <a:tint val="83000"/>
                <a:satMod val="320000"/>
                <a:alpha val="42000"/>
              </a:schemeClr>
            </a:gs>
            <a:gs pos="100000">
              <a:schemeClr val="bg2">
                <a:shade val="15000"/>
                <a:satMod val="320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1760" y="1268760"/>
            <a:ext cx="5977058" cy="5229200"/>
          </a:xfrm>
        </p:spPr>
        <p:txBody>
          <a:bodyPr wrap="square" rtlCol="1" anchor="ctr">
            <a:noAutofit/>
          </a:bodyPr>
          <a:lstStyle/>
          <a:p>
            <a:pPr algn="r" rtl="1">
              <a:lnSpc>
                <a:spcPct val="150000"/>
              </a:lnSpc>
              <a:spcBef>
                <a:spcPts val="0"/>
              </a:spcBef>
            </a:pPr>
            <a:r>
              <a:rPr lang="fa-IR" sz="2200" dirty="0" smtClean="0">
                <a:solidFill>
                  <a:srgbClr val="002060"/>
                </a:solidFill>
                <a:cs typeface="B Zar" pitchFamily="2" charset="-78"/>
              </a:rPr>
              <a:t>سرقت ادبی </a:t>
            </a:r>
            <a:r>
              <a:rPr lang="ar-SA" sz="2200" dirty="0" smtClean="0">
                <a:solidFill>
                  <a:srgbClr val="002060"/>
                </a:solidFill>
                <a:cs typeface="B Zar" pitchFamily="2" charset="-78"/>
              </a:rPr>
              <a:t>به عملی گفته می</a:t>
            </a:r>
            <a:r>
              <a:rPr lang="fa-IR" sz="2200" dirty="0" smtClean="0">
                <a:solidFill>
                  <a:srgbClr val="002060"/>
                </a:solidFill>
                <a:cs typeface="B Zar" pitchFamily="2" charset="-78"/>
              </a:rPr>
              <a:t>‌</a:t>
            </a:r>
            <a:r>
              <a:rPr lang="ar-SA" sz="2200" dirty="0" smtClean="0">
                <a:solidFill>
                  <a:srgbClr val="002060"/>
                </a:solidFill>
                <a:cs typeface="B Zar" pitchFamily="2" charset="-78"/>
              </a:rPr>
              <a:t>شود که طی آن، شخص کار یا ایدۀ شخص دیگری را به نام خود مطرح می‌کند</a:t>
            </a:r>
            <a:r>
              <a:rPr lang="en-US" sz="2200" dirty="0" smtClean="0">
                <a:solidFill>
                  <a:srgbClr val="002060"/>
                </a:solidFill>
                <a:cs typeface="B Zar" pitchFamily="2" charset="-78"/>
              </a:rPr>
              <a:t>.</a:t>
            </a:r>
            <a:r>
              <a:rPr lang="fa-IR" sz="2100" b="1" dirty="0" smtClean="0">
                <a:solidFill>
                  <a:srgbClr val="002060"/>
                </a:solidFill>
                <a:cs typeface="B Zar" pitchFamily="2" charset="-78"/>
              </a:rPr>
              <a:t/>
            </a:r>
            <a:br>
              <a:rPr lang="fa-IR" sz="2100" b="1" dirty="0" smtClean="0">
                <a:solidFill>
                  <a:srgbClr val="002060"/>
                </a:solidFill>
                <a:cs typeface="B Zar" pitchFamily="2" charset="-78"/>
              </a:rPr>
            </a:br>
            <a:r>
              <a:rPr lang="fa-IR" sz="900" b="1" dirty="0" smtClean="0">
                <a:solidFill>
                  <a:srgbClr val="002060"/>
                </a:solidFill>
                <a:cs typeface="B Zar" pitchFamily="2" charset="-78"/>
              </a:rPr>
              <a:t/>
            </a:r>
            <a:br>
              <a:rPr lang="fa-IR" sz="900" b="1" dirty="0" smtClean="0">
                <a:solidFill>
                  <a:srgbClr val="002060"/>
                </a:solidFill>
                <a:cs typeface="B Zar" pitchFamily="2" charset="-78"/>
              </a:rPr>
            </a:br>
            <a:r>
              <a:rPr lang="ar-SA" sz="2200" dirty="0" smtClean="0">
                <a:solidFill>
                  <a:srgbClr val="002060"/>
                </a:solidFill>
                <a:cs typeface="B Zar" pitchFamily="2" charset="-78"/>
              </a:rPr>
              <a:t>استفادۀ گسترده از کامپیوتر و گسترش اینترنت سبب شده که این کار بسیار ساده‌تر </a:t>
            </a:r>
            <a:r>
              <a:rPr lang="fa-IR" sz="2200" dirty="0" smtClean="0">
                <a:solidFill>
                  <a:srgbClr val="002060"/>
                </a:solidFill>
                <a:cs typeface="B Zar" pitchFamily="2" charset="-78"/>
              </a:rPr>
              <a:t>انجام </a:t>
            </a:r>
            <a:r>
              <a:rPr lang="ar-SA" sz="2200" dirty="0" smtClean="0">
                <a:solidFill>
                  <a:srgbClr val="002060"/>
                </a:solidFill>
                <a:cs typeface="B Zar" pitchFamily="2" charset="-78"/>
              </a:rPr>
              <a:t>شود</a:t>
            </a:r>
            <a:r>
              <a:rPr lang="en-US" sz="2200" dirty="0" smtClean="0">
                <a:solidFill>
                  <a:srgbClr val="002060"/>
                </a:solidFill>
                <a:cs typeface="B Zar" pitchFamily="2" charset="-78"/>
              </a:rPr>
              <a:t>.</a:t>
            </a:r>
            <a:r>
              <a:rPr lang="fa-IR" sz="2100" b="1" dirty="0" smtClean="0">
                <a:solidFill>
                  <a:srgbClr val="002060"/>
                </a:solidFill>
                <a:cs typeface="B Zar" pitchFamily="2" charset="-78"/>
              </a:rPr>
              <a:t/>
            </a:r>
            <a:br>
              <a:rPr lang="fa-IR" sz="2100" b="1" dirty="0" smtClean="0">
                <a:solidFill>
                  <a:srgbClr val="002060"/>
                </a:solidFill>
                <a:cs typeface="B Zar" pitchFamily="2" charset="-78"/>
              </a:rPr>
            </a:br>
            <a:r>
              <a:rPr lang="fa-IR" sz="900" kern="0" dirty="0" smtClean="0">
                <a:solidFill>
                  <a:srgbClr val="002060"/>
                </a:solidFill>
                <a:cs typeface="B Zar" pitchFamily="2" charset="-78"/>
              </a:rPr>
              <a:t/>
            </a:r>
            <a:br>
              <a:rPr lang="fa-IR" sz="900" kern="0" dirty="0" smtClean="0">
                <a:solidFill>
                  <a:srgbClr val="002060"/>
                </a:solidFill>
                <a:cs typeface="B Zar" pitchFamily="2" charset="-78"/>
              </a:rPr>
            </a:br>
            <a:r>
              <a:rPr lang="ar-SA" sz="2200" b="1" dirty="0" smtClean="0">
                <a:solidFill>
                  <a:srgbClr val="002060"/>
                </a:solidFill>
                <a:cs typeface="B Zar" pitchFamily="2" charset="-78"/>
              </a:rPr>
              <a:t>گر چه این عمل بیشتر در کارهای علمی</a:t>
            </a:r>
            <a:r>
              <a:rPr lang="fa-IR" sz="2200" b="1" dirty="0" smtClean="0">
                <a:solidFill>
                  <a:srgbClr val="002060"/>
                </a:solidFill>
                <a:cs typeface="B Zar" pitchFamily="2" charset="-78"/>
              </a:rPr>
              <a:t>،</a:t>
            </a:r>
            <a:r>
              <a:rPr lang="ar-SA" sz="2200" b="1" dirty="0" smtClean="0">
                <a:solidFill>
                  <a:srgbClr val="002060"/>
                </a:solidFill>
                <a:cs typeface="B Zar" pitchFamily="2" charset="-78"/>
              </a:rPr>
              <a:t> مقالات و گزارش‌ها اتفاق می‌افتد اما تقریباً در هر حوزه‌ای مثل </a:t>
            </a:r>
            <a:r>
              <a:rPr lang="fa-IR" sz="2200" b="1" dirty="0" smtClean="0">
                <a:solidFill>
                  <a:srgbClr val="002060"/>
                </a:solidFill>
                <a:cs typeface="B Zar" pitchFamily="2" charset="-78"/>
              </a:rPr>
              <a:t>ط</a:t>
            </a:r>
            <a:r>
              <a:rPr lang="ar-SA" sz="2200" b="1" dirty="0" smtClean="0">
                <a:solidFill>
                  <a:srgbClr val="002060"/>
                </a:solidFill>
                <a:cs typeface="B Zar" pitchFamily="2" charset="-78"/>
              </a:rPr>
              <a:t>رح‌های هنری و کد برنامه‌های کامپیوتری هم ممکن اس</a:t>
            </a:r>
            <a:r>
              <a:rPr lang="fa-IR" sz="2200" b="1" dirty="0" smtClean="0">
                <a:solidFill>
                  <a:srgbClr val="002060"/>
                </a:solidFill>
                <a:cs typeface="B Zar" pitchFamily="2" charset="-78"/>
              </a:rPr>
              <a:t>ت اتفاق بیفتد.</a:t>
            </a:r>
            <a:endParaRPr lang="en-US" sz="2200" b="1" dirty="0">
              <a:solidFill>
                <a:srgbClr val="002060"/>
              </a:solidFill>
              <a:cs typeface="B Zar" pitchFamily="2" charset="-78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2987825" y="404665"/>
            <a:ext cx="5412570" cy="1440160"/>
          </a:xfrm>
          <a:prstGeom prst="rect">
            <a:avLst/>
          </a:prstGeom>
        </p:spPr>
        <p:txBody>
          <a:bodyPr vert="horz" wrap="none" lIns="91440" tIns="45720" rIns="91440" bIns="45720" rtlCol="0" anchor="ctr">
            <a:noAutofit/>
          </a:bodyPr>
          <a:lstStyle/>
          <a:p>
            <a:pPr lvl="0" algn="r" rtl="1">
              <a:spcBef>
                <a:spcPct val="0"/>
              </a:spcBef>
            </a:pPr>
            <a:r>
              <a:rPr lang="fa-IR" sz="3200" b="1" dirty="0" smtClean="0">
                <a:solidFill>
                  <a:schemeClr val="accent2"/>
                </a:solidFill>
                <a:latin typeface="+mj-lt"/>
                <a:ea typeface="+mj-ea"/>
                <a:cs typeface="B Zar" pitchFamily="2" charset="-78"/>
              </a:rPr>
              <a:t>تعریف</a:t>
            </a:r>
            <a:endParaRPr lang="en-US" sz="3200" b="1" dirty="0">
              <a:solidFill>
                <a:schemeClr val="accent2"/>
              </a:solidFill>
              <a:latin typeface="+mj-lt"/>
              <a:ea typeface="+mj-ea"/>
              <a:cs typeface="B Za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tint val="80000"/>
                <a:satMod val="400000"/>
              </a:schemeClr>
            </a:gs>
            <a:gs pos="25000">
              <a:schemeClr val="bg2">
                <a:tint val="83000"/>
                <a:satMod val="320000"/>
              </a:schemeClr>
            </a:gs>
            <a:gs pos="25000">
              <a:schemeClr val="bg2">
                <a:tint val="83000"/>
                <a:satMod val="320000"/>
                <a:alpha val="42000"/>
              </a:schemeClr>
            </a:gs>
            <a:gs pos="100000">
              <a:schemeClr val="bg2">
                <a:shade val="15000"/>
                <a:satMod val="320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43808" y="1484784"/>
            <a:ext cx="5545010" cy="1512168"/>
          </a:xfrm>
        </p:spPr>
        <p:txBody>
          <a:bodyPr rtlCol="1" anchor="ctr">
            <a:noAutofit/>
          </a:bodyPr>
          <a:lstStyle/>
          <a:p>
            <a:pPr algn="r" rtl="1">
              <a:lnSpc>
                <a:spcPct val="150000"/>
              </a:lnSpc>
              <a:spcBef>
                <a:spcPts val="0"/>
              </a:spcBef>
            </a:pPr>
            <a:r>
              <a:rPr lang="ar-SA" sz="2400" dirty="0" smtClean="0">
                <a:solidFill>
                  <a:srgbClr val="002060"/>
                </a:solidFill>
                <a:cs typeface="B Zar" pitchFamily="2" charset="-78"/>
              </a:rPr>
              <a:t>تشابه‌یابی به فرآیند </a:t>
            </a:r>
            <a:r>
              <a:rPr lang="fa-IR" sz="2400" dirty="0" smtClean="0">
                <a:solidFill>
                  <a:srgbClr val="002060"/>
                </a:solidFill>
                <a:cs typeface="B Zar" pitchFamily="2" charset="-78"/>
              </a:rPr>
              <a:t>کشف و </a:t>
            </a:r>
            <a:r>
              <a:rPr lang="ar-SA" sz="2400" dirty="0" smtClean="0">
                <a:solidFill>
                  <a:srgbClr val="002060"/>
                </a:solidFill>
                <a:cs typeface="B Zar" pitchFamily="2" charset="-78"/>
              </a:rPr>
              <a:t>نمایش بخش‌های سرقت شده در یک کار یا مدرک اطلاق می‌شود.</a:t>
            </a:r>
            <a:endParaRPr lang="en-US" sz="2400" dirty="0" smtClean="0">
              <a:solidFill>
                <a:srgbClr val="002060"/>
              </a:solidFill>
              <a:cs typeface="B Zar" pitchFamily="2" charset="-78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2987825" y="404665"/>
            <a:ext cx="5412570" cy="1440160"/>
          </a:xfrm>
          <a:prstGeom prst="rect">
            <a:avLst/>
          </a:prstGeom>
        </p:spPr>
        <p:txBody>
          <a:bodyPr vert="horz" wrap="none" lIns="91440" tIns="45720" rIns="91440" bIns="45720" rtlCol="0" anchor="ctr">
            <a:noAutofit/>
          </a:bodyPr>
          <a:lstStyle/>
          <a:p>
            <a:pPr lvl="0" algn="r" rtl="1">
              <a:spcBef>
                <a:spcPct val="0"/>
              </a:spcBef>
            </a:pPr>
            <a:r>
              <a:rPr lang="ar-SA" sz="3200" b="1" dirty="0">
                <a:solidFill>
                  <a:schemeClr val="accent2"/>
                </a:solidFill>
                <a:cs typeface="B Zar" pitchFamily="2" charset="-78"/>
              </a:rPr>
              <a:t>تشابه‌یابی چیست؟</a:t>
            </a:r>
            <a:endParaRPr lang="en-US" sz="3200" b="1" dirty="0">
              <a:solidFill>
                <a:schemeClr val="accent2"/>
              </a:solidFill>
              <a:cs typeface="B Za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tint val="80000"/>
                <a:satMod val="400000"/>
              </a:schemeClr>
            </a:gs>
            <a:gs pos="25000">
              <a:schemeClr val="bg2">
                <a:tint val="83000"/>
                <a:satMod val="320000"/>
              </a:schemeClr>
            </a:gs>
            <a:gs pos="25000">
              <a:schemeClr val="bg2">
                <a:tint val="83000"/>
                <a:satMod val="320000"/>
                <a:alpha val="42000"/>
              </a:schemeClr>
            </a:gs>
            <a:gs pos="100000">
              <a:schemeClr val="bg2">
                <a:shade val="15000"/>
                <a:satMod val="320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67744" y="1568367"/>
            <a:ext cx="6121074" cy="1512169"/>
          </a:xfrm>
        </p:spPr>
        <p:txBody>
          <a:bodyPr rtlCol="1" anchor="ctr">
            <a:noAutofit/>
          </a:bodyPr>
          <a:lstStyle/>
          <a:p>
            <a:pPr algn="r" rtl="1">
              <a:lnSpc>
                <a:spcPct val="125000"/>
              </a:lnSpc>
            </a:pPr>
            <a:r>
              <a:rPr lang="ar-SA" sz="2400" dirty="0" smtClean="0">
                <a:solidFill>
                  <a:srgbClr val="002060"/>
                </a:solidFill>
                <a:cs typeface="B Zar" pitchFamily="2" charset="-78"/>
              </a:rPr>
              <a:t>برای تشخیص تشابه‌های متنی، دو روش شناخته</a:t>
            </a:r>
            <a:r>
              <a:rPr lang="fa-IR" sz="2400" dirty="0" smtClean="0">
                <a:solidFill>
                  <a:srgbClr val="002060"/>
                </a:solidFill>
                <a:cs typeface="B Zar" pitchFamily="2" charset="-78"/>
              </a:rPr>
              <a:t>‌</a:t>
            </a:r>
            <a:r>
              <a:rPr lang="ar-SA" sz="2400" dirty="0" smtClean="0">
                <a:solidFill>
                  <a:srgbClr val="002060"/>
                </a:solidFill>
                <a:cs typeface="B Zar" pitchFamily="2" charset="-78"/>
              </a:rPr>
              <a:t>شده وجود دارد</a:t>
            </a:r>
            <a:r>
              <a:rPr lang="fa-IR" sz="2400" dirty="0" smtClean="0">
                <a:solidFill>
                  <a:srgbClr val="002060"/>
                </a:solidFill>
                <a:cs typeface="B Zar" pitchFamily="2" charset="-78"/>
              </a:rPr>
              <a:t>:</a:t>
            </a:r>
            <a:r>
              <a:rPr lang="en-US" sz="2400" dirty="0" smtClean="0">
                <a:solidFill>
                  <a:srgbClr val="002060"/>
                </a:solidFill>
                <a:cs typeface="B Zar" pitchFamily="2" charset="-78"/>
              </a:rPr>
              <a:t/>
            </a:r>
            <a:br>
              <a:rPr lang="en-US" sz="2400" dirty="0" smtClean="0">
                <a:solidFill>
                  <a:srgbClr val="002060"/>
                </a:solidFill>
                <a:cs typeface="B Zar" pitchFamily="2" charset="-78"/>
              </a:rPr>
            </a:br>
            <a:endParaRPr lang="en-US" sz="2400" dirty="0" smtClean="0">
              <a:solidFill>
                <a:srgbClr val="002060"/>
              </a:solidFill>
              <a:cs typeface="B Zar" pitchFamily="2" charset="-78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2987825" y="404665"/>
            <a:ext cx="5412570" cy="1440160"/>
          </a:xfrm>
          <a:prstGeom prst="rect">
            <a:avLst/>
          </a:prstGeom>
        </p:spPr>
        <p:txBody>
          <a:bodyPr vert="horz" wrap="none" lIns="91440" tIns="45720" rIns="91440" bIns="45720" rtlCol="0" anchor="ctr">
            <a:noAutofit/>
          </a:bodyPr>
          <a:lstStyle/>
          <a:p>
            <a:pPr lvl="0" algn="r" rtl="1">
              <a:spcBef>
                <a:spcPct val="0"/>
              </a:spcBef>
            </a:pPr>
            <a:r>
              <a:rPr lang="ar-SA" sz="3200" b="1" dirty="0">
                <a:solidFill>
                  <a:schemeClr val="accent2"/>
                </a:solidFill>
                <a:cs typeface="B Zar" pitchFamily="2" charset="-78"/>
              </a:rPr>
              <a:t>تشابه‌یابی </a:t>
            </a:r>
            <a:r>
              <a:rPr lang="fa-IR" sz="3200" b="1" dirty="0" smtClean="0">
                <a:solidFill>
                  <a:schemeClr val="accent2"/>
                </a:solidFill>
                <a:cs typeface="B Zar" pitchFamily="2" charset="-78"/>
              </a:rPr>
              <a:t>در متن</a:t>
            </a:r>
            <a:endParaRPr lang="en-US" sz="3200" b="1" dirty="0">
              <a:solidFill>
                <a:schemeClr val="accent2"/>
              </a:solidFill>
              <a:cs typeface="B Zar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67743" y="2696102"/>
            <a:ext cx="6112328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6700" indent="-266700" algn="r" rtl="1">
              <a:lnSpc>
                <a:spcPct val="125000"/>
              </a:lnSpc>
              <a:buClr>
                <a:schemeClr val="accent2">
                  <a:lumMod val="75000"/>
                </a:schemeClr>
              </a:buClr>
              <a:buSzPct val="65000"/>
              <a:buFont typeface="Wingdings" pitchFamily="2" charset="2"/>
              <a:buChar char=""/>
            </a:pPr>
            <a:r>
              <a:rPr lang="ar-SA" sz="2400" b="1" cap="small" dirty="0" smtClean="0">
                <a:solidFill>
                  <a:srgbClr val="002060"/>
                </a:solidFill>
                <a:latin typeface="+mj-lt"/>
                <a:ea typeface="+mj-ea"/>
                <a:cs typeface="B Zar" pitchFamily="2" charset="-78"/>
              </a:rPr>
              <a:t>در </a:t>
            </a:r>
            <a:r>
              <a:rPr lang="ar-SA" sz="2400" b="1" cap="small" dirty="0">
                <a:solidFill>
                  <a:srgbClr val="002060"/>
                </a:solidFill>
                <a:latin typeface="+mj-lt"/>
                <a:ea typeface="+mj-ea"/>
                <a:cs typeface="B Zar" pitchFamily="2" charset="-78"/>
              </a:rPr>
              <a:t>روش اول، متن مورد نظر را با متون مرجع (که نوعاً در پایگاه‌های اطلاعاتی قرار دارند) مقایسه می‌کنند</a:t>
            </a:r>
            <a:r>
              <a:rPr lang="en-US" sz="2400" b="1" cap="small" dirty="0" smtClean="0">
                <a:solidFill>
                  <a:srgbClr val="002060"/>
                </a:solidFill>
                <a:latin typeface="+mj-lt"/>
                <a:ea typeface="+mj-ea"/>
                <a:cs typeface="B Zar" pitchFamily="2" charset="-78"/>
              </a:rPr>
              <a:t>.</a:t>
            </a:r>
            <a:endParaRPr lang="en-US" sz="2400" b="1" cap="small" dirty="0">
              <a:solidFill>
                <a:srgbClr val="002060"/>
              </a:solidFill>
              <a:latin typeface="+mj-lt"/>
              <a:ea typeface="+mj-ea"/>
              <a:cs typeface="B Zar" pitchFamily="2" charset="-78"/>
            </a:endParaRPr>
          </a:p>
          <a:p>
            <a:pPr marL="266700" indent="-266700" algn="r" rtl="1">
              <a:lnSpc>
                <a:spcPct val="125000"/>
              </a:lnSpc>
              <a:buClr>
                <a:schemeClr val="accent2">
                  <a:lumMod val="75000"/>
                </a:schemeClr>
              </a:buClr>
              <a:buSzPct val="65000"/>
              <a:buFont typeface="Wingdings" pitchFamily="2" charset="2"/>
              <a:buChar char=""/>
            </a:pPr>
            <a:r>
              <a:rPr lang="ar-SA" sz="2400" b="1" cap="small" dirty="0" smtClean="0">
                <a:solidFill>
                  <a:srgbClr val="002060"/>
                </a:solidFill>
                <a:latin typeface="+mj-lt"/>
                <a:ea typeface="+mj-ea"/>
                <a:cs typeface="B Zar" pitchFamily="2" charset="-78"/>
              </a:rPr>
              <a:t>در </a:t>
            </a:r>
            <a:r>
              <a:rPr lang="ar-SA" sz="2400" b="1" cap="small" dirty="0">
                <a:solidFill>
                  <a:srgbClr val="002060"/>
                </a:solidFill>
                <a:latin typeface="+mj-lt"/>
                <a:ea typeface="+mj-ea"/>
                <a:cs typeface="B Zar" pitchFamily="2" charset="-78"/>
              </a:rPr>
              <a:t>روش دوم، با تحلیل متن و بدون مقایسه این کار انجام می‌شود (تحلیل شیوه‌ی نوشتار نویسنده).</a:t>
            </a:r>
            <a:endParaRPr lang="en-US" sz="2400" b="1" cap="small" dirty="0">
              <a:solidFill>
                <a:srgbClr val="002060"/>
              </a:solidFill>
              <a:latin typeface="+mj-lt"/>
              <a:ea typeface="+mj-ea"/>
              <a:cs typeface="B Za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700"/>
                            </p:stCondLst>
                            <p:childTnLst>
                              <p:par>
                                <p:cTn id="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800" decel="100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uiExpand="1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tint val="80000"/>
                <a:satMod val="400000"/>
              </a:schemeClr>
            </a:gs>
            <a:gs pos="25000">
              <a:schemeClr val="bg2">
                <a:tint val="83000"/>
                <a:satMod val="320000"/>
              </a:schemeClr>
            </a:gs>
            <a:gs pos="25000">
              <a:schemeClr val="bg2">
                <a:tint val="83000"/>
                <a:satMod val="320000"/>
                <a:alpha val="42000"/>
              </a:schemeClr>
            </a:gs>
            <a:gs pos="100000">
              <a:schemeClr val="bg2">
                <a:shade val="15000"/>
                <a:satMod val="320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43608" y="404665"/>
            <a:ext cx="7356787" cy="1440160"/>
          </a:xfrm>
          <a:prstGeom prst="rect">
            <a:avLst/>
          </a:prstGeom>
        </p:spPr>
        <p:txBody>
          <a:bodyPr vert="horz" wrap="none" lIns="91440" tIns="45720" rIns="91440" bIns="45720" rtlCol="0" anchor="ctr">
            <a:noAutofit/>
          </a:bodyPr>
          <a:lstStyle/>
          <a:p>
            <a:pPr lvl="0" algn="r" rtl="1">
              <a:spcBef>
                <a:spcPct val="0"/>
              </a:spcBef>
            </a:pPr>
            <a:r>
              <a:rPr lang="ar-SA" sz="3200" b="1" dirty="0" smtClean="0">
                <a:solidFill>
                  <a:schemeClr val="accent2"/>
                </a:solidFill>
                <a:cs typeface="B Zar" pitchFamily="2" charset="-78"/>
              </a:rPr>
              <a:t>روش‌های </a:t>
            </a:r>
            <a:r>
              <a:rPr lang="ar-SA" sz="3200" b="1" dirty="0">
                <a:solidFill>
                  <a:schemeClr val="accent2"/>
                </a:solidFill>
                <a:cs typeface="B Zar" pitchFamily="2" charset="-78"/>
              </a:rPr>
              <a:t>تشابه‌یابی در متن با روش </a:t>
            </a:r>
            <a:r>
              <a:rPr lang="ar-SA" sz="3200" b="1" dirty="0" smtClean="0">
                <a:solidFill>
                  <a:schemeClr val="accent2"/>
                </a:solidFill>
                <a:cs typeface="B Zar" pitchFamily="2" charset="-78"/>
              </a:rPr>
              <a:t>مقایسه</a:t>
            </a:r>
            <a:r>
              <a:rPr lang="fa-IR" sz="3200" b="1" dirty="0" smtClean="0">
                <a:solidFill>
                  <a:schemeClr val="accent2"/>
                </a:solidFill>
                <a:cs typeface="B Zar" pitchFamily="2" charset="-78"/>
              </a:rPr>
              <a:t>:</a:t>
            </a:r>
            <a:endParaRPr lang="en-US" sz="3200" b="1" dirty="0">
              <a:solidFill>
                <a:schemeClr val="accent2"/>
              </a:solidFill>
              <a:cs typeface="B Zar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67743" y="1666083"/>
            <a:ext cx="6112328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6700" indent="-266700" algn="r" rtl="1">
              <a:lnSpc>
                <a:spcPct val="150000"/>
              </a:lnSpc>
              <a:buClr>
                <a:schemeClr val="accent2">
                  <a:lumMod val="75000"/>
                </a:schemeClr>
              </a:buClr>
              <a:buSzPct val="65000"/>
              <a:buFont typeface="Wingdings" pitchFamily="2" charset="2"/>
              <a:buChar char=""/>
            </a:pPr>
            <a:r>
              <a:rPr lang="fa-IR" sz="2400" b="1" cap="small" dirty="0" smtClean="0">
                <a:solidFill>
                  <a:srgbClr val="002060"/>
                </a:solidFill>
                <a:latin typeface="+mj-lt"/>
                <a:ea typeface="+mj-ea"/>
                <a:cs typeface="B Zar" pitchFamily="2" charset="-78"/>
              </a:rPr>
              <a:t>کپی دقیق</a:t>
            </a:r>
          </a:p>
          <a:p>
            <a:pPr marL="266700" indent="-266700" algn="r" rtl="1">
              <a:lnSpc>
                <a:spcPct val="150000"/>
              </a:lnSpc>
              <a:buClr>
                <a:schemeClr val="accent2">
                  <a:lumMod val="75000"/>
                </a:schemeClr>
              </a:buClr>
              <a:buSzPct val="65000"/>
              <a:buFont typeface="Wingdings" pitchFamily="2" charset="2"/>
              <a:buChar char=""/>
            </a:pPr>
            <a:r>
              <a:rPr lang="fa-IR" sz="2400" b="1" cap="small" dirty="0" smtClean="0">
                <a:solidFill>
                  <a:srgbClr val="002060"/>
                </a:solidFill>
                <a:latin typeface="+mj-lt"/>
                <a:ea typeface="+mj-ea"/>
                <a:cs typeface="B Zar" pitchFamily="2" charset="-78"/>
              </a:rPr>
              <a:t>بازنویسی</a:t>
            </a:r>
          </a:p>
          <a:p>
            <a:pPr marL="266700" indent="-266700" algn="r" rtl="1">
              <a:lnSpc>
                <a:spcPct val="150000"/>
              </a:lnSpc>
              <a:buClr>
                <a:schemeClr val="accent2">
                  <a:lumMod val="75000"/>
                </a:schemeClr>
              </a:buClr>
              <a:buSzPct val="65000"/>
              <a:buFont typeface="Wingdings" pitchFamily="2" charset="2"/>
              <a:buChar char=""/>
            </a:pPr>
            <a:r>
              <a:rPr lang="fa-IR" sz="2400" b="1" cap="small" dirty="0" smtClean="0">
                <a:solidFill>
                  <a:srgbClr val="002060"/>
                </a:solidFill>
                <a:latin typeface="+mj-lt"/>
                <a:ea typeface="+mj-ea"/>
                <a:cs typeface="B Zar" pitchFamily="2" charset="-78"/>
              </a:rPr>
              <a:t>ترجمه</a:t>
            </a:r>
            <a:endParaRPr lang="en-US" sz="2400" b="1" cap="small" dirty="0">
              <a:solidFill>
                <a:srgbClr val="002060"/>
              </a:solidFill>
              <a:latin typeface="+mj-lt"/>
              <a:ea typeface="+mj-ea"/>
              <a:cs typeface="B Za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800" decel="100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800" decel="100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tint val="80000"/>
                <a:satMod val="400000"/>
              </a:schemeClr>
            </a:gs>
            <a:gs pos="25000">
              <a:schemeClr val="bg2">
                <a:tint val="83000"/>
                <a:satMod val="320000"/>
              </a:schemeClr>
            </a:gs>
            <a:gs pos="25000">
              <a:schemeClr val="bg2">
                <a:tint val="83000"/>
                <a:satMod val="320000"/>
                <a:alpha val="42000"/>
              </a:schemeClr>
            </a:gs>
            <a:gs pos="100000">
              <a:schemeClr val="bg2">
                <a:shade val="15000"/>
                <a:satMod val="320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43608" y="404665"/>
            <a:ext cx="7356787" cy="1440160"/>
          </a:xfrm>
          <a:prstGeom prst="rect">
            <a:avLst/>
          </a:prstGeom>
        </p:spPr>
        <p:txBody>
          <a:bodyPr vert="horz" wrap="none" lIns="91440" tIns="45720" rIns="91440" bIns="45720" rtlCol="0" anchor="ctr">
            <a:noAutofit/>
          </a:bodyPr>
          <a:lstStyle/>
          <a:p>
            <a:pPr algn="r" rtl="1"/>
            <a:r>
              <a:rPr lang="ar-SA" sz="3200" b="1" dirty="0" smtClean="0">
                <a:solidFill>
                  <a:schemeClr val="accent2"/>
                </a:solidFill>
                <a:cs typeface="B Zar" pitchFamily="2" charset="-78"/>
              </a:rPr>
              <a:t>منابع مرجع</a:t>
            </a:r>
            <a:endParaRPr lang="en-US" sz="3200" b="1" dirty="0">
              <a:solidFill>
                <a:schemeClr val="accent2"/>
              </a:solidFill>
              <a:cs typeface="B Zar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67743" y="1689233"/>
            <a:ext cx="611232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6700" indent="-266700" algn="r" rtl="1">
              <a:lnSpc>
                <a:spcPct val="150000"/>
              </a:lnSpc>
              <a:buClr>
                <a:schemeClr val="accent2">
                  <a:lumMod val="75000"/>
                </a:schemeClr>
              </a:buClr>
              <a:buSzPct val="65000"/>
              <a:buFont typeface="Wingdings" pitchFamily="2" charset="2"/>
              <a:buChar char=""/>
            </a:pPr>
            <a:r>
              <a:rPr lang="ar-SA" sz="2400" b="1" cap="small" dirty="0" smtClean="0">
                <a:solidFill>
                  <a:srgbClr val="002060"/>
                </a:solidFill>
                <a:cs typeface="B Zar" pitchFamily="2" charset="-78"/>
              </a:rPr>
              <a:t>پایگاه‌های اطلاعاتی داخلی</a:t>
            </a:r>
            <a:r>
              <a:rPr lang="fa-IR" sz="2400" b="1" cap="small" dirty="0" smtClean="0">
                <a:solidFill>
                  <a:srgbClr val="002060"/>
                </a:solidFill>
                <a:cs typeface="B Zar" pitchFamily="2" charset="-78"/>
              </a:rPr>
              <a:t> </a:t>
            </a:r>
          </a:p>
          <a:p>
            <a:pPr marL="266700" indent="-266700" algn="r" rtl="1">
              <a:lnSpc>
                <a:spcPct val="150000"/>
              </a:lnSpc>
              <a:buClr>
                <a:schemeClr val="accent2">
                  <a:lumMod val="75000"/>
                </a:schemeClr>
              </a:buClr>
              <a:buSzPct val="65000"/>
              <a:buFont typeface="Wingdings" pitchFamily="2" charset="2"/>
              <a:buChar char=""/>
            </a:pPr>
            <a:r>
              <a:rPr lang="ar-SA" sz="2400" b="1" cap="small" dirty="0" smtClean="0">
                <a:solidFill>
                  <a:srgbClr val="002060"/>
                </a:solidFill>
                <a:cs typeface="B Zar" pitchFamily="2" charset="-78"/>
              </a:rPr>
              <a:t>اینترنت </a:t>
            </a:r>
            <a:r>
              <a:rPr lang="ar-SA" sz="2400" b="1" cap="small" dirty="0">
                <a:solidFill>
                  <a:srgbClr val="002060"/>
                </a:solidFill>
                <a:cs typeface="B Zar" pitchFamily="2" charset="-78"/>
              </a:rPr>
              <a:t>(مثل ایرانداک و </a:t>
            </a:r>
            <a:r>
              <a:rPr lang="ar-SA" sz="2400" b="1" cap="small" dirty="0" smtClean="0">
                <a:solidFill>
                  <a:srgbClr val="002060"/>
                </a:solidFill>
                <a:cs typeface="B Zar" pitchFamily="2" charset="-78"/>
              </a:rPr>
              <a:t>...)</a:t>
            </a:r>
            <a:endParaRPr lang="fa-IR" sz="2400" b="1" cap="small" dirty="0" smtClean="0">
              <a:solidFill>
                <a:srgbClr val="002060"/>
              </a:solidFill>
              <a:cs typeface="B Zar" pitchFamily="2" charset="-78"/>
            </a:endParaRPr>
          </a:p>
          <a:p>
            <a:pPr marL="266700" indent="-266700" algn="r" rtl="1">
              <a:lnSpc>
                <a:spcPct val="150000"/>
              </a:lnSpc>
              <a:buClr>
                <a:schemeClr val="accent2">
                  <a:lumMod val="75000"/>
                </a:schemeClr>
              </a:buClr>
              <a:buSzPct val="65000"/>
              <a:buFont typeface="Wingdings" pitchFamily="2" charset="2"/>
              <a:buChar char=""/>
            </a:pPr>
            <a:r>
              <a:rPr lang="ar-SA" sz="2400" b="1" cap="small" dirty="0">
                <a:solidFill>
                  <a:srgbClr val="002060"/>
                </a:solidFill>
                <a:cs typeface="B Zar" pitchFamily="2" charset="-78"/>
              </a:rPr>
              <a:t>پایگاه‌های اطلاعاتی </a:t>
            </a:r>
            <a:r>
              <a:rPr lang="ar-SA" sz="2400" b="1" cap="small" dirty="0" smtClean="0">
                <a:solidFill>
                  <a:srgbClr val="002060"/>
                </a:solidFill>
                <a:cs typeface="B Zar" pitchFamily="2" charset="-78"/>
              </a:rPr>
              <a:t>ساماندهی</a:t>
            </a:r>
            <a:r>
              <a:rPr lang="fa-IR" sz="2400" b="1" cap="small" dirty="0" smtClean="0">
                <a:solidFill>
                  <a:srgbClr val="002060"/>
                </a:solidFill>
                <a:cs typeface="B Zar" pitchFamily="2" charset="-78"/>
              </a:rPr>
              <a:t>‌</a:t>
            </a:r>
            <a:r>
              <a:rPr lang="ar-SA" sz="2400" b="1" cap="small" dirty="0" smtClean="0">
                <a:solidFill>
                  <a:srgbClr val="002060"/>
                </a:solidFill>
                <a:cs typeface="B Zar" pitchFamily="2" charset="-78"/>
              </a:rPr>
              <a:t>شدة </a:t>
            </a:r>
            <a:r>
              <a:rPr lang="ar-SA" sz="2400" b="1" cap="small" dirty="0">
                <a:solidFill>
                  <a:srgbClr val="002060"/>
                </a:solidFill>
                <a:cs typeface="B Zar" pitchFamily="2" charset="-78"/>
              </a:rPr>
              <a:t>خارج از کشور (الزویر، اسکوپوس و ...)</a:t>
            </a:r>
            <a:endParaRPr lang="en-US" sz="2400" b="1" cap="small" dirty="0">
              <a:solidFill>
                <a:srgbClr val="002060"/>
              </a:solidFill>
              <a:cs typeface="B Za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800" decel="100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800" decel="100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tint val="80000"/>
                <a:satMod val="400000"/>
              </a:schemeClr>
            </a:gs>
            <a:gs pos="25000">
              <a:schemeClr val="bg2">
                <a:tint val="83000"/>
                <a:satMod val="320000"/>
              </a:schemeClr>
            </a:gs>
            <a:gs pos="25000">
              <a:schemeClr val="bg2">
                <a:tint val="83000"/>
                <a:satMod val="320000"/>
                <a:alpha val="42000"/>
              </a:schemeClr>
            </a:gs>
            <a:gs pos="100000">
              <a:schemeClr val="bg2">
                <a:shade val="15000"/>
                <a:satMod val="320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43608" y="404665"/>
            <a:ext cx="7356787" cy="1440160"/>
          </a:xfrm>
          <a:prstGeom prst="rect">
            <a:avLst/>
          </a:prstGeom>
        </p:spPr>
        <p:txBody>
          <a:bodyPr vert="horz" wrap="none" lIns="91440" tIns="45720" rIns="91440" bIns="45720" rtlCol="0" anchor="ctr">
            <a:noAutofit/>
          </a:bodyPr>
          <a:lstStyle/>
          <a:p>
            <a:pPr algn="r" rtl="1"/>
            <a:r>
              <a:rPr lang="fa-IR" sz="3200" b="1" dirty="0" smtClean="0">
                <a:solidFill>
                  <a:schemeClr val="accent2"/>
                </a:solidFill>
                <a:cs typeface="B Zar" pitchFamily="2" charset="-78"/>
              </a:rPr>
              <a:t>نرم افزارهای خارجی تحت عنوان کلی</a:t>
            </a:r>
          </a:p>
          <a:p>
            <a:pPr algn="r" rtl="1"/>
            <a:r>
              <a:rPr lang="en-US" sz="3200" b="1" dirty="0" smtClean="0">
                <a:solidFill>
                  <a:schemeClr val="accent2"/>
                </a:solidFill>
                <a:cs typeface="B Zar" pitchFamily="2" charset="-78"/>
              </a:rPr>
              <a:t>Plagiarism Checker</a:t>
            </a:r>
            <a:endParaRPr lang="en-US" sz="3200" b="1" dirty="0">
              <a:solidFill>
                <a:schemeClr val="accent2"/>
              </a:solidFill>
              <a:cs typeface="B Zar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67743" y="1689233"/>
            <a:ext cx="611232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6700" indent="-266700" algn="r" rtl="1">
              <a:lnSpc>
                <a:spcPct val="150000"/>
              </a:lnSpc>
              <a:buClr>
                <a:schemeClr val="accent2">
                  <a:lumMod val="75000"/>
                </a:schemeClr>
              </a:buClr>
              <a:buSzPct val="65000"/>
              <a:buFont typeface="Wingdings" pitchFamily="2" charset="2"/>
              <a:buChar char=""/>
            </a:pPr>
            <a:r>
              <a:rPr lang="fa-IR" sz="2400" b="1" cap="small" dirty="0" smtClean="0">
                <a:solidFill>
                  <a:srgbClr val="002060"/>
                </a:solidFill>
                <a:cs typeface="B Zar" pitchFamily="2" charset="-78"/>
              </a:rPr>
              <a:t>رایگان اما محدود/با هزینه</a:t>
            </a:r>
          </a:p>
          <a:p>
            <a:pPr marL="266700" indent="-266700" algn="r" rtl="1">
              <a:lnSpc>
                <a:spcPct val="150000"/>
              </a:lnSpc>
              <a:buClr>
                <a:schemeClr val="accent2">
                  <a:lumMod val="75000"/>
                </a:schemeClr>
              </a:buClr>
              <a:buSzPct val="65000"/>
              <a:buFont typeface="Wingdings" pitchFamily="2" charset="2"/>
              <a:buChar char=""/>
            </a:pPr>
            <a:r>
              <a:rPr lang="fa-IR" sz="2400" b="1" cap="small" dirty="0" smtClean="0">
                <a:solidFill>
                  <a:srgbClr val="002060"/>
                </a:solidFill>
                <a:cs typeface="B Zar" pitchFamily="2" charset="-78"/>
              </a:rPr>
              <a:t>نوع مدرک</a:t>
            </a:r>
          </a:p>
          <a:p>
            <a:pPr marL="266700" indent="-266700" algn="r" rtl="1">
              <a:lnSpc>
                <a:spcPct val="150000"/>
              </a:lnSpc>
              <a:buClr>
                <a:schemeClr val="accent2">
                  <a:lumMod val="75000"/>
                </a:schemeClr>
              </a:buClr>
              <a:buSzPct val="65000"/>
              <a:buFont typeface="Wingdings" pitchFamily="2" charset="2"/>
              <a:buChar char=""/>
            </a:pPr>
            <a:r>
              <a:rPr lang="fa-IR" sz="2400" b="1" cap="small" dirty="0" smtClean="0">
                <a:solidFill>
                  <a:srgbClr val="002060"/>
                </a:solidFill>
                <a:cs typeface="B Zar" pitchFamily="2" charset="-78"/>
              </a:rPr>
              <a:t>برخط/ گسسته</a:t>
            </a:r>
          </a:p>
          <a:p>
            <a:pPr marL="266700" indent="-266700" algn="r" rtl="1">
              <a:lnSpc>
                <a:spcPct val="150000"/>
              </a:lnSpc>
              <a:buClr>
                <a:schemeClr val="accent2">
                  <a:lumMod val="75000"/>
                </a:schemeClr>
              </a:buClr>
              <a:buSzPct val="65000"/>
              <a:buFont typeface="Wingdings" pitchFamily="2" charset="2"/>
              <a:buChar char=""/>
            </a:pPr>
            <a:r>
              <a:rPr lang="fa-IR" sz="2400" b="1" cap="small" dirty="0" smtClean="0">
                <a:solidFill>
                  <a:srgbClr val="002060"/>
                </a:solidFill>
                <a:cs typeface="B Zar" pitchFamily="2" charset="-78"/>
              </a:rPr>
              <a:t>میزان امکانات</a:t>
            </a:r>
          </a:p>
          <a:p>
            <a:pPr marL="266700" indent="-266700" algn="r" rtl="1">
              <a:lnSpc>
                <a:spcPct val="150000"/>
              </a:lnSpc>
              <a:buClr>
                <a:schemeClr val="accent2">
                  <a:lumMod val="75000"/>
                </a:schemeClr>
              </a:buClr>
              <a:buSzPct val="65000"/>
              <a:buFont typeface="Wingdings" pitchFamily="2" charset="2"/>
              <a:buChar char=""/>
            </a:pPr>
            <a:r>
              <a:rPr lang="fa-IR" sz="2400" b="1" cap="small" dirty="0" smtClean="0">
                <a:solidFill>
                  <a:srgbClr val="002060"/>
                </a:solidFill>
                <a:cs typeface="B Zar" pitchFamily="2" charset="-78"/>
              </a:rPr>
              <a:t>...</a:t>
            </a:r>
            <a:endParaRPr lang="en-US" sz="2400" b="1" cap="small" dirty="0">
              <a:solidFill>
                <a:srgbClr val="002060"/>
              </a:solidFill>
              <a:cs typeface="B Za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800" decel="100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800" decel="100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800" decel="100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800" decel="100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tint val="80000"/>
                <a:satMod val="400000"/>
              </a:schemeClr>
            </a:gs>
            <a:gs pos="25000">
              <a:schemeClr val="bg2">
                <a:tint val="83000"/>
                <a:satMod val="320000"/>
              </a:schemeClr>
            </a:gs>
            <a:gs pos="25000">
              <a:schemeClr val="bg2">
                <a:tint val="83000"/>
                <a:satMod val="320000"/>
                <a:alpha val="42000"/>
              </a:schemeClr>
            </a:gs>
            <a:gs pos="100000">
              <a:schemeClr val="bg2">
                <a:shade val="15000"/>
                <a:satMod val="320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43608" y="404665"/>
            <a:ext cx="7356787" cy="1440160"/>
          </a:xfrm>
          <a:prstGeom prst="rect">
            <a:avLst/>
          </a:prstGeom>
        </p:spPr>
        <p:txBody>
          <a:bodyPr vert="horz" wrap="none" lIns="91440" tIns="45720" rIns="91440" bIns="45720" rtlCol="0" anchor="ctr">
            <a:noAutofit/>
          </a:bodyPr>
          <a:lstStyle/>
          <a:p>
            <a:pPr algn="r" rtl="1"/>
            <a:r>
              <a:rPr lang="fa-IR" sz="3200" b="1" dirty="0" smtClean="0">
                <a:solidFill>
                  <a:schemeClr val="accent2"/>
                </a:solidFill>
                <a:cs typeface="B Zar" pitchFamily="2" charset="-78"/>
              </a:rPr>
              <a:t>نرم افزارهای خارجی - مزایا</a:t>
            </a:r>
            <a:endParaRPr lang="en-US" sz="3200" b="1" dirty="0">
              <a:solidFill>
                <a:schemeClr val="accent2"/>
              </a:solidFill>
              <a:cs typeface="B Zar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67743" y="1689233"/>
            <a:ext cx="611232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6700" indent="-266700" algn="r" rtl="1">
              <a:lnSpc>
                <a:spcPct val="150000"/>
              </a:lnSpc>
              <a:buClr>
                <a:schemeClr val="accent2">
                  <a:lumMod val="75000"/>
                </a:schemeClr>
              </a:buClr>
              <a:buSzPct val="65000"/>
              <a:buFont typeface="Wingdings" pitchFamily="2" charset="2"/>
              <a:buChar char=""/>
            </a:pPr>
            <a:r>
              <a:rPr lang="fa-IR" sz="2400" b="1" cap="small" dirty="0" smtClean="0">
                <a:solidFill>
                  <a:srgbClr val="002060"/>
                </a:solidFill>
                <a:cs typeface="B Zar" pitchFamily="2" charset="-78"/>
              </a:rPr>
              <a:t>کیفیت سرویس دهی</a:t>
            </a:r>
          </a:p>
          <a:p>
            <a:pPr marL="723900" lvl="1" indent="-266700" algn="r" rtl="1">
              <a:lnSpc>
                <a:spcPct val="150000"/>
              </a:lnSpc>
              <a:buClr>
                <a:schemeClr val="accent2">
                  <a:lumMod val="75000"/>
                </a:schemeClr>
              </a:buClr>
              <a:buSzPct val="65000"/>
              <a:buFont typeface="Wingdings" pitchFamily="2" charset="2"/>
              <a:buChar char=""/>
            </a:pPr>
            <a:r>
              <a:rPr lang="fa-IR" sz="2400" b="1" cap="small" dirty="0" smtClean="0">
                <a:solidFill>
                  <a:srgbClr val="002060"/>
                </a:solidFill>
                <a:cs typeface="B Zar" pitchFamily="2" charset="-78"/>
              </a:rPr>
              <a:t>دقت </a:t>
            </a:r>
          </a:p>
          <a:p>
            <a:pPr marL="723900" lvl="1" indent="-266700" algn="r" rtl="1">
              <a:lnSpc>
                <a:spcPct val="150000"/>
              </a:lnSpc>
              <a:buClr>
                <a:schemeClr val="accent2">
                  <a:lumMod val="75000"/>
                </a:schemeClr>
              </a:buClr>
              <a:buSzPct val="65000"/>
              <a:buFont typeface="Wingdings" pitchFamily="2" charset="2"/>
              <a:buChar char=""/>
            </a:pPr>
            <a:r>
              <a:rPr lang="fa-IR" sz="2400" b="1" cap="small" dirty="0" smtClean="0">
                <a:solidFill>
                  <a:srgbClr val="002060"/>
                </a:solidFill>
                <a:cs typeface="B Zar" pitchFamily="2" charset="-78"/>
              </a:rPr>
              <a:t>سرعت</a:t>
            </a:r>
          </a:p>
          <a:p>
            <a:pPr marL="266700" indent="-266700" algn="r" rtl="1">
              <a:lnSpc>
                <a:spcPct val="150000"/>
              </a:lnSpc>
              <a:buClr>
                <a:schemeClr val="accent2">
                  <a:lumMod val="75000"/>
                </a:schemeClr>
              </a:buClr>
              <a:buSzPct val="65000"/>
              <a:buFont typeface="Wingdings" pitchFamily="2" charset="2"/>
              <a:buChar char=""/>
            </a:pPr>
            <a:r>
              <a:rPr lang="fa-IR" sz="2400" b="1" cap="small" dirty="0" smtClean="0">
                <a:solidFill>
                  <a:srgbClr val="002060"/>
                </a:solidFill>
                <a:cs typeface="B Zar" pitchFamily="2" charset="-78"/>
              </a:rPr>
              <a:t>سرویس های متنوع</a:t>
            </a:r>
            <a:endParaRPr lang="fa-IR" sz="2400" b="1" cap="small" dirty="0">
              <a:solidFill>
                <a:srgbClr val="002060"/>
              </a:solidFill>
              <a:cs typeface="B Zar" pitchFamily="2" charset="-78"/>
            </a:endParaRPr>
          </a:p>
          <a:p>
            <a:pPr marL="266700" indent="-266700" algn="r" rtl="1">
              <a:lnSpc>
                <a:spcPct val="150000"/>
              </a:lnSpc>
              <a:buClr>
                <a:schemeClr val="accent2">
                  <a:lumMod val="75000"/>
                </a:schemeClr>
              </a:buClr>
              <a:buSzPct val="65000"/>
              <a:buFont typeface="Wingdings" pitchFamily="2" charset="2"/>
              <a:buChar char=""/>
            </a:pPr>
            <a:r>
              <a:rPr lang="fa-IR" sz="2400" b="1" cap="small" dirty="0" smtClean="0">
                <a:solidFill>
                  <a:srgbClr val="002060"/>
                </a:solidFill>
                <a:cs typeface="B Zar" pitchFamily="2" charset="-78"/>
              </a:rPr>
              <a:t>بی نیاز کردن ما از هزینه های طراحی</a:t>
            </a:r>
          </a:p>
          <a:p>
            <a:pPr marL="266700" indent="-266700" algn="r" rtl="1">
              <a:lnSpc>
                <a:spcPct val="150000"/>
              </a:lnSpc>
              <a:buClr>
                <a:schemeClr val="accent2">
                  <a:lumMod val="75000"/>
                </a:schemeClr>
              </a:buClr>
              <a:buSzPct val="65000"/>
              <a:buFont typeface="Wingdings" pitchFamily="2" charset="2"/>
              <a:buChar char=""/>
            </a:pPr>
            <a:r>
              <a:rPr lang="fa-IR" sz="2400" b="1" cap="small" dirty="0" smtClean="0">
                <a:solidFill>
                  <a:srgbClr val="002060"/>
                </a:solidFill>
                <a:cs typeface="B Zar" pitchFamily="2" charset="-78"/>
              </a:rPr>
              <a:t>دسترسی به منابع خارجی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800" decel="100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800" decel="100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800" decel="100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800" decel="100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800" decel="100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tint val="80000"/>
                <a:satMod val="400000"/>
              </a:schemeClr>
            </a:gs>
            <a:gs pos="25000">
              <a:schemeClr val="bg2">
                <a:tint val="83000"/>
                <a:satMod val="320000"/>
              </a:schemeClr>
            </a:gs>
            <a:gs pos="25000">
              <a:schemeClr val="bg2">
                <a:tint val="83000"/>
                <a:satMod val="320000"/>
                <a:alpha val="42000"/>
              </a:schemeClr>
            </a:gs>
            <a:gs pos="100000">
              <a:schemeClr val="bg2">
                <a:shade val="15000"/>
                <a:satMod val="320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43608" y="404665"/>
            <a:ext cx="7356787" cy="1440160"/>
          </a:xfrm>
          <a:prstGeom prst="rect">
            <a:avLst/>
          </a:prstGeom>
        </p:spPr>
        <p:txBody>
          <a:bodyPr vert="horz" wrap="none" lIns="91440" tIns="45720" rIns="91440" bIns="45720" rtlCol="0" anchor="ctr">
            <a:noAutofit/>
          </a:bodyPr>
          <a:lstStyle/>
          <a:p>
            <a:pPr algn="r" rtl="1"/>
            <a:r>
              <a:rPr lang="fa-IR" sz="3200" b="1" dirty="0" smtClean="0">
                <a:solidFill>
                  <a:schemeClr val="accent2"/>
                </a:solidFill>
                <a:cs typeface="B Zar" pitchFamily="2" charset="-78"/>
              </a:rPr>
              <a:t>نرم افزارهای خارجی - معایب</a:t>
            </a:r>
            <a:endParaRPr lang="en-US" sz="3200" b="1" dirty="0">
              <a:solidFill>
                <a:schemeClr val="accent2"/>
              </a:solidFill>
              <a:cs typeface="B Zar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67743" y="1689233"/>
            <a:ext cx="611232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6700" indent="-266700" algn="r" rtl="1">
              <a:lnSpc>
                <a:spcPct val="150000"/>
              </a:lnSpc>
              <a:buClr>
                <a:schemeClr val="accent2">
                  <a:lumMod val="75000"/>
                </a:schemeClr>
              </a:buClr>
              <a:buSzPct val="65000"/>
              <a:buFont typeface="Wingdings" pitchFamily="2" charset="2"/>
              <a:buChar char=""/>
            </a:pPr>
            <a:r>
              <a:rPr lang="fa-IR" sz="2400" b="1" cap="small" dirty="0" smtClean="0">
                <a:solidFill>
                  <a:srgbClr val="002060"/>
                </a:solidFill>
                <a:cs typeface="B Zar" pitchFamily="2" charset="-78"/>
              </a:rPr>
              <a:t>عدم دسترسی به منابع داخلی</a:t>
            </a:r>
          </a:p>
          <a:p>
            <a:pPr marL="723900" lvl="1" indent="-266700" algn="r" rtl="1">
              <a:lnSpc>
                <a:spcPct val="150000"/>
              </a:lnSpc>
              <a:buClr>
                <a:schemeClr val="accent2">
                  <a:lumMod val="75000"/>
                </a:schemeClr>
              </a:buClr>
              <a:buSzPct val="65000"/>
              <a:buFont typeface="Wingdings" pitchFamily="2" charset="2"/>
              <a:buChar char=""/>
            </a:pPr>
            <a:r>
              <a:rPr lang="fa-IR" sz="2400" b="1" cap="small" dirty="0" smtClean="0">
                <a:solidFill>
                  <a:srgbClr val="002060"/>
                </a:solidFill>
                <a:cs typeface="B Zar" pitchFamily="2" charset="-78"/>
              </a:rPr>
              <a:t>متون</a:t>
            </a:r>
          </a:p>
          <a:p>
            <a:pPr marL="723900" lvl="1" indent="-266700" algn="r" rtl="1">
              <a:lnSpc>
                <a:spcPct val="150000"/>
              </a:lnSpc>
              <a:buClr>
                <a:schemeClr val="accent2">
                  <a:lumMod val="75000"/>
                </a:schemeClr>
              </a:buClr>
              <a:buSzPct val="65000"/>
              <a:buFont typeface="Wingdings" pitchFamily="2" charset="2"/>
              <a:buChar char=""/>
            </a:pPr>
            <a:r>
              <a:rPr lang="fa-IR" sz="2400" b="1" cap="small" dirty="0" smtClean="0">
                <a:solidFill>
                  <a:srgbClr val="002060"/>
                </a:solidFill>
                <a:cs typeface="B Zar" pitchFamily="2" charset="-78"/>
              </a:rPr>
              <a:t>اصطلاحنامه ها و سایر ابزارهای تحلیل در زبان‌شناسی فارسی</a:t>
            </a:r>
          </a:p>
          <a:p>
            <a:pPr marL="266700" indent="-266700" algn="r" rtl="1">
              <a:lnSpc>
                <a:spcPct val="150000"/>
              </a:lnSpc>
              <a:buClr>
                <a:schemeClr val="accent2">
                  <a:lumMod val="75000"/>
                </a:schemeClr>
              </a:buClr>
              <a:buSzPct val="65000"/>
              <a:buFont typeface="Wingdings" pitchFamily="2" charset="2"/>
              <a:buChar char=""/>
            </a:pPr>
            <a:r>
              <a:rPr lang="fa-IR" sz="2400" b="1" cap="small" dirty="0" smtClean="0">
                <a:solidFill>
                  <a:srgbClr val="002060"/>
                </a:solidFill>
                <a:cs typeface="B Zar" pitchFamily="2" charset="-78"/>
              </a:rPr>
              <a:t>نادیده گرفتن ویژگی های زبان فارسی</a:t>
            </a:r>
          </a:p>
          <a:p>
            <a:pPr marL="266700" indent="-266700" algn="r" rtl="1">
              <a:lnSpc>
                <a:spcPct val="150000"/>
              </a:lnSpc>
              <a:buClr>
                <a:schemeClr val="accent2">
                  <a:lumMod val="75000"/>
                </a:schemeClr>
              </a:buClr>
              <a:buSzPct val="65000"/>
              <a:buFont typeface="Wingdings" pitchFamily="2" charset="2"/>
              <a:buChar char=""/>
            </a:pPr>
            <a:r>
              <a:rPr lang="fa-IR" sz="2400" b="1" cap="small" dirty="0" smtClean="0">
                <a:solidFill>
                  <a:srgbClr val="002060"/>
                </a:solidFill>
                <a:cs typeface="B Zar" pitchFamily="2" charset="-78"/>
              </a:rPr>
              <a:t>عدم اطمینان به آنها در سرقت مطالب و ایده های نو (مقالات، طرح‌های پیشنهادی، ...)</a:t>
            </a:r>
          </a:p>
          <a:p>
            <a:pPr marL="266700" indent="-266700" algn="r" rtl="1">
              <a:lnSpc>
                <a:spcPct val="150000"/>
              </a:lnSpc>
              <a:buClr>
                <a:schemeClr val="accent2">
                  <a:lumMod val="75000"/>
                </a:schemeClr>
              </a:buClr>
              <a:buSzPct val="65000"/>
              <a:buFont typeface="Wingdings" pitchFamily="2" charset="2"/>
              <a:buChar char=""/>
            </a:pPr>
            <a:r>
              <a:rPr lang="fa-IR" sz="2400" b="1" cap="small" dirty="0" smtClean="0">
                <a:solidFill>
                  <a:srgbClr val="002060"/>
                </a:solidFill>
                <a:cs typeface="B Zar" pitchFamily="2" charset="-78"/>
              </a:rPr>
              <a:t>عدم اطمینان به آنها در شرکت در تحریم ها علیه ایران</a:t>
            </a:r>
          </a:p>
          <a:p>
            <a:pPr marL="266700" indent="-266700" algn="r" rtl="1">
              <a:lnSpc>
                <a:spcPct val="150000"/>
              </a:lnSpc>
              <a:buClr>
                <a:schemeClr val="accent2">
                  <a:lumMod val="75000"/>
                </a:schemeClr>
              </a:buClr>
              <a:buSzPct val="65000"/>
              <a:buFont typeface="Wingdings" pitchFamily="2" charset="2"/>
              <a:buChar char=""/>
            </a:pPr>
            <a:endParaRPr lang="fa-IR" sz="2400" b="1" cap="small" dirty="0" smtClean="0">
              <a:solidFill>
                <a:srgbClr val="002060"/>
              </a:solidFill>
              <a:cs typeface="B Za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800" decel="100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800" decel="100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800" decel="100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800" decel="100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800" decel="100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tint val="80000"/>
                <a:satMod val="400000"/>
              </a:schemeClr>
            </a:gs>
            <a:gs pos="25000">
              <a:schemeClr val="bg2">
                <a:tint val="83000"/>
                <a:satMod val="320000"/>
              </a:schemeClr>
            </a:gs>
            <a:gs pos="25000">
              <a:schemeClr val="bg2">
                <a:tint val="83000"/>
                <a:satMod val="320000"/>
                <a:alpha val="42000"/>
              </a:schemeClr>
            </a:gs>
            <a:gs pos="100000">
              <a:schemeClr val="bg2">
                <a:shade val="15000"/>
                <a:satMod val="320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43608" y="404665"/>
            <a:ext cx="7356787" cy="1440160"/>
          </a:xfrm>
          <a:prstGeom prst="rect">
            <a:avLst/>
          </a:prstGeom>
        </p:spPr>
        <p:txBody>
          <a:bodyPr vert="horz" wrap="none" lIns="91440" tIns="45720" rIns="91440" bIns="45720" rtlCol="0" anchor="ctr">
            <a:noAutofit/>
          </a:bodyPr>
          <a:lstStyle/>
          <a:p>
            <a:pPr algn="r" rtl="1"/>
            <a:r>
              <a:rPr lang="fa-IR" sz="3200" b="1" dirty="0" smtClean="0">
                <a:solidFill>
                  <a:schemeClr val="accent2"/>
                </a:solidFill>
                <a:cs typeface="B Zar" pitchFamily="2" charset="-78"/>
              </a:rPr>
              <a:t>نرم افزارهای خارجی – معایب (ادامه)</a:t>
            </a:r>
            <a:endParaRPr lang="en-US" sz="3200" b="1" dirty="0">
              <a:solidFill>
                <a:schemeClr val="accent2"/>
              </a:solidFill>
              <a:cs typeface="B Zar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67743" y="1689233"/>
            <a:ext cx="6112328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6700" indent="-266700" algn="r" rtl="1">
              <a:lnSpc>
                <a:spcPct val="150000"/>
              </a:lnSpc>
              <a:buClr>
                <a:schemeClr val="accent2">
                  <a:lumMod val="75000"/>
                </a:schemeClr>
              </a:buClr>
              <a:buSzPct val="65000"/>
              <a:buFont typeface="Wingdings" pitchFamily="2" charset="2"/>
              <a:buChar char=""/>
            </a:pPr>
            <a:r>
              <a:rPr lang="fa-IR" sz="2400" b="1" cap="small" dirty="0" smtClean="0">
                <a:solidFill>
                  <a:srgbClr val="002060"/>
                </a:solidFill>
                <a:cs typeface="B Zar" pitchFamily="2" charset="-78"/>
              </a:rPr>
              <a:t>فراهم شدن زمینه برای جاسوسی علمی</a:t>
            </a:r>
          </a:p>
          <a:p>
            <a:pPr marL="266700" indent="-266700" algn="r" rtl="1">
              <a:lnSpc>
                <a:spcPct val="150000"/>
              </a:lnSpc>
              <a:buClr>
                <a:schemeClr val="accent2">
                  <a:lumMod val="75000"/>
                </a:schemeClr>
              </a:buClr>
              <a:buSzPct val="65000"/>
              <a:buFont typeface="Wingdings" pitchFamily="2" charset="2"/>
              <a:buChar char=""/>
            </a:pPr>
            <a:r>
              <a:rPr lang="fa-IR" sz="2400" b="1" cap="small" dirty="0" smtClean="0">
                <a:solidFill>
                  <a:srgbClr val="002060"/>
                </a:solidFill>
                <a:cs typeface="B Zar" pitchFamily="2" charset="-78"/>
              </a:rPr>
              <a:t>نبود امکان توسعه با گسترش نیازهای کشور</a:t>
            </a:r>
          </a:p>
          <a:p>
            <a:pPr marL="266700" indent="-266700" algn="r" rtl="1">
              <a:lnSpc>
                <a:spcPct val="150000"/>
              </a:lnSpc>
              <a:buClr>
                <a:schemeClr val="accent2">
                  <a:lumMod val="75000"/>
                </a:schemeClr>
              </a:buClr>
              <a:buSzPct val="65000"/>
              <a:buFont typeface="Wingdings" pitchFamily="2" charset="2"/>
              <a:buChar char=""/>
            </a:pPr>
            <a:endParaRPr lang="fa-IR" sz="2400" b="1" cap="small" dirty="0" smtClean="0">
              <a:solidFill>
                <a:srgbClr val="002060"/>
              </a:solidFill>
              <a:cs typeface="B Za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800" decel="100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tint val="80000"/>
                <a:satMod val="400000"/>
              </a:schemeClr>
            </a:gs>
            <a:gs pos="25000">
              <a:schemeClr val="bg2">
                <a:tint val="83000"/>
                <a:satMod val="320000"/>
              </a:schemeClr>
            </a:gs>
            <a:gs pos="25000">
              <a:schemeClr val="bg2">
                <a:tint val="83000"/>
                <a:satMod val="320000"/>
                <a:alpha val="42000"/>
              </a:schemeClr>
            </a:gs>
            <a:gs pos="100000">
              <a:schemeClr val="bg2">
                <a:shade val="15000"/>
                <a:satMod val="320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43608" y="404665"/>
            <a:ext cx="7356787" cy="1440160"/>
          </a:xfrm>
          <a:prstGeom prst="rect">
            <a:avLst/>
          </a:prstGeom>
        </p:spPr>
        <p:txBody>
          <a:bodyPr vert="horz" wrap="none" lIns="91440" tIns="45720" rIns="91440" bIns="45720" rtlCol="0" anchor="ctr">
            <a:noAutofit/>
          </a:bodyPr>
          <a:lstStyle/>
          <a:p>
            <a:pPr algn="r" rtl="1"/>
            <a:r>
              <a:rPr lang="fa-IR" sz="3200" b="1" dirty="0" smtClean="0">
                <a:solidFill>
                  <a:schemeClr val="accent2"/>
                </a:solidFill>
                <a:cs typeface="B Zar" pitchFamily="2" charset="-78"/>
              </a:rPr>
              <a:t>نرم افزارهای داخلی– محاسن</a:t>
            </a:r>
            <a:endParaRPr lang="en-US" sz="3200" b="1" dirty="0">
              <a:solidFill>
                <a:schemeClr val="accent2"/>
              </a:solidFill>
              <a:cs typeface="B Zar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67743" y="1689233"/>
            <a:ext cx="611232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6700" indent="-266700" algn="r" rtl="1">
              <a:lnSpc>
                <a:spcPct val="150000"/>
              </a:lnSpc>
              <a:buClr>
                <a:schemeClr val="accent2">
                  <a:lumMod val="75000"/>
                </a:schemeClr>
              </a:buClr>
              <a:buSzPct val="65000"/>
              <a:buFont typeface="Wingdings" pitchFamily="2" charset="2"/>
              <a:buChar char=""/>
            </a:pPr>
            <a:r>
              <a:rPr lang="fa-IR" sz="2400" b="1" cap="small" dirty="0" smtClean="0">
                <a:solidFill>
                  <a:srgbClr val="002060"/>
                </a:solidFill>
                <a:cs typeface="B Zar" pitchFamily="2" charset="-78"/>
              </a:rPr>
              <a:t>آنچه معایب سیستم‌های خارجی محسوب می‌شد، محاسن نرم افزارهای داخلی است.</a:t>
            </a:r>
          </a:p>
          <a:p>
            <a:pPr marL="266700" indent="-266700" algn="r" rtl="1">
              <a:lnSpc>
                <a:spcPct val="150000"/>
              </a:lnSpc>
              <a:buClr>
                <a:schemeClr val="accent2">
                  <a:lumMod val="75000"/>
                </a:schemeClr>
              </a:buClr>
              <a:buSzPct val="65000"/>
              <a:buFont typeface="Wingdings" pitchFamily="2" charset="2"/>
              <a:buChar char=""/>
            </a:pPr>
            <a:endParaRPr lang="fa-IR" sz="2400" b="1" cap="small" dirty="0" smtClean="0">
              <a:solidFill>
                <a:srgbClr val="002060"/>
              </a:solidFill>
              <a:cs typeface="B Za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tint val="80000"/>
                <a:satMod val="400000"/>
              </a:schemeClr>
            </a:gs>
            <a:gs pos="25000">
              <a:schemeClr val="bg2">
                <a:tint val="83000"/>
                <a:satMod val="320000"/>
              </a:schemeClr>
            </a:gs>
            <a:gs pos="25000">
              <a:schemeClr val="bg2">
                <a:tint val="83000"/>
                <a:satMod val="320000"/>
                <a:alpha val="42000"/>
              </a:schemeClr>
            </a:gs>
            <a:gs pos="100000">
              <a:schemeClr val="bg2">
                <a:shade val="15000"/>
                <a:satMod val="320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43608" y="404665"/>
            <a:ext cx="7356787" cy="1440160"/>
          </a:xfrm>
          <a:prstGeom prst="rect">
            <a:avLst/>
          </a:prstGeom>
        </p:spPr>
        <p:txBody>
          <a:bodyPr vert="horz" wrap="none" lIns="91440" tIns="45720" rIns="91440" bIns="45720" rtlCol="0" anchor="ctr">
            <a:noAutofit/>
          </a:bodyPr>
          <a:lstStyle/>
          <a:p>
            <a:pPr algn="r" rtl="1"/>
            <a:r>
              <a:rPr lang="fa-IR" sz="3200" b="1" dirty="0" smtClean="0">
                <a:solidFill>
                  <a:schemeClr val="accent2"/>
                </a:solidFill>
                <a:cs typeface="B Zar" pitchFamily="2" charset="-78"/>
              </a:rPr>
              <a:t>نرم افزارهای داخلی– معایب</a:t>
            </a:r>
            <a:endParaRPr lang="en-US" sz="3200" b="1" dirty="0">
              <a:solidFill>
                <a:schemeClr val="accent2"/>
              </a:solidFill>
              <a:cs typeface="B Zar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67743" y="1689233"/>
            <a:ext cx="611232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6700" indent="-266700" algn="r" rtl="1">
              <a:lnSpc>
                <a:spcPct val="150000"/>
              </a:lnSpc>
              <a:buClr>
                <a:schemeClr val="accent2">
                  <a:lumMod val="75000"/>
                </a:schemeClr>
              </a:buClr>
              <a:buSzPct val="65000"/>
              <a:buFont typeface="Wingdings" pitchFamily="2" charset="2"/>
              <a:buChar char=""/>
            </a:pPr>
            <a:r>
              <a:rPr lang="fa-IR" sz="2400" b="1" cap="small" dirty="0" smtClean="0">
                <a:solidFill>
                  <a:srgbClr val="002060"/>
                </a:solidFill>
                <a:cs typeface="B Zar" pitchFamily="2" charset="-78"/>
              </a:rPr>
              <a:t>به طور جدی راه اندازی نشده اند.</a:t>
            </a:r>
          </a:p>
          <a:p>
            <a:pPr marL="266700" indent="-266700" algn="r" rtl="1">
              <a:lnSpc>
                <a:spcPct val="150000"/>
              </a:lnSpc>
              <a:buClr>
                <a:schemeClr val="accent2">
                  <a:lumMod val="75000"/>
                </a:schemeClr>
              </a:buClr>
              <a:buSzPct val="65000"/>
              <a:buFont typeface="Wingdings" pitchFamily="2" charset="2"/>
              <a:buChar char=""/>
            </a:pPr>
            <a:r>
              <a:rPr lang="fa-IR" sz="2400" b="1" cap="small" dirty="0" smtClean="0">
                <a:solidFill>
                  <a:srgbClr val="002060"/>
                </a:solidFill>
                <a:cs typeface="B Zar" pitchFamily="2" charset="-78"/>
              </a:rPr>
              <a:t>از بلوغ کافی برخوردار نیستند.</a:t>
            </a:r>
          </a:p>
          <a:p>
            <a:pPr marL="723900" lvl="1" indent="-266700" algn="r" rtl="1">
              <a:lnSpc>
                <a:spcPct val="150000"/>
              </a:lnSpc>
              <a:buClr>
                <a:schemeClr val="accent2">
                  <a:lumMod val="75000"/>
                </a:schemeClr>
              </a:buClr>
              <a:buSzPct val="65000"/>
              <a:buFont typeface="Wingdings" pitchFamily="2" charset="2"/>
              <a:buChar char=""/>
            </a:pPr>
            <a:r>
              <a:rPr lang="fa-IR" sz="2400" b="1" cap="small" dirty="0" smtClean="0">
                <a:solidFill>
                  <a:srgbClr val="002060"/>
                </a:solidFill>
                <a:cs typeface="B Zar" pitchFamily="2" charset="-78"/>
              </a:rPr>
              <a:t>هم در ویژگی های کارکردی</a:t>
            </a:r>
          </a:p>
          <a:p>
            <a:pPr marL="723900" lvl="1" indent="-266700" algn="r" rtl="1">
              <a:lnSpc>
                <a:spcPct val="150000"/>
              </a:lnSpc>
              <a:buClr>
                <a:schemeClr val="accent2">
                  <a:lumMod val="75000"/>
                </a:schemeClr>
              </a:buClr>
              <a:buSzPct val="65000"/>
              <a:buFont typeface="Wingdings" pitchFamily="2" charset="2"/>
              <a:buChar char=""/>
            </a:pPr>
            <a:r>
              <a:rPr lang="fa-IR" sz="2400" b="1" cap="small" dirty="0" smtClean="0">
                <a:solidFill>
                  <a:srgbClr val="002060"/>
                </a:solidFill>
                <a:cs typeface="B Zar" pitchFamily="2" charset="-78"/>
              </a:rPr>
              <a:t>هم در ویژگی های غیرکارکردی</a:t>
            </a:r>
          </a:p>
          <a:p>
            <a:pPr marL="266700" indent="-266700" algn="r" rtl="1">
              <a:lnSpc>
                <a:spcPct val="150000"/>
              </a:lnSpc>
              <a:buClr>
                <a:schemeClr val="accent2">
                  <a:lumMod val="75000"/>
                </a:schemeClr>
              </a:buClr>
              <a:buSzPct val="65000"/>
              <a:buFont typeface="Wingdings" pitchFamily="2" charset="2"/>
              <a:buChar char=""/>
            </a:pPr>
            <a:r>
              <a:rPr lang="fa-IR" sz="2400" b="1" cap="small" dirty="0" smtClean="0">
                <a:solidFill>
                  <a:srgbClr val="002060"/>
                </a:solidFill>
                <a:cs typeface="B Zar" pitchFamily="2" charset="-78"/>
              </a:rPr>
              <a:t>برای دسترسی به برخی منابع خارجی، با قدری مشکل مواجه‌اند.</a:t>
            </a:r>
          </a:p>
          <a:p>
            <a:pPr marL="266700" indent="-266700" algn="r" rtl="1">
              <a:lnSpc>
                <a:spcPct val="150000"/>
              </a:lnSpc>
              <a:buClr>
                <a:schemeClr val="accent2">
                  <a:lumMod val="75000"/>
                </a:schemeClr>
              </a:buClr>
              <a:buSzPct val="65000"/>
              <a:buFont typeface="Wingdings" pitchFamily="2" charset="2"/>
              <a:buChar char=""/>
            </a:pPr>
            <a:r>
              <a:rPr lang="fa-IR" sz="2400" b="1" cap="small" dirty="0" smtClean="0">
                <a:solidFill>
                  <a:srgbClr val="002060"/>
                </a:solidFill>
                <a:cs typeface="B Zar" pitchFamily="2" charset="-78"/>
              </a:rPr>
              <a:t>تعدادشان چندان قابل توجه نیست. بنابراین گزینه‌های چندانی پیش رو نیست.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800" decel="100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800" decel="100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800" decel="100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800" decel="100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800" decel="100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tint val="80000"/>
                <a:satMod val="400000"/>
              </a:schemeClr>
            </a:gs>
            <a:gs pos="25000">
              <a:schemeClr val="bg2">
                <a:tint val="83000"/>
                <a:satMod val="320000"/>
              </a:schemeClr>
            </a:gs>
            <a:gs pos="25000">
              <a:schemeClr val="bg2">
                <a:tint val="83000"/>
                <a:satMod val="320000"/>
                <a:alpha val="42000"/>
              </a:schemeClr>
            </a:gs>
            <a:gs pos="100000">
              <a:schemeClr val="bg2">
                <a:shade val="15000"/>
                <a:satMod val="320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43608" y="404665"/>
            <a:ext cx="7356787" cy="1440160"/>
          </a:xfrm>
          <a:prstGeom prst="rect">
            <a:avLst/>
          </a:prstGeom>
        </p:spPr>
        <p:txBody>
          <a:bodyPr vert="horz" wrap="none" lIns="91440" tIns="45720" rIns="91440" bIns="45720" rtlCol="0" anchor="ctr">
            <a:noAutofit/>
          </a:bodyPr>
          <a:lstStyle/>
          <a:p>
            <a:pPr algn="r" rtl="1"/>
            <a:r>
              <a:rPr lang="fa-IR" sz="3200" b="1" dirty="0" smtClean="0">
                <a:solidFill>
                  <a:schemeClr val="accent2"/>
                </a:solidFill>
                <a:cs typeface="B Zar" pitchFamily="2" charset="-78"/>
              </a:rPr>
              <a:t>نرم افزارهای داخلی– معایب (ادامه)</a:t>
            </a:r>
            <a:endParaRPr lang="en-US" sz="3200" b="1" dirty="0">
              <a:solidFill>
                <a:schemeClr val="accent2"/>
              </a:solidFill>
              <a:cs typeface="B Zar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67743" y="1689233"/>
            <a:ext cx="611232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6700" indent="-266700" algn="r" rtl="1">
              <a:lnSpc>
                <a:spcPct val="150000"/>
              </a:lnSpc>
              <a:buClr>
                <a:schemeClr val="accent2">
                  <a:lumMod val="75000"/>
                </a:schemeClr>
              </a:buClr>
              <a:buSzPct val="65000"/>
              <a:buFont typeface="Wingdings" pitchFamily="2" charset="2"/>
              <a:buChar char=""/>
            </a:pPr>
            <a:r>
              <a:rPr lang="fa-IR" sz="2400" b="1" cap="small" dirty="0" smtClean="0">
                <a:solidFill>
                  <a:srgbClr val="002060"/>
                </a:solidFill>
                <a:cs typeface="B Zar" pitchFamily="2" charset="-78"/>
              </a:rPr>
              <a:t>در دسترسی به منابع، با انواع مختلف فیلترینگ روبرو هستند.</a:t>
            </a:r>
          </a:p>
          <a:p>
            <a:pPr marL="266700" indent="-266700" algn="r" rtl="1">
              <a:lnSpc>
                <a:spcPct val="150000"/>
              </a:lnSpc>
              <a:buClr>
                <a:schemeClr val="accent2">
                  <a:lumMod val="75000"/>
                </a:schemeClr>
              </a:buClr>
              <a:buSzPct val="65000"/>
              <a:buFont typeface="Wingdings" pitchFamily="2" charset="2"/>
              <a:buChar char=""/>
            </a:pPr>
            <a:r>
              <a:rPr lang="fa-IR" sz="2400" b="1" cap="small" dirty="0" smtClean="0">
                <a:solidFill>
                  <a:srgbClr val="002060"/>
                </a:solidFill>
                <a:cs typeface="B Zar" pitchFamily="2" charset="-78"/>
              </a:rPr>
              <a:t>با کمبود منابع مالی و غیر آن روبرو هستند.</a:t>
            </a:r>
          </a:p>
          <a:p>
            <a:pPr marL="723900" lvl="1" indent="-266700" algn="r" rtl="1">
              <a:lnSpc>
                <a:spcPct val="150000"/>
              </a:lnSpc>
              <a:buClr>
                <a:schemeClr val="accent2">
                  <a:lumMod val="75000"/>
                </a:schemeClr>
              </a:buClr>
              <a:buSzPct val="65000"/>
              <a:buFont typeface="Wingdings" pitchFamily="2" charset="2"/>
              <a:buChar char=""/>
            </a:pPr>
            <a:r>
              <a:rPr lang="fa-IR" sz="2400" b="1" cap="small" dirty="0" smtClean="0">
                <a:solidFill>
                  <a:srgbClr val="002060"/>
                </a:solidFill>
                <a:cs typeface="B Zar" pitchFamily="2" charset="-78"/>
              </a:rPr>
              <a:t>فرهنگ سازی</a:t>
            </a:r>
          </a:p>
          <a:p>
            <a:pPr marL="723900" lvl="1" indent="-266700" algn="r" rtl="1">
              <a:lnSpc>
                <a:spcPct val="150000"/>
              </a:lnSpc>
              <a:buClr>
                <a:schemeClr val="accent2">
                  <a:lumMod val="75000"/>
                </a:schemeClr>
              </a:buClr>
              <a:buSzPct val="65000"/>
              <a:buFont typeface="Wingdings" pitchFamily="2" charset="2"/>
              <a:buChar char=""/>
            </a:pPr>
            <a:r>
              <a:rPr lang="fa-IR" sz="2400" b="1" cap="small" dirty="0" smtClean="0">
                <a:solidFill>
                  <a:srgbClr val="002060"/>
                </a:solidFill>
                <a:cs typeface="B Zar" pitchFamily="2" charset="-78"/>
              </a:rPr>
              <a:t>کمبود منابع مالی بخش خصوصی برای توسعه</a:t>
            </a:r>
          </a:p>
          <a:p>
            <a:pPr marL="266700" indent="-266700" algn="r" rtl="1">
              <a:lnSpc>
                <a:spcPct val="150000"/>
              </a:lnSpc>
              <a:buClr>
                <a:schemeClr val="accent2">
                  <a:lumMod val="75000"/>
                </a:schemeClr>
              </a:buClr>
              <a:buSzPct val="65000"/>
              <a:buFont typeface="Wingdings" pitchFamily="2" charset="2"/>
              <a:buChar char=""/>
            </a:pPr>
            <a:r>
              <a:rPr lang="fa-IR" sz="2400" b="1" cap="small" dirty="0" smtClean="0">
                <a:solidFill>
                  <a:srgbClr val="002060"/>
                </a:solidFill>
                <a:cs typeface="B Zar" pitchFamily="2" charset="-78"/>
              </a:rPr>
              <a:t>با مشکلاتی که دیگر نرم افزارها در سطح کشور با آنها مواجهند، روبرو هستند. از جمله کپی رایت.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800" decel="100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800" decel="100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800" decel="100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800" decel="100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tint val="80000"/>
                <a:satMod val="400000"/>
              </a:schemeClr>
            </a:gs>
            <a:gs pos="25000">
              <a:schemeClr val="bg2">
                <a:tint val="83000"/>
                <a:satMod val="320000"/>
              </a:schemeClr>
            </a:gs>
            <a:gs pos="25000">
              <a:schemeClr val="bg2">
                <a:tint val="83000"/>
                <a:satMod val="320000"/>
                <a:alpha val="42000"/>
              </a:schemeClr>
            </a:gs>
            <a:gs pos="100000">
              <a:schemeClr val="bg2">
                <a:shade val="15000"/>
                <a:satMod val="320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43608" y="404665"/>
            <a:ext cx="7356787" cy="1440160"/>
          </a:xfrm>
          <a:prstGeom prst="rect">
            <a:avLst/>
          </a:prstGeom>
        </p:spPr>
        <p:txBody>
          <a:bodyPr vert="horz" wrap="none" lIns="91440" tIns="45720" rIns="91440" bIns="45720" rtlCol="0" anchor="ctr">
            <a:noAutofit/>
          </a:bodyPr>
          <a:lstStyle/>
          <a:p>
            <a:pPr algn="r" rtl="1"/>
            <a:r>
              <a:rPr lang="fa-IR" sz="3200" b="1" dirty="0" smtClean="0">
                <a:solidFill>
                  <a:schemeClr val="accent2"/>
                </a:solidFill>
                <a:cs typeface="B Zar" pitchFamily="2" charset="-78"/>
              </a:rPr>
              <a:t>محدودیت هایی که هر دو گروه با آنها مواجهند</a:t>
            </a:r>
            <a:endParaRPr lang="en-US" sz="3200" b="1" dirty="0">
              <a:solidFill>
                <a:schemeClr val="accent2"/>
              </a:solidFill>
              <a:cs typeface="B Zar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67743" y="1689233"/>
            <a:ext cx="611232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6700" indent="-266700" algn="r" rtl="1">
              <a:lnSpc>
                <a:spcPct val="150000"/>
              </a:lnSpc>
              <a:buClr>
                <a:schemeClr val="accent2">
                  <a:lumMod val="75000"/>
                </a:schemeClr>
              </a:buClr>
              <a:buSzPct val="65000"/>
              <a:buFont typeface="Wingdings" pitchFamily="2" charset="2"/>
              <a:buChar char=""/>
            </a:pPr>
            <a:r>
              <a:rPr lang="fa-IR" sz="2400" b="1" cap="small" dirty="0" smtClean="0">
                <a:solidFill>
                  <a:srgbClr val="002060"/>
                </a:solidFill>
                <a:cs typeface="B Zar" pitchFamily="2" charset="-78"/>
              </a:rPr>
              <a:t>منابع داخلی سامان یافته نیستند.</a:t>
            </a:r>
          </a:p>
          <a:p>
            <a:pPr marL="266700" indent="-266700" algn="r" rtl="1">
              <a:lnSpc>
                <a:spcPct val="150000"/>
              </a:lnSpc>
              <a:buClr>
                <a:schemeClr val="accent2">
                  <a:lumMod val="75000"/>
                </a:schemeClr>
              </a:buClr>
              <a:buSzPct val="65000"/>
              <a:buFont typeface="Wingdings" pitchFamily="2" charset="2"/>
              <a:buChar char=""/>
            </a:pPr>
            <a:r>
              <a:rPr lang="fa-IR" sz="2400" b="1" cap="small" dirty="0" smtClean="0">
                <a:solidFill>
                  <a:srgbClr val="002060"/>
                </a:solidFill>
                <a:cs typeface="B Zar" pitchFamily="2" charset="-78"/>
              </a:rPr>
              <a:t>به دلیل کاربرد کدپیج های متنوع فارسی، جستجو در برخی منابع مثل فایل های </a:t>
            </a:r>
            <a:r>
              <a:rPr lang="en-US" sz="2400" b="1" cap="small" dirty="0" smtClean="0">
                <a:solidFill>
                  <a:srgbClr val="002060"/>
                </a:solidFill>
                <a:cs typeface="B Zar" pitchFamily="2" charset="-78"/>
              </a:rPr>
              <a:t>PDF</a:t>
            </a:r>
            <a:r>
              <a:rPr lang="fa-IR" sz="2400" b="1" cap="small" dirty="0" smtClean="0">
                <a:solidFill>
                  <a:srgbClr val="002060"/>
                </a:solidFill>
                <a:cs typeface="B Zar" pitchFamily="2" charset="-78"/>
              </a:rPr>
              <a:t> که مورد استفاده هستند، با دشواری روبروست.</a:t>
            </a:r>
          </a:p>
          <a:p>
            <a:pPr marL="266700" indent="-266700" algn="r" rtl="1">
              <a:lnSpc>
                <a:spcPct val="150000"/>
              </a:lnSpc>
              <a:buClr>
                <a:schemeClr val="accent2">
                  <a:lumMod val="75000"/>
                </a:schemeClr>
              </a:buClr>
              <a:buSzPct val="65000"/>
              <a:buFont typeface="Wingdings" pitchFamily="2" charset="2"/>
              <a:buChar char=""/>
            </a:pPr>
            <a:r>
              <a:rPr lang="fa-IR" sz="2400" b="1" cap="small" dirty="0" smtClean="0">
                <a:solidFill>
                  <a:srgbClr val="002060"/>
                </a:solidFill>
                <a:cs typeface="B Zar" pitchFamily="2" charset="-78"/>
              </a:rPr>
              <a:t>حجم قابل توجهی از منابع با فرمت های دیگر هستند. مثلا زرنگار، ...</a:t>
            </a:r>
          </a:p>
          <a:p>
            <a:pPr marL="266700" indent="-266700" algn="r" rtl="1">
              <a:lnSpc>
                <a:spcPct val="150000"/>
              </a:lnSpc>
              <a:buClr>
                <a:schemeClr val="accent2">
                  <a:lumMod val="75000"/>
                </a:schemeClr>
              </a:buClr>
              <a:buSzPct val="65000"/>
              <a:buFont typeface="Wingdings" pitchFamily="2" charset="2"/>
              <a:buChar char=""/>
            </a:pPr>
            <a:r>
              <a:rPr lang="fa-IR" sz="2400" b="1" cap="small" dirty="0" smtClean="0">
                <a:solidFill>
                  <a:srgbClr val="002060"/>
                </a:solidFill>
                <a:cs typeface="B Zar" pitchFamily="2" charset="-78"/>
              </a:rPr>
              <a:t>بخشی از منابع به صورت اسکن شده هستند که تبدیل آنها به متن و نهایتا تحلیل آنها، به سادگی میسر نیست.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800" decel="100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800" decel="100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800" decel="100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tint val="80000"/>
                <a:satMod val="400000"/>
              </a:schemeClr>
            </a:gs>
            <a:gs pos="25000">
              <a:schemeClr val="bg2">
                <a:tint val="83000"/>
                <a:satMod val="320000"/>
              </a:schemeClr>
            </a:gs>
            <a:gs pos="25000">
              <a:schemeClr val="bg2">
                <a:tint val="83000"/>
                <a:satMod val="320000"/>
                <a:alpha val="42000"/>
              </a:schemeClr>
            </a:gs>
            <a:gs pos="100000">
              <a:schemeClr val="bg2">
                <a:shade val="15000"/>
                <a:satMod val="320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43608" y="404665"/>
            <a:ext cx="7356787" cy="1440160"/>
          </a:xfrm>
          <a:prstGeom prst="rect">
            <a:avLst/>
          </a:prstGeom>
        </p:spPr>
        <p:txBody>
          <a:bodyPr vert="horz" wrap="none" lIns="91440" tIns="45720" rIns="91440" bIns="45720" rtlCol="0" anchor="ctr">
            <a:noAutofit/>
          </a:bodyPr>
          <a:lstStyle/>
          <a:p>
            <a:pPr algn="r" rtl="1"/>
            <a:r>
              <a:rPr lang="fa-IR" sz="3200" b="1" dirty="0" smtClean="0">
                <a:solidFill>
                  <a:schemeClr val="accent2"/>
                </a:solidFill>
                <a:cs typeface="B Zar" pitchFamily="2" charset="-78"/>
              </a:rPr>
              <a:t>آنچه در ایرانداک انجام شده است</a:t>
            </a:r>
            <a:r>
              <a:rPr lang="en-US" sz="3200" b="1" dirty="0" smtClean="0">
                <a:solidFill>
                  <a:schemeClr val="accent2"/>
                </a:solidFill>
                <a:cs typeface="B Zar" pitchFamily="2" charset="-78"/>
              </a:rPr>
              <a:t>:</a:t>
            </a:r>
            <a:endParaRPr lang="en-US" sz="3200" b="1" dirty="0">
              <a:solidFill>
                <a:schemeClr val="accent2"/>
              </a:solidFill>
              <a:cs typeface="B Zar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67743" y="1700808"/>
            <a:ext cx="611232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6700" indent="-266700" algn="r" rtl="1">
              <a:lnSpc>
                <a:spcPct val="150000"/>
              </a:lnSpc>
              <a:buClr>
                <a:schemeClr val="accent2">
                  <a:lumMod val="75000"/>
                </a:schemeClr>
              </a:buClr>
              <a:buSzPct val="65000"/>
              <a:buFont typeface="Wingdings" pitchFamily="2" charset="2"/>
              <a:buChar char=""/>
            </a:pPr>
            <a:r>
              <a:rPr lang="ar-SA" sz="2400" b="1" cap="small" dirty="0" smtClean="0">
                <a:solidFill>
                  <a:srgbClr val="002060"/>
                </a:solidFill>
                <a:cs typeface="B Zar" pitchFamily="2" charset="-78"/>
              </a:rPr>
              <a:t>تشابه‌یابی </a:t>
            </a:r>
            <a:r>
              <a:rPr lang="ar-SA" sz="2400" b="1" cap="small" dirty="0">
                <a:solidFill>
                  <a:srgbClr val="002060"/>
                </a:solidFill>
                <a:cs typeface="B Zar" pitchFamily="2" charset="-78"/>
              </a:rPr>
              <a:t>در متن </a:t>
            </a:r>
            <a:r>
              <a:rPr lang="ar-SA" sz="2400" b="1" cap="small" dirty="0" smtClean="0">
                <a:solidFill>
                  <a:srgbClr val="002060"/>
                </a:solidFill>
                <a:cs typeface="B Zar" pitchFamily="2" charset="-78"/>
              </a:rPr>
              <a:t>به </a:t>
            </a:r>
            <a:r>
              <a:rPr lang="ar-SA" sz="2400" b="1" cap="small" dirty="0">
                <a:solidFill>
                  <a:srgbClr val="002060"/>
                </a:solidFill>
                <a:cs typeface="B Zar" pitchFamily="2" charset="-78"/>
              </a:rPr>
              <a:t>روش کپی </a:t>
            </a:r>
            <a:r>
              <a:rPr lang="ar-SA" sz="2400" b="1" cap="small" dirty="0" smtClean="0">
                <a:solidFill>
                  <a:srgbClr val="002060"/>
                </a:solidFill>
                <a:cs typeface="B Zar" pitchFamily="2" charset="-78"/>
              </a:rPr>
              <a:t>دقیق</a:t>
            </a:r>
            <a:r>
              <a:rPr lang="fa-IR" sz="2400" b="1" cap="small" dirty="0" smtClean="0">
                <a:solidFill>
                  <a:srgbClr val="002060"/>
                </a:solidFill>
                <a:cs typeface="B Zar" pitchFamily="2" charset="-78"/>
              </a:rPr>
              <a:t> </a:t>
            </a:r>
            <a:r>
              <a:rPr lang="ar-SA" sz="2400" b="1" cap="small" dirty="0" smtClean="0">
                <a:solidFill>
                  <a:srgbClr val="002060"/>
                </a:solidFill>
                <a:cs typeface="B Zar" pitchFamily="2" charset="-78"/>
              </a:rPr>
              <a:t>در </a:t>
            </a:r>
            <a:r>
              <a:rPr lang="ar-SA" sz="2400" b="1" cap="small" dirty="0">
                <a:solidFill>
                  <a:srgbClr val="002060"/>
                </a:solidFill>
                <a:cs typeface="B Zar" pitchFamily="2" charset="-78"/>
              </a:rPr>
              <a:t>اینترنت و پایگاه داخلی </a:t>
            </a:r>
            <a:r>
              <a:rPr lang="ar-SA" sz="2400" b="1" cap="small" dirty="0" smtClean="0">
                <a:solidFill>
                  <a:srgbClr val="002060"/>
                </a:solidFill>
                <a:cs typeface="B Zar" pitchFamily="2" charset="-78"/>
              </a:rPr>
              <a:t>ایرانداک</a:t>
            </a:r>
            <a:endParaRPr lang="fa-IR" sz="2400" b="1" cap="small" dirty="0">
              <a:solidFill>
                <a:srgbClr val="002060"/>
              </a:solidFill>
              <a:cs typeface="B Zar" pitchFamily="2" charset="-78"/>
            </a:endParaRPr>
          </a:p>
          <a:p>
            <a:pPr marL="266700" indent="-266700" algn="r" rtl="1">
              <a:lnSpc>
                <a:spcPct val="150000"/>
              </a:lnSpc>
              <a:buClr>
                <a:schemeClr val="accent2">
                  <a:lumMod val="75000"/>
                </a:schemeClr>
              </a:buClr>
              <a:buSzPct val="65000"/>
              <a:buFont typeface="Wingdings" pitchFamily="2" charset="2"/>
              <a:buChar char=""/>
            </a:pPr>
            <a:r>
              <a:rPr lang="ar-SA" sz="2400" b="1" cap="small" dirty="0" smtClean="0">
                <a:solidFill>
                  <a:srgbClr val="002060"/>
                </a:solidFill>
                <a:cs typeface="B Zar" pitchFamily="2" charset="-78"/>
              </a:rPr>
              <a:t>و </a:t>
            </a:r>
            <a:r>
              <a:rPr lang="ar-SA" sz="2400" b="1" cap="small" dirty="0">
                <a:solidFill>
                  <a:srgbClr val="002060"/>
                </a:solidFill>
                <a:cs typeface="B Zar" pitchFamily="2" charset="-78"/>
              </a:rPr>
              <a:t>امکان استفاده از پایگاه‌های اطلاعاتی </a:t>
            </a:r>
            <a:r>
              <a:rPr lang="ar-SA" sz="2400" b="1" cap="small" dirty="0" smtClean="0">
                <a:solidFill>
                  <a:srgbClr val="002060"/>
                </a:solidFill>
                <a:cs typeface="B Zar" pitchFamily="2" charset="-78"/>
              </a:rPr>
              <a:t>دیگر</a:t>
            </a:r>
            <a:r>
              <a:rPr lang="fa-IR" sz="2400" b="1" cap="small" dirty="0" smtClean="0">
                <a:solidFill>
                  <a:srgbClr val="002060"/>
                </a:solidFill>
                <a:cs typeface="B Zar" pitchFamily="2" charset="-78"/>
              </a:rPr>
              <a:t> در سراسر کشور در صورت همکاری سازمان های دارنده اطلاعات</a:t>
            </a:r>
          </a:p>
          <a:p>
            <a:pPr marL="266700" indent="-266700" algn="r" rtl="1">
              <a:lnSpc>
                <a:spcPct val="150000"/>
              </a:lnSpc>
              <a:buClr>
                <a:schemeClr val="accent2">
                  <a:lumMod val="75000"/>
                </a:schemeClr>
              </a:buClr>
              <a:buSzPct val="65000"/>
              <a:buFont typeface="Wingdings" pitchFamily="2" charset="2"/>
              <a:buChar char=""/>
            </a:pPr>
            <a:r>
              <a:rPr lang="fa-IR" sz="2400" b="1" cap="small" dirty="0" smtClean="0">
                <a:solidFill>
                  <a:srgbClr val="002060"/>
                </a:solidFill>
                <a:cs typeface="B Zar" pitchFamily="2" charset="-78"/>
              </a:rPr>
              <a:t>نصب سیستم بر روی شبکه وب، به صورت آزمایشی</a:t>
            </a:r>
            <a:endParaRPr lang="en-US" sz="2400" b="1" cap="small" dirty="0">
              <a:solidFill>
                <a:srgbClr val="002060"/>
              </a:solidFill>
              <a:cs typeface="B Za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tint val="80000"/>
                <a:satMod val="400000"/>
              </a:schemeClr>
            </a:gs>
            <a:gs pos="25000">
              <a:schemeClr val="bg2">
                <a:tint val="83000"/>
                <a:satMod val="320000"/>
              </a:schemeClr>
            </a:gs>
            <a:gs pos="25000">
              <a:schemeClr val="bg2">
                <a:tint val="83000"/>
                <a:satMod val="320000"/>
                <a:alpha val="42000"/>
              </a:schemeClr>
            </a:gs>
            <a:gs pos="100000">
              <a:schemeClr val="bg2">
                <a:shade val="15000"/>
                <a:satMod val="320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43608" y="404665"/>
            <a:ext cx="7356787" cy="1440160"/>
          </a:xfrm>
          <a:prstGeom prst="rect">
            <a:avLst/>
          </a:prstGeom>
        </p:spPr>
        <p:txBody>
          <a:bodyPr vert="horz" wrap="none" lIns="91440" tIns="45720" rIns="91440" bIns="45720" rtlCol="0" anchor="ctr">
            <a:noAutofit/>
          </a:bodyPr>
          <a:lstStyle/>
          <a:p>
            <a:pPr algn="r" rtl="1"/>
            <a:r>
              <a:rPr lang="ar-SA" sz="3200" b="1" dirty="0" smtClean="0">
                <a:solidFill>
                  <a:schemeClr val="accent2"/>
                </a:solidFill>
                <a:cs typeface="B Zar" pitchFamily="2" charset="-78"/>
              </a:rPr>
              <a:t>محدودیت‌ها</a:t>
            </a:r>
            <a:endParaRPr lang="en-US" sz="3200" b="1" dirty="0">
              <a:solidFill>
                <a:schemeClr val="accent2"/>
              </a:solidFill>
              <a:cs typeface="B Zar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67743" y="1700808"/>
            <a:ext cx="611232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6700" indent="-266700" algn="r" rtl="1">
              <a:lnSpc>
                <a:spcPct val="150000"/>
              </a:lnSpc>
              <a:buClr>
                <a:schemeClr val="accent2">
                  <a:lumMod val="75000"/>
                </a:schemeClr>
              </a:buClr>
              <a:buSzPct val="65000"/>
              <a:buFont typeface="Wingdings" pitchFamily="2" charset="2"/>
              <a:buChar char=""/>
            </a:pPr>
            <a:r>
              <a:rPr lang="ar-SA" sz="2400" b="1" cap="small" dirty="0" smtClean="0">
                <a:solidFill>
                  <a:srgbClr val="002060"/>
                </a:solidFill>
                <a:cs typeface="B Zar" pitchFamily="2" charset="-78"/>
              </a:rPr>
              <a:t>فعلا </a:t>
            </a:r>
            <a:r>
              <a:rPr lang="ar-SA" sz="2400" b="1" cap="small" dirty="0">
                <a:solidFill>
                  <a:srgbClr val="002060"/>
                </a:solidFill>
                <a:cs typeface="B Zar" pitchFamily="2" charset="-78"/>
              </a:rPr>
              <a:t>فقط چکیده‌ها، و البته به‌زودی </a:t>
            </a:r>
            <a:r>
              <a:rPr lang="ar-SA" sz="2400" b="1" cap="small" dirty="0" smtClean="0">
                <a:solidFill>
                  <a:srgbClr val="002060"/>
                </a:solidFill>
                <a:cs typeface="B Zar" pitchFamily="2" charset="-78"/>
              </a:rPr>
              <a:t>در</a:t>
            </a:r>
            <a:r>
              <a:rPr lang="fa-IR" sz="2400" b="1" cap="small" dirty="0" smtClean="0">
                <a:solidFill>
                  <a:srgbClr val="002060"/>
                </a:solidFill>
                <a:cs typeface="B Zar" pitchFamily="2" charset="-78"/>
              </a:rPr>
              <a:t>:</a:t>
            </a:r>
          </a:p>
          <a:p>
            <a:pPr marL="723900" lvl="1" indent="-266700" algn="r" rtl="1">
              <a:lnSpc>
                <a:spcPct val="150000"/>
              </a:lnSpc>
              <a:buClr>
                <a:schemeClr val="accent2">
                  <a:lumMod val="75000"/>
                </a:schemeClr>
              </a:buClr>
              <a:buSzPct val="65000"/>
              <a:buFont typeface="Wingdings" pitchFamily="2" charset="2"/>
              <a:buChar char=""/>
            </a:pPr>
            <a:r>
              <a:rPr lang="ar-SA" sz="2400" b="1" cap="small" dirty="0" smtClean="0">
                <a:solidFill>
                  <a:srgbClr val="002060"/>
                </a:solidFill>
                <a:cs typeface="B Zar" pitchFamily="2" charset="-78"/>
              </a:rPr>
              <a:t> </a:t>
            </a:r>
            <a:r>
              <a:rPr lang="ar-SA" sz="2400" b="1" cap="small" dirty="0">
                <a:solidFill>
                  <a:srgbClr val="002060"/>
                </a:solidFill>
                <a:cs typeface="B Zar" pitchFamily="2" charset="-78"/>
              </a:rPr>
              <a:t>متن کامل </a:t>
            </a:r>
            <a:r>
              <a:rPr lang="ar-SA" sz="2400" b="1" cap="small" dirty="0" smtClean="0">
                <a:solidFill>
                  <a:srgbClr val="002060"/>
                </a:solidFill>
                <a:cs typeface="B Zar" pitchFamily="2" charset="-78"/>
              </a:rPr>
              <a:t>پایان‌نامه‌ها</a:t>
            </a:r>
            <a:r>
              <a:rPr lang="fa-IR" sz="2400" b="1" cap="small" dirty="0" smtClean="0">
                <a:solidFill>
                  <a:srgbClr val="002060"/>
                </a:solidFill>
                <a:cs typeface="B Zar" pitchFamily="2" charset="-78"/>
              </a:rPr>
              <a:t>یی که به شکل فایل ورد ارسال شده اند.</a:t>
            </a:r>
          </a:p>
          <a:p>
            <a:pPr marL="723900" lvl="1" indent="-266700" algn="r" rtl="1">
              <a:lnSpc>
                <a:spcPct val="150000"/>
              </a:lnSpc>
              <a:buClr>
                <a:schemeClr val="accent2">
                  <a:lumMod val="75000"/>
                </a:schemeClr>
              </a:buClr>
              <a:buSzPct val="65000"/>
              <a:buFont typeface="Wingdings" pitchFamily="2" charset="2"/>
              <a:buChar char=""/>
            </a:pPr>
            <a:r>
              <a:rPr lang="fa-IR" sz="2400" b="1" cap="small" dirty="0" smtClean="0">
                <a:solidFill>
                  <a:srgbClr val="002060"/>
                </a:solidFill>
                <a:cs typeface="B Zar" pitchFamily="2" charset="-78"/>
              </a:rPr>
              <a:t>مقالات و منابع خارجی داوری شده</a:t>
            </a:r>
            <a:endParaRPr lang="fa-IR" sz="2400" b="1" cap="small" dirty="0">
              <a:solidFill>
                <a:srgbClr val="002060"/>
              </a:solidFill>
              <a:cs typeface="B Zar" pitchFamily="2" charset="-78"/>
            </a:endParaRPr>
          </a:p>
          <a:p>
            <a:pPr marL="266700" indent="-266700" algn="r" rtl="1">
              <a:lnSpc>
                <a:spcPct val="150000"/>
              </a:lnSpc>
              <a:buClr>
                <a:schemeClr val="accent2">
                  <a:lumMod val="75000"/>
                </a:schemeClr>
              </a:buClr>
              <a:buSzPct val="65000"/>
              <a:buFont typeface="Wingdings" pitchFamily="2" charset="2"/>
              <a:buChar char=""/>
            </a:pPr>
            <a:r>
              <a:rPr lang="ar-SA" sz="2400" b="1" cap="small" dirty="0" smtClean="0">
                <a:solidFill>
                  <a:srgbClr val="002060"/>
                </a:solidFill>
                <a:cs typeface="B Zar" pitchFamily="2" charset="-78"/>
              </a:rPr>
              <a:t>سرویس </a:t>
            </a:r>
            <a:r>
              <a:rPr lang="ar-SA" sz="2400" b="1" cap="small" dirty="0">
                <a:solidFill>
                  <a:srgbClr val="002060"/>
                </a:solidFill>
                <a:cs typeface="B Zar" pitchFamily="2" charset="-78"/>
              </a:rPr>
              <a:t>استفاده از </a:t>
            </a:r>
            <a:r>
              <a:rPr lang="fa-IR" sz="2400" b="1" cap="small" dirty="0" smtClean="0">
                <a:solidFill>
                  <a:srgbClr val="002060"/>
                </a:solidFill>
                <a:cs typeface="B Zar" pitchFamily="2" charset="-78"/>
              </a:rPr>
              <a:t>اینترنت، گر چه مراحل تست را پشت سر گذاشته اما پس از خرید این سرویس از منابع خارجی، قابل استفاده توسط همگان خواهد بود.</a:t>
            </a:r>
            <a:endParaRPr lang="fa-IR" sz="2400" b="1" cap="small" dirty="0">
              <a:solidFill>
                <a:srgbClr val="002060"/>
              </a:solidFill>
              <a:cs typeface="B Za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tint val="80000"/>
                <a:satMod val="400000"/>
              </a:schemeClr>
            </a:gs>
            <a:gs pos="25000">
              <a:schemeClr val="bg2">
                <a:tint val="83000"/>
                <a:satMod val="320000"/>
              </a:schemeClr>
            </a:gs>
            <a:gs pos="25000">
              <a:schemeClr val="bg2">
                <a:tint val="83000"/>
                <a:satMod val="320000"/>
                <a:alpha val="42000"/>
              </a:schemeClr>
            </a:gs>
            <a:gs pos="100000">
              <a:schemeClr val="bg2">
                <a:shade val="15000"/>
                <a:satMod val="320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43608" y="404665"/>
            <a:ext cx="7356787" cy="1440160"/>
          </a:xfrm>
          <a:prstGeom prst="rect">
            <a:avLst/>
          </a:prstGeom>
        </p:spPr>
        <p:txBody>
          <a:bodyPr vert="horz" wrap="none" lIns="91440" tIns="45720" rIns="91440" bIns="45720" rtlCol="0" anchor="ctr">
            <a:noAutofit/>
          </a:bodyPr>
          <a:lstStyle/>
          <a:p>
            <a:pPr algn="r" rtl="1"/>
            <a:r>
              <a:rPr lang="ar-SA" sz="3200" b="1" dirty="0" smtClean="0">
                <a:solidFill>
                  <a:schemeClr val="accent2"/>
                </a:solidFill>
                <a:cs typeface="B Zar" pitchFamily="2" charset="-78"/>
              </a:rPr>
              <a:t>آنچه </a:t>
            </a:r>
            <a:r>
              <a:rPr lang="ar-SA" sz="3200" b="1" dirty="0">
                <a:solidFill>
                  <a:schemeClr val="accent2"/>
                </a:solidFill>
                <a:cs typeface="B Zar" pitchFamily="2" charset="-78"/>
              </a:rPr>
              <a:t>باید انجام شود</a:t>
            </a:r>
            <a:r>
              <a:rPr lang="en-US" sz="3200" b="1" dirty="0">
                <a:solidFill>
                  <a:schemeClr val="accent2"/>
                </a:solidFill>
                <a:cs typeface="B Zar" pitchFamily="2" charset="-78"/>
              </a:rPr>
              <a:t>:</a:t>
            </a: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267744" y="1700808"/>
            <a:ext cx="597666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accent2">
                  <a:lumMod val="75000"/>
                </a:schemeClr>
              </a:buClr>
              <a:buSzPct val="65000"/>
              <a:buFont typeface="Wingdings" pitchFamily="2" charset="2"/>
              <a:buChar char="u"/>
              <a:tabLst/>
            </a:pPr>
            <a:r>
              <a:rPr lang="fa-IR" sz="2400" b="1" cap="small" dirty="0" smtClean="0">
                <a:solidFill>
                  <a:srgbClr val="002060"/>
                </a:solidFill>
                <a:cs typeface="B Zar" pitchFamily="2" charset="-78"/>
              </a:rPr>
              <a:t> </a:t>
            </a:r>
            <a:r>
              <a:rPr lang="ar-SA" sz="2400" b="1" cap="small" dirty="0" smtClean="0">
                <a:solidFill>
                  <a:srgbClr val="002060"/>
                </a:solidFill>
                <a:cs typeface="B Zar" pitchFamily="2" charset="-78"/>
              </a:rPr>
              <a:t>کوتاه</a:t>
            </a:r>
            <a:r>
              <a:rPr lang="fa-IR" sz="2400" b="1" cap="small" dirty="0" smtClean="0">
                <a:solidFill>
                  <a:srgbClr val="002060"/>
                </a:solidFill>
                <a:cs typeface="B Zar" pitchFamily="2" charset="-78"/>
              </a:rPr>
              <a:t>‌</a:t>
            </a:r>
            <a:r>
              <a:rPr lang="ar-SA" sz="2400" b="1" cap="small" dirty="0" smtClean="0">
                <a:solidFill>
                  <a:srgbClr val="002060"/>
                </a:solidFill>
                <a:cs typeface="B Zar" pitchFamily="2" charset="-78"/>
              </a:rPr>
              <a:t>مدت</a:t>
            </a:r>
            <a:endParaRPr lang="en-US" sz="2400" b="1" cap="small" dirty="0">
              <a:solidFill>
                <a:srgbClr val="002060"/>
              </a:solidFill>
              <a:cs typeface="B Zar" pitchFamily="2" charset="-78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1907704" y="1974032"/>
            <a:ext cx="5976664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55600" marR="0" lvl="0" indent="-355600" algn="r" defTabSz="914400" rtl="1" eaLnBrk="0" fontAlgn="base" latinLnBrk="0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Clr>
                <a:schemeClr val="accent2">
                  <a:lumMod val="75000"/>
                </a:schemeClr>
              </a:buClr>
              <a:buSzPct val="65000"/>
              <a:buFont typeface="Wingdings" pitchFamily="2" charset="2"/>
              <a:buChar char="q"/>
              <a:tabLst/>
            </a:pPr>
            <a:r>
              <a:rPr lang="ar-SA" sz="2400" b="1" cap="small" dirty="0" smtClean="0">
                <a:solidFill>
                  <a:srgbClr val="002060"/>
                </a:solidFill>
                <a:cs typeface="B Zar" pitchFamily="2" charset="-78"/>
              </a:rPr>
              <a:t>افزودن </a:t>
            </a:r>
            <a:r>
              <a:rPr lang="ar-SA" sz="2400" b="1" cap="small" dirty="0">
                <a:solidFill>
                  <a:srgbClr val="002060"/>
                </a:solidFill>
                <a:cs typeface="B Zar" pitchFamily="2" charset="-78"/>
              </a:rPr>
              <a:t>متن پایان‌نامه</a:t>
            </a:r>
            <a:endParaRPr lang="en-US" sz="2400" b="1" cap="small" dirty="0">
              <a:solidFill>
                <a:srgbClr val="002060"/>
              </a:solidFill>
              <a:cs typeface="B Zar" pitchFamily="2" charset="-78"/>
            </a:endParaRPr>
          </a:p>
          <a:p>
            <a:pPr marL="355600" marR="0" lvl="0" indent="-355600" algn="r" defTabSz="914400" rtl="1" eaLnBrk="0" fontAlgn="base" latinLnBrk="0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Clr>
                <a:schemeClr val="accent2">
                  <a:lumMod val="75000"/>
                </a:schemeClr>
              </a:buClr>
              <a:buSzPct val="65000"/>
              <a:buFont typeface="Wingdings" pitchFamily="2" charset="2"/>
              <a:buChar char="q"/>
              <a:tabLst/>
            </a:pPr>
            <a:r>
              <a:rPr lang="ar-SA" sz="2400" b="1" cap="small" dirty="0" smtClean="0">
                <a:solidFill>
                  <a:srgbClr val="002060"/>
                </a:solidFill>
                <a:cs typeface="B Zar" pitchFamily="2" charset="-78"/>
              </a:rPr>
              <a:t>عقد </a:t>
            </a:r>
            <a:r>
              <a:rPr lang="ar-SA" sz="2400" b="1" cap="small" dirty="0">
                <a:solidFill>
                  <a:srgbClr val="002060"/>
                </a:solidFill>
                <a:cs typeface="B Zar" pitchFamily="2" charset="-78"/>
              </a:rPr>
              <a:t>قرارداد با پایگاه‌های خارجی برای استفاده از آنها به‌عنوان مرجع</a:t>
            </a:r>
            <a:endParaRPr lang="en-US" sz="2400" b="1" cap="small" dirty="0">
              <a:solidFill>
                <a:srgbClr val="002060"/>
              </a:solidFill>
              <a:cs typeface="B Zar" pitchFamily="2" charset="-78"/>
            </a:endParaRPr>
          </a:p>
          <a:p>
            <a:pPr marL="355600" marR="0" lvl="0" indent="-355600" algn="r" defTabSz="914400" rtl="1" eaLnBrk="0" fontAlgn="base" latinLnBrk="0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Clr>
                <a:schemeClr val="accent2">
                  <a:lumMod val="75000"/>
                </a:schemeClr>
              </a:buClr>
              <a:buSzPct val="65000"/>
              <a:buFont typeface="Wingdings" pitchFamily="2" charset="2"/>
              <a:buChar char="q"/>
              <a:tabLst/>
            </a:pPr>
            <a:r>
              <a:rPr lang="ar-SA" sz="2400" b="1" cap="small" dirty="0" smtClean="0">
                <a:solidFill>
                  <a:srgbClr val="002060"/>
                </a:solidFill>
                <a:cs typeface="B Zar" pitchFamily="2" charset="-78"/>
              </a:rPr>
              <a:t>استفاده </a:t>
            </a:r>
            <a:r>
              <a:rPr lang="ar-SA" sz="2400" b="1" cap="small" dirty="0">
                <a:solidFill>
                  <a:srgbClr val="002060"/>
                </a:solidFill>
                <a:cs typeface="B Zar" pitchFamily="2" charset="-78"/>
              </a:rPr>
              <a:t>از اصطلاحنامه‌های طراحی‌شده در ایرانداک در الگوریتم‌های </a:t>
            </a:r>
            <a:r>
              <a:rPr lang="ar-SA" sz="2400" b="1" cap="small" dirty="0" smtClean="0">
                <a:solidFill>
                  <a:srgbClr val="002060"/>
                </a:solidFill>
                <a:cs typeface="B Zar" pitchFamily="2" charset="-78"/>
              </a:rPr>
              <a:t>بازنویسی</a:t>
            </a:r>
            <a:endParaRPr lang="fa-IR" sz="2400" b="1" cap="small" dirty="0" smtClean="0">
              <a:solidFill>
                <a:srgbClr val="002060"/>
              </a:solidFill>
              <a:cs typeface="B Zar" pitchFamily="2" charset="-78"/>
            </a:endParaRPr>
          </a:p>
          <a:p>
            <a:pPr marL="355600" marR="0" lvl="0" indent="-355600" algn="r" defTabSz="914400" rtl="1" eaLnBrk="0" fontAlgn="base" latinLnBrk="0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Clr>
                <a:schemeClr val="accent2">
                  <a:lumMod val="75000"/>
                </a:schemeClr>
              </a:buClr>
              <a:buSzPct val="65000"/>
              <a:buFont typeface="Wingdings" pitchFamily="2" charset="2"/>
              <a:buChar char="q"/>
              <a:tabLst/>
            </a:pPr>
            <a:r>
              <a:rPr lang="fa-IR" sz="2400" b="1" cap="small" dirty="0" smtClean="0">
                <a:solidFill>
                  <a:srgbClr val="002060"/>
                </a:solidFill>
                <a:cs typeface="B Zar" pitchFamily="2" charset="-78"/>
              </a:rPr>
              <a:t>توسعه روز </a:t>
            </a:r>
            <a:r>
              <a:rPr lang="fa-IR" sz="2400" b="1" cap="small" smtClean="0">
                <a:solidFill>
                  <a:srgbClr val="002060"/>
                </a:solidFill>
                <a:cs typeface="B Zar" pitchFamily="2" charset="-78"/>
              </a:rPr>
              <a:t>افزون منابع به شکل رایگان یا غیر آن</a:t>
            </a:r>
            <a:endParaRPr lang="en-US" sz="2400" b="1" cap="small" dirty="0">
              <a:solidFill>
                <a:srgbClr val="002060"/>
              </a:solidFill>
              <a:cs typeface="B Zar" pitchFamily="2" charset="-78"/>
            </a:endParaRP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2267744" y="5085184"/>
            <a:ext cx="597666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accent2">
                  <a:lumMod val="75000"/>
                </a:schemeClr>
              </a:buClr>
              <a:buSzPct val="65000"/>
              <a:buFont typeface="Wingdings" pitchFamily="2" charset="2"/>
              <a:buChar char="u"/>
              <a:tabLst/>
            </a:pPr>
            <a:r>
              <a:rPr lang="fa-IR" sz="2400" b="1" cap="small" dirty="0" smtClean="0">
                <a:solidFill>
                  <a:srgbClr val="002060"/>
                </a:solidFill>
                <a:cs typeface="B Zar" pitchFamily="2" charset="-78"/>
              </a:rPr>
              <a:t> بلند</a:t>
            </a:r>
            <a:r>
              <a:rPr lang="ar-SA" sz="2400" b="1" cap="small" dirty="0" smtClean="0">
                <a:solidFill>
                  <a:srgbClr val="002060"/>
                </a:solidFill>
                <a:cs typeface="B Zar" pitchFamily="2" charset="-78"/>
              </a:rPr>
              <a:t>مدت</a:t>
            </a:r>
            <a:endParaRPr lang="en-US" sz="2400" b="1" cap="small" dirty="0">
              <a:solidFill>
                <a:srgbClr val="002060"/>
              </a:solidFill>
              <a:cs typeface="B Zar" pitchFamily="2" charset="-78"/>
            </a:endParaRPr>
          </a:p>
        </p:txBody>
      </p:sp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1907704" y="5517232"/>
            <a:ext cx="5976664" cy="530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55600" lvl="0" indent="-355600" algn="r" rtl="1" eaLnBrk="0" fontAlgn="base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Clr>
                <a:schemeClr val="accent2">
                  <a:lumMod val="75000"/>
                </a:schemeClr>
              </a:buClr>
              <a:buSzPct val="65000"/>
              <a:buFont typeface="Wingdings" pitchFamily="2" charset="2"/>
              <a:buChar char="q"/>
            </a:pPr>
            <a:r>
              <a:rPr lang="ar-SA" sz="2400" b="1" cap="small" dirty="0" smtClean="0">
                <a:solidFill>
                  <a:srgbClr val="002060"/>
                </a:solidFill>
                <a:cs typeface="B Zar" pitchFamily="2" charset="-78"/>
              </a:rPr>
              <a:t>حرکت به‌سوی تمامی زمینه‌های پیش گفته</a:t>
            </a:r>
            <a:r>
              <a:rPr lang="en-US" sz="2400" b="1" cap="small" dirty="0" smtClean="0">
                <a:solidFill>
                  <a:srgbClr val="002060"/>
                </a:solidFill>
                <a:cs typeface="B Zar" pitchFamily="2" charset="-78"/>
              </a:rPr>
              <a:t> </a:t>
            </a:r>
            <a:endParaRPr lang="en-US" sz="2400" b="1" cap="small" dirty="0">
              <a:solidFill>
                <a:srgbClr val="002060"/>
              </a:solidFill>
              <a:cs typeface="B Za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20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mph" presetSubtype="2" repeatCount="6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0" dur="3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" dur="3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3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8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1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4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" presetClass="emph" presetSubtype="2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" grpId="0"/>
      <p:bldP spid="7" grpId="0" uiExpand="1" build="allAtOnce"/>
      <p:bldP spid="8" grpId="0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55776" y="2348880"/>
            <a:ext cx="3630918" cy="1800200"/>
          </a:xfrm>
        </p:spPr>
        <p:txBody>
          <a:bodyPr anchor="ctr">
            <a:normAutofit/>
          </a:bodyPr>
          <a:lstStyle/>
          <a:p>
            <a:pPr algn="r"/>
            <a:r>
              <a:rPr lang="fa-IR" sz="8800" dirty="0" smtClean="0">
                <a:solidFill>
                  <a:schemeClr val="accent2"/>
                </a:solidFill>
                <a:latin typeface="IranNastaliq" pitchFamily="18" charset="0"/>
                <a:cs typeface="IranNastaliq" pitchFamily="18" charset="0"/>
              </a:rPr>
              <a:t>توفیق ازوست</a:t>
            </a:r>
            <a:endParaRPr lang="en-US" sz="8800" dirty="0">
              <a:solidFill>
                <a:schemeClr val="accent2"/>
              </a:solidFill>
              <a:latin typeface="IranNastaliq" pitchFamily="18" charset="0"/>
              <a:cs typeface="IranNastaliq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Custom 3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F4B29B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292</TotalTime>
  <Words>642</Words>
  <Application>Microsoft Office PowerPoint</Application>
  <PresentationFormat>On-screen Show (4:3)</PresentationFormat>
  <Paragraphs>80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Oriel</vt:lpstr>
      <vt:lpstr>به‌نام خدا  مقابله با سرقت ادبی  راهکارهای نرم افزاری  امیر پارسی  تیرماه 1393   پژوهشگاه علوم و فناوری اطلاعات ایران</vt:lpstr>
      <vt:lpstr>ای همه هستی ز تو پیدا شده                                                                          خاک ضعیف از تو توانا شده  هر که نه گویای تو خاموش به                                                                    هر که نه یا دتو، فراموش به</vt:lpstr>
      <vt:lpstr>سرقت ادبی به عملی گفته می‌شود که طی آن، شخص کار یا ایدۀ شخص دیگری را به نام خود مطرح می‌کند.  استفادۀ گسترده از کامپیوتر و گسترش اینترنت سبب شده که این کار بسیار ساده‌تر انجام شود.  گر چه این عمل بیشتر در کارهای علمی، مقالات و گزارش‌ها اتفاق می‌افتد اما تقریباً در هر حوزه‌ای مثل طرح‌های هنری و کد برنامه‌های کامپیوتری هم ممکن است اتفاق بیفتد.</vt:lpstr>
      <vt:lpstr>تشابه‌یابی به فرآیند کشف و نمایش بخش‌های سرقت شده در یک کار یا مدرک اطلاق می‌شود.</vt:lpstr>
      <vt:lpstr>برای تشخیص تشابه‌های متنی، دو روش شناخته‌شده وجود دارد: 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توفیق ازوست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سرقت ادبی چیست؟</dc:title>
  <dc:creator>kaboudan</dc:creator>
  <cp:lastModifiedBy>toghanipour</cp:lastModifiedBy>
  <cp:revision>33</cp:revision>
  <dcterms:created xsi:type="dcterms:W3CDTF">2014-06-08T07:29:46Z</dcterms:created>
  <dcterms:modified xsi:type="dcterms:W3CDTF">2014-06-22T05:24:03Z</dcterms:modified>
</cp:coreProperties>
</file>