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0" r:id="rId4"/>
    <p:sldId id="290" r:id="rId5"/>
    <p:sldId id="281" r:id="rId6"/>
    <p:sldId id="282" r:id="rId7"/>
    <p:sldId id="292" r:id="rId8"/>
    <p:sldId id="296" r:id="rId9"/>
    <p:sldId id="297" r:id="rId10"/>
    <p:sldId id="299" r:id="rId11"/>
    <p:sldId id="295" r:id="rId12"/>
    <p:sldId id="272" r:id="rId13"/>
    <p:sldId id="273" r:id="rId14"/>
    <p:sldId id="283" r:id="rId15"/>
    <p:sldId id="274" r:id="rId16"/>
    <p:sldId id="298" r:id="rId17"/>
    <p:sldId id="293" r:id="rId18"/>
    <p:sldId id="300" r:id="rId19"/>
    <p:sldId id="301" r:id="rId20"/>
    <p:sldId id="302" r:id="rId21"/>
    <p:sldId id="304" r:id="rId22"/>
    <p:sldId id="303" r:id="rId23"/>
    <p:sldId id="258" r:id="rId24"/>
    <p:sldId id="260"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94638" autoAdjust="0"/>
  </p:normalViewPr>
  <p:slideViewPr>
    <p:cSldViewPr>
      <p:cViewPr varScale="1">
        <p:scale>
          <a:sx n="103" d="100"/>
          <a:sy n="103" d="100"/>
        </p:scale>
        <p:origin x="-204" y="-84"/>
      </p:cViewPr>
      <p:guideLst>
        <p:guide orient="horz" pos="2160"/>
        <p:guide pos="2880"/>
      </p:guideLst>
    </p:cSldViewPr>
  </p:slideViewPr>
  <p:outlineViewPr>
    <p:cViewPr>
      <p:scale>
        <a:sx n="33" d="100"/>
        <a:sy n="33" d="100"/>
      </p:scale>
      <p:origin x="0" y="1302"/>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4" descr="A.jpg"/>
          <p:cNvPicPr>
            <a:picLocks noChangeAspect="1"/>
          </p:cNvPicPr>
          <p:nvPr userDrawn="1"/>
        </p:nvPicPr>
        <p:blipFill>
          <a:blip r:embed="rId2" cstate="print"/>
          <a:stretch>
            <a:fillRect/>
          </a:stretch>
        </p:blipFill>
        <p:spPr>
          <a:xfrm>
            <a:off x="0" y="0"/>
            <a:ext cx="9144000" cy="6858000"/>
          </a:xfrm>
          <a:prstGeom prst="rect">
            <a:avLst/>
          </a:prstGeom>
        </p:spPr>
      </p:pic>
      <p:sp>
        <p:nvSpPr>
          <p:cNvPr id="2" name="Title 1"/>
          <p:cNvSpPr>
            <a:spLocks noGrp="1"/>
          </p:cNvSpPr>
          <p:nvPr>
            <p:ph type="ctrTitle"/>
          </p:nvPr>
        </p:nvSpPr>
        <p:spPr>
          <a:xfrm>
            <a:off x="683568" y="2924944"/>
            <a:ext cx="7776864" cy="2448272"/>
          </a:xfrm>
        </p:spPr>
        <p:txBody>
          <a:bodyPr/>
          <a:lstStyle/>
          <a:p>
            <a:r>
              <a:rPr lang="en-US" dirty="0" smtClean="0"/>
              <a:t>Click to edit Master title style</a:t>
            </a:r>
            <a:endParaRPr lang="en-US" dirty="0"/>
          </a:p>
        </p:txBody>
      </p:sp>
    </p:spTree>
    <p:extLst>
      <p:ext uri="{BB962C8B-B14F-4D97-AF65-F5344CB8AC3E}">
        <p14:creationId xmlns:p14="http://schemas.microsoft.com/office/powerpoint/2010/main" xmlns="" val="18697568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6" name="Picture 5" descr="2.jpg"/>
          <p:cNvPicPr>
            <a:picLocks noChangeAspect="1"/>
          </p:cNvPicPr>
          <p:nvPr userDrawn="1"/>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11560" y="332656"/>
            <a:ext cx="8136904" cy="1440160"/>
          </a:xfrm>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611560" y="1988840"/>
            <a:ext cx="8208912" cy="468052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xmlns="" val="28507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5" name="Picture 4" descr="3.jpg"/>
          <p:cNvPicPr>
            <a:picLocks noChangeAspect="1"/>
          </p:cNvPicPr>
          <p:nvPr userDrawn="1"/>
        </p:nvPicPr>
        <p:blipFill>
          <a:blip r:embed="rId2" cstate="print"/>
          <a:stretch>
            <a:fillRect/>
          </a:stretch>
        </p:blipFill>
        <p:spPr>
          <a:xfrm>
            <a:off x="0" y="0"/>
            <a:ext cx="9144000" cy="6858000"/>
          </a:xfrm>
          <a:prstGeom prst="rect">
            <a:avLst/>
          </a:prstGeom>
        </p:spPr>
      </p:pic>
      <p:sp>
        <p:nvSpPr>
          <p:cNvPr id="2" name="Title 1"/>
          <p:cNvSpPr>
            <a:spLocks noGrp="1"/>
          </p:cNvSpPr>
          <p:nvPr>
            <p:ph type="title" hasCustomPrompt="1"/>
          </p:nvPr>
        </p:nvSpPr>
        <p:spPr>
          <a:xfrm>
            <a:off x="1187624" y="404664"/>
            <a:ext cx="6840760" cy="6106616"/>
          </a:xfrm>
        </p:spPr>
        <p:txBody>
          <a:bodyPr anchor="t">
            <a:normAutofit/>
          </a:bodyPr>
          <a:lstStyle>
            <a:lvl1pPr algn="ctr">
              <a:defRPr sz="3600" b="0" cap="all"/>
            </a:lvl1pPr>
          </a:lstStyle>
          <a:p>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Click to edit Master title style</a:t>
            </a:r>
            <a:endParaRPr lang="en-US" dirty="0"/>
          </a:p>
        </p:txBody>
      </p:sp>
    </p:spTree>
    <p:extLst>
      <p:ext uri="{BB962C8B-B14F-4D97-AF65-F5344CB8AC3E}">
        <p14:creationId xmlns:p14="http://schemas.microsoft.com/office/powerpoint/2010/main" xmlns="" val="10399546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5" name="Picture 4" descr="a4.jpg"/>
          <p:cNvPicPr>
            <a:picLocks noChangeAspect="1"/>
          </p:cNvPicPr>
          <p:nvPr userDrawn="1"/>
        </p:nvPicPr>
        <p:blipFill>
          <a:blip r:embed="rId2" cstate="print"/>
          <a:stretch>
            <a:fillRect/>
          </a:stretch>
        </p:blipFill>
        <p:spPr>
          <a:xfrm>
            <a:off x="0" y="0"/>
            <a:ext cx="9144000" cy="6858000"/>
          </a:xfrm>
          <a:prstGeom prst="rect">
            <a:avLst/>
          </a:prstGeom>
        </p:spPr>
      </p:pic>
      <p:sp>
        <p:nvSpPr>
          <p:cNvPr id="9" name="Content Placeholder 2"/>
          <p:cNvSpPr>
            <a:spLocks noGrp="1"/>
          </p:cNvSpPr>
          <p:nvPr>
            <p:ph sz="half" idx="10"/>
          </p:nvPr>
        </p:nvSpPr>
        <p:spPr>
          <a:xfrm>
            <a:off x="5364088" y="1052736"/>
            <a:ext cx="3312368" cy="5472608"/>
          </a:xfrm>
        </p:spPr>
        <p:txBody>
          <a:bodyPr/>
          <a:lstStyle>
            <a:lvl1pPr rtl="0">
              <a:defRPr sz="2800"/>
            </a:lvl1pPr>
            <a:lvl2pPr rtl="0">
              <a:defRPr sz="2400"/>
            </a:lvl2pPr>
            <a:lvl3pPr rtl="0">
              <a:defRPr sz="2000"/>
            </a:lvl3pPr>
            <a:lvl4pPr rtl="0">
              <a:defRPr sz="1800"/>
            </a:lvl4pPr>
            <a:lvl5pPr rtl="0">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3" name="Content Placeholder 2"/>
          <p:cNvSpPr>
            <a:spLocks noGrp="1"/>
          </p:cNvSpPr>
          <p:nvPr>
            <p:ph sz="half" idx="1"/>
          </p:nvPr>
        </p:nvSpPr>
        <p:spPr>
          <a:xfrm>
            <a:off x="395536" y="1052736"/>
            <a:ext cx="3456384" cy="547260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xmlns="" val="1337253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5" name="Picture 4" descr="5.jpg"/>
          <p:cNvPicPr>
            <a:picLocks noChangeAspect="1"/>
          </p:cNvPicPr>
          <p:nvPr userDrawn="1"/>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251520" y="1484784"/>
            <a:ext cx="4320480" cy="864096"/>
          </a:xfrm>
        </p:spPr>
        <p:txBody>
          <a:bodyPr>
            <a:normAutofit/>
          </a:bodyPr>
          <a:lstStyle>
            <a:lvl1pPr>
              <a:defRPr sz="2800"/>
            </a:lvl1pPr>
          </a:lstStyle>
          <a:p>
            <a:r>
              <a:rPr lang="en-US" dirty="0" smtClean="0"/>
              <a:t>Click to edit Master title style</a:t>
            </a:r>
            <a:endParaRPr lang="en-US" dirty="0"/>
          </a:p>
        </p:txBody>
      </p:sp>
      <p:sp>
        <p:nvSpPr>
          <p:cNvPr id="11" name="Picture Placeholder 2"/>
          <p:cNvSpPr>
            <a:spLocks noGrp="1"/>
          </p:cNvSpPr>
          <p:nvPr>
            <p:ph type="pic" idx="1"/>
          </p:nvPr>
        </p:nvSpPr>
        <p:spPr>
          <a:xfrm>
            <a:off x="251520" y="2420888"/>
            <a:ext cx="4320480" cy="410445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Tree>
    <p:extLst>
      <p:ext uri="{BB962C8B-B14F-4D97-AF65-F5344CB8AC3E}">
        <p14:creationId xmlns:p14="http://schemas.microsoft.com/office/powerpoint/2010/main" xmlns="" val="262328687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11147C-3E8D-40E3-8CA3-8E426FB0D9BD}" type="datetimeFigureOut">
              <a:rPr lang="en-US" smtClean="0"/>
              <a:pPr/>
              <a:t>6/22/2014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5EC631-1B90-4020-85FB-308AB1E1FEB9}" type="slidenum">
              <a:rPr lang="en-US" smtClean="0"/>
              <a:pPr/>
              <a:t>‹#›</a:t>
            </a:fld>
            <a:endParaRPr lang="en-US"/>
          </a:p>
        </p:txBody>
      </p:sp>
    </p:spTree>
    <p:extLst>
      <p:ext uri="{BB962C8B-B14F-4D97-AF65-F5344CB8AC3E}">
        <p14:creationId xmlns:p14="http://schemas.microsoft.com/office/powerpoint/2010/main" xmlns="" val="2664232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 Target="slide23.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980728"/>
            <a:ext cx="6820240" cy="3805594"/>
          </a:xfrm>
        </p:spPr>
        <p:txBody>
          <a:bodyPr>
            <a:normAutofit fontScale="90000"/>
          </a:bodyPr>
          <a:lstStyle/>
          <a:p>
            <a:r>
              <a:rPr lang="fa-IR" sz="1800" dirty="0" smtClean="0">
                <a:cs typeface="B Zar" pitchFamily="2" charset="-78"/>
              </a:rPr>
              <a:t>باسمه‌تعالی</a:t>
            </a:r>
            <a:r>
              <a:rPr lang="fa-IR" dirty="0" smtClean="0">
                <a:cs typeface="B Zar" pitchFamily="2" charset="-78"/>
              </a:rPr>
              <a:t/>
            </a:r>
            <a:br>
              <a:rPr lang="fa-IR" dirty="0" smtClean="0">
                <a:cs typeface="B Zar" pitchFamily="2" charset="-78"/>
              </a:rPr>
            </a:br>
            <a:r>
              <a:rPr lang="fa-IR" dirty="0" smtClean="0">
                <a:cs typeface="B Zar" pitchFamily="2" charset="-78"/>
              </a:rPr>
              <a:t/>
            </a:r>
            <a:br>
              <a:rPr lang="fa-IR" dirty="0" smtClean="0">
                <a:cs typeface="B Zar" pitchFamily="2" charset="-78"/>
              </a:rPr>
            </a:br>
            <a:r>
              <a:rPr lang="fa-IR" sz="6000" dirty="0" smtClean="0">
                <a:cs typeface="B Zar" pitchFamily="2" charset="-78"/>
              </a:rPr>
              <a:t>مقابله نرم‌افزاری با سرقت علمی،</a:t>
            </a:r>
            <a:br>
              <a:rPr lang="fa-IR" sz="6000" dirty="0" smtClean="0">
                <a:cs typeface="B Zar" pitchFamily="2" charset="-78"/>
              </a:rPr>
            </a:br>
            <a:r>
              <a:rPr lang="fa-IR" sz="6000" dirty="0" smtClean="0">
                <a:solidFill>
                  <a:srgbClr val="FF0000"/>
                </a:solidFill>
                <a:cs typeface="B Zar" pitchFamily="2" charset="-78"/>
              </a:rPr>
              <a:t>نقشۀ راه </a:t>
            </a:r>
            <a:r>
              <a:rPr lang="fa-IR" sz="2700" dirty="0" smtClean="0">
                <a:solidFill>
                  <a:srgbClr val="FF0000"/>
                </a:solidFill>
                <a:cs typeface="B Zar" pitchFamily="2" charset="-78"/>
              </a:rPr>
              <a:t>با تأکید بر علوم انسانی</a:t>
            </a:r>
            <a:r>
              <a:rPr lang="fa-IR" dirty="0" smtClean="0">
                <a:cs typeface="B Zar" pitchFamily="2" charset="-78"/>
              </a:rPr>
              <a:t/>
            </a:r>
            <a:br>
              <a:rPr lang="fa-IR" dirty="0" smtClean="0">
                <a:cs typeface="B Zar" pitchFamily="2" charset="-78"/>
              </a:rPr>
            </a:br>
            <a:r>
              <a:rPr lang="fa-IR" dirty="0" smtClean="0">
                <a:cs typeface="B Zar" pitchFamily="2" charset="-78"/>
              </a:rPr>
              <a:t/>
            </a:r>
            <a:br>
              <a:rPr lang="fa-IR" dirty="0" smtClean="0">
                <a:cs typeface="B Zar" pitchFamily="2" charset="-78"/>
              </a:rPr>
            </a:br>
            <a:r>
              <a:rPr lang="fa-IR" dirty="0" smtClean="0">
                <a:cs typeface="B Zar" pitchFamily="2" charset="-78"/>
              </a:rPr>
              <a:t/>
            </a:r>
            <a:br>
              <a:rPr lang="fa-IR" dirty="0" smtClean="0">
                <a:cs typeface="B Zar" pitchFamily="2" charset="-78"/>
              </a:rPr>
            </a:br>
            <a:r>
              <a:rPr lang="fa-IR" sz="2700" dirty="0" smtClean="0">
                <a:cs typeface="B Zar" pitchFamily="2" charset="-78"/>
              </a:rPr>
              <a:t>مهدی بهنیافر</a:t>
            </a:r>
            <a:br>
              <a:rPr lang="fa-IR" sz="2700" dirty="0" smtClean="0">
                <a:cs typeface="B Zar" pitchFamily="2" charset="-78"/>
              </a:rPr>
            </a:br>
            <a:r>
              <a:rPr lang="fa-IR" sz="2700" dirty="0" smtClean="0">
                <a:cs typeface="B Zar" pitchFamily="2" charset="-78"/>
              </a:rPr>
              <a:t>مرکز تحقیقات کامپیوتری علوم اسلامی (نور)</a:t>
            </a:r>
            <a:endParaRPr lang="en-US" sz="2700" dirty="0">
              <a:cs typeface="B Zar" pitchFamily="2" charset="-78"/>
            </a:endParaRPr>
          </a:p>
        </p:txBody>
      </p:sp>
    </p:spTree>
    <p:extLst>
      <p:ext uri="{BB962C8B-B14F-4D97-AF65-F5344CB8AC3E}">
        <p14:creationId xmlns:p14="http://schemas.microsoft.com/office/powerpoint/2010/main" xmlns="" val="27703707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440160"/>
          </a:xfrm>
        </p:spPr>
        <p:txBody>
          <a:bodyPr/>
          <a:lstStyle/>
          <a:p>
            <a:r>
              <a:rPr lang="fa-IR" dirty="0" smtClean="0">
                <a:solidFill>
                  <a:srgbClr val="0070C0"/>
                </a:solidFill>
                <a:cs typeface="B Zar" pitchFamily="2" charset="-78"/>
              </a:rPr>
              <a:t>سخن امروز بنده</a:t>
            </a:r>
            <a:endParaRPr lang="en-US" dirty="0">
              <a:solidFill>
                <a:srgbClr val="0070C0"/>
              </a:solidFill>
              <a:cs typeface="B Zar" pitchFamily="2" charset="-78"/>
            </a:endParaRPr>
          </a:p>
        </p:txBody>
      </p:sp>
      <p:sp>
        <p:nvSpPr>
          <p:cNvPr id="3" name="Content Placeholder 2"/>
          <p:cNvSpPr>
            <a:spLocks noGrp="1"/>
          </p:cNvSpPr>
          <p:nvPr>
            <p:ph idx="1"/>
          </p:nvPr>
        </p:nvSpPr>
        <p:spPr>
          <a:xfrm>
            <a:off x="251520" y="1714488"/>
            <a:ext cx="8640960" cy="4450816"/>
          </a:xfrm>
        </p:spPr>
        <p:txBody>
          <a:bodyPr>
            <a:normAutofit fontScale="47500" lnSpcReduction="20000"/>
          </a:bodyPr>
          <a:lstStyle/>
          <a:p>
            <a:r>
              <a:rPr lang="fa-IR" sz="4400" dirty="0" smtClean="0">
                <a:cs typeface="B Zar" pitchFamily="2" charset="-78"/>
              </a:rPr>
              <a:t>مقولۀ </a:t>
            </a:r>
            <a:r>
              <a:rPr lang="fa-IR" sz="4400" dirty="0" smtClean="0">
                <a:solidFill>
                  <a:srgbClr val="FF0000"/>
                </a:solidFill>
                <a:cs typeface="B Zar" pitchFamily="2" charset="-78"/>
              </a:rPr>
              <a:t>سرقت علمی </a:t>
            </a:r>
            <a:r>
              <a:rPr lang="fa-IR" sz="4400" dirty="0" smtClean="0">
                <a:cs typeface="B Zar" pitchFamily="2" charset="-78"/>
              </a:rPr>
              <a:t>را صرفاً یکی از اقسام </a:t>
            </a:r>
            <a:r>
              <a:rPr lang="fa-IR" sz="4400" dirty="0" smtClean="0">
                <a:solidFill>
                  <a:srgbClr val="FF0000"/>
                </a:solidFill>
                <a:cs typeface="B Zar" pitchFamily="2" charset="-78"/>
                <a:hlinkClick r:id="rId2" action="ppaction://hlinksldjump"/>
              </a:rPr>
              <a:t>سوء رفتارهای پژوهشی </a:t>
            </a:r>
            <a:r>
              <a:rPr lang="fa-IR" sz="4400" dirty="0" smtClean="0">
                <a:cs typeface="B Zar" pitchFamily="2" charset="-78"/>
              </a:rPr>
              <a:t>می‌بیند</a:t>
            </a:r>
          </a:p>
          <a:p>
            <a:endParaRPr lang="fa-IR" sz="4400" dirty="0" smtClean="0">
              <a:cs typeface="B Zar" pitchFamily="2" charset="-78"/>
            </a:endParaRPr>
          </a:p>
          <a:p>
            <a:r>
              <a:rPr lang="fa-IR" sz="4400" dirty="0" smtClean="0">
                <a:cs typeface="B Zar" pitchFamily="2" charset="-78"/>
              </a:rPr>
              <a:t>در میان عوامل مختلف سرقت علمی به </a:t>
            </a:r>
            <a:r>
              <a:rPr lang="fa-IR" sz="4400" dirty="0" smtClean="0">
                <a:solidFill>
                  <a:srgbClr val="FF0000"/>
                </a:solidFill>
                <a:cs typeface="B Zar" pitchFamily="2" charset="-78"/>
              </a:rPr>
              <a:t>فقر استنادی </a:t>
            </a:r>
            <a:r>
              <a:rPr lang="fa-IR" sz="4400" dirty="0" smtClean="0">
                <a:cs typeface="B Zar" pitchFamily="2" charset="-78"/>
              </a:rPr>
              <a:t>تأکید بیشتری دارد</a:t>
            </a:r>
          </a:p>
          <a:p>
            <a:endParaRPr lang="fa-IR" sz="4400" dirty="0" smtClean="0">
              <a:cs typeface="B Zar" pitchFamily="2" charset="-78"/>
            </a:endParaRPr>
          </a:p>
          <a:p>
            <a:r>
              <a:rPr lang="fa-IR" sz="4400" dirty="0" smtClean="0">
                <a:cs typeface="B Zar" pitchFamily="2" charset="-78"/>
              </a:rPr>
              <a:t>به علوم و دانشهای </a:t>
            </a:r>
            <a:r>
              <a:rPr lang="fa-IR" sz="4400" dirty="0" smtClean="0">
                <a:solidFill>
                  <a:srgbClr val="FF0000"/>
                </a:solidFill>
                <a:cs typeface="B Zar" pitchFamily="2" charset="-78"/>
              </a:rPr>
              <a:t>زبان محور </a:t>
            </a:r>
            <a:r>
              <a:rPr lang="fa-IR" sz="4400" dirty="0" smtClean="0">
                <a:cs typeface="B Zar" pitchFamily="2" charset="-78"/>
              </a:rPr>
              <a:t>نزدیکتر است</a:t>
            </a:r>
          </a:p>
          <a:p>
            <a:pPr lvl="5"/>
            <a:r>
              <a:rPr lang="fa-IR" sz="3200" dirty="0" smtClean="0">
                <a:cs typeface="B Zar" pitchFamily="2" charset="-78"/>
              </a:rPr>
              <a:t> </a:t>
            </a:r>
            <a:r>
              <a:rPr lang="fa-IR" sz="3200" dirty="0" smtClean="0">
                <a:solidFill>
                  <a:srgbClr val="FF0000"/>
                </a:solidFill>
                <a:cs typeface="B Zar" pitchFamily="2" charset="-78"/>
              </a:rPr>
              <a:t>علوم انسانی و اسلامی</a:t>
            </a:r>
            <a:r>
              <a:rPr lang="fa-IR" sz="3200" dirty="0" smtClean="0">
                <a:cs typeface="B Zar" pitchFamily="2" charset="-78"/>
              </a:rPr>
              <a:t>، نه فنی و پزشکی</a:t>
            </a:r>
          </a:p>
          <a:p>
            <a:pPr lvl="5"/>
            <a:endParaRPr lang="fa-IR" sz="3200" dirty="0" smtClean="0">
              <a:cs typeface="B Zar" pitchFamily="2" charset="-78"/>
            </a:endParaRPr>
          </a:p>
          <a:p>
            <a:r>
              <a:rPr lang="fa-IR" sz="4400" dirty="0" smtClean="0">
                <a:cs typeface="B Zar" pitchFamily="2" charset="-78"/>
              </a:rPr>
              <a:t>بیشتر معطوف به </a:t>
            </a:r>
            <a:r>
              <a:rPr lang="fa-IR" sz="4400" dirty="0" smtClean="0">
                <a:solidFill>
                  <a:srgbClr val="FF0000"/>
                </a:solidFill>
                <a:cs typeface="B Zar" pitchFamily="2" charset="-78"/>
              </a:rPr>
              <a:t>مشکلات ایرانی </a:t>
            </a:r>
            <a:r>
              <a:rPr lang="fa-IR" sz="4400" dirty="0" smtClean="0">
                <a:cs typeface="B Zar" pitchFamily="2" charset="-78"/>
              </a:rPr>
              <a:t>است</a:t>
            </a:r>
          </a:p>
          <a:p>
            <a:pPr lvl="5"/>
            <a:r>
              <a:rPr lang="fa-IR" sz="3200" dirty="0" smtClean="0">
                <a:cs typeface="B Zar" pitchFamily="2" charset="-78"/>
              </a:rPr>
              <a:t>نه خارجی‌ها</a:t>
            </a:r>
          </a:p>
          <a:p>
            <a:pPr lvl="5"/>
            <a:endParaRPr lang="fa-IR" sz="3200" dirty="0" smtClean="0">
              <a:cs typeface="B Zar" pitchFamily="2" charset="-78"/>
            </a:endParaRPr>
          </a:p>
          <a:p>
            <a:r>
              <a:rPr lang="fa-IR" sz="4400" dirty="0" smtClean="0">
                <a:cs typeface="B Zar" pitchFamily="2" charset="-78"/>
              </a:rPr>
              <a:t>تولیدات علمی </a:t>
            </a:r>
            <a:r>
              <a:rPr lang="fa-IR" sz="4400" dirty="0" smtClean="0">
                <a:solidFill>
                  <a:srgbClr val="FF0000"/>
                </a:solidFill>
                <a:cs typeface="B Zar" pitchFamily="2" charset="-78"/>
              </a:rPr>
              <a:t>فارسی و عربی </a:t>
            </a:r>
            <a:r>
              <a:rPr lang="fa-IR" sz="4400" dirty="0" smtClean="0">
                <a:cs typeface="B Zar" pitchFamily="2" charset="-78"/>
              </a:rPr>
              <a:t>را بیشتر مدّ نظر دارد</a:t>
            </a:r>
          </a:p>
          <a:p>
            <a:pPr lvl="5"/>
            <a:r>
              <a:rPr lang="fa-IR" sz="3200" dirty="0" smtClean="0">
                <a:cs typeface="B Zar" pitchFamily="2" charset="-78"/>
              </a:rPr>
              <a:t>نه زبان‌های چپ به راست</a:t>
            </a:r>
          </a:p>
          <a:p>
            <a:pPr lvl="5"/>
            <a:endParaRPr lang="fa-IR" sz="3200" dirty="0" smtClean="0">
              <a:cs typeface="B Zar" pitchFamily="2" charset="-78"/>
            </a:endParaRPr>
          </a:p>
          <a:p>
            <a:r>
              <a:rPr lang="fa-IR" sz="4400" dirty="0" smtClean="0">
                <a:cs typeface="B Zar" pitchFamily="2" charset="-78"/>
              </a:rPr>
              <a:t>نگاهی </a:t>
            </a:r>
            <a:r>
              <a:rPr lang="fa-IR" sz="4400" dirty="0" smtClean="0">
                <a:solidFill>
                  <a:srgbClr val="FF0000"/>
                </a:solidFill>
                <a:cs typeface="B Zar" pitchFamily="2" charset="-78"/>
              </a:rPr>
              <a:t>کلان، سیاستی و بالادستی</a:t>
            </a:r>
            <a:r>
              <a:rPr lang="fa-IR" sz="4400" dirty="0" smtClean="0">
                <a:cs typeface="B Zar" pitchFamily="2" charset="-78"/>
              </a:rPr>
              <a:t> دارد تا کاربرانه و جزئی</a:t>
            </a:r>
          </a:p>
          <a:p>
            <a:pPr>
              <a:buNone/>
            </a:pPr>
            <a:endParaRPr lang="fa-IR" sz="4400" dirty="0" smtClean="0">
              <a:cs typeface="B Zar" pitchFamily="2" charset="-78"/>
            </a:endParaRPr>
          </a:p>
          <a:p>
            <a:endParaRPr lang="fa-IR" sz="4400" dirty="0" smtClean="0">
              <a:cs typeface="B Zar" pitchFamily="2" charset="-78"/>
            </a:endParaRPr>
          </a:p>
          <a:p>
            <a:pPr lvl="5"/>
            <a:endParaRPr lang="fa-IR" sz="3200" dirty="0" smtClean="0">
              <a:cs typeface="B Zar" pitchFamily="2" charset="-78"/>
            </a:endParaRPr>
          </a:p>
          <a:p>
            <a:pPr lvl="1"/>
            <a:endParaRPr lang="fa-IR" sz="4000" dirty="0" smtClean="0">
              <a:cs typeface="B Zar" pitchFamily="2" charset="-78"/>
            </a:endParaRPr>
          </a:p>
          <a:p>
            <a:endParaRPr lang="en-US" dirty="0" smtClean="0">
              <a:cs typeface="B Zar" pitchFamily="2" charset="-78"/>
            </a:endParaRPr>
          </a:p>
          <a:p>
            <a:endParaRPr lang="en-US" dirty="0">
              <a:cs typeface="B Zar" pitchFamily="2" charset="-78"/>
            </a:endParaRPr>
          </a:p>
        </p:txBody>
      </p:sp>
    </p:spTree>
    <p:extLst>
      <p:ext uri="{BB962C8B-B14F-4D97-AF65-F5344CB8AC3E}">
        <p14:creationId xmlns:p14="http://schemas.microsoft.com/office/powerpoint/2010/main" xmlns="" val="160300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ipe(down)">
                                      <p:cBhvr>
                                        <p:cTn id="17" dur="500"/>
                                        <p:tgtEl>
                                          <p:spTgt spid="3">
                                            <p:txEl>
                                              <p:pRg st="4" end="4"/>
                                            </p:txEl>
                                          </p:spTgt>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wipe(down)">
                                      <p:cBhvr>
                                        <p:cTn id="20" dur="500"/>
                                        <p:tgtEl>
                                          <p:spTgt spid="3">
                                            <p:txEl>
                                              <p:pRg st="5" end="5"/>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Effect transition="in" filter="wipe(down)">
                                      <p:cBhvr>
                                        <p:cTn id="25" dur="500"/>
                                        <p:tgtEl>
                                          <p:spTgt spid="3">
                                            <p:txEl>
                                              <p:pRg st="7" end="7"/>
                                            </p:tx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3">
                                            <p:txEl>
                                              <p:pRg st="8" end="8"/>
                                            </p:txEl>
                                          </p:spTgt>
                                        </p:tgtEl>
                                        <p:attrNameLst>
                                          <p:attrName>style.visibility</p:attrName>
                                        </p:attrNameLst>
                                      </p:cBhvr>
                                      <p:to>
                                        <p:strVal val="visible"/>
                                      </p:to>
                                    </p:set>
                                    <p:animEffect transition="in" filter="wipe(down)">
                                      <p:cBhvr>
                                        <p:cTn id="28" dur="500"/>
                                        <p:tgtEl>
                                          <p:spTgt spid="3">
                                            <p:txEl>
                                              <p:pRg st="8" end="8"/>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3">
                                            <p:txEl>
                                              <p:pRg st="10" end="10"/>
                                            </p:txEl>
                                          </p:spTgt>
                                        </p:tgtEl>
                                        <p:attrNameLst>
                                          <p:attrName>style.visibility</p:attrName>
                                        </p:attrNameLst>
                                      </p:cBhvr>
                                      <p:to>
                                        <p:strVal val="visible"/>
                                      </p:to>
                                    </p:set>
                                    <p:animEffect transition="in" filter="wipe(down)">
                                      <p:cBhvr>
                                        <p:cTn id="33" dur="500"/>
                                        <p:tgtEl>
                                          <p:spTgt spid="3">
                                            <p:txEl>
                                              <p:pRg st="10" end="10"/>
                                            </p:tx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3">
                                            <p:txEl>
                                              <p:pRg st="11" end="11"/>
                                            </p:txEl>
                                          </p:spTgt>
                                        </p:tgtEl>
                                        <p:attrNameLst>
                                          <p:attrName>style.visibility</p:attrName>
                                        </p:attrNameLst>
                                      </p:cBhvr>
                                      <p:to>
                                        <p:strVal val="visible"/>
                                      </p:to>
                                    </p:set>
                                    <p:animEffect transition="in" filter="wipe(down)">
                                      <p:cBhvr>
                                        <p:cTn id="36" dur="500"/>
                                        <p:tgtEl>
                                          <p:spTgt spid="3">
                                            <p:txEl>
                                              <p:pRg st="11" end="11"/>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3">
                                            <p:txEl>
                                              <p:pRg st="13" end="13"/>
                                            </p:txEl>
                                          </p:spTgt>
                                        </p:tgtEl>
                                        <p:attrNameLst>
                                          <p:attrName>style.visibility</p:attrName>
                                        </p:attrNameLst>
                                      </p:cBhvr>
                                      <p:to>
                                        <p:strVal val="visible"/>
                                      </p:to>
                                    </p:set>
                                    <p:animEffect transition="in" filter="wipe(down)">
                                      <p:cBhvr>
                                        <p:cTn id="41" dur="5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440160"/>
          </a:xfrm>
        </p:spPr>
        <p:txBody>
          <a:bodyPr/>
          <a:lstStyle/>
          <a:p>
            <a:r>
              <a:rPr lang="fa-IR" dirty="0" smtClean="0">
                <a:solidFill>
                  <a:srgbClr val="0070C0"/>
                </a:solidFill>
                <a:cs typeface="B Zar" pitchFamily="2" charset="-78"/>
              </a:rPr>
              <a:t>حوزه‌های کلیدی سخن من</a:t>
            </a:r>
            <a:endParaRPr lang="en-US" dirty="0">
              <a:solidFill>
                <a:srgbClr val="0070C0"/>
              </a:solidFill>
              <a:cs typeface="B Zar" pitchFamily="2" charset="-78"/>
            </a:endParaRPr>
          </a:p>
        </p:txBody>
      </p:sp>
      <p:sp>
        <p:nvSpPr>
          <p:cNvPr id="3" name="Content Placeholder 2"/>
          <p:cNvSpPr>
            <a:spLocks noGrp="1"/>
          </p:cNvSpPr>
          <p:nvPr>
            <p:ph idx="1"/>
          </p:nvPr>
        </p:nvSpPr>
        <p:spPr>
          <a:xfrm>
            <a:off x="251520" y="1988840"/>
            <a:ext cx="8640960" cy="4176464"/>
          </a:xfrm>
        </p:spPr>
        <p:txBody>
          <a:bodyPr/>
          <a:lstStyle/>
          <a:p>
            <a:r>
              <a:rPr lang="fa-IR" sz="4400" dirty="0" smtClean="0">
                <a:cs typeface="B Zar" pitchFamily="2" charset="-78"/>
              </a:rPr>
              <a:t>انسان</a:t>
            </a:r>
          </a:p>
          <a:p>
            <a:r>
              <a:rPr lang="fa-IR" sz="4400" dirty="0" smtClean="0">
                <a:cs typeface="B Zar" pitchFamily="2" charset="-78"/>
              </a:rPr>
              <a:t>ابزار</a:t>
            </a:r>
          </a:p>
          <a:p>
            <a:r>
              <a:rPr lang="fa-IR" sz="4400" dirty="0" smtClean="0">
                <a:cs typeface="B Zar" pitchFamily="2" charset="-78"/>
              </a:rPr>
              <a:t>زیرساخت</a:t>
            </a:r>
          </a:p>
          <a:p>
            <a:r>
              <a:rPr lang="fa-IR" sz="4400" dirty="0" smtClean="0">
                <a:cs typeface="B Zar" pitchFamily="2" charset="-78"/>
              </a:rPr>
              <a:t>تقسیم‌کار</a:t>
            </a:r>
          </a:p>
          <a:p>
            <a:endParaRPr lang="en-US" dirty="0" smtClean="0">
              <a:cs typeface="B Zar" pitchFamily="2" charset="-78"/>
            </a:endParaRPr>
          </a:p>
          <a:p>
            <a:endParaRPr lang="en-US" dirty="0">
              <a:cs typeface="B Zar" pitchFamily="2" charset="-78"/>
            </a:endParaRPr>
          </a:p>
        </p:txBody>
      </p:sp>
    </p:spTree>
    <p:extLst>
      <p:ext uri="{BB962C8B-B14F-4D97-AF65-F5344CB8AC3E}">
        <p14:creationId xmlns:p14="http://schemas.microsoft.com/office/powerpoint/2010/main" xmlns="" val="16030033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167518"/>
          </a:xfrm>
        </p:spPr>
        <p:txBody>
          <a:bodyPr/>
          <a:lstStyle/>
          <a:p>
            <a:r>
              <a:rPr lang="fa-IR" dirty="0" smtClean="0">
                <a:solidFill>
                  <a:srgbClr val="0070C0"/>
                </a:solidFill>
                <a:cs typeface="B Zar" pitchFamily="2" charset="-78"/>
              </a:rPr>
              <a:t>ابزارهای مورد تأکید این گفتار</a:t>
            </a:r>
            <a:endParaRPr lang="en-US" dirty="0">
              <a:solidFill>
                <a:srgbClr val="0070C0"/>
              </a:solidFill>
              <a:cs typeface="B Zar" pitchFamily="2" charset="-78"/>
            </a:endParaRPr>
          </a:p>
        </p:txBody>
      </p:sp>
      <p:sp>
        <p:nvSpPr>
          <p:cNvPr id="3" name="Content Placeholder 2"/>
          <p:cNvSpPr>
            <a:spLocks noGrp="1"/>
          </p:cNvSpPr>
          <p:nvPr>
            <p:ph idx="1"/>
          </p:nvPr>
        </p:nvSpPr>
        <p:spPr>
          <a:xfrm>
            <a:off x="1000100" y="1428736"/>
            <a:ext cx="7892380" cy="4736568"/>
          </a:xfrm>
        </p:spPr>
        <p:txBody>
          <a:bodyPr>
            <a:normAutofit fontScale="85000" lnSpcReduction="20000"/>
          </a:bodyPr>
          <a:lstStyle/>
          <a:p>
            <a:r>
              <a:rPr lang="fa-IR" sz="4400" dirty="0" smtClean="0">
                <a:solidFill>
                  <a:srgbClr val="FF0000"/>
                </a:solidFill>
                <a:cs typeface="B Zar" pitchFamily="2" charset="-78"/>
              </a:rPr>
              <a:t>ابزارهای ایجابی (مقام پژوهش):</a:t>
            </a:r>
          </a:p>
          <a:p>
            <a:pPr lvl="2"/>
            <a:r>
              <a:rPr lang="fa-IR" sz="3600" dirty="0" smtClean="0">
                <a:cs typeface="B Zar" pitchFamily="2" charset="-78"/>
              </a:rPr>
              <a:t>ابزارهای استناددهی</a:t>
            </a:r>
          </a:p>
          <a:p>
            <a:pPr lvl="2"/>
            <a:r>
              <a:rPr lang="fa-IR" sz="3600" dirty="0" smtClean="0">
                <a:cs typeface="B Zar" pitchFamily="2" charset="-78"/>
              </a:rPr>
              <a:t>ابزارهای سازماندهی دانش</a:t>
            </a:r>
          </a:p>
          <a:p>
            <a:pPr lvl="2"/>
            <a:r>
              <a:rPr lang="fa-IR" sz="3600" dirty="0" smtClean="0">
                <a:cs typeface="B Zar" pitchFamily="2" charset="-78"/>
              </a:rPr>
              <a:t>سامانه‌های مشابهت‌یابی</a:t>
            </a:r>
          </a:p>
          <a:p>
            <a:pPr>
              <a:buNone/>
            </a:pPr>
            <a:endParaRPr lang="fa-IR" sz="4400" dirty="0" smtClean="0">
              <a:solidFill>
                <a:srgbClr val="FF0000"/>
              </a:solidFill>
              <a:cs typeface="B Zar" pitchFamily="2" charset="-78"/>
            </a:endParaRPr>
          </a:p>
          <a:p>
            <a:r>
              <a:rPr lang="fa-IR" sz="4400" dirty="0" smtClean="0">
                <a:solidFill>
                  <a:srgbClr val="FF0000"/>
                </a:solidFill>
                <a:cs typeface="B Zar" pitchFamily="2" charset="-78"/>
              </a:rPr>
              <a:t>ابزارهای سلبی (مقام کشف سرقت):</a:t>
            </a:r>
          </a:p>
          <a:p>
            <a:pPr lvl="2"/>
            <a:r>
              <a:rPr lang="fa-IR" sz="3600" dirty="0" smtClean="0">
                <a:cs typeface="B Zar" pitchFamily="2" charset="-78"/>
              </a:rPr>
              <a:t>سامانه‌های مشابهت‌یابی</a:t>
            </a:r>
          </a:p>
          <a:p>
            <a:pPr lvl="2"/>
            <a:r>
              <a:rPr lang="fa-IR" sz="3600" dirty="0" smtClean="0">
                <a:cs typeface="B Zar" pitchFamily="2" charset="-78"/>
              </a:rPr>
              <a:t>سامانه‌های کشف تقلب</a:t>
            </a:r>
          </a:p>
          <a:p>
            <a:pPr lvl="2"/>
            <a:r>
              <a:rPr lang="fa-IR" sz="3600" dirty="0" smtClean="0">
                <a:cs typeface="B Zar" pitchFamily="2" charset="-78"/>
              </a:rPr>
              <a:t>سامانه‌های مختلط (مترجم ماشینی + مشابهت‌یابی)</a:t>
            </a:r>
          </a:p>
          <a:p>
            <a:pPr lvl="2"/>
            <a:endParaRPr lang="fa-IR" sz="3600" dirty="0" smtClean="0">
              <a:cs typeface="B Zar" pitchFamily="2" charset="-78"/>
            </a:endParaRPr>
          </a:p>
          <a:p>
            <a:pPr lvl="2"/>
            <a:endParaRPr lang="fa-IR" sz="3600" dirty="0" smtClean="0">
              <a:cs typeface="B Zar" pitchFamily="2" charset="-78"/>
            </a:endParaRPr>
          </a:p>
          <a:p>
            <a:pPr lvl="2"/>
            <a:endParaRPr lang="fa-IR" sz="3600" dirty="0" smtClean="0">
              <a:cs typeface="B Zar" pitchFamily="2" charset="-78"/>
            </a:endParaRPr>
          </a:p>
          <a:p>
            <a:endParaRPr lang="en-US" dirty="0">
              <a:cs typeface="B Zar" pitchFamily="2" charset="-78"/>
            </a:endParaRPr>
          </a:p>
        </p:txBody>
      </p:sp>
      <p:grpSp>
        <p:nvGrpSpPr>
          <p:cNvPr id="4" name="Group 19"/>
          <p:cNvGrpSpPr/>
          <p:nvPr/>
        </p:nvGrpSpPr>
        <p:grpSpPr>
          <a:xfrm>
            <a:off x="457200" y="1295400"/>
            <a:ext cx="663486" cy="1250484"/>
            <a:chOff x="6042113" y="438165"/>
            <a:chExt cx="815886" cy="1165552"/>
          </a:xfrm>
        </p:grpSpPr>
        <p:sp>
          <p:nvSpPr>
            <p:cNvPr id="5" name="Chevron 4"/>
            <p:cNvSpPr/>
            <p:nvPr/>
          </p:nvSpPr>
          <p:spPr>
            <a:xfrm rot="5400000">
              <a:off x="5867280" y="612998"/>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Chevron 4"/>
            <p:cNvSpPr/>
            <p:nvPr/>
          </p:nvSpPr>
          <p:spPr>
            <a:xfrm>
              <a:off x="6042113" y="846108"/>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solidFill>
                    <a:schemeClr val="bg1"/>
                  </a:solidFill>
                  <a:latin typeface="IranNastaliq" pitchFamily="18" charset="0"/>
                  <a:cs typeface="IranNastaliq" pitchFamily="18" charset="0"/>
                </a:rPr>
                <a:t>انسان</a:t>
              </a:r>
              <a:endParaRPr lang="fa-IR" kern="1200" dirty="0">
                <a:solidFill>
                  <a:schemeClr val="bg1"/>
                </a:solidFill>
                <a:latin typeface="IranNastaliq" pitchFamily="18" charset="0"/>
                <a:cs typeface="IranNastaliq" pitchFamily="18" charset="0"/>
              </a:endParaRPr>
            </a:p>
          </p:txBody>
        </p:sp>
      </p:grpSp>
      <p:grpSp>
        <p:nvGrpSpPr>
          <p:cNvPr id="7" name="Group 22"/>
          <p:cNvGrpSpPr/>
          <p:nvPr/>
        </p:nvGrpSpPr>
        <p:grpSpPr>
          <a:xfrm>
            <a:off x="457200" y="2163873"/>
            <a:ext cx="663486" cy="1250484"/>
            <a:chOff x="6042113" y="1306638"/>
            <a:chExt cx="815886" cy="1165552"/>
          </a:xfrm>
        </p:grpSpPr>
        <p:sp>
          <p:nvSpPr>
            <p:cNvPr id="8" name="Chevron 7"/>
            <p:cNvSpPr/>
            <p:nvPr/>
          </p:nvSpPr>
          <p:spPr>
            <a:xfrm rot="5400000">
              <a:off x="5867280" y="1481471"/>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Chevron 6"/>
            <p:cNvSpPr/>
            <p:nvPr/>
          </p:nvSpPr>
          <p:spPr>
            <a:xfrm>
              <a:off x="6042113" y="1714581"/>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rgbClr val="FF0000"/>
                  </a:solidFill>
                  <a:latin typeface="IranNastaliq" pitchFamily="18" charset="0"/>
                  <a:cs typeface="IranNastaliq" pitchFamily="18" charset="0"/>
                </a:rPr>
                <a:t>ابزار</a:t>
              </a:r>
              <a:endParaRPr lang="fa-IR" kern="1200" dirty="0">
                <a:solidFill>
                  <a:srgbClr val="FF0000"/>
                </a:solidFill>
                <a:latin typeface="IranNastaliq" pitchFamily="18" charset="0"/>
                <a:cs typeface="IranNastaliq" pitchFamily="18" charset="0"/>
              </a:endParaRPr>
            </a:p>
          </p:txBody>
        </p:sp>
      </p:grpSp>
      <p:grpSp>
        <p:nvGrpSpPr>
          <p:cNvPr id="10" name="Group 25"/>
          <p:cNvGrpSpPr/>
          <p:nvPr/>
        </p:nvGrpSpPr>
        <p:grpSpPr>
          <a:xfrm>
            <a:off x="457200" y="3032358"/>
            <a:ext cx="663486" cy="1250484"/>
            <a:chOff x="6042113" y="2175123"/>
            <a:chExt cx="815886" cy="1165552"/>
          </a:xfrm>
        </p:grpSpPr>
        <p:sp>
          <p:nvSpPr>
            <p:cNvPr id="11" name="Chevron 10"/>
            <p:cNvSpPr/>
            <p:nvPr/>
          </p:nvSpPr>
          <p:spPr>
            <a:xfrm rot="5400000">
              <a:off x="5867280" y="2349956"/>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2" name="Chevron 8"/>
            <p:cNvSpPr/>
            <p:nvPr/>
          </p:nvSpPr>
          <p:spPr>
            <a:xfrm>
              <a:off x="6042113" y="2583066"/>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latin typeface="IranNastaliq" pitchFamily="18" charset="0"/>
                  <a:cs typeface="IranNastaliq" pitchFamily="18" charset="0"/>
                </a:rPr>
                <a:t>زیر ساخت</a:t>
              </a:r>
              <a:endParaRPr lang="fa-IR" kern="1200" dirty="0">
                <a:latin typeface="IranNastaliq" pitchFamily="18" charset="0"/>
                <a:cs typeface="IranNastaliq" pitchFamily="18" charset="0"/>
              </a:endParaRPr>
            </a:p>
          </p:txBody>
        </p:sp>
      </p:grpSp>
      <p:grpSp>
        <p:nvGrpSpPr>
          <p:cNvPr id="13" name="Group 28"/>
          <p:cNvGrpSpPr/>
          <p:nvPr/>
        </p:nvGrpSpPr>
        <p:grpSpPr>
          <a:xfrm>
            <a:off x="457200" y="3900831"/>
            <a:ext cx="663486" cy="1250484"/>
            <a:chOff x="6042113" y="3043596"/>
            <a:chExt cx="815886" cy="1165552"/>
          </a:xfrm>
        </p:grpSpPr>
        <p:sp>
          <p:nvSpPr>
            <p:cNvPr id="14" name="Chevron 13"/>
            <p:cNvSpPr/>
            <p:nvPr/>
          </p:nvSpPr>
          <p:spPr>
            <a:xfrm rot="5400000">
              <a:off x="5867280" y="3218429"/>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5" name="Chevron 10"/>
            <p:cNvSpPr/>
            <p:nvPr/>
          </p:nvSpPr>
          <p:spPr>
            <a:xfrm>
              <a:off x="6042113" y="3451539"/>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latin typeface="IranNastaliq" pitchFamily="18" charset="0"/>
                  <a:cs typeface="IranNastaliq" pitchFamily="18" charset="0"/>
                </a:rPr>
                <a:t>تقسیم کار</a:t>
              </a:r>
              <a:endParaRPr lang="fa-IR" kern="1200" dirty="0">
                <a:latin typeface="IranNastaliq" pitchFamily="18" charset="0"/>
                <a:cs typeface="IranNastaliq" pitchFamily="18" charset="0"/>
              </a:endParaRPr>
            </a:p>
          </p:txBody>
        </p:sp>
      </p:grpSp>
      <p:grpSp>
        <p:nvGrpSpPr>
          <p:cNvPr id="16" name="Group 31"/>
          <p:cNvGrpSpPr/>
          <p:nvPr/>
        </p:nvGrpSpPr>
        <p:grpSpPr>
          <a:xfrm>
            <a:off x="457200" y="4769316"/>
            <a:ext cx="663486" cy="1250484"/>
            <a:chOff x="6042113" y="3912081"/>
            <a:chExt cx="815886" cy="1165552"/>
          </a:xfrm>
        </p:grpSpPr>
        <p:sp>
          <p:nvSpPr>
            <p:cNvPr id="17" name="Chevron 16"/>
            <p:cNvSpPr/>
            <p:nvPr/>
          </p:nvSpPr>
          <p:spPr>
            <a:xfrm rot="5400000">
              <a:off x="5867280" y="4086914"/>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8" name="Chevron 12"/>
            <p:cNvSpPr/>
            <p:nvPr/>
          </p:nvSpPr>
          <p:spPr>
            <a:xfrm>
              <a:off x="6042113" y="4320024"/>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پایان</a:t>
              </a:r>
              <a:endParaRPr lang="fa-IR" kern="1200" dirty="0">
                <a:solidFill>
                  <a:schemeClr val="bg1"/>
                </a:solidFill>
                <a:latin typeface="IranNastaliq" pitchFamily="18" charset="0"/>
                <a:cs typeface="IranNastaliq" pitchFamily="18" charset="0"/>
              </a:endParaRPr>
            </a:p>
          </p:txBody>
        </p:sp>
      </p:grpSp>
    </p:spTree>
    <p:extLst>
      <p:ext uri="{BB962C8B-B14F-4D97-AF65-F5344CB8AC3E}">
        <p14:creationId xmlns:p14="http://schemas.microsoft.com/office/powerpoint/2010/main" xmlns="" val="160300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20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20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20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fade">
                                      <p:cBhvr>
                                        <p:cTn id="19" dur="2000"/>
                                        <p:tgtEl>
                                          <p:spTgt spid="3">
                                            <p:txEl>
                                              <p:pRg st="5" end="5"/>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2000"/>
                                        <p:tgtEl>
                                          <p:spTgt spid="3">
                                            <p:txEl>
                                              <p:pRg st="6" end="6"/>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Effect transition="in" filter="fade">
                                      <p:cBhvr>
                                        <p:cTn id="25" dur="2000"/>
                                        <p:tgtEl>
                                          <p:spTgt spid="3">
                                            <p:txEl>
                                              <p:pRg st="7" end="7"/>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8" end="8"/>
                                            </p:txEl>
                                          </p:spTgt>
                                        </p:tgtEl>
                                        <p:attrNameLst>
                                          <p:attrName>style.visibility</p:attrName>
                                        </p:attrNameLst>
                                      </p:cBhvr>
                                      <p:to>
                                        <p:strVal val="visible"/>
                                      </p:to>
                                    </p:set>
                                    <p:animEffect transition="in" filter="fade">
                                      <p:cBhvr>
                                        <p:cTn id="28"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440160"/>
          </a:xfrm>
        </p:spPr>
        <p:txBody>
          <a:bodyPr/>
          <a:lstStyle/>
          <a:p>
            <a:r>
              <a:rPr lang="fa-IR" dirty="0" smtClean="0">
                <a:solidFill>
                  <a:srgbClr val="0070C0"/>
                </a:solidFill>
                <a:cs typeface="B Zar" pitchFamily="2" charset="-78"/>
              </a:rPr>
              <a:t>ابزارهای بومی </a:t>
            </a:r>
            <a:r>
              <a:rPr lang="fa-IR" dirty="0" err="1" smtClean="0">
                <a:solidFill>
                  <a:srgbClr val="0070C0"/>
                </a:solidFill>
                <a:cs typeface="B Zar" pitchFamily="2" charset="-78"/>
              </a:rPr>
              <a:t>استناددهی</a:t>
            </a:r>
            <a:endParaRPr lang="en-US" dirty="0">
              <a:solidFill>
                <a:srgbClr val="0070C0"/>
              </a:solidFill>
              <a:cs typeface="B Zar" pitchFamily="2" charset="-78"/>
            </a:endParaRPr>
          </a:p>
        </p:txBody>
      </p:sp>
      <p:sp>
        <p:nvSpPr>
          <p:cNvPr id="3" name="Content Placeholder 2"/>
          <p:cNvSpPr>
            <a:spLocks noGrp="1"/>
          </p:cNvSpPr>
          <p:nvPr>
            <p:ph idx="1"/>
          </p:nvPr>
        </p:nvSpPr>
        <p:spPr>
          <a:xfrm>
            <a:off x="251520" y="1988840"/>
            <a:ext cx="8640960" cy="4176464"/>
          </a:xfrm>
        </p:spPr>
        <p:txBody>
          <a:bodyPr>
            <a:normAutofit/>
          </a:bodyPr>
          <a:lstStyle/>
          <a:p>
            <a:pPr algn="ctr">
              <a:buNone/>
            </a:pPr>
            <a:endParaRPr lang="fa-IR" sz="4400" dirty="0" smtClean="0">
              <a:cs typeface="B Zar" pitchFamily="2" charset="-78"/>
            </a:endParaRPr>
          </a:p>
          <a:p>
            <a:pPr algn="ctr">
              <a:buNone/>
            </a:pPr>
            <a:r>
              <a:rPr lang="fa-IR" sz="7200" dirty="0" smtClean="0">
                <a:solidFill>
                  <a:srgbClr val="FF0000"/>
                </a:solidFill>
                <a:cs typeface="B Zar" pitchFamily="2" charset="-78"/>
              </a:rPr>
              <a:t>وجود واقعی و مؤثر ندارند</a:t>
            </a:r>
          </a:p>
          <a:p>
            <a:pPr lvl="1"/>
            <a:endParaRPr lang="fa-IR" sz="4000" dirty="0" smtClean="0">
              <a:cs typeface="B Zar" pitchFamily="2" charset="-78"/>
            </a:endParaRPr>
          </a:p>
          <a:p>
            <a:endParaRPr lang="en-US" dirty="0" smtClean="0">
              <a:cs typeface="B Zar" pitchFamily="2" charset="-78"/>
            </a:endParaRPr>
          </a:p>
          <a:p>
            <a:endParaRPr lang="en-US" dirty="0">
              <a:cs typeface="B Zar" pitchFamily="2" charset="-78"/>
            </a:endParaRPr>
          </a:p>
        </p:txBody>
      </p:sp>
      <p:grpSp>
        <p:nvGrpSpPr>
          <p:cNvPr id="4" name="Group 19"/>
          <p:cNvGrpSpPr/>
          <p:nvPr/>
        </p:nvGrpSpPr>
        <p:grpSpPr>
          <a:xfrm>
            <a:off x="457200" y="1295400"/>
            <a:ext cx="663486" cy="1250484"/>
            <a:chOff x="6042113" y="438165"/>
            <a:chExt cx="815886" cy="1165552"/>
          </a:xfrm>
        </p:grpSpPr>
        <p:sp>
          <p:nvSpPr>
            <p:cNvPr id="5" name="Chevron 4"/>
            <p:cNvSpPr/>
            <p:nvPr/>
          </p:nvSpPr>
          <p:spPr>
            <a:xfrm rot="5400000">
              <a:off x="5867280" y="612998"/>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Chevron 4"/>
            <p:cNvSpPr/>
            <p:nvPr/>
          </p:nvSpPr>
          <p:spPr>
            <a:xfrm>
              <a:off x="6042113" y="846108"/>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solidFill>
                    <a:schemeClr val="bg1"/>
                  </a:solidFill>
                  <a:latin typeface="IranNastaliq" pitchFamily="18" charset="0"/>
                  <a:cs typeface="IranNastaliq" pitchFamily="18" charset="0"/>
                </a:rPr>
                <a:t>انسان</a:t>
              </a:r>
              <a:endParaRPr lang="fa-IR" kern="1200" dirty="0">
                <a:solidFill>
                  <a:schemeClr val="bg1"/>
                </a:solidFill>
                <a:latin typeface="IranNastaliq" pitchFamily="18" charset="0"/>
                <a:cs typeface="IranNastaliq" pitchFamily="18" charset="0"/>
              </a:endParaRPr>
            </a:p>
          </p:txBody>
        </p:sp>
      </p:grpSp>
      <p:grpSp>
        <p:nvGrpSpPr>
          <p:cNvPr id="7" name="Group 22"/>
          <p:cNvGrpSpPr/>
          <p:nvPr/>
        </p:nvGrpSpPr>
        <p:grpSpPr>
          <a:xfrm>
            <a:off x="457200" y="2163873"/>
            <a:ext cx="663486" cy="1250484"/>
            <a:chOff x="6042113" y="1306638"/>
            <a:chExt cx="815886" cy="1165552"/>
          </a:xfrm>
        </p:grpSpPr>
        <p:sp>
          <p:nvSpPr>
            <p:cNvPr id="8" name="Chevron 7"/>
            <p:cNvSpPr/>
            <p:nvPr/>
          </p:nvSpPr>
          <p:spPr>
            <a:xfrm rot="5400000">
              <a:off x="5867280" y="1481471"/>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Chevron 6"/>
            <p:cNvSpPr/>
            <p:nvPr/>
          </p:nvSpPr>
          <p:spPr>
            <a:xfrm>
              <a:off x="6042113" y="1714581"/>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rgbClr val="FF0000"/>
                  </a:solidFill>
                  <a:latin typeface="IranNastaliq" pitchFamily="18" charset="0"/>
                  <a:cs typeface="IranNastaliq" pitchFamily="18" charset="0"/>
                </a:rPr>
                <a:t>ابزار</a:t>
              </a:r>
              <a:endParaRPr lang="fa-IR" kern="1200" dirty="0">
                <a:solidFill>
                  <a:srgbClr val="FF0000"/>
                </a:solidFill>
                <a:latin typeface="IranNastaliq" pitchFamily="18" charset="0"/>
                <a:cs typeface="IranNastaliq" pitchFamily="18" charset="0"/>
              </a:endParaRPr>
            </a:p>
          </p:txBody>
        </p:sp>
      </p:grpSp>
      <p:grpSp>
        <p:nvGrpSpPr>
          <p:cNvPr id="10" name="Group 25"/>
          <p:cNvGrpSpPr/>
          <p:nvPr/>
        </p:nvGrpSpPr>
        <p:grpSpPr>
          <a:xfrm>
            <a:off x="457200" y="3032358"/>
            <a:ext cx="663486" cy="1250484"/>
            <a:chOff x="6042113" y="2175123"/>
            <a:chExt cx="815886" cy="1165552"/>
          </a:xfrm>
        </p:grpSpPr>
        <p:sp>
          <p:nvSpPr>
            <p:cNvPr id="11" name="Chevron 10"/>
            <p:cNvSpPr/>
            <p:nvPr/>
          </p:nvSpPr>
          <p:spPr>
            <a:xfrm rot="5400000">
              <a:off x="5867280" y="2349956"/>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2" name="Chevron 8"/>
            <p:cNvSpPr/>
            <p:nvPr/>
          </p:nvSpPr>
          <p:spPr>
            <a:xfrm>
              <a:off x="6042113" y="2583066"/>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latin typeface="IranNastaliq" pitchFamily="18" charset="0"/>
                  <a:cs typeface="IranNastaliq" pitchFamily="18" charset="0"/>
                </a:rPr>
                <a:t>زیر ساخت</a:t>
              </a:r>
              <a:endParaRPr lang="fa-IR" kern="1200" dirty="0">
                <a:latin typeface="IranNastaliq" pitchFamily="18" charset="0"/>
                <a:cs typeface="IranNastaliq" pitchFamily="18" charset="0"/>
              </a:endParaRPr>
            </a:p>
          </p:txBody>
        </p:sp>
      </p:grpSp>
      <p:grpSp>
        <p:nvGrpSpPr>
          <p:cNvPr id="13" name="Group 28"/>
          <p:cNvGrpSpPr/>
          <p:nvPr/>
        </p:nvGrpSpPr>
        <p:grpSpPr>
          <a:xfrm>
            <a:off x="457200" y="3900831"/>
            <a:ext cx="663486" cy="1250484"/>
            <a:chOff x="6042113" y="3043596"/>
            <a:chExt cx="815886" cy="1165552"/>
          </a:xfrm>
        </p:grpSpPr>
        <p:sp>
          <p:nvSpPr>
            <p:cNvPr id="14" name="Chevron 13"/>
            <p:cNvSpPr/>
            <p:nvPr/>
          </p:nvSpPr>
          <p:spPr>
            <a:xfrm rot="5400000">
              <a:off x="5867280" y="3218429"/>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5" name="Chevron 10"/>
            <p:cNvSpPr/>
            <p:nvPr/>
          </p:nvSpPr>
          <p:spPr>
            <a:xfrm>
              <a:off x="6042113" y="3451539"/>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latin typeface="IranNastaliq" pitchFamily="18" charset="0"/>
                  <a:cs typeface="IranNastaliq" pitchFamily="18" charset="0"/>
                </a:rPr>
                <a:t>تقسیم کار</a:t>
              </a:r>
              <a:endParaRPr lang="fa-IR" kern="1200" dirty="0">
                <a:latin typeface="IranNastaliq" pitchFamily="18" charset="0"/>
                <a:cs typeface="IranNastaliq" pitchFamily="18" charset="0"/>
              </a:endParaRPr>
            </a:p>
          </p:txBody>
        </p:sp>
      </p:grpSp>
      <p:grpSp>
        <p:nvGrpSpPr>
          <p:cNvPr id="16" name="Group 31"/>
          <p:cNvGrpSpPr/>
          <p:nvPr/>
        </p:nvGrpSpPr>
        <p:grpSpPr>
          <a:xfrm>
            <a:off x="457200" y="4769316"/>
            <a:ext cx="663486" cy="1250484"/>
            <a:chOff x="6042113" y="3912081"/>
            <a:chExt cx="815886" cy="1165552"/>
          </a:xfrm>
        </p:grpSpPr>
        <p:sp>
          <p:nvSpPr>
            <p:cNvPr id="17" name="Chevron 16"/>
            <p:cNvSpPr/>
            <p:nvPr/>
          </p:nvSpPr>
          <p:spPr>
            <a:xfrm rot="5400000">
              <a:off x="5867280" y="4086914"/>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8" name="Chevron 12"/>
            <p:cNvSpPr/>
            <p:nvPr/>
          </p:nvSpPr>
          <p:spPr>
            <a:xfrm>
              <a:off x="6042113" y="4320024"/>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پایان</a:t>
              </a:r>
              <a:endParaRPr lang="fa-IR" kern="1200" dirty="0">
                <a:solidFill>
                  <a:schemeClr val="bg1"/>
                </a:solidFill>
                <a:latin typeface="IranNastaliq" pitchFamily="18" charset="0"/>
                <a:cs typeface="IranNastaliq" pitchFamily="18" charset="0"/>
              </a:endParaRPr>
            </a:p>
          </p:txBody>
        </p:sp>
      </p:grpSp>
    </p:spTree>
    <p:extLst>
      <p:ext uri="{BB962C8B-B14F-4D97-AF65-F5344CB8AC3E}">
        <p14:creationId xmlns:p14="http://schemas.microsoft.com/office/powerpoint/2010/main" xmlns="" val="160300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440160"/>
          </a:xfrm>
        </p:spPr>
        <p:txBody>
          <a:bodyPr/>
          <a:lstStyle/>
          <a:p>
            <a:r>
              <a:rPr lang="fa-IR" dirty="0" smtClean="0">
                <a:solidFill>
                  <a:srgbClr val="0070C0"/>
                </a:solidFill>
                <a:cs typeface="B Zar" pitchFamily="2" charset="-78"/>
              </a:rPr>
              <a:t>ابزار </a:t>
            </a:r>
            <a:r>
              <a:rPr lang="fa-IR" dirty="0" err="1" smtClean="0">
                <a:solidFill>
                  <a:srgbClr val="0070C0"/>
                </a:solidFill>
                <a:cs typeface="B Zar" pitchFamily="2" charset="-78"/>
              </a:rPr>
              <a:t>استنادی</a:t>
            </a:r>
            <a:r>
              <a:rPr lang="fa-IR" dirty="0" smtClean="0">
                <a:solidFill>
                  <a:srgbClr val="0070C0"/>
                </a:solidFill>
                <a:cs typeface="B Zar" pitchFamily="2" charset="-78"/>
              </a:rPr>
              <a:t> بومی </a:t>
            </a:r>
            <a:br>
              <a:rPr lang="fa-IR" dirty="0" smtClean="0">
                <a:solidFill>
                  <a:srgbClr val="0070C0"/>
                </a:solidFill>
                <a:cs typeface="B Zar" pitchFamily="2" charset="-78"/>
              </a:rPr>
            </a:br>
            <a:r>
              <a:rPr lang="fa-IR" sz="2400" dirty="0" smtClean="0">
                <a:solidFill>
                  <a:srgbClr val="0070C0"/>
                </a:solidFill>
                <a:cs typeface="B Zar" pitchFamily="2" charset="-78"/>
              </a:rPr>
              <a:t>ابزاری که:</a:t>
            </a:r>
            <a:endParaRPr lang="en-US" sz="2400" dirty="0">
              <a:solidFill>
                <a:srgbClr val="0070C0"/>
              </a:solidFill>
              <a:cs typeface="B Zar" pitchFamily="2" charset="-78"/>
            </a:endParaRPr>
          </a:p>
        </p:txBody>
      </p:sp>
      <p:sp>
        <p:nvSpPr>
          <p:cNvPr id="3" name="Content Placeholder 2"/>
          <p:cNvSpPr>
            <a:spLocks noGrp="1"/>
          </p:cNvSpPr>
          <p:nvPr>
            <p:ph idx="1"/>
          </p:nvPr>
        </p:nvSpPr>
        <p:spPr>
          <a:xfrm>
            <a:off x="251520" y="1988840"/>
            <a:ext cx="8640960" cy="4176464"/>
          </a:xfrm>
        </p:spPr>
        <p:txBody>
          <a:bodyPr>
            <a:normAutofit/>
          </a:bodyPr>
          <a:lstStyle/>
          <a:p>
            <a:r>
              <a:rPr lang="fa-IR" sz="2600" i="1" dirty="0" smtClean="0">
                <a:cs typeface="B Zar" pitchFamily="2" charset="-78"/>
              </a:rPr>
              <a:t>کاربری</a:t>
            </a:r>
            <a:r>
              <a:rPr lang="fa-IR" sz="2600" dirty="0" smtClean="0">
                <a:cs typeface="B Zar" pitchFamily="2" charset="-78"/>
              </a:rPr>
              <a:t> آسان و </a:t>
            </a:r>
            <a:r>
              <a:rPr lang="fa-IR" sz="2600" i="1" dirty="0" smtClean="0">
                <a:cs typeface="B Zar" pitchFamily="2" charset="-78"/>
              </a:rPr>
              <a:t>رابط کاربری </a:t>
            </a:r>
            <a:r>
              <a:rPr lang="fa-IR" sz="2600" dirty="0" smtClean="0">
                <a:cs typeface="B Zar" pitchFamily="2" charset="-78"/>
              </a:rPr>
              <a:t>فهم‌پذیر داشته باشد</a:t>
            </a:r>
          </a:p>
          <a:p>
            <a:endParaRPr lang="fa-IR" sz="2600" dirty="0" smtClean="0">
              <a:cs typeface="B Zar" pitchFamily="2" charset="-78"/>
            </a:endParaRPr>
          </a:p>
          <a:p>
            <a:r>
              <a:rPr lang="fa-IR" sz="2600" dirty="0" smtClean="0">
                <a:cs typeface="B Zar" pitchFamily="2" charset="-78"/>
              </a:rPr>
              <a:t>کلیدهای </a:t>
            </a:r>
            <a:r>
              <a:rPr lang="fa-IR" sz="2600" dirty="0" err="1" smtClean="0">
                <a:cs typeface="B Zar" pitchFamily="2" charset="-78"/>
              </a:rPr>
              <a:t>استناددهی</a:t>
            </a:r>
            <a:r>
              <a:rPr lang="fa-IR" sz="2600" dirty="0" smtClean="0">
                <a:cs typeface="B Zar" pitchFamily="2" charset="-78"/>
              </a:rPr>
              <a:t> به اقلام اطلاعاتی بومی را داشته باشد</a:t>
            </a:r>
          </a:p>
          <a:p>
            <a:endParaRPr lang="fa-IR" sz="2600" dirty="0" smtClean="0">
              <a:cs typeface="B Zar" pitchFamily="2" charset="-78"/>
            </a:endParaRPr>
          </a:p>
          <a:p>
            <a:r>
              <a:rPr lang="fa-IR" sz="2600" dirty="0" smtClean="0">
                <a:cs typeface="B Zar" pitchFamily="2" charset="-78"/>
              </a:rPr>
              <a:t>اساساً زبان‌های راست به چپ (و خصوصاً فارسی) را پشتیبانی کند</a:t>
            </a:r>
          </a:p>
          <a:p>
            <a:endParaRPr lang="fa-IR" sz="2600" dirty="0" smtClean="0">
              <a:cs typeface="B Zar" pitchFamily="2" charset="-78"/>
            </a:endParaRPr>
          </a:p>
          <a:p>
            <a:r>
              <a:rPr lang="fa-IR" sz="2600" dirty="0" smtClean="0">
                <a:cs typeface="B Zar" pitchFamily="2" charset="-78"/>
              </a:rPr>
              <a:t>شیوه‌نامۀ استنادی بومی را (با مشخصات خاص خود) پشتیبانی کند</a:t>
            </a:r>
          </a:p>
        </p:txBody>
      </p:sp>
      <p:grpSp>
        <p:nvGrpSpPr>
          <p:cNvPr id="20" name="Group 19"/>
          <p:cNvGrpSpPr/>
          <p:nvPr/>
        </p:nvGrpSpPr>
        <p:grpSpPr>
          <a:xfrm>
            <a:off x="457200" y="1295400"/>
            <a:ext cx="663486" cy="1250484"/>
            <a:chOff x="6042113" y="438165"/>
            <a:chExt cx="815886" cy="1165552"/>
          </a:xfrm>
        </p:grpSpPr>
        <p:sp>
          <p:nvSpPr>
            <p:cNvPr id="21" name="Chevron 20"/>
            <p:cNvSpPr/>
            <p:nvPr/>
          </p:nvSpPr>
          <p:spPr>
            <a:xfrm rot="5400000">
              <a:off x="5867280" y="612998"/>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2" name="Chevron 4"/>
            <p:cNvSpPr/>
            <p:nvPr/>
          </p:nvSpPr>
          <p:spPr>
            <a:xfrm>
              <a:off x="6042113" y="846108"/>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solidFill>
                    <a:schemeClr val="bg1"/>
                  </a:solidFill>
                  <a:latin typeface="IranNastaliq" pitchFamily="18" charset="0"/>
                  <a:cs typeface="IranNastaliq" pitchFamily="18" charset="0"/>
                </a:rPr>
                <a:t>انسان</a:t>
              </a:r>
              <a:endParaRPr lang="fa-IR" kern="1200" dirty="0">
                <a:solidFill>
                  <a:schemeClr val="bg1"/>
                </a:solidFill>
                <a:latin typeface="IranNastaliq" pitchFamily="18" charset="0"/>
                <a:cs typeface="IranNastaliq" pitchFamily="18" charset="0"/>
              </a:endParaRPr>
            </a:p>
          </p:txBody>
        </p:sp>
      </p:grpSp>
      <p:grpSp>
        <p:nvGrpSpPr>
          <p:cNvPr id="23" name="Group 22"/>
          <p:cNvGrpSpPr/>
          <p:nvPr/>
        </p:nvGrpSpPr>
        <p:grpSpPr>
          <a:xfrm>
            <a:off x="457200" y="2163873"/>
            <a:ext cx="663486" cy="1250484"/>
            <a:chOff x="6042113" y="1306638"/>
            <a:chExt cx="815886" cy="1165552"/>
          </a:xfrm>
        </p:grpSpPr>
        <p:sp>
          <p:nvSpPr>
            <p:cNvPr id="24" name="Chevron 23"/>
            <p:cNvSpPr/>
            <p:nvPr/>
          </p:nvSpPr>
          <p:spPr>
            <a:xfrm rot="5400000">
              <a:off x="5867280" y="1481471"/>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5" name="Chevron 6"/>
            <p:cNvSpPr/>
            <p:nvPr/>
          </p:nvSpPr>
          <p:spPr>
            <a:xfrm>
              <a:off x="6042113" y="1714581"/>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rgbClr val="FF0000"/>
                  </a:solidFill>
                  <a:latin typeface="IranNastaliq" pitchFamily="18" charset="0"/>
                  <a:cs typeface="IranNastaliq" pitchFamily="18" charset="0"/>
                </a:rPr>
                <a:t>ابزار</a:t>
              </a:r>
              <a:endParaRPr lang="fa-IR" kern="1200" dirty="0">
                <a:solidFill>
                  <a:srgbClr val="FF0000"/>
                </a:solidFill>
                <a:latin typeface="IranNastaliq" pitchFamily="18" charset="0"/>
                <a:cs typeface="IranNastaliq" pitchFamily="18" charset="0"/>
              </a:endParaRPr>
            </a:p>
          </p:txBody>
        </p:sp>
      </p:grpSp>
      <p:grpSp>
        <p:nvGrpSpPr>
          <p:cNvPr id="26" name="Group 25"/>
          <p:cNvGrpSpPr/>
          <p:nvPr/>
        </p:nvGrpSpPr>
        <p:grpSpPr>
          <a:xfrm>
            <a:off x="457200" y="3032358"/>
            <a:ext cx="663486" cy="1250484"/>
            <a:chOff x="6042113" y="2175123"/>
            <a:chExt cx="815886" cy="1165552"/>
          </a:xfrm>
        </p:grpSpPr>
        <p:sp>
          <p:nvSpPr>
            <p:cNvPr id="27" name="Chevron 26"/>
            <p:cNvSpPr/>
            <p:nvPr/>
          </p:nvSpPr>
          <p:spPr>
            <a:xfrm rot="5400000">
              <a:off x="5867280" y="2349956"/>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8" name="Chevron 8"/>
            <p:cNvSpPr/>
            <p:nvPr/>
          </p:nvSpPr>
          <p:spPr>
            <a:xfrm>
              <a:off x="6042113" y="2583066"/>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latin typeface="IranNastaliq" pitchFamily="18" charset="0"/>
                  <a:cs typeface="IranNastaliq" pitchFamily="18" charset="0"/>
                </a:rPr>
                <a:t>زیر ساخت</a:t>
              </a:r>
              <a:endParaRPr lang="fa-IR" kern="1200" dirty="0">
                <a:latin typeface="IranNastaliq" pitchFamily="18" charset="0"/>
                <a:cs typeface="IranNastaliq" pitchFamily="18" charset="0"/>
              </a:endParaRPr>
            </a:p>
          </p:txBody>
        </p:sp>
      </p:grpSp>
      <p:grpSp>
        <p:nvGrpSpPr>
          <p:cNvPr id="29" name="Group 28"/>
          <p:cNvGrpSpPr/>
          <p:nvPr/>
        </p:nvGrpSpPr>
        <p:grpSpPr>
          <a:xfrm>
            <a:off x="457200" y="3900831"/>
            <a:ext cx="663486" cy="1250484"/>
            <a:chOff x="6042113" y="3043596"/>
            <a:chExt cx="815886" cy="1165552"/>
          </a:xfrm>
        </p:grpSpPr>
        <p:sp>
          <p:nvSpPr>
            <p:cNvPr id="30" name="Chevron 29"/>
            <p:cNvSpPr/>
            <p:nvPr/>
          </p:nvSpPr>
          <p:spPr>
            <a:xfrm rot="5400000">
              <a:off x="5867280" y="3218429"/>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1" name="Chevron 10"/>
            <p:cNvSpPr/>
            <p:nvPr/>
          </p:nvSpPr>
          <p:spPr>
            <a:xfrm>
              <a:off x="6042113" y="3451539"/>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latin typeface="IranNastaliq" pitchFamily="18" charset="0"/>
                  <a:cs typeface="IranNastaliq" pitchFamily="18" charset="0"/>
                </a:rPr>
                <a:t>تقسیم کار</a:t>
              </a:r>
              <a:endParaRPr lang="fa-IR" kern="1200" dirty="0">
                <a:latin typeface="IranNastaliq" pitchFamily="18" charset="0"/>
                <a:cs typeface="IranNastaliq" pitchFamily="18" charset="0"/>
              </a:endParaRPr>
            </a:p>
          </p:txBody>
        </p:sp>
      </p:grpSp>
      <p:grpSp>
        <p:nvGrpSpPr>
          <p:cNvPr id="32" name="Group 31"/>
          <p:cNvGrpSpPr/>
          <p:nvPr/>
        </p:nvGrpSpPr>
        <p:grpSpPr>
          <a:xfrm>
            <a:off x="457200" y="4769316"/>
            <a:ext cx="663486" cy="1250484"/>
            <a:chOff x="6042113" y="3912081"/>
            <a:chExt cx="815886" cy="1165552"/>
          </a:xfrm>
        </p:grpSpPr>
        <p:sp>
          <p:nvSpPr>
            <p:cNvPr id="33" name="Chevron 32"/>
            <p:cNvSpPr/>
            <p:nvPr/>
          </p:nvSpPr>
          <p:spPr>
            <a:xfrm rot="5400000">
              <a:off x="5867280" y="4086914"/>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4" name="Chevron 12"/>
            <p:cNvSpPr/>
            <p:nvPr/>
          </p:nvSpPr>
          <p:spPr>
            <a:xfrm>
              <a:off x="6042113" y="4320024"/>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پایان</a:t>
              </a:r>
              <a:endParaRPr lang="fa-IR" kern="1200" dirty="0">
                <a:solidFill>
                  <a:schemeClr val="bg1"/>
                </a:solidFill>
                <a:latin typeface="IranNastaliq" pitchFamily="18" charset="0"/>
                <a:cs typeface="IranNastaliq" pitchFamily="18" charset="0"/>
              </a:endParaRPr>
            </a:p>
          </p:txBody>
        </p:sp>
      </p:grpSp>
    </p:spTree>
    <p:extLst>
      <p:ext uri="{BB962C8B-B14F-4D97-AF65-F5344CB8AC3E}">
        <p14:creationId xmlns:p14="http://schemas.microsoft.com/office/powerpoint/2010/main" xmlns="" val="160300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ipe(down)">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ipe(down)">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440160"/>
          </a:xfrm>
        </p:spPr>
        <p:txBody>
          <a:bodyPr/>
          <a:lstStyle/>
          <a:p>
            <a:r>
              <a:rPr lang="fa-IR" dirty="0" smtClean="0">
                <a:solidFill>
                  <a:srgbClr val="0070C0"/>
                </a:solidFill>
                <a:cs typeface="B Zar" pitchFamily="2" charset="-78"/>
              </a:rPr>
              <a:t>«پژوهیار» </a:t>
            </a:r>
            <a:r>
              <a:rPr lang="fa-IR" sz="2000" dirty="0" smtClean="0">
                <a:solidFill>
                  <a:srgbClr val="0070C0"/>
                </a:solidFill>
                <a:cs typeface="B Zar" pitchFamily="2" charset="-78"/>
              </a:rPr>
              <a:t>(1392-1389)</a:t>
            </a:r>
            <a:r>
              <a:rPr lang="fa-IR" dirty="0" smtClean="0">
                <a:solidFill>
                  <a:srgbClr val="0070C0"/>
                </a:solidFill>
                <a:cs typeface="B Zar" pitchFamily="2" charset="-78"/>
              </a:rPr>
              <a:t> </a:t>
            </a:r>
            <a:br>
              <a:rPr lang="fa-IR" dirty="0" smtClean="0">
                <a:solidFill>
                  <a:srgbClr val="0070C0"/>
                </a:solidFill>
                <a:cs typeface="B Zar" pitchFamily="2" charset="-78"/>
              </a:rPr>
            </a:br>
            <a:r>
              <a:rPr lang="fa-IR" dirty="0" smtClean="0">
                <a:solidFill>
                  <a:srgbClr val="0070C0"/>
                </a:solidFill>
                <a:cs typeface="B Zar" pitchFamily="2" charset="-78"/>
              </a:rPr>
              <a:t>گامی در این راه</a:t>
            </a:r>
            <a:endParaRPr lang="en-US" sz="2400" dirty="0">
              <a:solidFill>
                <a:srgbClr val="0070C0"/>
              </a:solidFill>
              <a:cs typeface="B Zar" pitchFamily="2" charset="-78"/>
            </a:endParaRPr>
          </a:p>
        </p:txBody>
      </p:sp>
      <p:sp>
        <p:nvSpPr>
          <p:cNvPr id="3" name="Content Placeholder 2"/>
          <p:cNvSpPr>
            <a:spLocks noGrp="1"/>
          </p:cNvSpPr>
          <p:nvPr>
            <p:ph idx="1"/>
          </p:nvPr>
        </p:nvSpPr>
        <p:spPr>
          <a:xfrm>
            <a:off x="1142976" y="1928802"/>
            <a:ext cx="7749504" cy="4236502"/>
          </a:xfrm>
        </p:spPr>
        <p:txBody>
          <a:bodyPr>
            <a:normAutofit lnSpcReduction="10000"/>
          </a:bodyPr>
          <a:lstStyle/>
          <a:p>
            <a:pPr lvl="2"/>
            <a:r>
              <a:rPr lang="fa-IR" sz="2800" dirty="0" smtClean="0">
                <a:cs typeface="B Zar" pitchFamily="2" charset="-78"/>
              </a:rPr>
              <a:t>ابزار استنادی فارسی</a:t>
            </a:r>
          </a:p>
          <a:p>
            <a:pPr lvl="2"/>
            <a:r>
              <a:rPr lang="fa-IR" sz="2800" dirty="0" smtClean="0">
                <a:cs typeface="B Zar" pitchFamily="2" charset="-78"/>
              </a:rPr>
              <a:t>در مواجهه با سرقت علمی: </a:t>
            </a:r>
          </a:p>
          <a:p>
            <a:pPr lvl="5"/>
            <a:r>
              <a:rPr lang="fa-IR" dirty="0" smtClean="0">
                <a:cs typeface="B Zar" pitchFamily="2" charset="-78"/>
              </a:rPr>
              <a:t>رویکردی ایجابی دارد نه سلبی</a:t>
            </a:r>
          </a:p>
          <a:p>
            <a:pPr lvl="2"/>
            <a:r>
              <a:rPr lang="fa-IR" sz="2800" dirty="0" smtClean="0">
                <a:cs typeface="B Zar" pitchFamily="2" charset="-78"/>
              </a:rPr>
              <a:t>امکانات جانبی‌ای مانند:</a:t>
            </a:r>
          </a:p>
          <a:p>
            <a:pPr lvl="5"/>
            <a:r>
              <a:rPr lang="fa-IR" dirty="0" smtClean="0">
                <a:cs typeface="B Zar" pitchFamily="2" charset="-78"/>
              </a:rPr>
              <a:t>مجموعه‌سازی از منابع مختلف اطلاعاتی</a:t>
            </a:r>
          </a:p>
          <a:p>
            <a:pPr lvl="5"/>
            <a:r>
              <a:rPr lang="fa-IR" dirty="0" smtClean="0">
                <a:cs typeface="B Zar" pitchFamily="2" charset="-78"/>
              </a:rPr>
              <a:t>سازماندهی دانش</a:t>
            </a:r>
          </a:p>
          <a:p>
            <a:pPr lvl="5"/>
            <a:r>
              <a:rPr lang="fa-IR" dirty="0" smtClean="0">
                <a:cs typeface="B Zar" pitchFamily="2" charset="-78"/>
              </a:rPr>
              <a:t>همزمان‌سازی اطلاعات کاربر</a:t>
            </a:r>
          </a:p>
          <a:p>
            <a:pPr lvl="5"/>
            <a:endParaRPr lang="fa-IR" dirty="0" smtClean="0">
              <a:cs typeface="B Zar" pitchFamily="2" charset="-78"/>
            </a:endParaRPr>
          </a:p>
          <a:p>
            <a:pPr lvl="5"/>
            <a:endParaRPr lang="fa-IR" dirty="0" smtClean="0">
              <a:cs typeface="B Zar" pitchFamily="2" charset="-78"/>
            </a:endParaRPr>
          </a:p>
          <a:p>
            <a:pPr lvl="5">
              <a:buNone/>
            </a:pPr>
            <a:r>
              <a:rPr lang="fa-IR" sz="3600" dirty="0" smtClean="0">
                <a:solidFill>
                  <a:srgbClr val="FF0000"/>
                </a:solidFill>
                <a:cs typeface="B Zar" pitchFamily="2" charset="-78"/>
              </a:rPr>
              <a:t>				اما و صد اما</a:t>
            </a:r>
            <a:endParaRPr lang="fa-IR" dirty="0" smtClean="0">
              <a:solidFill>
                <a:srgbClr val="FF0000"/>
              </a:solidFill>
              <a:cs typeface="B Zar" pitchFamily="2" charset="-78"/>
            </a:endParaRPr>
          </a:p>
        </p:txBody>
      </p:sp>
      <p:grpSp>
        <p:nvGrpSpPr>
          <p:cNvPr id="4" name="Group 19"/>
          <p:cNvGrpSpPr/>
          <p:nvPr/>
        </p:nvGrpSpPr>
        <p:grpSpPr>
          <a:xfrm>
            <a:off x="457200" y="1295400"/>
            <a:ext cx="663486" cy="1250484"/>
            <a:chOff x="6042113" y="438165"/>
            <a:chExt cx="815886" cy="1165552"/>
          </a:xfrm>
        </p:grpSpPr>
        <p:sp>
          <p:nvSpPr>
            <p:cNvPr id="21" name="Chevron 20"/>
            <p:cNvSpPr/>
            <p:nvPr/>
          </p:nvSpPr>
          <p:spPr>
            <a:xfrm rot="5400000">
              <a:off x="5867280" y="612998"/>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2" name="Chevron 4"/>
            <p:cNvSpPr/>
            <p:nvPr/>
          </p:nvSpPr>
          <p:spPr>
            <a:xfrm>
              <a:off x="6042113" y="846108"/>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solidFill>
                    <a:schemeClr val="bg1"/>
                  </a:solidFill>
                  <a:latin typeface="IranNastaliq" pitchFamily="18" charset="0"/>
                  <a:cs typeface="IranNastaliq" pitchFamily="18" charset="0"/>
                </a:rPr>
                <a:t>انسان</a:t>
              </a:r>
              <a:endParaRPr lang="fa-IR" kern="1200" dirty="0">
                <a:solidFill>
                  <a:schemeClr val="bg1"/>
                </a:solidFill>
                <a:latin typeface="IranNastaliq" pitchFamily="18" charset="0"/>
                <a:cs typeface="IranNastaliq" pitchFamily="18" charset="0"/>
              </a:endParaRPr>
            </a:p>
          </p:txBody>
        </p:sp>
      </p:grpSp>
      <p:grpSp>
        <p:nvGrpSpPr>
          <p:cNvPr id="5" name="Group 22"/>
          <p:cNvGrpSpPr/>
          <p:nvPr/>
        </p:nvGrpSpPr>
        <p:grpSpPr>
          <a:xfrm>
            <a:off x="457200" y="2163873"/>
            <a:ext cx="663486" cy="1250484"/>
            <a:chOff x="6042113" y="1306638"/>
            <a:chExt cx="815886" cy="1165552"/>
          </a:xfrm>
        </p:grpSpPr>
        <p:sp>
          <p:nvSpPr>
            <p:cNvPr id="24" name="Chevron 23"/>
            <p:cNvSpPr/>
            <p:nvPr/>
          </p:nvSpPr>
          <p:spPr>
            <a:xfrm rot="5400000">
              <a:off x="5867280" y="1481471"/>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5" name="Chevron 6"/>
            <p:cNvSpPr/>
            <p:nvPr/>
          </p:nvSpPr>
          <p:spPr>
            <a:xfrm>
              <a:off x="6042113" y="1714581"/>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rgbClr val="FF0000"/>
                  </a:solidFill>
                  <a:latin typeface="IranNastaliq" pitchFamily="18" charset="0"/>
                  <a:cs typeface="IranNastaliq" pitchFamily="18" charset="0"/>
                </a:rPr>
                <a:t>ابزار</a:t>
              </a:r>
              <a:endParaRPr lang="fa-IR" kern="1200" dirty="0">
                <a:solidFill>
                  <a:srgbClr val="FF0000"/>
                </a:solidFill>
                <a:latin typeface="IranNastaliq" pitchFamily="18" charset="0"/>
                <a:cs typeface="IranNastaliq" pitchFamily="18" charset="0"/>
              </a:endParaRPr>
            </a:p>
          </p:txBody>
        </p:sp>
      </p:grpSp>
      <p:grpSp>
        <p:nvGrpSpPr>
          <p:cNvPr id="6" name="Group 25"/>
          <p:cNvGrpSpPr/>
          <p:nvPr/>
        </p:nvGrpSpPr>
        <p:grpSpPr>
          <a:xfrm>
            <a:off x="457200" y="3032358"/>
            <a:ext cx="663486" cy="1250484"/>
            <a:chOff x="6042113" y="2175123"/>
            <a:chExt cx="815886" cy="1165552"/>
          </a:xfrm>
        </p:grpSpPr>
        <p:sp>
          <p:nvSpPr>
            <p:cNvPr id="27" name="Chevron 26"/>
            <p:cNvSpPr/>
            <p:nvPr/>
          </p:nvSpPr>
          <p:spPr>
            <a:xfrm rot="5400000">
              <a:off x="5867280" y="2349956"/>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8" name="Chevron 8"/>
            <p:cNvSpPr/>
            <p:nvPr/>
          </p:nvSpPr>
          <p:spPr>
            <a:xfrm>
              <a:off x="6042113" y="2583066"/>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latin typeface="IranNastaliq" pitchFamily="18" charset="0"/>
                  <a:cs typeface="IranNastaliq" pitchFamily="18" charset="0"/>
                </a:rPr>
                <a:t>زیر ساخت</a:t>
              </a:r>
              <a:endParaRPr lang="fa-IR" kern="1200" dirty="0">
                <a:latin typeface="IranNastaliq" pitchFamily="18" charset="0"/>
                <a:cs typeface="IranNastaliq" pitchFamily="18" charset="0"/>
              </a:endParaRPr>
            </a:p>
          </p:txBody>
        </p:sp>
      </p:grpSp>
      <p:grpSp>
        <p:nvGrpSpPr>
          <p:cNvPr id="7" name="Group 28"/>
          <p:cNvGrpSpPr/>
          <p:nvPr/>
        </p:nvGrpSpPr>
        <p:grpSpPr>
          <a:xfrm>
            <a:off x="457200" y="3900831"/>
            <a:ext cx="663486" cy="1250484"/>
            <a:chOff x="6042113" y="3043596"/>
            <a:chExt cx="815886" cy="1165552"/>
          </a:xfrm>
        </p:grpSpPr>
        <p:sp>
          <p:nvSpPr>
            <p:cNvPr id="30" name="Chevron 29"/>
            <p:cNvSpPr/>
            <p:nvPr/>
          </p:nvSpPr>
          <p:spPr>
            <a:xfrm rot="5400000">
              <a:off x="5867280" y="3218429"/>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1" name="Chevron 10"/>
            <p:cNvSpPr/>
            <p:nvPr/>
          </p:nvSpPr>
          <p:spPr>
            <a:xfrm>
              <a:off x="6042113" y="3451539"/>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latin typeface="IranNastaliq" pitchFamily="18" charset="0"/>
                  <a:cs typeface="IranNastaliq" pitchFamily="18" charset="0"/>
                </a:rPr>
                <a:t>تقسیم کار</a:t>
              </a:r>
              <a:endParaRPr lang="fa-IR" kern="1200" dirty="0">
                <a:latin typeface="IranNastaliq" pitchFamily="18" charset="0"/>
                <a:cs typeface="IranNastaliq" pitchFamily="18" charset="0"/>
              </a:endParaRPr>
            </a:p>
          </p:txBody>
        </p:sp>
      </p:grpSp>
      <p:grpSp>
        <p:nvGrpSpPr>
          <p:cNvPr id="8" name="Group 31"/>
          <p:cNvGrpSpPr/>
          <p:nvPr/>
        </p:nvGrpSpPr>
        <p:grpSpPr>
          <a:xfrm>
            <a:off x="457200" y="4769316"/>
            <a:ext cx="663486" cy="1250484"/>
            <a:chOff x="6042113" y="3912081"/>
            <a:chExt cx="815886" cy="1165552"/>
          </a:xfrm>
        </p:grpSpPr>
        <p:sp>
          <p:nvSpPr>
            <p:cNvPr id="33" name="Chevron 32"/>
            <p:cNvSpPr/>
            <p:nvPr/>
          </p:nvSpPr>
          <p:spPr>
            <a:xfrm rot="5400000">
              <a:off x="5867280" y="4086914"/>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4" name="Chevron 12"/>
            <p:cNvSpPr/>
            <p:nvPr/>
          </p:nvSpPr>
          <p:spPr>
            <a:xfrm>
              <a:off x="6042113" y="4320024"/>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پایان</a:t>
              </a:r>
              <a:endParaRPr lang="fa-IR" kern="1200" dirty="0">
                <a:solidFill>
                  <a:schemeClr val="bg1"/>
                </a:solidFill>
                <a:latin typeface="IranNastaliq" pitchFamily="18" charset="0"/>
                <a:cs typeface="IranNastaliq" pitchFamily="18" charset="0"/>
              </a:endParaRPr>
            </a:p>
          </p:txBody>
        </p:sp>
      </p:grpSp>
      <p:pic>
        <p:nvPicPr>
          <p:cNvPr id="1027" name="Picture 3" descr="C:\Users\m\Desktop\PajohyarLogo.png"/>
          <p:cNvPicPr>
            <a:picLocks noChangeAspect="1" noChangeArrowheads="1"/>
          </p:cNvPicPr>
          <p:nvPr/>
        </p:nvPicPr>
        <p:blipFill>
          <a:blip r:embed="rId2" cstate="print"/>
          <a:srcRect/>
          <a:stretch>
            <a:fillRect/>
          </a:stretch>
        </p:blipFill>
        <p:spPr bwMode="auto">
          <a:xfrm>
            <a:off x="7215206" y="285729"/>
            <a:ext cx="1241234" cy="1428759"/>
          </a:xfrm>
          <a:prstGeom prst="rect">
            <a:avLst/>
          </a:prstGeom>
          <a:noFill/>
        </p:spPr>
      </p:pic>
    </p:spTree>
    <p:extLst>
      <p:ext uri="{BB962C8B-B14F-4D97-AF65-F5344CB8AC3E}">
        <p14:creationId xmlns:p14="http://schemas.microsoft.com/office/powerpoint/2010/main" xmlns="" val="160300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wipe(down)">
                                      <p:cBhvr>
                                        <p:cTn id="42" dur="500"/>
                                        <p:tgtEl>
                                          <p:spTgt spid="3">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Effect transition="in" filter="blinds(horizontal)">
                                      <p:cBhvr>
                                        <p:cTn id="4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440160"/>
          </a:xfrm>
        </p:spPr>
        <p:txBody>
          <a:bodyPr/>
          <a:lstStyle/>
          <a:p>
            <a:r>
              <a:rPr lang="fa-IR" dirty="0" smtClean="0">
                <a:solidFill>
                  <a:srgbClr val="0070C0"/>
                </a:solidFill>
                <a:cs typeface="B Zar" pitchFamily="2" charset="-78"/>
              </a:rPr>
              <a:t>«پژوهیار» </a:t>
            </a:r>
            <a:br>
              <a:rPr lang="fa-IR" dirty="0" smtClean="0">
                <a:solidFill>
                  <a:srgbClr val="0070C0"/>
                </a:solidFill>
                <a:cs typeface="B Zar" pitchFamily="2" charset="-78"/>
              </a:rPr>
            </a:br>
            <a:r>
              <a:rPr lang="fa-IR" dirty="0" smtClean="0">
                <a:solidFill>
                  <a:srgbClr val="0070C0"/>
                </a:solidFill>
                <a:cs typeface="B Zar" pitchFamily="2" charset="-78"/>
              </a:rPr>
              <a:t>1. در فضای کاربری و انسانی</a:t>
            </a:r>
            <a:endParaRPr lang="en-US" sz="2400" dirty="0">
              <a:solidFill>
                <a:srgbClr val="0070C0"/>
              </a:solidFill>
              <a:cs typeface="B Zar" pitchFamily="2" charset="-78"/>
            </a:endParaRPr>
          </a:p>
        </p:txBody>
      </p:sp>
      <p:sp>
        <p:nvSpPr>
          <p:cNvPr id="3" name="Content Placeholder 2"/>
          <p:cNvSpPr>
            <a:spLocks noGrp="1"/>
          </p:cNvSpPr>
          <p:nvPr>
            <p:ph idx="1"/>
          </p:nvPr>
        </p:nvSpPr>
        <p:spPr>
          <a:xfrm>
            <a:off x="1142976" y="1857364"/>
            <a:ext cx="7749504" cy="4307940"/>
          </a:xfrm>
        </p:spPr>
        <p:txBody>
          <a:bodyPr>
            <a:noAutofit/>
          </a:bodyPr>
          <a:lstStyle/>
          <a:p>
            <a:endParaRPr lang="fa-IR" sz="2800" dirty="0" smtClean="0">
              <a:solidFill>
                <a:srgbClr val="FF0000"/>
              </a:solidFill>
              <a:cs typeface="B Zar" pitchFamily="2" charset="-78"/>
            </a:endParaRPr>
          </a:p>
          <a:p>
            <a:r>
              <a:rPr lang="fa-IR" sz="2800" dirty="0" smtClean="0">
                <a:solidFill>
                  <a:srgbClr val="FF0000"/>
                </a:solidFill>
                <a:cs typeface="B Zar" pitchFamily="2" charset="-78"/>
              </a:rPr>
              <a:t>از کمبودهای دو حوزه رنج می‌برد:</a:t>
            </a:r>
          </a:p>
          <a:p>
            <a:pPr lvl="1"/>
            <a:r>
              <a:rPr lang="fa-IR" dirty="0" smtClean="0">
                <a:solidFill>
                  <a:srgbClr val="FF0000"/>
                </a:solidFill>
                <a:cs typeface="B Zar" pitchFamily="2" charset="-78"/>
              </a:rPr>
              <a:t>حوزه دانش کاربران:</a:t>
            </a:r>
          </a:p>
          <a:p>
            <a:pPr lvl="2"/>
            <a:r>
              <a:rPr lang="fa-IR" sz="2800" dirty="0" smtClean="0">
                <a:cs typeface="B Zar" pitchFamily="2" charset="-78"/>
              </a:rPr>
              <a:t>فراگیری استناد به عنوان یک مفهوم پایه در پژوهش</a:t>
            </a:r>
          </a:p>
          <a:p>
            <a:pPr lvl="2"/>
            <a:r>
              <a:rPr lang="fa-IR" sz="2800" dirty="0" smtClean="0">
                <a:cs typeface="B Zar" pitchFamily="2" charset="-78"/>
              </a:rPr>
              <a:t>ضرورت‌های اخلاقی و علمی منتهی به استناددهی</a:t>
            </a:r>
          </a:p>
          <a:p>
            <a:pPr lvl="1"/>
            <a:r>
              <a:rPr lang="fa-IR" dirty="0" smtClean="0">
                <a:solidFill>
                  <a:srgbClr val="FF0000"/>
                </a:solidFill>
                <a:cs typeface="B Zar" pitchFamily="2" charset="-78"/>
              </a:rPr>
              <a:t>حوزۀ مهارت کاربران:</a:t>
            </a:r>
          </a:p>
          <a:p>
            <a:pPr lvl="2"/>
            <a:r>
              <a:rPr lang="fa-IR" sz="2800" dirty="0" smtClean="0">
                <a:cs typeface="B Zar" pitchFamily="2" charset="-78"/>
              </a:rPr>
              <a:t>مهارت کار با نرم‌افزارهای این حوزه</a:t>
            </a:r>
          </a:p>
        </p:txBody>
      </p:sp>
      <p:grpSp>
        <p:nvGrpSpPr>
          <p:cNvPr id="4" name="Group 19"/>
          <p:cNvGrpSpPr/>
          <p:nvPr/>
        </p:nvGrpSpPr>
        <p:grpSpPr>
          <a:xfrm>
            <a:off x="457200" y="1295400"/>
            <a:ext cx="663486" cy="1250484"/>
            <a:chOff x="6042113" y="438165"/>
            <a:chExt cx="815886" cy="1165552"/>
          </a:xfrm>
        </p:grpSpPr>
        <p:sp>
          <p:nvSpPr>
            <p:cNvPr id="21" name="Chevron 20"/>
            <p:cNvSpPr/>
            <p:nvPr/>
          </p:nvSpPr>
          <p:spPr>
            <a:xfrm rot="5400000">
              <a:off x="5867280" y="612998"/>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2" name="Chevron 4"/>
            <p:cNvSpPr/>
            <p:nvPr/>
          </p:nvSpPr>
          <p:spPr>
            <a:xfrm>
              <a:off x="6042113" y="846108"/>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solidFill>
                    <a:srgbClr val="FF0000"/>
                  </a:solidFill>
                  <a:latin typeface="IranNastaliq" pitchFamily="18" charset="0"/>
                  <a:cs typeface="IranNastaliq" pitchFamily="18" charset="0"/>
                </a:rPr>
                <a:t>انسان</a:t>
              </a:r>
              <a:endParaRPr lang="fa-IR" kern="1200" dirty="0">
                <a:solidFill>
                  <a:srgbClr val="FF0000"/>
                </a:solidFill>
                <a:latin typeface="IranNastaliq" pitchFamily="18" charset="0"/>
                <a:cs typeface="IranNastaliq" pitchFamily="18" charset="0"/>
              </a:endParaRPr>
            </a:p>
          </p:txBody>
        </p:sp>
      </p:grpSp>
      <p:grpSp>
        <p:nvGrpSpPr>
          <p:cNvPr id="5" name="Group 22"/>
          <p:cNvGrpSpPr/>
          <p:nvPr/>
        </p:nvGrpSpPr>
        <p:grpSpPr>
          <a:xfrm>
            <a:off x="457200" y="2163873"/>
            <a:ext cx="663486" cy="1250484"/>
            <a:chOff x="6042113" y="1306638"/>
            <a:chExt cx="815886" cy="1165552"/>
          </a:xfrm>
        </p:grpSpPr>
        <p:sp>
          <p:nvSpPr>
            <p:cNvPr id="24" name="Chevron 23"/>
            <p:cNvSpPr/>
            <p:nvPr/>
          </p:nvSpPr>
          <p:spPr>
            <a:xfrm rot="5400000">
              <a:off x="5867280" y="1481471"/>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5" name="Chevron 6"/>
            <p:cNvSpPr/>
            <p:nvPr/>
          </p:nvSpPr>
          <p:spPr>
            <a:xfrm>
              <a:off x="6042113" y="1714581"/>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ابزار</a:t>
              </a:r>
              <a:endParaRPr lang="fa-IR" kern="1200" dirty="0">
                <a:solidFill>
                  <a:schemeClr val="bg1"/>
                </a:solidFill>
                <a:latin typeface="IranNastaliq" pitchFamily="18" charset="0"/>
                <a:cs typeface="IranNastaliq" pitchFamily="18" charset="0"/>
              </a:endParaRPr>
            </a:p>
          </p:txBody>
        </p:sp>
      </p:grpSp>
      <p:grpSp>
        <p:nvGrpSpPr>
          <p:cNvPr id="6" name="Group 25"/>
          <p:cNvGrpSpPr/>
          <p:nvPr/>
        </p:nvGrpSpPr>
        <p:grpSpPr>
          <a:xfrm>
            <a:off x="457200" y="3032358"/>
            <a:ext cx="663486" cy="1250484"/>
            <a:chOff x="6042113" y="2175123"/>
            <a:chExt cx="815886" cy="1165552"/>
          </a:xfrm>
        </p:grpSpPr>
        <p:sp>
          <p:nvSpPr>
            <p:cNvPr id="27" name="Chevron 26"/>
            <p:cNvSpPr/>
            <p:nvPr/>
          </p:nvSpPr>
          <p:spPr>
            <a:xfrm rot="5400000">
              <a:off x="5867280" y="2349956"/>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8" name="Chevron 8"/>
            <p:cNvSpPr/>
            <p:nvPr/>
          </p:nvSpPr>
          <p:spPr>
            <a:xfrm>
              <a:off x="6042113" y="2583066"/>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latin typeface="IranNastaliq" pitchFamily="18" charset="0"/>
                  <a:cs typeface="IranNastaliq" pitchFamily="18" charset="0"/>
                </a:rPr>
                <a:t>زیر ساخت</a:t>
              </a:r>
              <a:endParaRPr lang="fa-IR" kern="1200" dirty="0">
                <a:latin typeface="IranNastaliq" pitchFamily="18" charset="0"/>
                <a:cs typeface="IranNastaliq" pitchFamily="18" charset="0"/>
              </a:endParaRPr>
            </a:p>
          </p:txBody>
        </p:sp>
      </p:grpSp>
      <p:grpSp>
        <p:nvGrpSpPr>
          <p:cNvPr id="7" name="Group 28"/>
          <p:cNvGrpSpPr/>
          <p:nvPr/>
        </p:nvGrpSpPr>
        <p:grpSpPr>
          <a:xfrm>
            <a:off x="457200" y="3900831"/>
            <a:ext cx="663486" cy="1250484"/>
            <a:chOff x="6042113" y="3043596"/>
            <a:chExt cx="815886" cy="1165552"/>
          </a:xfrm>
        </p:grpSpPr>
        <p:sp>
          <p:nvSpPr>
            <p:cNvPr id="30" name="Chevron 29"/>
            <p:cNvSpPr/>
            <p:nvPr/>
          </p:nvSpPr>
          <p:spPr>
            <a:xfrm rot="5400000">
              <a:off x="5867280" y="3218429"/>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1" name="Chevron 10"/>
            <p:cNvSpPr/>
            <p:nvPr/>
          </p:nvSpPr>
          <p:spPr>
            <a:xfrm>
              <a:off x="6042113" y="3451539"/>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latin typeface="IranNastaliq" pitchFamily="18" charset="0"/>
                  <a:cs typeface="IranNastaliq" pitchFamily="18" charset="0"/>
                </a:rPr>
                <a:t>تقسیم کار</a:t>
              </a:r>
              <a:endParaRPr lang="fa-IR" kern="1200" dirty="0">
                <a:latin typeface="IranNastaliq" pitchFamily="18" charset="0"/>
                <a:cs typeface="IranNastaliq" pitchFamily="18" charset="0"/>
              </a:endParaRPr>
            </a:p>
          </p:txBody>
        </p:sp>
      </p:grpSp>
      <p:grpSp>
        <p:nvGrpSpPr>
          <p:cNvPr id="8" name="Group 31"/>
          <p:cNvGrpSpPr/>
          <p:nvPr/>
        </p:nvGrpSpPr>
        <p:grpSpPr>
          <a:xfrm>
            <a:off x="457200" y="4769316"/>
            <a:ext cx="663486" cy="1250484"/>
            <a:chOff x="6042113" y="3912081"/>
            <a:chExt cx="815886" cy="1165552"/>
          </a:xfrm>
        </p:grpSpPr>
        <p:sp>
          <p:nvSpPr>
            <p:cNvPr id="33" name="Chevron 32"/>
            <p:cNvSpPr/>
            <p:nvPr/>
          </p:nvSpPr>
          <p:spPr>
            <a:xfrm rot="5400000">
              <a:off x="5867280" y="4086914"/>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4" name="Chevron 12"/>
            <p:cNvSpPr/>
            <p:nvPr/>
          </p:nvSpPr>
          <p:spPr>
            <a:xfrm>
              <a:off x="6042113" y="4320024"/>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پایان</a:t>
              </a:r>
              <a:endParaRPr lang="fa-IR" kern="1200" dirty="0">
                <a:solidFill>
                  <a:schemeClr val="bg1"/>
                </a:solidFill>
                <a:latin typeface="IranNastaliq" pitchFamily="18" charset="0"/>
                <a:cs typeface="IranNastaliq" pitchFamily="18" charset="0"/>
              </a:endParaRPr>
            </a:p>
          </p:txBody>
        </p:sp>
      </p:grpSp>
    </p:spTree>
    <p:extLst>
      <p:ext uri="{BB962C8B-B14F-4D97-AF65-F5344CB8AC3E}">
        <p14:creationId xmlns:p14="http://schemas.microsoft.com/office/powerpoint/2010/main" xmlns="" val="160300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down)">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20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wipe(down)">
                                      <p:cBhvr>
                                        <p:cTn id="3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440160"/>
          </a:xfrm>
        </p:spPr>
        <p:txBody>
          <a:bodyPr/>
          <a:lstStyle/>
          <a:p>
            <a:r>
              <a:rPr lang="fa-IR" dirty="0" smtClean="0">
                <a:solidFill>
                  <a:srgbClr val="0070C0"/>
                </a:solidFill>
                <a:cs typeface="B Zar" pitchFamily="2" charset="-78"/>
              </a:rPr>
              <a:t>دانشوران ایرانی علوم انسانی</a:t>
            </a:r>
            <a:br>
              <a:rPr lang="fa-IR" dirty="0" smtClean="0">
                <a:solidFill>
                  <a:srgbClr val="0070C0"/>
                </a:solidFill>
                <a:cs typeface="B Zar" pitchFamily="2" charset="-78"/>
              </a:rPr>
            </a:br>
            <a:r>
              <a:rPr lang="fa-IR" sz="2000" dirty="0" smtClean="0">
                <a:solidFill>
                  <a:srgbClr val="0070C0"/>
                </a:solidFill>
                <a:cs typeface="B Zar" pitchFamily="2" charset="-78"/>
              </a:rPr>
              <a:t>(ضرورتهای پیشانرم‌افزاری)</a:t>
            </a:r>
            <a:endParaRPr lang="en-US" sz="2000" dirty="0">
              <a:solidFill>
                <a:srgbClr val="0070C0"/>
              </a:solidFill>
              <a:cs typeface="B Zar" pitchFamily="2" charset="-78"/>
            </a:endParaRPr>
          </a:p>
        </p:txBody>
      </p:sp>
      <p:sp>
        <p:nvSpPr>
          <p:cNvPr id="3" name="Content Placeholder 2"/>
          <p:cNvSpPr>
            <a:spLocks noGrp="1"/>
          </p:cNvSpPr>
          <p:nvPr>
            <p:ph idx="1"/>
          </p:nvPr>
        </p:nvSpPr>
        <p:spPr>
          <a:xfrm>
            <a:off x="251520" y="1628800"/>
            <a:ext cx="8640960" cy="4536504"/>
          </a:xfrm>
        </p:spPr>
        <p:txBody>
          <a:bodyPr>
            <a:normAutofit fontScale="77500" lnSpcReduction="20000"/>
          </a:bodyPr>
          <a:lstStyle/>
          <a:p>
            <a:r>
              <a:rPr lang="fa-IR" sz="4400" dirty="0" smtClean="0">
                <a:solidFill>
                  <a:srgbClr val="FF0000"/>
                </a:solidFill>
                <a:cs typeface="B Zar" pitchFamily="2" charset="-78"/>
              </a:rPr>
              <a:t>در مقام تولید علم:</a:t>
            </a:r>
          </a:p>
          <a:p>
            <a:pPr lvl="2"/>
            <a:r>
              <a:rPr lang="fa-IR" sz="3600" dirty="0" smtClean="0">
                <a:cs typeface="B Zar" pitchFamily="2" charset="-78"/>
              </a:rPr>
              <a:t>با کیفیات سروکار دارند تا </a:t>
            </a:r>
            <a:r>
              <a:rPr lang="fa-IR" sz="3600" dirty="0" err="1" smtClean="0">
                <a:cs typeface="B Zar" pitchFamily="2" charset="-78"/>
              </a:rPr>
              <a:t>کمیات</a:t>
            </a:r>
            <a:r>
              <a:rPr lang="fa-IR" sz="3600" dirty="0" smtClean="0">
                <a:cs typeface="B Zar" pitchFamily="2" charset="-78"/>
              </a:rPr>
              <a:t> سنجش‌پذیر</a:t>
            </a:r>
          </a:p>
          <a:p>
            <a:pPr lvl="2"/>
            <a:r>
              <a:rPr lang="fa-IR" sz="3600" dirty="0" smtClean="0">
                <a:cs typeface="B Zar" pitchFamily="2" charset="-78"/>
              </a:rPr>
              <a:t>با «برهان» (به معنای ریاضی و </a:t>
            </a:r>
            <a:r>
              <a:rPr lang="fa-IR" sz="3600" dirty="0" err="1" smtClean="0">
                <a:cs typeface="B Zar" pitchFamily="2" charset="-78"/>
              </a:rPr>
              <a:t>محاسباتی</a:t>
            </a:r>
            <a:r>
              <a:rPr lang="fa-IR" sz="3600" dirty="0" smtClean="0">
                <a:cs typeface="B Zar" pitchFamily="2" charset="-78"/>
              </a:rPr>
              <a:t>) کمتر سروکار دارند</a:t>
            </a:r>
          </a:p>
          <a:p>
            <a:pPr lvl="2"/>
            <a:r>
              <a:rPr lang="fa-IR" sz="3600" dirty="0" smtClean="0">
                <a:cs typeface="B Zar" pitchFamily="2" charset="-78"/>
              </a:rPr>
              <a:t>بیش از دیگر رشته‌ها با منابع پژوهشی چند زبانه سروکار دارند</a:t>
            </a:r>
          </a:p>
          <a:p>
            <a:pPr lvl="2"/>
            <a:endParaRPr lang="fa-IR" sz="3600" dirty="0" smtClean="0">
              <a:cs typeface="B Zar" pitchFamily="2" charset="-78"/>
            </a:endParaRPr>
          </a:p>
          <a:p>
            <a:r>
              <a:rPr lang="fa-IR" sz="4400" dirty="0" smtClean="0">
                <a:solidFill>
                  <a:srgbClr val="FF0000"/>
                </a:solidFill>
                <a:cs typeface="B Zar" pitchFamily="2" charset="-78"/>
              </a:rPr>
              <a:t>در بهره‌گیری از ابزارهای مجازی:</a:t>
            </a:r>
          </a:p>
          <a:p>
            <a:pPr lvl="2"/>
            <a:r>
              <a:rPr lang="fa-IR" sz="3600" dirty="0" err="1" smtClean="0">
                <a:cs typeface="B Zar" pitchFamily="2" charset="-78"/>
              </a:rPr>
              <a:t>وب</a:t>
            </a:r>
            <a:r>
              <a:rPr lang="fa-IR" sz="3600" dirty="0" smtClean="0">
                <a:cs typeface="B Zar" pitchFamily="2" charset="-78"/>
              </a:rPr>
              <a:t>، را کمتر می‌شناسند</a:t>
            </a:r>
          </a:p>
          <a:p>
            <a:pPr lvl="2"/>
            <a:r>
              <a:rPr lang="fa-IR" sz="3600" dirty="0" smtClean="0">
                <a:cs typeface="B Zar" pitchFamily="2" charset="-78"/>
              </a:rPr>
              <a:t>نرم‌افزارهای پردازش متن را کمتر به خدمت می‌گیرند:</a:t>
            </a:r>
          </a:p>
          <a:p>
            <a:pPr lvl="5"/>
            <a:r>
              <a:rPr lang="fa-IR" sz="3200" dirty="0" smtClean="0">
                <a:cs typeface="B Zar" pitchFamily="2" charset="-78"/>
              </a:rPr>
              <a:t>ابزارهای استناددهی</a:t>
            </a:r>
          </a:p>
          <a:p>
            <a:pPr lvl="5"/>
            <a:r>
              <a:rPr lang="fa-IR" sz="3200" dirty="0" smtClean="0">
                <a:cs typeface="B Zar" pitchFamily="2" charset="-78"/>
              </a:rPr>
              <a:t>خطایاب‌های املایی و نگارشی</a:t>
            </a:r>
          </a:p>
        </p:txBody>
      </p:sp>
      <p:grpSp>
        <p:nvGrpSpPr>
          <p:cNvPr id="4" name="Group 19"/>
          <p:cNvGrpSpPr/>
          <p:nvPr/>
        </p:nvGrpSpPr>
        <p:grpSpPr>
          <a:xfrm>
            <a:off x="457200" y="1295400"/>
            <a:ext cx="663486" cy="1250484"/>
            <a:chOff x="6042113" y="438165"/>
            <a:chExt cx="815886" cy="1165552"/>
          </a:xfrm>
        </p:grpSpPr>
        <p:sp>
          <p:nvSpPr>
            <p:cNvPr id="5" name="Chevron 4"/>
            <p:cNvSpPr/>
            <p:nvPr/>
          </p:nvSpPr>
          <p:spPr>
            <a:xfrm rot="5400000">
              <a:off x="5867280" y="612998"/>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Chevron 4"/>
            <p:cNvSpPr/>
            <p:nvPr/>
          </p:nvSpPr>
          <p:spPr>
            <a:xfrm>
              <a:off x="6042113" y="846108"/>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solidFill>
                    <a:srgbClr val="FF0000"/>
                  </a:solidFill>
                  <a:latin typeface="IranNastaliq" pitchFamily="18" charset="0"/>
                  <a:cs typeface="IranNastaliq" pitchFamily="18" charset="0"/>
                </a:rPr>
                <a:t>انسان</a:t>
              </a:r>
              <a:endParaRPr lang="fa-IR" kern="1200" dirty="0">
                <a:solidFill>
                  <a:srgbClr val="FF0000"/>
                </a:solidFill>
                <a:latin typeface="IranNastaliq" pitchFamily="18" charset="0"/>
                <a:cs typeface="IranNastaliq" pitchFamily="18" charset="0"/>
              </a:endParaRPr>
            </a:p>
          </p:txBody>
        </p:sp>
      </p:grpSp>
      <p:grpSp>
        <p:nvGrpSpPr>
          <p:cNvPr id="7" name="Group 22"/>
          <p:cNvGrpSpPr/>
          <p:nvPr/>
        </p:nvGrpSpPr>
        <p:grpSpPr>
          <a:xfrm>
            <a:off x="457200" y="2163873"/>
            <a:ext cx="663486" cy="1250484"/>
            <a:chOff x="6042113" y="1306638"/>
            <a:chExt cx="815886" cy="1165552"/>
          </a:xfrm>
        </p:grpSpPr>
        <p:sp>
          <p:nvSpPr>
            <p:cNvPr id="8" name="Chevron 7"/>
            <p:cNvSpPr/>
            <p:nvPr/>
          </p:nvSpPr>
          <p:spPr>
            <a:xfrm rot="5400000">
              <a:off x="5867280" y="1481471"/>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Chevron 6"/>
            <p:cNvSpPr/>
            <p:nvPr/>
          </p:nvSpPr>
          <p:spPr>
            <a:xfrm>
              <a:off x="6042113" y="1714581"/>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latin typeface="IranNastaliq" pitchFamily="18" charset="0"/>
                  <a:cs typeface="IranNastaliq" pitchFamily="18" charset="0"/>
                </a:rPr>
                <a:t>ابزار</a:t>
              </a:r>
              <a:endParaRPr lang="fa-IR" kern="1200" dirty="0">
                <a:latin typeface="IranNastaliq" pitchFamily="18" charset="0"/>
                <a:cs typeface="IranNastaliq" pitchFamily="18" charset="0"/>
              </a:endParaRPr>
            </a:p>
          </p:txBody>
        </p:sp>
      </p:grpSp>
      <p:grpSp>
        <p:nvGrpSpPr>
          <p:cNvPr id="10" name="Group 25"/>
          <p:cNvGrpSpPr/>
          <p:nvPr/>
        </p:nvGrpSpPr>
        <p:grpSpPr>
          <a:xfrm>
            <a:off x="457200" y="3032358"/>
            <a:ext cx="663486" cy="1250484"/>
            <a:chOff x="6042113" y="2175123"/>
            <a:chExt cx="815886" cy="1165552"/>
          </a:xfrm>
        </p:grpSpPr>
        <p:sp>
          <p:nvSpPr>
            <p:cNvPr id="11" name="Chevron 10"/>
            <p:cNvSpPr/>
            <p:nvPr/>
          </p:nvSpPr>
          <p:spPr>
            <a:xfrm rot="5400000">
              <a:off x="5867280" y="2349956"/>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2" name="Chevron 8"/>
            <p:cNvSpPr/>
            <p:nvPr/>
          </p:nvSpPr>
          <p:spPr>
            <a:xfrm>
              <a:off x="6042113" y="2583066"/>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latin typeface="IranNastaliq" pitchFamily="18" charset="0"/>
                  <a:cs typeface="IranNastaliq" pitchFamily="18" charset="0"/>
                </a:rPr>
                <a:t>زیر ساخت</a:t>
              </a:r>
              <a:endParaRPr lang="fa-IR" kern="1200" dirty="0">
                <a:latin typeface="IranNastaliq" pitchFamily="18" charset="0"/>
                <a:cs typeface="IranNastaliq" pitchFamily="18" charset="0"/>
              </a:endParaRPr>
            </a:p>
          </p:txBody>
        </p:sp>
      </p:grpSp>
      <p:grpSp>
        <p:nvGrpSpPr>
          <p:cNvPr id="13" name="Group 28"/>
          <p:cNvGrpSpPr/>
          <p:nvPr/>
        </p:nvGrpSpPr>
        <p:grpSpPr>
          <a:xfrm>
            <a:off x="457200" y="3900831"/>
            <a:ext cx="663486" cy="1250484"/>
            <a:chOff x="6042113" y="3043596"/>
            <a:chExt cx="815886" cy="1165552"/>
          </a:xfrm>
        </p:grpSpPr>
        <p:sp>
          <p:nvSpPr>
            <p:cNvPr id="14" name="Chevron 13"/>
            <p:cNvSpPr/>
            <p:nvPr/>
          </p:nvSpPr>
          <p:spPr>
            <a:xfrm rot="5400000">
              <a:off x="5867280" y="3218429"/>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5" name="Chevron 10"/>
            <p:cNvSpPr/>
            <p:nvPr/>
          </p:nvSpPr>
          <p:spPr>
            <a:xfrm>
              <a:off x="6042113" y="3451539"/>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latin typeface="IranNastaliq" pitchFamily="18" charset="0"/>
                  <a:cs typeface="IranNastaliq" pitchFamily="18" charset="0"/>
                </a:rPr>
                <a:t>تقسیم کار</a:t>
              </a:r>
              <a:endParaRPr lang="fa-IR" kern="1200" dirty="0">
                <a:latin typeface="IranNastaliq" pitchFamily="18" charset="0"/>
                <a:cs typeface="IranNastaliq" pitchFamily="18" charset="0"/>
              </a:endParaRPr>
            </a:p>
          </p:txBody>
        </p:sp>
      </p:grpSp>
      <p:grpSp>
        <p:nvGrpSpPr>
          <p:cNvPr id="16" name="Group 31"/>
          <p:cNvGrpSpPr/>
          <p:nvPr/>
        </p:nvGrpSpPr>
        <p:grpSpPr>
          <a:xfrm>
            <a:off x="457200" y="4769316"/>
            <a:ext cx="663486" cy="1250484"/>
            <a:chOff x="6042113" y="3912081"/>
            <a:chExt cx="815886" cy="1165552"/>
          </a:xfrm>
        </p:grpSpPr>
        <p:sp>
          <p:nvSpPr>
            <p:cNvPr id="17" name="Chevron 16"/>
            <p:cNvSpPr/>
            <p:nvPr/>
          </p:nvSpPr>
          <p:spPr>
            <a:xfrm rot="5400000">
              <a:off x="5867280" y="4086914"/>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8" name="Chevron 12"/>
            <p:cNvSpPr/>
            <p:nvPr/>
          </p:nvSpPr>
          <p:spPr>
            <a:xfrm>
              <a:off x="6042113" y="4320024"/>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پایان</a:t>
              </a:r>
              <a:endParaRPr lang="fa-IR" kern="1200" dirty="0">
                <a:solidFill>
                  <a:schemeClr val="bg1"/>
                </a:solidFill>
                <a:latin typeface="IranNastaliq" pitchFamily="18" charset="0"/>
                <a:cs typeface="IranNastaliq" pitchFamily="18" charset="0"/>
              </a:endParaRPr>
            </a:p>
          </p:txBody>
        </p:sp>
      </p:grpSp>
    </p:spTree>
    <p:extLst>
      <p:ext uri="{BB962C8B-B14F-4D97-AF65-F5344CB8AC3E}">
        <p14:creationId xmlns:p14="http://schemas.microsoft.com/office/powerpoint/2010/main" xmlns="" val="160300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20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20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20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2000"/>
                                        <p:tgtEl>
                                          <p:spTgt spid="3">
                                            <p:txEl>
                                              <p:pRg st="5" end="5"/>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fade">
                                      <p:cBhvr>
                                        <p:cTn id="24" dur="2000"/>
                                        <p:tgtEl>
                                          <p:spTgt spid="3">
                                            <p:txEl>
                                              <p:pRg st="6" end="6"/>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2000"/>
                                        <p:tgtEl>
                                          <p:spTgt spid="3">
                                            <p:txEl>
                                              <p:pRg st="7" end="7"/>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fade">
                                      <p:cBhvr>
                                        <p:cTn id="30" dur="2000"/>
                                        <p:tgtEl>
                                          <p:spTgt spid="3">
                                            <p:txEl>
                                              <p:pRg st="8" end="8"/>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animEffect transition="in" filter="fade">
                                      <p:cBhvr>
                                        <p:cTn id="33"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440160"/>
          </a:xfrm>
        </p:spPr>
        <p:txBody>
          <a:bodyPr/>
          <a:lstStyle/>
          <a:p>
            <a:r>
              <a:rPr lang="fa-IR" dirty="0" smtClean="0">
                <a:solidFill>
                  <a:srgbClr val="0070C0"/>
                </a:solidFill>
                <a:cs typeface="B Zar" pitchFamily="2" charset="-78"/>
              </a:rPr>
              <a:t>دانشوران ایرانی علوم انسانی</a:t>
            </a:r>
            <a:br>
              <a:rPr lang="fa-IR" dirty="0" smtClean="0">
                <a:solidFill>
                  <a:srgbClr val="0070C0"/>
                </a:solidFill>
                <a:cs typeface="B Zar" pitchFamily="2" charset="-78"/>
              </a:rPr>
            </a:br>
            <a:r>
              <a:rPr lang="fa-IR" dirty="0" smtClean="0">
                <a:solidFill>
                  <a:srgbClr val="0070C0"/>
                </a:solidFill>
                <a:cs typeface="B Zar" pitchFamily="2" charset="-78"/>
              </a:rPr>
              <a:t> </a:t>
            </a:r>
            <a:r>
              <a:rPr lang="fa-IR" sz="2000" dirty="0" smtClean="0">
                <a:solidFill>
                  <a:srgbClr val="0070C0"/>
                </a:solidFill>
                <a:cs typeface="B Zar" pitchFamily="2" charset="-78"/>
              </a:rPr>
              <a:t>(ضرورتهای پیشانرم‌افزاری)</a:t>
            </a:r>
            <a:endParaRPr lang="en-US" sz="2000" dirty="0">
              <a:solidFill>
                <a:srgbClr val="0070C0"/>
              </a:solidFill>
              <a:cs typeface="B Zar" pitchFamily="2" charset="-78"/>
            </a:endParaRPr>
          </a:p>
        </p:txBody>
      </p:sp>
      <p:sp>
        <p:nvSpPr>
          <p:cNvPr id="3" name="Content Placeholder 2"/>
          <p:cNvSpPr>
            <a:spLocks noGrp="1"/>
          </p:cNvSpPr>
          <p:nvPr>
            <p:ph idx="1"/>
          </p:nvPr>
        </p:nvSpPr>
        <p:spPr>
          <a:xfrm>
            <a:off x="1000100" y="1628800"/>
            <a:ext cx="7892380" cy="4536504"/>
          </a:xfrm>
        </p:spPr>
        <p:txBody>
          <a:bodyPr>
            <a:normAutofit fontScale="77500" lnSpcReduction="20000"/>
          </a:bodyPr>
          <a:lstStyle/>
          <a:p>
            <a:r>
              <a:rPr lang="fa-IR" sz="4400" dirty="0" smtClean="0">
                <a:solidFill>
                  <a:srgbClr val="FF0000"/>
                </a:solidFill>
                <a:cs typeface="B Zar" pitchFamily="2" charset="-78"/>
              </a:rPr>
              <a:t>در مواجهۀ با تولید علمی «دیگران»:</a:t>
            </a:r>
          </a:p>
          <a:p>
            <a:pPr lvl="2"/>
            <a:r>
              <a:rPr lang="fa-IR" sz="3600" dirty="0" smtClean="0">
                <a:cs typeface="B Zar" pitchFamily="2" charset="-78"/>
              </a:rPr>
              <a:t>گاهی به </a:t>
            </a:r>
            <a:r>
              <a:rPr lang="fa-IR" sz="3600" dirty="0" err="1" smtClean="0">
                <a:cs typeface="B Zar" pitchFamily="2" charset="-78"/>
              </a:rPr>
              <a:t>استناددهی</a:t>
            </a:r>
            <a:r>
              <a:rPr lang="fa-IR" sz="3600" dirty="0" smtClean="0">
                <a:cs typeface="B Zar" pitchFamily="2" charset="-78"/>
              </a:rPr>
              <a:t> اهمیت کمتری می‌دهند (ناخواسته)</a:t>
            </a:r>
          </a:p>
          <a:p>
            <a:pPr lvl="2"/>
            <a:r>
              <a:rPr lang="fa-IR" sz="3600" dirty="0" smtClean="0">
                <a:cs typeface="B Zar" pitchFamily="2" charset="-78"/>
              </a:rPr>
              <a:t>گاهی هم برای سرقت علمی مصادیق چندانی قائل نیستند (اندیشیده و مدلّل)</a:t>
            </a:r>
          </a:p>
          <a:p>
            <a:pPr lvl="3"/>
            <a:r>
              <a:rPr lang="fa-IR" sz="3200" dirty="0" smtClean="0">
                <a:cs typeface="B Zar" pitchFamily="2" charset="-78"/>
              </a:rPr>
              <a:t>حضور این نگرش در: </a:t>
            </a:r>
          </a:p>
          <a:p>
            <a:pPr lvl="5"/>
            <a:r>
              <a:rPr lang="fa-IR" sz="3200" dirty="0" smtClean="0">
                <a:cs typeface="B Zar" pitchFamily="2" charset="-78"/>
              </a:rPr>
              <a:t>برخی لایه‌های سنتی فقه قدیم</a:t>
            </a:r>
          </a:p>
          <a:p>
            <a:pPr lvl="5"/>
            <a:r>
              <a:rPr lang="fa-IR" sz="3200" dirty="0" smtClean="0">
                <a:cs typeface="B Zar" pitchFamily="2" charset="-78"/>
              </a:rPr>
              <a:t>برخی نگرش‌های پس از مدرن (</a:t>
            </a:r>
            <a:r>
              <a:rPr lang="en-US" sz="3200" dirty="0" smtClean="0">
                <a:cs typeface="B Zar" pitchFamily="2" charset="-78"/>
              </a:rPr>
              <a:t>Post-Modern</a:t>
            </a:r>
            <a:r>
              <a:rPr lang="fa-IR" sz="3200" dirty="0" smtClean="0">
                <a:cs typeface="B Zar" pitchFamily="2" charset="-78"/>
              </a:rPr>
              <a:t>) </a:t>
            </a:r>
          </a:p>
          <a:p>
            <a:pPr lvl="2"/>
            <a:r>
              <a:rPr lang="fa-IR" sz="3600" dirty="0" smtClean="0">
                <a:cs typeface="B Zar" pitchFamily="2" charset="-78"/>
              </a:rPr>
              <a:t>«دیگری» بیشتر در رفتار واقعی حضور دارد نه در رفتار مجازی:</a:t>
            </a:r>
          </a:p>
          <a:p>
            <a:pPr lvl="5"/>
            <a:r>
              <a:rPr lang="fa-IR" sz="3200" dirty="0" smtClean="0">
                <a:cs typeface="B Zar" pitchFamily="2" charset="-78"/>
              </a:rPr>
              <a:t>لذا: تعامل استنادی با «دیگری» جزء تعامل‌های کمتر ضروری است</a:t>
            </a:r>
          </a:p>
        </p:txBody>
      </p:sp>
      <p:grpSp>
        <p:nvGrpSpPr>
          <p:cNvPr id="4" name="Group 19"/>
          <p:cNvGrpSpPr/>
          <p:nvPr/>
        </p:nvGrpSpPr>
        <p:grpSpPr>
          <a:xfrm>
            <a:off x="457200" y="1295400"/>
            <a:ext cx="663486" cy="1250484"/>
            <a:chOff x="6042113" y="438165"/>
            <a:chExt cx="815886" cy="1165552"/>
          </a:xfrm>
        </p:grpSpPr>
        <p:sp>
          <p:nvSpPr>
            <p:cNvPr id="5" name="Chevron 4"/>
            <p:cNvSpPr/>
            <p:nvPr/>
          </p:nvSpPr>
          <p:spPr>
            <a:xfrm rot="5400000">
              <a:off x="5867280" y="612998"/>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Chevron 4"/>
            <p:cNvSpPr/>
            <p:nvPr/>
          </p:nvSpPr>
          <p:spPr>
            <a:xfrm>
              <a:off x="6042113" y="846108"/>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solidFill>
                    <a:srgbClr val="FF0000"/>
                  </a:solidFill>
                  <a:latin typeface="IranNastaliq" pitchFamily="18" charset="0"/>
                  <a:cs typeface="IranNastaliq" pitchFamily="18" charset="0"/>
                </a:rPr>
                <a:t>انسان</a:t>
              </a:r>
              <a:endParaRPr lang="fa-IR" kern="1200" dirty="0">
                <a:solidFill>
                  <a:srgbClr val="FF0000"/>
                </a:solidFill>
                <a:latin typeface="IranNastaliq" pitchFamily="18" charset="0"/>
                <a:cs typeface="IranNastaliq" pitchFamily="18" charset="0"/>
              </a:endParaRPr>
            </a:p>
          </p:txBody>
        </p:sp>
      </p:grpSp>
      <p:grpSp>
        <p:nvGrpSpPr>
          <p:cNvPr id="7" name="Group 22"/>
          <p:cNvGrpSpPr/>
          <p:nvPr/>
        </p:nvGrpSpPr>
        <p:grpSpPr>
          <a:xfrm>
            <a:off x="457200" y="2163873"/>
            <a:ext cx="663486" cy="1250484"/>
            <a:chOff x="6042113" y="1306638"/>
            <a:chExt cx="815886" cy="1165552"/>
          </a:xfrm>
        </p:grpSpPr>
        <p:sp>
          <p:nvSpPr>
            <p:cNvPr id="8" name="Chevron 7"/>
            <p:cNvSpPr/>
            <p:nvPr/>
          </p:nvSpPr>
          <p:spPr>
            <a:xfrm rot="5400000">
              <a:off x="5867280" y="1481471"/>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Chevron 6"/>
            <p:cNvSpPr/>
            <p:nvPr/>
          </p:nvSpPr>
          <p:spPr>
            <a:xfrm>
              <a:off x="6042113" y="1714581"/>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latin typeface="IranNastaliq" pitchFamily="18" charset="0"/>
                  <a:cs typeface="IranNastaliq" pitchFamily="18" charset="0"/>
                </a:rPr>
                <a:t>ابزار</a:t>
              </a:r>
              <a:endParaRPr lang="fa-IR" kern="1200" dirty="0">
                <a:latin typeface="IranNastaliq" pitchFamily="18" charset="0"/>
                <a:cs typeface="IranNastaliq" pitchFamily="18" charset="0"/>
              </a:endParaRPr>
            </a:p>
          </p:txBody>
        </p:sp>
      </p:grpSp>
      <p:grpSp>
        <p:nvGrpSpPr>
          <p:cNvPr id="10" name="Group 25"/>
          <p:cNvGrpSpPr/>
          <p:nvPr/>
        </p:nvGrpSpPr>
        <p:grpSpPr>
          <a:xfrm>
            <a:off x="457200" y="3032358"/>
            <a:ext cx="663486" cy="1250484"/>
            <a:chOff x="6042113" y="2175123"/>
            <a:chExt cx="815886" cy="1165552"/>
          </a:xfrm>
        </p:grpSpPr>
        <p:sp>
          <p:nvSpPr>
            <p:cNvPr id="11" name="Chevron 10"/>
            <p:cNvSpPr/>
            <p:nvPr/>
          </p:nvSpPr>
          <p:spPr>
            <a:xfrm rot="5400000">
              <a:off x="5867280" y="2349956"/>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2" name="Chevron 8"/>
            <p:cNvSpPr/>
            <p:nvPr/>
          </p:nvSpPr>
          <p:spPr>
            <a:xfrm>
              <a:off x="6042113" y="2583066"/>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latin typeface="IranNastaliq" pitchFamily="18" charset="0"/>
                  <a:cs typeface="IranNastaliq" pitchFamily="18" charset="0"/>
                </a:rPr>
                <a:t>زیر ساخت</a:t>
              </a:r>
              <a:endParaRPr lang="fa-IR" kern="1200" dirty="0">
                <a:latin typeface="IranNastaliq" pitchFamily="18" charset="0"/>
                <a:cs typeface="IranNastaliq" pitchFamily="18" charset="0"/>
              </a:endParaRPr>
            </a:p>
          </p:txBody>
        </p:sp>
      </p:grpSp>
      <p:grpSp>
        <p:nvGrpSpPr>
          <p:cNvPr id="13" name="Group 28"/>
          <p:cNvGrpSpPr/>
          <p:nvPr/>
        </p:nvGrpSpPr>
        <p:grpSpPr>
          <a:xfrm>
            <a:off x="457200" y="3900831"/>
            <a:ext cx="663486" cy="1250484"/>
            <a:chOff x="6042113" y="3043596"/>
            <a:chExt cx="815886" cy="1165552"/>
          </a:xfrm>
        </p:grpSpPr>
        <p:sp>
          <p:nvSpPr>
            <p:cNvPr id="14" name="Chevron 13"/>
            <p:cNvSpPr/>
            <p:nvPr/>
          </p:nvSpPr>
          <p:spPr>
            <a:xfrm rot="5400000">
              <a:off x="5867280" y="3218429"/>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5" name="Chevron 10"/>
            <p:cNvSpPr/>
            <p:nvPr/>
          </p:nvSpPr>
          <p:spPr>
            <a:xfrm>
              <a:off x="6042113" y="3451539"/>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latin typeface="IranNastaliq" pitchFamily="18" charset="0"/>
                  <a:cs typeface="IranNastaliq" pitchFamily="18" charset="0"/>
                </a:rPr>
                <a:t>تقسیم کار</a:t>
              </a:r>
              <a:endParaRPr lang="fa-IR" kern="1200" dirty="0">
                <a:latin typeface="IranNastaliq" pitchFamily="18" charset="0"/>
                <a:cs typeface="IranNastaliq" pitchFamily="18" charset="0"/>
              </a:endParaRPr>
            </a:p>
          </p:txBody>
        </p:sp>
      </p:grpSp>
      <p:grpSp>
        <p:nvGrpSpPr>
          <p:cNvPr id="16" name="Group 31"/>
          <p:cNvGrpSpPr/>
          <p:nvPr/>
        </p:nvGrpSpPr>
        <p:grpSpPr>
          <a:xfrm>
            <a:off x="457200" y="4769316"/>
            <a:ext cx="663486" cy="1250484"/>
            <a:chOff x="6042113" y="3912081"/>
            <a:chExt cx="815886" cy="1165552"/>
          </a:xfrm>
        </p:grpSpPr>
        <p:sp>
          <p:nvSpPr>
            <p:cNvPr id="17" name="Chevron 16"/>
            <p:cNvSpPr/>
            <p:nvPr/>
          </p:nvSpPr>
          <p:spPr>
            <a:xfrm rot="5400000">
              <a:off x="5867280" y="4086914"/>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8" name="Chevron 12"/>
            <p:cNvSpPr/>
            <p:nvPr/>
          </p:nvSpPr>
          <p:spPr>
            <a:xfrm>
              <a:off x="6042113" y="4320024"/>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پایان</a:t>
              </a:r>
              <a:endParaRPr lang="fa-IR" kern="1200" dirty="0">
                <a:solidFill>
                  <a:schemeClr val="bg1"/>
                </a:solidFill>
                <a:latin typeface="IranNastaliq" pitchFamily="18" charset="0"/>
                <a:cs typeface="IranNastaliq" pitchFamily="18" charset="0"/>
              </a:endParaRPr>
            </a:p>
          </p:txBody>
        </p:sp>
      </p:grpSp>
    </p:spTree>
    <p:extLst>
      <p:ext uri="{BB962C8B-B14F-4D97-AF65-F5344CB8AC3E}">
        <p14:creationId xmlns:p14="http://schemas.microsoft.com/office/powerpoint/2010/main" xmlns="" val="160300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20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20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20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2000"/>
                                        <p:tgtEl>
                                          <p:spTgt spid="3">
                                            <p:txEl>
                                              <p:pRg st="4" end="4"/>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2000"/>
                                        <p:tgtEl>
                                          <p:spTgt spid="3">
                                            <p:txEl>
                                              <p:pRg st="5" end="5"/>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2000"/>
                                        <p:tgtEl>
                                          <p:spTgt spid="3">
                                            <p:txEl>
                                              <p:pRg st="6" end="6"/>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440160"/>
          </a:xfrm>
        </p:spPr>
        <p:txBody>
          <a:bodyPr/>
          <a:lstStyle/>
          <a:p>
            <a:r>
              <a:rPr lang="fa-IR" dirty="0" smtClean="0">
                <a:solidFill>
                  <a:srgbClr val="0070C0"/>
                </a:solidFill>
                <a:cs typeface="B Zar" pitchFamily="2" charset="-78"/>
              </a:rPr>
              <a:t>«پژوهیار» </a:t>
            </a:r>
            <a:br>
              <a:rPr lang="fa-IR" dirty="0" smtClean="0">
                <a:solidFill>
                  <a:srgbClr val="0070C0"/>
                </a:solidFill>
                <a:cs typeface="B Zar" pitchFamily="2" charset="-78"/>
              </a:rPr>
            </a:br>
            <a:r>
              <a:rPr lang="fa-IR" dirty="0" smtClean="0">
                <a:solidFill>
                  <a:srgbClr val="0070C0"/>
                </a:solidFill>
                <a:cs typeface="B Zar" pitchFamily="2" charset="-78"/>
              </a:rPr>
              <a:t>2. در زنجیرۀ خدمات پژوهشی فارسی </a:t>
            </a:r>
            <a:endParaRPr lang="en-US" sz="2400" dirty="0">
              <a:solidFill>
                <a:srgbClr val="0070C0"/>
              </a:solidFill>
              <a:cs typeface="B Zar" pitchFamily="2" charset="-78"/>
            </a:endParaRPr>
          </a:p>
        </p:txBody>
      </p:sp>
      <p:sp>
        <p:nvSpPr>
          <p:cNvPr id="3" name="Content Placeholder 2"/>
          <p:cNvSpPr>
            <a:spLocks noGrp="1"/>
          </p:cNvSpPr>
          <p:nvPr>
            <p:ph idx="1"/>
          </p:nvPr>
        </p:nvSpPr>
        <p:spPr>
          <a:xfrm>
            <a:off x="1142976" y="1857364"/>
            <a:ext cx="7749504" cy="4307940"/>
          </a:xfrm>
        </p:spPr>
        <p:txBody>
          <a:bodyPr>
            <a:normAutofit/>
          </a:bodyPr>
          <a:lstStyle/>
          <a:p>
            <a:endParaRPr lang="fa-IR" sz="2800" dirty="0" smtClean="0">
              <a:solidFill>
                <a:srgbClr val="FF0000"/>
              </a:solidFill>
              <a:cs typeface="B Zar" pitchFamily="2" charset="-78"/>
            </a:endParaRPr>
          </a:p>
          <a:p>
            <a:r>
              <a:rPr lang="fa-IR" sz="2800" dirty="0" smtClean="0">
                <a:solidFill>
                  <a:srgbClr val="FF0000"/>
                </a:solidFill>
                <a:cs typeface="B Zar" pitchFamily="2" charset="-78"/>
              </a:rPr>
              <a:t>از کمبودهای زیرساختی رنج می‌برد:</a:t>
            </a:r>
          </a:p>
          <a:p>
            <a:pPr lvl="2"/>
            <a:r>
              <a:rPr lang="fa-IR" sz="2800" dirty="0" smtClean="0">
                <a:cs typeface="B Zar" pitchFamily="2" charset="-78"/>
              </a:rPr>
              <a:t>فقدان شیوه‌نامه‌های استنادی بومی تخصصی </a:t>
            </a:r>
          </a:p>
          <a:p>
            <a:pPr lvl="2"/>
            <a:r>
              <a:rPr lang="fa-IR" sz="2800" dirty="0" smtClean="0">
                <a:cs typeface="B Zar" pitchFamily="2" charset="-78"/>
              </a:rPr>
              <a:t>فقدان بانک‌های فراداده‌ای قابل اتکاء</a:t>
            </a:r>
          </a:p>
          <a:p>
            <a:pPr lvl="2"/>
            <a:r>
              <a:rPr lang="fa-IR" sz="2800" dirty="0" smtClean="0">
                <a:cs typeface="B Zar" pitchFamily="2" charset="-78"/>
              </a:rPr>
              <a:t>کمبود پایگاه‌های علمی استاندارد فارسی قابل درون‌برد</a:t>
            </a:r>
          </a:p>
          <a:p>
            <a:pPr lvl="2"/>
            <a:endParaRPr lang="fa-IR" sz="2800" dirty="0" smtClean="0">
              <a:cs typeface="B Zar" pitchFamily="2" charset="-78"/>
            </a:endParaRPr>
          </a:p>
          <a:p>
            <a:pPr lvl="2"/>
            <a:endParaRPr lang="fa-IR" sz="2800" dirty="0" smtClean="0">
              <a:cs typeface="B Zar" pitchFamily="2" charset="-78"/>
            </a:endParaRPr>
          </a:p>
          <a:p>
            <a:pPr lvl="2" algn="ctr">
              <a:buNone/>
            </a:pPr>
            <a:r>
              <a:rPr lang="en-US" sz="2800" dirty="0" smtClean="0">
                <a:cs typeface="B Zar" pitchFamily="2" charset="-78"/>
              </a:rPr>
              <a:t>www.pajoohyar.ir</a:t>
            </a:r>
            <a:endParaRPr lang="fa-IR" sz="2800" dirty="0" smtClean="0">
              <a:cs typeface="B Zar" pitchFamily="2" charset="-78"/>
            </a:endParaRPr>
          </a:p>
          <a:p>
            <a:pPr lvl="2"/>
            <a:endParaRPr lang="fa-IR" sz="2800" dirty="0" smtClean="0">
              <a:cs typeface="B Zar" pitchFamily="2" charset="-78"/>
            </a:endParaRPr>
          </a:p>
        </p:txBody>
      </p:sp>
      <p:grpSp>
        <p:nvGrpSpPr>
          <p:cNvPr id="4" name="Group 19"/>
          <p:cNvGrpSpPr/>
          <p:nvPr/>
        </p:nvGrpSpPr>
        <p:grpSpPr>
          <a:xfrm>
            <a:off x="457200" y="1295400"/>
            <a:ext cx="663486" cy="1250484"/>
            <a:chOff x="6042113" y="438165"/>
            <a:chExt cx="815886" cy="1165552"/>
          </a:xfrm>
        </p:grpSpPr>
        <p:sp>
          <p:nvSpPr>
            <p:cNvPr id="21" name="Chevron 20"/>
            <p:cNvSpPr/>
            <p:nvPr/>
          </p:nvSpPr>
          <p:spPr>
            <a:xfrm rot="5400000">
              <a:off x="5867280" y="612998"/>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2" name="Chevron 4"/>
            <p:cNvSpPr/>
            <p:nvPr/>
          </p:nvSpPr>
          <p:spPr>
            <a:xfrm>
              <a:off x="6042113" y="846108"/>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solidFill>
                    <a:schemeClr val="bg1"/>
                  </a:solidFill>
                  <a:latin typeface="IranNastaliq" pitchFamily="18" charset="0"/>
                  <a:cs typeface="IranNastaliq" pitchFamily="18" charset="0"/>
                </a:rPr>
                <a:t>انسان</a:t>
              </a:r>
              <a:endParaRPr lang="fa-IR" kern="1200" dirty="0">
                <a:solidFill>
                  <a:schemeClr val="bg1"/>
                </a:solidFill>
                <a:latin typeface="IranNastaliq" pitchFamily="18" charset="0"/>
                <a:cs typeface="IranNastaliq" pitchFamily="18" charset="0"/>
              </a:endParaRPr>
            </a:p>
          </p:txBody>
        </p:sp>
      </p:grpSp>
      <p:grpSp>
        <p:nvGrpSpPr>
          <p:cNvPr id="5" name="Group 22"/>
          <p:cNvGrpSpPr/>
          <p:nvPr/>
        </p:nvGrpSpPr>
        <p:grpSpPr>
          <a:xfrm>
            <a:off x="457200" y="2163873"/>
            <a:ext cx="663486" cy="1250484"/>
            <a:chOff x="6042113" y="1306638"/>
            <a:chExt cx="815886" cy="1165552"/>
          </a:xfrm>
        </p:grpSpPr>
        <p:sp>
          <p:nvSpPr>
            <p:cNvPr id="24" name="Chevron 23"/>
            <p:cNvSpPr/>
            <p:nvPr/>
          </p:nvSpPr>
          <p:spPr>
            <a:xfrm rot="5400000">
              <a:off x="5867280" y="1481471"/>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5" name="Chevron 6"/>
            <p:cNvSpPr/>
            <p:nvPr/>
          </p:nvSpPr>
          <p:spPr>
            <a:xfrm>
              <a:off x="6042113" y="1714581"/>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ابزار</a:t>
              </a:r>
              <a:endParaRPr lang="fa-IR" kern="1200" dirty="0">
                <a:solidFill>
                  <a:schemeClr val="bg1"/>
                </a:solidFill>
                <a:latin typeface="IranNastaliq" pitchFamily="18" charset="0"/>
                <a:cs typeface="IranNastaliq" pitchFamily="18" charset="0"/>
              </a:endParaRPr>
            </a:p>
          </p:txBody>
        </p:sp>
      </p:grpSp>
      <p:grpSp>
        <p:nvGrpSpPr>
          <p:cNvPr id="6" name="Group 25"/>
          <p:cNvGrpSpPr/>
          <p:nvPr/>
        </p:nvGrpSpPr>
        <p:grpSpPr>
          <a:xfrm>
            <a:off x="457200" y="3032358"/>
            <a:ext cx="663486" cy="1250484"/>
            <a:chOff x="6042113" y="2175123"/>
            <a:chExt cx="815886" cy="1165552"/>
          </a:xfrm>
        </p:grpSpPr>
        <p:sp>
          <p:nvSpPr>
            <p:cNvPr id="27" name="Chevron 26"/>
            <p:cNvSpPr/>
            <p:nvPr/>
          </p:nvSpPr>
          <p:spPr>
            <a:xfrm rot="5400000">
              <a:off x="5867280" y="2349956"/>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8" name="Chevron 8"/>
            <p:cNvSpPr/>
            <p:nvPr/>
          </p:nvSpPr>
          <p:spPr>
            <a:xfrm>
              <a:off x="6042113" y="2583066"/>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rgbClr val="FF0000"/>
                  </a:solidFill>
                  <a:latin typeface="IranNastaliq" pitchFamily="18" charset="0"/>
                  <a:cs typeface="IranNastaliq" pitchFamily="18" charset="0"/>
                </a:rPr>
                <a:t>زیر ساخت</a:t>
              </a:r>
              <a:endParaRPr lang="fa-IR" kern="1200" dirty="0">
                <a:solidFill>
                  <a:srgbClr val="FF0000"/>
                </a:solidFill>
                <a:latin typeface="IranNastaliq" pitchFamily="18" charset="0"/>
                <a:cs typeface="IranNastaliq" pitchFamily="18" charset="0"/>
              </a:endParaRPr>
            </a:p>
          </p:txBody>
        </p:sp>
      </p:grpSp>
      <p:grpSp>
        <p:nvGrpSpPr>
          <p:cNvPr id="7" name="Group 28"/>
          <p:cNvGrpSpPr/>
          <p:nvPr/>
        </p:nvGrpSpPr>
        <p:grpSpPr>
          <a:xfrm>
            <a:off x="457200" y="3900831"/>
            <a:ext cx="663486" cy="1250484"/>
            <a:chOff x="6042113" y="3043596"/>
            <a:chExt cx="815886" cy="1165552"/>
          </a:xfrm>
        </p:grpSpPr>
        <p:sp>
          <p:nvSpPr>
            <p:cNvPr id="30" name="Chevron 29"/>
            <p:cNvSpPr/>
            <p:nvPr/>
          </p:nvSpPr>
          <p:spPr>
            <a:xfrm rot="5400000">
              <a:off x="5867280" y="3218429"/>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1" name="Chevron 10"/>
            <p:cNvSpPr/>
            <p:nvPr/>
          </p:nvSpPr>
          <p:spPr>
            <a:xfrm>
              <a:off x="6042113" y="3451539"/>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latin typeface="IranNastaliq" pitchFamily="18" charset="0"/>
                  <a:cs typeface="IranNastaliq" pitchFamily="18" charset="0"/>
                </a:rPr>
                <a:t>تقسیم کار</a:t>
              </a:r>
              <a:endParaRPr lang="fa-IR" kern="1200" dirty="0">
                <a:latin typeface="IranNastaliq" pitchFamily="18" charset="0"/>
                <a:cs typeface="IranNastaliq" pitchFamily="18" charset="0"/>
              </a:endParaRPr>
            </a:p>
          </p:txBody>
        </p:sp>
      </p:grpSp>
      <p:grpSp>
        <p:nvGrpSpPr>
          <p:cNvPr id="8" name="Group 31"/>
          <p:cNvGrpSpPr/>
          <p:nvPr/>
        </p:nvGrpSpPr>
        <p:grpSpPr>
          <a:xfrm>
            <a:off x="457200" y="4769316"/>
            <a:ext cx="663486" cy="1250484"/>
            <a:chOff x="6042113" y="3912081"/>
            <a:chExt cx="815886" cy="1165552"/>
          </a:xfrm>
        </p:grpSpPr>
        <p:sp>
          <p:nvSpPr>
            <p:cNvPr id="33" name="Chevron 32"/>
            <p:cNvSpPr/>
            <p:nvPr/>
          </p:nvSpPr>
          <p:spPr>
            <a:xfrm rot="5400000">
              <a:off x="5867280" y="4086914"/>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4" name="Chevron 12"/>
            <p:cNvSpPr/>
            <p:nvPr/>
          </p:nvSpPr>
          <p:spPr>
            <a:xfrm>
              <a:off x="6042113" y="4320024"/>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پایان</a:t>
              </a:r>
              <a:endParaRPr lang="fa-IR" kern="1200" dirty="0">
                <a:solidFill>
                  <a:schemeClr val="bg1"/>
                </a:solidFill>
                <a:latin typeface="IranNastaliq" pitchFamily="18" charset="0"/>
                <a:cs typeface="IranNastaliq" pitchFamily="18" charset="0"/>
              </a:endParaRPr>
            </a:p>
          </p:txBody>
        </p:sp>
      </p:grpSp>
    </p:spTree>
    <p:extLst>
      <p:ext uri="{BB962C8B-B14F-4D97-AF65-F5344CB8AC3E}">
        <p14:creationId xmlns:p14="http://schemas.microsoft.com/office/powerpoint/2010/main" xmlns="" val="160300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down)">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wipe(down)">
                                      <p:cBhvr>
                                        <p:cTn id="2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440160"/>
          </a:xfrm>
        </p:spPr>
        <p:txBody>
          <a:bodyPr/>
          <a:lstStyle/>
          <a:p>
            <a:r>
              <a:rPr lang="fa-IR" dirty="0" smtClean="0">
                <a:solidFill>
                  <a:srgbClr val="0070C0"/>
                </a:solidFill>
                <a:cs typeface="B Zar" pitchFamily="2" charset="-78"/>
              </a:rPr>
              <a:t>شیوه‌نامه‌های بومی </a:t>
            </a:r>
            <a:r>
              <a:rPr lang="fa-IR" dirty="0" err="1" smtClean="0">
                <a:solidFill>
                  <a:srgbClr val="0070C0"/>
                </a:solidFill>
                <a:cs typeface="B Zar" pitchFamily="2" charset="-78"/>
              </a:rPr>
              <a:t>استنادی</a:t>
            </a:r>
            <a:r>
              <a:rPr lang="fa-IR" dirty="0" smtClean="0">
                <a:solidFill>
                  <a:srgbClr val="0070C0"/>
                </a:solidFill>
                <a:cs typeface="B Zar" pitchFamily="2" charset="-78"/>
              </a:rPr>
              <a:t> هم</a:t>
            </a:r>
            <a:endParaRPr lang="en-US" dirty="0">
              <a:solidFill>
                <a:srgbClr val="0070C0"/>
              </a:solidFill>
              <a:cs typeface="B Zar" pitchFamily="2" charset="-78"/>
            </a:endParaRPr>
          </a:p>
        </p:txBody>
      </p:sp>
      <p:sp>
        <p:nvSpPr>
          <p:cNvPr id="3" name="Content Placeholder 2"/>
          <p:cNvSpPr>
            <a:spLocks noGrp="1"/>
          </p:cNvSpPr>
          <p:nvPr>
            <p:ph idx="1"/>
          </p:nvPr>
        </p:nvSpPr>
        <p:spPr>
          <a:xfrm>
            <a:off x="1142976" y="1988840"/>
            <a:ext cx="7749504" cy="4176464"/>
          </a:xfrm>
        </p:spPr>
        <p:txBody>
          <a:bodyPr>
            <a:normAutofit/>
          </a:bodyPr>
          <a:lstStyle/>
          <a:p>
            <a:pPr algn="ctr">
              <a:buNone/>
            </a:pPr>
            <a:endParaRPr lang="fa-IR" sz="4400" dirty="0" smtClean="0">
              <a:cs typeface="B Zar" pitchFamily="2" charset="-78"/>
            </a:endParaRPr>
          </a:p>
          <a:p>
            <a:pPr algn="ctr">
              <a:buNone/>
            </a:pPr>
            <a:endParaRPr lang="fa-IR" sz="4000" dirty="0" smtClean="0">
              <a:solidFill>
                <a:srgbClr val="FF0000"/>
              </a:solidFill>
              <a:cs typeface="B Zar" pitchFamily="2" charset="-78"/>
            </a:endParaRPr>
          </a:p>
          <a:p>
            <a:pPr algn="ctr">
              <a:buNone/>
            </a:pPr>
            <a:r>
              <a:rPr lang="fa-IR" sz="4000" dirty="0" smtClean="0">
                <a:solidFill>
                  <a:srgbClr val="FF0000"/>
                </a:solidFill>
                <a:cs typeface="B Zar" pitchFamily="2" charset="-78"/>
              </a:rPr>
              <a:t>وجود مؤثر و توزیع شده‌ای ندارند</a:t>
            </a:r>
          </a:p>
          <a:p>
            <a:pPr lvl="1"/>
            <a:endParaRPr lang="fa-IR" sz="4000" dirty="0" smtClean="0">
              <a:cs typeface="B Zar" pitchFamily="2" charset="-78"/>
            </a:endParaRPr>
          </a:p>
          <a:p>
            <a:endParaRPr lang="en-US" dirty="0" smtClean="0">
              <a:cs typeface="B Zar" pitchFamily="2" charset="-78"/>
            </a:endParaRPr>
          </a:p>
          <a:p>
            <a:endParaRPr lang="en-US" dirty="0">
              <a:cs typeface="B Zar" pitchFamily="2" charset="-78"/>
            </a:endParaRPr>
          </a:p>
        </p:txBody>
      </p:sp>
      <p:grpSp>
        <p:nvGrpSpPr>
          <p:cNvPr id="19" name="Group 19"/>
          <p:cNvGrpSpPr/>
          <p:nvPr/>
        </p:nvGrpSpPr>
        <p:grpSpPr>
          <a:xfrm>
            <a:off x="457200" y="1295400"/>
            <a:ext cx="663486" cy="1250484"/>
            <a:chOff x="6042113" y="438165"/>
            <a:chExt cx="815886" cy="1165552"/>
          </a:xfrm>
        </p:grpSpPr>
        <p:sp>
          <p:nvSpPr>
            <p:cNvPr id="20" name="Chevron 19"/>
            <p:cNvSpPr/>
            <p:nvPr/>
          </p:nvSpPr>
          <p:spPr>
            <a:xfrm rot="5400000">
              <a:off x="5867280" y="612998"/>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Chevron 4"/>
            <p:cNvSpPr/>
            <p:nvPr/>
          </p:nvSpPr>
          <p:spPr>
            <a:xfrm>
              <a:off x="6042113" y="846108"/>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solidFill>
                    <a:schemeClr val="bg1"/>
                  </a:solidFill>
                  <a:latin typeface="IranNastaliq" pitchFamily="18" charset="0"/>
                  <a:cs typeface="IranNastaliq" pitchFamily="18" charset="0"/>
                </a:rPr>
                <a:t>انسان</a:t>
              </a:r>
              <a:endParaRPr lang="fa-IR" kern="1200" dirty="0">
                <a:solidFill>
                  <a:schemeClr val="bg1"/>
                </a:solidFill>
                <a:latin typeface="IranNastaliq" pitchFamily="18" charset="0"/>
                <a:cs typeface="IranNastaliq" pitchFamily="18" charset="0"/>
              </a:endParaRPr>
            </a:p>
          </p:txBody>
        </p:sp>
      </p:grpSp>
      <p:grpSp>
        <p:nvGrpSpPr>
          <p:cNvPr id="22" name="Group 22"/>
          <p:cNvGrpSpPr/>
          <p:nvPr/>
        </p:nvGrpSpPr>
        <p:grpSpPr>
          <a:xfrm>
            <a:off x="457200" y="2163873"/>
            <a:ext cx="663486" cy="1250484"/>
            <a:chOff x="6042113" y="1306638"/>
            <a:chExt cx="815886" cy="1165552"/>
          </a:xfrm>
        </p:grpSpPr>
        <p:sp>
          <p:nvSpPr>
            <p:cNvPr id="23" name="Chevron 22"/>
            <p:cNvSpPr/>
            <p:nvPr/>
          </p:nvSpPr>
          <p:spPr>
            <a:xfrm rot="5400000">
              <a:off x="5867280" y="1481471"/>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4" name="Chevron 6"/>
            <p:cNvSpPr/>
            <p:nvPr/>
          </p:nvSpPr>
          <p:spPr>
            <a:xfrm>
              <a:off x="6042113" y="1714581"/>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rgbClr val="FF0000"/>
                  </a:solidFill>
                  <a:latin typeface="IranNastaliq" pitchFamily="18" charset="0"/>
                  <a:cs typeface="IranNastaliq" pitchFamily="18" charset="0"/>
                </a:rPr>
                <a:t>ابزار</a:t>
              </a:r>
              <a:endParaRPr lang="fa-IR" kern="1200" dirty="0">
                <a:solidFill>
                  <a:srgbClr val="FF0000"/>
                </a:solidFill>
                <a:latin typeface="IranNastaliq" pitchFamily="18" charset="0"/>
                <a:cs typeface="IranNastaliq" pitchFamily="18" charset="0"/>
              </a:endParaRPr>
            </a:p>
          </p:txBody>
        </p:sp>
      </p:grpSp>
      <p:grpSp>
        <p:nvGrpSpPr>
          <p:cNvPr id="25" name="Group 25"/>
          <p:cNvGrpSpPr/>
          <p:nvPr/>
        </p:nvGrpSpPr>
        <p:grpSpPr>
          <a:xfrm>
            <a:off x="457200" y="3032358"/>
            <a:ext cx="663486" cy="1250484"/>
            <a:chOff x="6042113" y="2175123"/>
            <a:chExt cx="815886" cy="1165552"/>
          </a:xfrm>
        </p:grpSpPr>
        <p:sp>
          <p:nvSpPr>
            <p:cNvPr id="26" name="Chevron 25"/>
            <p:cNvSpPr/>
            <p:nvPr/>
          </p:nvSpPr>
          <p:spPr>
            <a:xfrm rot="5400000">
              <a:off x="5867280" y="2349956"/>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Chevron 8"/>
            <p:cNvSpPr/>
            <p:nvPr/>
          </p:nvSpPr>
          <p:spPr>
            <a:xfrm>
              <a:off x="6042113" y="2583066"/>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latin typeface="IranNastaliq" pitchFamily="18" charset="0"/>
                  <a:cs typeface="IranNastaliq" pitchFamily="18" charset="0"/>
                </a:rPr>
                <a:t>زیر ساخت</a:t>
              </a:r>
              <a:endParaRPr lang="fa-IR" kern="1200" dirty="0">
                <a:latin typeface="IranNastaliq" pitchFamily="18" charset="0"/>
                <a:cs typeface="IranNastaliq" pitchFamily="18" charset="0"/>
              </a:endParaRPr>
            </a:p>
          </p:txBody>
        </p:sp>
      </p:grpSp>
      <p:grpSp>
        <p:nvGrpSpPr>
          <p:cNvPr id="28" name="Group 28"/>
          <p:cNvGrpSpPr/>
          <p:nvPr/>
        </p:nvGrpSpPr>
        <p:grpSpPr>
          <a:xfrm>
            <a:off x="457200" y="3900831"/>
            <a:ext cx="663486" cy="1250484"/>
            <a:chOff x="6042113" y="3043596"/>
            <a:chExt cx="815886" cy="1165552"/>
          </a:xfrm>
        </p:grpSpPr>
        <p:sp>
          <p:nvSpPr>
            <p:cNvPr id="29" name="Chevron 28"/>
            <p:cNvSpPr/>
            <p:nvPr/>
          </p:nvSpPr>
          <p:spPr>
            <a:xfrm rot="5400000">
              <a:off x="5867280" y="3218429"/>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Chevron 10"/>
            <p:cNvSpPr/>
            <p:nvPr/>
          </p:nvSpPr>
          <p:spPr>
            <a:xfrm>
              <a:off x="6042113" y="3451539"/>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latin typeface="IranNastaliq" pitchFamily="18" charset="0"/>
                  <a:cs typeface="IranNastaliq" pitchFamily="18" charset="0"/>
                </a:rPr>
                <a:t>تقسیم کار</a:t>
              </a:r>
              <a:endParaRPr lang="fa-IR" kern="1200" dirty="0">
                <a:latin typeface="IranNastaliq" pitchFamily="18" charset="0"/>
                <a:cs typeface="IranNastaliq" pitchFamily="18" charset="0"/>
              </a:endParaRPr>
            </a:p>
          </p:txBody>
        </p:sp>
      </p:grpSp>
      <p:grpSp>
        <p:nvGrpSpPr>
          <p:cNvPr id="31" name="Group 31"/>
          <p:cNvGrpSpPr/>
          <p:nvPr/>
        </p:nvGrpSpPr>
        <p:grpSpPr>
          <a:xfrm>
            <a:off x="457200" y="4769316"/>
            <a:ext cx="663486" cy="1250484"/>
            <a:chOff x="6042113" y="3912081"/>
            <a:chExt cx="815886" cy="1165552"/>
          </a:xfrm>
        </p:grpSpPr>
        <p:sp>
          <p:nvSpPr>
            <p:cNvPr id="32" name="Chevron 31"/>
            <p:cNvSpPr/>
            <p:nvPr/>
          </p:nvSpPr>
          <p:spPr>
            <a:xfrm rot="5400000">
              <a:off x="5867280" y="4086914"/>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3" name="Chevron 12"/>
            <p:cNvSpPr/>
            <p:nvPr/>
          </p:nvSpPr>
          <p:spPr>
            <a:xfrm>
              <a:off x="6042113" y="4320024"/>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پایان</a:t>
              </a:r>
              <a:endParaRPr lang="fa-IR" kern="1200" dirty="0">
                <a:solidFill>
                  <a:schemeClr val="bg1"/>
                </a:solidFill>
                <a:latin typeface="IranNastaliq" pitchFamily="18" charset="0"/>
                <a:cs typeface="IranNastaliq" pitchFamily="18" charset="0"/>
              </a:endParaRPr>
            </a:p>
          </p:txBody>
        </p:sp>
      </p:grpSp>
    </p:spTree>
    <p:extLst>
      <p:ext uri="{BB962C8B-B14F-4D97-AF65-F5344CB8AC3E}">
        <p14:creationId xmlns:p14="http://schemas.microsoft.com/office/powerpoint/2010/main" xmlns="" val="16030033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440160"/>
          </a:xfrm>
        </p:spPr>
        <p:txBody>
          <a:bodyPr/>
          <a:lstStyle/>
          <a:p>
            <a:r>
              <a:rPr lang="fa-IR" dirty="0" smtClean="0">
                <a:solidFill>
                  <a:srgbClr val="0070C0"/>
                </a:solidFill>
                <a:cs typeface="B Zar" pitchFamily="2" charset="-78"/>
              </a:rPr>
              <a:t>شیوه‌نامۀ </a:t>
            </a:r>
            <a:r>
              <a:rPr lang="fa-IR" dirty="0" err="1" smtClean="0">
                <a:solidFill>
                  <a:srgbClr val="0070C0"/>
                </a:solidFill>
                <a:cs typeface="B Zar" pitchFamily="2" charset="-78"/>
              </a:rPr>
              <a:t>استنادی</a:t>
            </a:r>
            <a:r>
              <a:rPr lang="fa-IR" dirty="0" smtClean="0">
                <a:solidFill>
                  <a:srgbClr val="0070C0"/>
                </a:solidFill>
                <a:cs typeface="B Zar" pitchFamily="2" charset="-78"/>
              </a:rPr>
              <a:t> بومی </a:t>
            </a:r>
            <a:br>
              <a:rPr lang="fa-IR" dirty="0" smtClean="0">
                <a:solidFill>
                  <a:srgbClr val="0070C0"/>
                </a:solidFill>
                <a:cs typeface="B Zar" pitchFamily="2" charset="-78"/>
              </a:rPr>
            </a:br>
            <a:r>
              <a:rPr lang="fa-IR" sz="2400" dirty="0" smtClean="0">
                <a:solidFill>
                  <a:srgbClr val="0070C0"/>
                </a:solidFill>
                <a:cs typeface="B Zar" pitchFamily="2" charset="-78"/>
              </a:rPr>
              <a:t>یعنی شیوه‌نامه‌ای که افزون بر استانداردهای رایج دیگر زبان‌ها و ملل:</a:t>
            </a:r>
            <a:endParaRPr lang="en-US" sz="2400" dirty="0">
              <a:solidFill>
                <a:srgbClr val="0070C0"/>
              </a:solidFill>
              <a:cs typeface="B Zar" pitchFamily="2" charset="-78"/>
            </a:endParaRPr>
          </a:p>
        </p:txBody>
      </p:sp>
      <p:sp>
        <p:nvSpPr>
          <p:cNvPr id="3" name="Content Placeholder 2"/>
          <p:cNvSpPr>
            <a:spLocks noGrp="1"/>
          </p:cNvSpPr>
          <p:nvPr>
            <p:ph idx="1"/>
          </p:nvPr>
        </p:nvSpPr>
        <p:spPr>
          <a:xfrm>
            <a:off x="251520" y="1988840"/>
            <a:ext cx="8640960" cy="4176464"/>
          </a:xfrm>
        </p:spPr>
        <p:txBody>
          <a:bodyPr>
            <a:normAutofit fontScale="47500" lnSpcReduction="20000"/>
          </a:bodyPr>
          <a:lstStyle/>
          <a:p>
            <a:r>
              <a:rPr lang="fa-IR" sz="4400" dirty="0" smtClean="0">
                <a:cs typeface="B Zar" pitchFamily="2" charset="-78"/>
              </a:rPr>
              <a:t>مقتضیات زبان‌های راست به چپ به خصوص فارسی را </a:t>
            </a:r>
            <a:r>
              <a:rPr lang="fa-IR" sz="4400" dirty="0" smtClean="0">
                <a:solidFill>
                  <a:srgbClr val="FF0000"/>
                </a:solidFill>
                <a:cs typeface="B Zar" pitchFamily="2" charset="-78"/>
              </a:rPr>
              <a:t>پشتیبانی</a:t>
            </a:r>
            <a:r>
              <a:rPr lang="fa-IR" sz="4400" dirty="0" smtClean="0">
                <a:cs typeface="B Zar" pitchFamily="2" charset="-78"/>
              </a:rPr>
              <a:t> کند</a:t>
            </a:r>
          </a:p>
          <a:p>
            <a:endParaRPr lang="fa-IR" sz="4400" dirty="0" smtClean="0">
              <a:cs typeface="B Zar" pitchFamily="2" charset="-78"/>
            </a:endParaRPr>
          </a:p>
          <a:p>
            <a:r>
              <a:rPr lang="fa-IR" sz="4400" dirty="0" smtClean="0">
                <a:cs typeface="B Zar" pitchFamily="2" charset="-78"/>
              </a:rPr>
              <a:t>کلیدواژه‌های </a:t>
            </a:r>
            <a:r>
              <a:rPr lang="fa-IR" sz="4400" dirty="0" err="1" smtClean="0">
                <a:cs typeface="B Zar" pitchFamily="2" charset="-78"/>
              </a:rPr>
              <a:t>استنادی</a:t>
            </a:r>
            <a:r>
              <a:rPr lang="fa-IR" sz="4400" dirty="0" smtClean="0">
                <a:cs typeface="B Zar" pitchFamily="2" charset="-78"/>
              </a:rPr>
              <a:t> فارسی در آن </a:t>
            </a:r>
            <a:r>
              <a:rPr lang="fa-IR" sz="4400" dirty="0" err="1" smtClean="0">
                <a:solidFill>
                  <a:srgbClr val="FF0000"/>
                </a:solidFill>
                <a:cs typeface="B Zar" pitchFamily="2" charset="-78"/>
              </a:rPr>
              <a:t>جانمایی</a:t>
            </a:r>
            <a:r>
              <a:rPr lang="fa-IR" sz="4400" dirty="0" smtClean="0">
                <a:cs typeface="B Zar" pitchFamily="2" charset="-78"/>
              </a:rPr>
              <a:t> شده باشد:</a:t>
            </a:r>
          </a:p>
          <a:p>
            <a:pPr lvl="5"/>
            <a:r>
              <a:rPr lang="fa-IR" sz="3200" dirty="0" smtClean="0">
                <a:cs typeface="B Zar" pitchFamily="2" charset="-78"/>
              </a:rPr>
              <a:t>و دیگران</a:t>
            </a:r>
          </a:p>
          <a:p>
            <a:pPr lvl="5"/>
            <a:r>
              <a:rPr lang="fa-IR" sz="3200" dirty="0" smtClean="0">
                <a:cs typeface="B Zar" pitchFamily="2" charset="-78"/>
              </a:rPr>
              <a:t>بی‌تا و...</a:t>
            </a:r>
          </a:p>
          <a:p>
            <a:pPr lvl="5"/>
            <a:r>
              <a:rPr lang="fa-IR" sz="3200" dirty="0" smtClean="0">
                <a:cs typeface="B Zar" pitchFamily="2" charset="-78"/>
              </a:rPr>
              <a:t>نقش‌های خاص: کاتب و...</a:t>
            </a:r>
          </a:p>
          <a:p>
            <a:pPr lvl="5"/>
            <a:endParaRPr lang="fa-IR" sz="3200" dirty="0" smtClean="0">
              <a:cs typeface="B Zar" pitchFamily="2" charset="-78"/>
            </a:endParaRPr>
          </a:p>
          <a:p>
            <a:r>
              <a:rPr lang="fa-IR" sz="4400" dirty="0" err="1" smtClean="0">
                <a:cs typeface="B Zar" pitchFamily="2" charset="-78"/>
              </a:rPr>
              <a:t>نحوۀ</a:t>
            </a:r>
            <a:r>
              <a:rPr lang="fa-IR" sz="4400" dirty="0" smtClean="0">
                <a:cs typeface="B Zar" pitchFamily="2" charset="-78"/>
              </a:rPr>
              <a:t> استناد به </a:t>
            </a:r>
            <a:r>
              <a:rPr lang="fa-IR" sz="4400" dirty="0" smtClean="0">
                <a:solidFill>
                  <a:srgbClr val="FF0000"/>
                </a:solidFill>
                <a:cs typeface="B Zar" pitchFamily="2" charset="-78"/>
              </a:rPr>
              <a:t>اقلام اطلاعاتی بومی </a:t>
            </a:r>
            <a:r>
              <a:rPr lang="fa-IR" sz="4400" dirty="0" smtClean="0">
                <a:cs typeface="B Zar" pitchFamily="2" charset="-78"/>
              </a:rPr>
              <a:t>ما را روشن کند:</a:t>
            </a:r>
          </a:p>
          <a:p>
            <a:pPr lvl="5"/>
            <a:r>
              <a:rPr lang="fa-IR" sz="3200" dirty="0" smtClean="0">
                <a:cs typeface="B Zar" pitchFamily="2" charset="-78"/>
              </a:rPr>
              <a:t>قرآن کریم</a:t>
            </a:r>
          </a:p>
          <a:p>
            <a:pPr lvl="5"/>
            <a:r>
              <a:rPr lang="fa-IR" sz="3200" dirty="0" smtClean="0">
                <a:cs typeface="B Zar" pitchFamily="2" charset="-78"/>
              </a:rPr>
              <a:t>متون حدیثی و دعایی (از جمله نهج‌البلاغه، </a:t>
            </a:r>
            <a:r>
              <a:rPr lang="fa-IR" sz="3200" dirty="0" err="1" smtClean="0">
                <a:cs typeface="B Zar" pitchFamily="2" charset="-78"/>
              </a:rPr>
              <a:t>صحیفۀ</a:t>
            </a:r>
            <a:r>
              <a:rPr lang="fa-IR" sz="3200" dirty="0" smtClean="0">
                <a:cs typeface="B Zar" pitchFamily="2" charset="-78"/>
              </a:rPr>
              <a:t> </a:t>
            </a:r>
            <a:r>
              <a:rPr lang="fa-IR" sz="3200" dirty="0" err="1" smtClean="0">
                <a:cs typeface="B Zar" pitchFamily="2" charset="-78"/>
              </a:rPr>
              <a:t>سجادیه</a:t>
            </a:r>
            <a:r>
              <a:rPr lang="fa-IR" sz="3200" dirty="0" smtClean="0">
                <a:cs typeface="B Zar" pitchFamily="2" charset="-78"/>
              </a:rPr>
              <a:t> و...)</a:t>
            </a:r>
          </a:p>
          <a:p>
            <a:pPr lvl="5"/>
            <a:r>
              <a:rPr lang="fa-IR" sz="3200" dirty="0" smtClean="0">
                <a:cs typeface="B Zar" pitchFamily="2" charset="-78"/>
              </a:rPr>
              <a:t>آثار فارسی بومی (دیوان‌های شعر فارسی)</a:t>
            </a:r>
          </a:p>
          <a:p>
            <a:pPr lvl="5"/>
            <a:r>
              <a:rPr lang="fa-IR" sz="3200" dirty="0" smtClean="0">
                <a:cs typeface="B Zar" pitchFamily="2" charset="-78"/>
              </a:rPr>
              <a:t>آثار هنری بومی (صنایع دستی، نسخ خطی و...)</a:t>
            </a:r>
          </a:p>
          <a:p>
            <a:endParaRPr lang="fa-IR" sz="4400" dirty="0" smtClean="0">
              <a:cs typeface="B Zar" pitchFamily="2" charset="-78"/>
            </a:endParaRPr>
          </a:p>
          <a:p>
            <a:r>
              <a:rPr lang="fa-IR" sz="4400" dirty="0" err="1" smtClean="0">
                <a:cs typeface="B Zar" pitchFamily="2" charset="-78"/>
              </a:rPr>
              <a:t>شیوۀ</a:t>
            </a:r>
            <a:r>
              <a:rPr lang="fa-IR" sz="4400" dirty="0" smtClean="0">
                <a:cs typeface="B Zar" pitchFamily="2" charset="-78"/>
              </a:rPr>
              <a:t> استناد فارسی در یک </a:t>
            </a:r>
            <a:r>
              <a:rPr lang="fa-IR" sz="4400" dirty="0" err="1" smtClean="0">
                <a:cs typeface="B Zar" pitchFamily="2" charset="-78"/>
              </a:rPr>
              <a:t>رشتۀ</a:t>
            </a:r>
            <a:r>
              <a:rPr lang="fa-IR" sz="4400" dirty="0" smtClean="0">
                <a:cs typeface="B Zar" pitchFamily="2" charset="-78"/>
              </a:rPr>
              <a:t> </a:t>
            </a:r>
            <a:r>
              <a:rPr lang="fa-IR" sz="4400" dirty="0" err="1" smtClean="0">
                <a:cs typeface="B Zar" pitchFamily="2" charset="-78"/>
              </a:rPr>
              <a:t>استنادی</a:t>
            </a:r>
            <a:r>
              <a:rPr lang="fa-IR" sz="4400" dirty="0" smtClean="0">
                <a:cs typeface="B Zar" pitchFamily="2" charset="-78"/>
              </a:rPr>
              <a:t> شامل دیگر زبان‌ها را تعیین کند</a:t>
            </a:r>
          </a:p>
          <a:p>
            <a:pPr lvl="5"/>
            <a:endParaRPr lang="fa-IR" sz="3200" dirty="0" smtClean="0">
              <a:cs typeface="B Zar" pitchFamily="2" charset="-78"/>
            </a:endParaRPr>
          </a:p>
          <a:p>
            <a:pPr lvl="5"/>
            <a:endParaRPr lang="fa-IR" sz="3200" dirty="0" smtClean="0">
              <a:cs typeface="B Zar" pitchFamily="2" charset="-78"/>
            </a:endParaRPr>
          </a:p>
          <a:p>
            <a:pPr lvl="5"/>
            <a:endParaRPr lang="fa-IR" sz="3200" dirty="0" smtClean="0">
              <a:cs typeface="B Zar" pitchFamily="2" charset="-78"/>
            </a:endParaRPr>
          </a:p>
          <a:p>
            <a:pPr lvl="5"/>
            <a:endParaRPr lang="fa-IR" sz="3200" dirty="0" smtClean="0">
              <a:cs typeface="B Zar" pitchFamily="2" charset="-78"/>
            </a:endParaRPr>
          </a:p>
          <a:p>
            <a:endParaRPr lang="fa-IR" sz="4400" dirty="0" smtClean="0">
              <a:cs typeface="B Zar" pitchFamily="2" charset="-78"/>
            </a:endParaRPr>
          </a:p>
          <a:p>
            <a:pPr lvl="5"/>
            <a:endParaRPr lang="fa-IR" sz="3200" dirty="0" smtClean="0">
              <a:cs typeface="B Zar" pitchFamily="2" charset="-78"/>
            </a:endParaRPr>
          </a:p>
          <a:p>
            <a:pPr lvl="5"/>
            <a:endParaRPr lang="fa-IR" sz="3200" dirty="0" smtClean="0">
              <a:cs typeface="B Zar" pitchFamily="2" charset="-78"/>
            </a:endParaRPr>
          </a:p>
          <a:p>
            <a:pPr lvl="5"/>
            <a:endParaRPr lang="fa-IR" sz="3200" dirty="0" smtClean="0">
              <a:cs typeface="B Zar" pitchFamily="2" charset="-78"/>
            </a:endParaRPr>
          </a:p>
          <a:p>
            <a:pPr lvl="5"/>
            <a:endParaRPr lang="fa-IR" sz="3200" dirty="0" smtClean="0">
              <a:cs typeface="B Zar" pitchFamily="2" charset="-78"/>
            </a:endParaRPr>
          </a:p>
          <a:p>
            <a:pPr lvl="1"/>
            <a:endParaRPr lang="fa-IR" sz="4000" dirty="0" smtClean="0">
              <a:cs typeface="B Zar" pitchFamily="2" charset="-78"/>
            </a:endParaRPr>
          </a:p>
          <a:p>
            <a:endParaRPr lang="en-US" dirty="0" smtClean="0">
              <a:cs typeface="B Zar" pitchFamily="2" charset="-78"/>
            </a:endParaRPr>
          </a:p>
          <a:p>
            <a:endParaRPr lang="en-US" dirty="0">
              <a:cs typeface="B Zar" pitchFamily="2" charset="-78"/>
            </a:endParaRPr>
          </a:p>
        </p:txBody>
      </p:sp>
      <p:grpSp>
        <p:nvGrpSpPr>
          <p:cNvPr id="19" name="Group 19"/>
          <p:cNvGrpSpPr/>
          <p:nvPr/>
        </p:nvGrpSpPr>
        <p:grpSpPr>
          <a:xfrm>
            <a:off x="457200" y="1295400"/>
            <a:ext cx="663486" cy="1250484"/>
            <a:chOff x="6042113" y="438165"/>
            <a:chExt cx="815886" cy="1165552"/>
          </a:xfrm>
        </p:grpSpPr>
        <p:sp>
          <p:nvSpPr>
            <p:cNvPr id="20" name="Chevron 19"/>
            <p:cNvSpPr/>
            <p:nvPr/>
          </p:nvSpPr>
          <p:spPr>
            <a:xfrm rot="5400000">
              <a:off x="5867280" y="612998"/>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Chevron 4"/>
            <p:cNvSpPr/>
            <p:nvPr/>
          </p:nvSpPr>
          <p:spPr>
            <a:xfrm>
              <a:off x="6042113" y="846108"/>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solidFill>
                    <a:schemeClr val="bg1"/>
                  </a:solidFill>
                  <a:latin typeface="IranNastaliq" pitchFamily="18" charset="0"/>
                  <a:cs typeface="IranNastaliq" pitchFamily="18" charset="0"/>
                </a:rPr>
                <a:t>انسان</a:t>
              </a:r>
              <a:endParaRPr lang="fa-IR" kern="1200" dirty="0">
                <a:solidFill>
                  <a:schemeClr val="bg1"/>
                </a:solidFill>
                <a:latin typeface="IranNastaliq" pitchFamily="18" charset="0"/>
                <a:cs typeface="IranNastaliq" pitchFamily="18" charset="0"/>
              </a:endParaRPr>
            </a:p>
          </p:txBody>
        </p:sp>
      </p:grpSp>
      <p:grpSp>
        <p:nvGrpSpPr>
          <p:cNvPr id="22" name="Group 22"/>
          <p:cNvGrpSpPr/>
          <p:nvPr/>
        </p:nvGrpSpPr>
        <p:grpSpPr>
          <a:xfrm>
            <a:off x="457200" y="2163873"/>
            <a:ext cx="663486" cy="1250484"/>
            <a:chOff x="6042113" y="1306638"/>
            <a:chExt cx="815886" cy="1165552"/>
          </a:xfrm>
        </p:grpSpPr>
        <p:sp>
          <p:nvSpPr>
            <p:cNvPr id="23" name="Chevron 22"/>
            <p:cNvSpPr/>
            <p:nvPr/>
          </p:nvSpPr>
          <p:spPr>
            <a:xfrm rot="5400000">
              <a:off x="5867280" y="1481471"/>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4" name="Chevron 6"/>
            <p:cNvSpPr/>
            <p:nvPr/>
          </p:nvSpPr>
          <p:spPr>
            <a:xfrm>
              <a:off x="6042113" y="1714581"/>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ابزار</a:t>
              </a:r>
              <a:endParaRPr lang="fa-IR" kern="1200" dirty="0">
                <a:solidFill>
                  <a:schemeClr val="bg1"/>
                </a:solidFill>
                <a:latin typeface="IranNastaliq" pitchFamily="18" charset="0"/>
                <a:cs typeface="IranNastaliq" pitchFamily="18" charset="0"/>
              </a:endParaRPr>
            </a:p>
          </p:txBody>
        </p:sp>
      </p:grpSp>
      <p:grpSp>
        <p:nvGrpSpPr>
          <p:cNvPr id="25" name="Group 25"/>
          <p:cNvGrpSpPr/>
          <p:nvPr/>
        </p:nvGrpSpPr>
        <p:grpSpPr>
          <a:xfrm>
            <a:off x="457200" y="3032358"/>
            <a:ext cx="663486" cy="1250484"/>
            <a:chOff x="6042113" y="2175123"/>
            <a:chExt cx="815886" cy="1165552"/>
          </a:xfrm>
        </p:grpSpPr>
        <p:sp>
          <p:nvSpPr>
            <p:cNvPr id="26" name="Chevron 25"/>
            <p:cNvSpPr/>
            <p:nvPr/>
          </p:nvSpPr>
          <p:spPr>
            <a:xfrm rot="5400000">
              <a:off x="5867280" y="2349956"/>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Chevron 8"/>
            <p:cNvSpPr/>
            <p:nvPr/>
          </p:nvSpPr>
          <p:spPr>
            <a:xfrm>
              <a:off x="6042113" y="2583066"/>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rgbClr val="FF0000"/>
                  </a:solidFill>
                  <a:latin typeface="IranNastaliq" pitchFamily="18" charset="0"/>
                  <a:cs typeface="IranNastaliq" pitchFamily="18" charset="0"/>
                </a:rPr>
                <a:t>زیر ساخت</a:t>
              </a:r>
              <a:endParaRPr lang="fa-IR" kern="1200" dirty="0">
                <a:solidFill>
                  <a:srgbClr val="FF0000"/>
                </a:solidFill>
                <a:latin typeface="IranNastaliq" pitchFamily="18" charset="0"/>
                <a:cs typeface="IranNastaliq" pitchFamily="18" charset="0"/>
              </a:endParaRPr>
            </a:p>
          </p:txBody>
        </p:sp>
      </p:grpSp>
      <p:grpSp>
        <p:nvGrpSpPr>
          <p:cNvPr id="28" name="Group 28"/>
          <p:cNvGrpSpPr/>
          <p:nvPr/>
        </p:nvGrpSpPr>
        <p:grpSpPr>
          <a:xfrm>
            <a:off x="457200" y="3900831"/>
            <a:ext cx="663486" cy="1250484"/>
            <a:chOff x="6042113" y="3043596"/>
            <a:chExt cx="815886" cy="1165552"/>
          </a:xfrm>
        </p:grpSpPr>
        <p:sp>
          <p:nvSpPr>
            <p:cNvPr id="29" name="Chevron 28"/>
            <p:cNvSpPr/>
            <p:nvPr/>
          </p:nvSpPr>
          <p:spPr>
            <a:xfrm rot="5400000">
              <a:off x="5867280" y="3218429"/>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Chevron 10"/>
            <p:cNvSpPr/>
            <p:nvPr/>
          </p:nvSpPr>
          <p:spPr>
            <a:xfrm>
              <a:off x="6042113" y="3451539"/>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latin typeface="IranNastaliq" pitchFamily="18" charset="0"/>
                  <a:cs typeface="IranNastaliq" pitchFamily="18" charset="0"/>
                </a:rPr>
                <a:t>تقسیم کار</a:t>
              </a:r>
              <a:endParaRPr lang="fa-IR" kern="1200" dirty="0">
                <a:latin typeface="IranNastaliq" pitchFamily="18" charset="0"/>
                <a:cs typeface="IranNastaliq" pitchFamily="18" charset="0"/>
              </a:endParaRPr>
            </a:p>
          </p:txBody>
        </p:sp>
      </p:grpSp>
      <p:grpSp>
        <p:nvGrpSpPr>
          <p:cNvPr id="31" name="Group 31"/>
          <p:cNvGrpSpPr/>
          <p:nvPr/>
        </p:nvGrpSpPr>
        <p:grpSpPr>
          <a:xfrm>
            <a:off x="457200" y="4769316"/>
            <a:ext cx="663486" cy="1250484"/>
            <a:chOff x="6042113" y="3912081"/>
            <a:chExt cx="815886" cy="1165552"/>
          </a:xfrm>
        </p:grpSpPr>
        <p:sp>
          <p:nvSpPr>
            <p:cNvPr id="32" name="Chevron 31"/>
            <p:cNvSpPr/>
            <p:nvPr/>
          </p:nvSpPr>
          <p:spPr>
            <a:xfrm rot="5400000">
              <a:off x="5867280" y="4086914"/>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3" name="Chevron 12"/>
            <p:cNvSpPr/>
            <p:nvPr/>
          </p:nvSpPr>
          <p:spPr>
            <a:xfrm>
              <a:off x="6042113" y="4320024"/>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پایان</a:t>
              </a:r>
              <a:endParaRPr lang="fa-IR" kern="1200" dirty="0">
                <a:solidFill>
                  <a:schemeClr val="bg1"/>
                </a:solidFill>
                <a:latin typeface="IranNastaliq" pitchFamily="18" charset="0"/>
                <a:cs typeface="IranNastaliq" pitchFamily="18" charset="0"/>
              </a:endParaRPr>
            </a:p>
          </p:txBody>
        </p:sp>
      </p:grpSp>
    </p:spTree>
    <p:extLst>
      <p:ext uri="{BB962C8B-B14F-4D97-AF65-F5344CB8AC3E}">
        <p14:creationId xmlns:p14="http://schemas.microsoft.com/office/powerpoint/2010/main" xmlns="" val="16030033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440160"/>
          </a:xfrm>
        </p:spPr>
        <p:txBody>
          <a:bodyPr/>
          <a:lstStyle/>
          <a:p>
            <a:r>
              <a:rPr lang="fa-IR" dirty="0" smtClean="0">
                <a:solidFill>
                  <a:srgbClr val="0070C0"/>
                </a:solidFill>
                <a:cs typeface="B Zar" pitchFamily="2" charset="-78"/>
              </a:rPr>
              <a:t>شیوه‌نامۀ </a:t>
            </a:r>
            <a:r>
              <a:rPr lang="fa-IR" dirty="0" err="1" smtClean="0">
                <a:solidFill>
                  <a:srgbClr val="0070C0"/>
                </a:solidFill>
                <a:cs typeface="B Zar" pitchFamily="2" charset="-78"/>
              </a:rPr>
              <a:t>استنادی</a:t>
            </a:r>
            <a:r>
              <a:rPr lang="fa-IR" dirty="0" smtClean="0">
                <a:solidFill>
                  <a:srgbClr val="0070C0"/>
                </a:solidFill>
                <a:cs typeface="B Zar" pitchFamily="2" charset="-78"/>
              </a:rPr>
              <a:t> بومی </a:t>
            </a:r>
            <a:br>
              <a:rPr lang="fa-IR" dirty="0" smtClean="0">
                <a:solidFill>
                  <a:srgbClr val="0070C0"/>
                </a:solidFill>
                <a:cs typeface="B Zar" pitchFamily="2" charset="-78"/>
              </a:rPr>
            </a:br>
            <a:r>
              <a:rPr lang="fa-IR" sz="2400" dirty="0" smtClean="0">
                <a:solidFill>
                  <a:srgbClr val="0070C0"/>
                </a:solidFill>
                <a:cs typeface="B Zar" pitchFamily="2" charset="-78"/>
              </a:rPr>
              <a:t>در معنایی عمیق‌تر و دورتر از دسترس ما:</a:t>
            </a:r>
            <a:endParaRPr lang="en-US" sz="2400" dirty="0">
              <a:solidFill>
                <a:srgbClr val="0070C0"/>
              </a:solidFill>
              <a:cs typeface="B Zar" pitchFamily="2" charset="-78"/>
            </a:endParaRPr>
          </a:p>
        </p:txBody>
      </p:sp>
      <p:sp>
        <p:nvSpPr>
          <p:cNvPr id="3" name="Content Placeholder 2"/>
          <p:cNvSpPr>
            <a:spLocks noGrp="1"/>
          </p:cNvSpPr>
          <p:nvPr>
            <p:ph idx="1"/>
          </p:nvPr>
        </p:nvSpPr>
        <p:spPr>
          <a:xfrm>
            <a:off x="1259632" y="1772816"/>
            <a:ext cx="7632848" cy="4392488"/>
          </a:xfrm>
        </p:spPr>
        <p:txBody>
          <a:bodyPr>
            <a:normAutofit fontScale="40000" lnSpcReduction="20000"/>
          </a:bodyPr>
          <a:lstStyle/>
          <a:p>
            <a:r>
              <a:rPr lang="fa-IR" sz="4400" dirty="0" smtClean="0">
                <a:cs typeface="B Zar" pitchFamily="2" charset="-78"/>
              </a:rPr>
              <a:t>شیوه‌نامۀ تخصصی علوم:</a:t>
            </a:r>
          </a:p>
          <a:p>
            <a:pPr lvl="2"/>
            <a:r>
              <a:rPr lang="fa-IR" sz="3200" dirty="0" smtClean="0">
                <a:cs typeface="B Zar" pitchFamily="2" charset="-78"/>
              </a:rPr>
              <a:t>با پوشش اقلام اطلاعاتی هر علم</a:t>
            </a:r>
          </a:p>
          <a:p>
            <a:pPr lvl="3"/>
            <a:r>
              <a:rPr lang="fa-IR" sz="2800" dirty="0" smtClean="0">
                <a:cs typeface="B Zar" pitchFamily="2" charset="-78"/>
              </a:rPr>
              <a:t>اقلام اختصاصی حقوق:</a:t>
            </a:r>
          </a:p>
          <a:p>
            <a:pPr lvl="4"/>
            <a:r>
              <a:rPr lang="fa-IR" sz="2800" dirty="0" smtClean="0">
                <a:cs typeface="B Zar" pitchFamily="2" charset="-78"/>
              </a:rPr>
              <a:t>لایحه</a:t>
            </a:r>
          </a:p>
          <a:p>
            <a:pPr lvl="4"/>
            <a:r>
              <a:rPr lang="fa-IR" sz="2800" dirty="0" smtClean="0">
                <a:cs typeface="B Zar" pitchFamily="2" charset="-78"/>
              </a:rPr>
              <a:t>قانون</a:t>
            </a:r>
          </a:p>
          <a:p>
            <a:pPr lvl="4"/>
            <a:r>
              <a:rPr lang="fa-IR" sz="2800" dirty="0" smtClean="0">
                <a:cs typeface="B Zar" pitchFamily="2" charset="-78"/>
              </a:rPr>
              <a:t>دفاعیه</a:t>
            </a:r>
          </a:p>
          <a:p>
            <a:pPr lvl="4"/>
            <a:r>
              <a:rPr lang="fa-IR" sz="2800" dirty="0" smtClean="0">
                <a:cs typeface="B Zar" pitchFamily="2" charset="-78"/>
              </a:rPr>
              <a:t>استماع</a:t>
            </a:r>
          </a:p>
          <a:p>
            <a:pPr lvl="4"/>
            <a:endParaRPr lang="fa-IR" sz="2800" dirty="0" smtClean="0">
              <a:cs typeface="B Zar" pitchFamily="2" charset="-78"/>
            </a:endParaRPr>
          </a:p>
          <a:p>
            <a:pPr lvl="3"/>
            <a:r>
              <a:rPr lang="fa-IR" sz="2800" dirty="0" smtClean="0">
                <a:cs typeface="B Zar" pitchFamily="2" charset="-78"/>
              </a:rPr>
              <a:t>اقلام اختصاصی هنر:</a:t>
            </a:r>
          </a:p>
          <a:p>
            <a:pPr lvl="4"/>
            <a:r>
              <a:rPr lang="fa-IR" sz="2800" dirty="0" smtClean="0">
                <a:cs typeface="B Zar" pitchFamily="2" charset="-78"/>
              </a:rPr>
              <a:t>اثر دستی هنری</a:t>
            </a:r>
          </a:p>
          <a:p>
            <a:pPr lvl="4"/>
            <a:r>
              <a:rPr lang="fa-IR" sz="2800" dirty="0" smtClean="0">
                <a:cs typeface="B Zar" pitchFamily="2" charset="-78"/>
              </a:rPr>
              <a:t>اثر مکتوب هنری</a:t>
            </a:r>
          </a:p>
          <a:p>
            <a:pPr lvl="4"/>
            <a:r>
              <a:rPr lang="fa-IR" sz="2800" dirty="0" smtClean="0">
                <a:cs typeface="B Zar" pitchFamily="2" charset="-78"/>
              </a:rPr>
              <a:t>اثر هنری نوشتاری</a:t>
            </a:r>
          </a:p>
          <a:p>
            <a:pPr lvl="4"/>
            <a:r>
              <a:rPr lang="fa-IR" sz="2800" dirty="0" smtClean="0">
                <a:cs typeface="B Zar" pitchFamily="2" charset="-78"/>
              </a:rPr>
              <a:t>اثر هنری چندرسانه‌ای</a:t>
            </a:r>
          </a:p>
          <a:p>
            <a:pPr lvl="4"/>
            <a:r>
              <a:rPr lang="fa-IR" sz="2800" dirty="0" smtClean="0">
                <a:cs typeface="B Zar" pitchFamily="2" charset="-78"/>
              </a:rPr>
              <a:t>تئاتر:</a:t>
            </a:r>
          </a:p>
          <a:p>
            <a:pPr lvl="5"/>
            <a:r>
              <a:rPr lang="fa-IR" sz="2800" dirty="0" err="1" smtClean="0">
                <a:cs typeface="B Zar" pitchFamily="2" charset="-78"/>
              </a:rPr>
              <a:t>سناریو</a:t>
            </a:r>
            <a:endParaRPr lang="fa-IR" sz="2800" dirty="0" smtClean="0">
              <a:cs typeface="B Zar" pitchFamily="2" charset="-78"/>
            </a:endParaRPr>
          </a:p>
          <a:p>
            <a:pPr lvl="5"/>
            <a:r>
              <a:rPr lang="fa-IR" sz="2800" dirty="0" err="1" smtClean="0">
                <a:cs typeface="B Zar" pitchFamily="2" charset="-78"/>
              </a:rPr>
              <a:t>سیناپس</a:t>
            </a:r>
            <a:endParaRPr lang="fa-IR" sz="2800" dirty="0" smtClean="0">
              <a:cs typeface="B Zar" pitchFamily="2" charset="-78"/>
            </a:endParaRPr>
          </a:p>
          <a:p>
            <a:pPr lvl="5"/>
            <a:endParaRPr lang="fa-IR" sz="2800" dirty="0" smtClean="0">
              <a:cs typeface="B Zar" pitchFamily="2" charset="-78"/>
            </a:endParaRPr>
          </a:p>
          <a:p>
            <a:pPr lvl="4"/>
            <a:endParaRPr lang="fa-IR" sz="2800" dirty="0" smtClean="0">
              <a:cs typeface="B Zar" pitchFamily="2" charset="-78"/>
            </a:endParaRPr>
          </a:p>
          <a:p>
            <a:pPr lvl="3"/>
            <a:r>
              <a:rPr lang="fa-IR" sz="2800" dirty="0" smtClean="0">
                <a:cs typeface="B Zar" pitchFamily="2" charset="-78"/>
              </a:rPr>
              <a:t>اقلام اختصاصی الهیات و فقه:</a:t>
            </a:r>
          </a:p>
          <a:p>
            <a:pPr lvl="4"/>
            <a:r>
              <a:rPr lang="fa-IR" sz="2800" dirty="0" smtClean="0">
                <a:cs typeface="B Zar" pitchFamily="2" charset="-78"/>
              </a:rPr>
              <a:t>متون حدیثی و روایی</a:t>
            </a:r>
          </a:p>
          <a:p>
            <a:pPr lvl="4"/>
            <a:r>
              <a:rPr lang="fa-IR" sz="2800" dirty="0" smtClean="0">
                <a:cs typeface="B Zar" pitchFamily="2" charset="-78"/>
              </a:rPr>
              <a:t>متون تاریخی</a:t>
            </a:r>
          </a:p>
          <a:p>
            <a:pPr lvl="4"/>
            <a:r>
              <a:rPr lang="fa-IR" sz="2800" dirty="0" err="1" smtClean="0">
                <a:cs typeface="B Zar" pitchFamily="2" charset="-78"/>
              </a:rPr>
              <a:t>اسنادتاریخی</a:t>
            </a:r>
            <a:endParaRPr lang="fa-IR" sz="2800" dirty="0" smtClean="0">
              <a:cs typeface="B Zar" pitchFamily="2" charset="-78"/>
            </a:endParaRPr>
          </a:p>
          <a:p>
            <a:pPr lvl="3"/>
            <a:endParaRPr lang="fa-IR" sz="2800" dirty="0" smtClean="0">
              <a:cs typeface="B Zar" pitchFamily="2" charset="-78"/>
            </a:endParaRPr>
          </a:p>
          <a:p>
            <a:pPr lvl="2"/>
            <a:endParaRPr lang="fa-IR" sz="3600" dirty="0" smtClean="0">
              <a:cs typeface="B Zar" pitchFamily="2" charset="-78"/>
            </a:endParaRPr>
          </a:p>
          <a:p>
            <a:pPr lvl="5"/>
            <a:endParaRPr lang="fa-IR" sz="3200" dirty="0" smtClean="0">
              <a:cs typeface="B Zar" pitchFamily="2" charset="-78"/>
            </a:endParaRPr>
          </a:p>
          <a:p>
            <a:pPr lvl="5"/>
            <a:endParaRPr lang="fa-IR" sz="3200" dirty="0" smtClean="0">
              <a:cs typeface="B Zar" pitchFamily="2" charset="-78"/>
            </a:endParaRPr>
          </a:p>
          <a:p>
            <a:pPr lvl="5"/>
            <a:endParaRPr lang="fa-IR" sz="3200" dirty="0" smtClean="0">
              <a:cs typeface="B Zar" pitchFamily="2" charset="-78"/>
            </a:endParaRPr>
          </a:p>
          <a:p>
            <a:endParaRPr lang="fa-IR" sz="4400" dirty="0" smtClean="0">
              <a:cs typeface="B Zar" pitchFamily="2" charset="-78"/>
            </a:endParaRPr>
          </a:p>
          <a:p>
            <a:pPr lvl="5"/>
            <a:endParaRPr lang="fa-IR" sz="3200" dirty="0" smtClean="0">
              <a:cs typeface="B Zar" pitchFamily="2" charset="-78"/>
            </a:endParaRPr>
          </a:p>
          <a:p>
            <a:pPr lvl="5"/>
            <a:endParaRPr lang="fa-IR" sz="3200" dirty="0" smtClean="0">
              <a:cs typeface="B Zar" pitchFamily="2" charset="-78"/>
            </a:endParaRPr>
          </a:p>
          <a:p>
            <a:pPr lvl="5"/>
            <a:endParaRPr lang="fa-IR" sz="3200" dirty="0" smtClean="0">
              <a:cs typeface="B Zar" pitchFamily="2" charset="-78"/>
            </a:endParaRPr>
          </a:p>
          <a:p>
            <a:pPr lvl="5"/>
            <a:endParaRPr lang="fa-IR" sz="3200" dirty="0" smtClean="0">
              <a:cs typeface="B Zar" pitchFamily="2" charset="-78"/>
            </a:endParaRPr>
          </a:p>
          <a:p>
            <a:pPr lvl="1"/>
            <a:endParaRPr lang="fa-IR" sz="4000" dirty="0" smtClean="0">
              <a:cs typeface="B Zar" pitchFamily="2" charset="-78"/>
            </a:endParaRPr>
          </a:p>
          <a:p>
            <a:endParaRPr lang="en-US" dirty="0" smtClean="0">
              <a:cs typeface="B Zar" pitchFamily="2" charset="-78"/>
            </a:endParaRPr>
          </a:p>
          <a:p>
            <a:endParaRPr lang="en-US" dirty="0">
              <a:cs typeface="B Zar" pitchFamily="2" charset="-78"/>
            </a:endParaRPr>
          </a:p>
        </p:txBody>
      </p:sp>
      <p:grpSp>
        <p:nvGrpSpPr>
          <p:cNvPr id="4" name="Group 19"/>
          <p:cNvGrpSpPr/>
          <p:nvPr/>
        </p:nvGrpSpPr>
        <p:grpSpPr>
          <a:xfrm>
            <a:off x="457200" y="1295400"/>
            <a:ext cx="663486" cy="1250484"/>
            <a:chOff x="6042113" y="438165"/>
            <a:chExt cx="815886" cy="1165552"/>
          </a:xfrm>
        </p:grpSpPr>
        <p:sp>
          <p:nvSpPr>
            <p:cNvPr id="20" name="Chevron 19"/>
            <p:cNvSpPr/>
            <p:nvPr/>
          </p:nvSpPr>
          <p:spPr>
            <a:xfrm rot="5400000">
              <a:off x="5867280" y="612998"/>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Chevron 4"/>
            <p:cNvSpPr/>
            <p:nvPr/>
          </p:nvSpPr>
          <p:spPr>
            <a:xfrm>
              <a:off x="6042113" y="846108"/>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solidFill>
                    <a:schemeClr val="bg1"/>
                  </a:solidFill>
                  <a:latin typeface="IranNastaliq" pitchFamily="18" charset="0"/>
                  <a:cs typeface="IranNastaliq" pitchFamily="18" charset="0"/>
                </a:rPr>
                <a:t>انسان</a:t>
              </a:r>
              <a:endParaRPr lang="fa-IR" kern="1200" dirty="0">
                <a:solidFill>
                  <a:schemeClr val="bg1"/>
                </a:solidFill>
                <a:latin typeface="IranNastaliq" pitchFamily="18" charset="0"/>
                <a:cs typeface="IranNastaliq" pitchFamily="18" charset="0"/>
              </a:endParaRPr>
            </a:p>
          </p:txBody>
        </p:sp>
      </p:grpSp>
      <p:grpSp>
        <p:nvGrpSpPr>
          <p:cNvPr id="5" name="Group 22"/>
          <p:cNvGrpSpPr/>
          <p:nvPr/>
        </p:nvGrpSpPr>
        <p:grpSpPr>
          <a:xfrm>
            <a:off x="457200" y="2163873"/>
            <a:ext cx="663486" cy="1250484"/>
            <a:chOff x="6042113" y="1306638"/>
            <a:chExt cx="815886" cy="1165552"/>
          </a:xfrm>
        </p:grpSpPr>
        <p:sp>
          <p:nvSpPr>
            <p:cNvPr id="23" name="Chevron 22"/>
            <p:cNvSpPr/>
            <p:nvPr/>
          </p:nvSpPr>
          <p:spPr>
            <a:xfrm rot="5400000">
              <a:off x="5867280" y="1481471"/>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4" name="Chevron 6"/>
            <p:cNvSpPr/>
            <p:nvPr/>
          </p:nvSpPr>
          <p:spPr>
            <a:xfrm>
              <a:off x="6042113" y="1714581"/>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ابزار</a:t>
              </a:r>
              <a:endParaRPr lang="fa-IR" kern="1200" dirty="0">
                <a:solidFill>
                  <a:schemeClr val="bg1"/>
                </a:solidFill>
                <a:latin typeface="IranNastaliq" pitchFamily="18" charset="0"/>
                <a:cs typeface="IranNastaliq" pitchFamily="18" charset="0"/>
              </a:endParaRPr>
            </a:p>
          </p:txBody>
        </p:sp>
      </p:grpSp>
      <p:grpSp>
        <p:nvGrpSpPr>
          <p:cNvPr id="6" name="Group 25"/>
          <p:cNvGrpSpPr/>
          <p:nvPr/>
        </p:nvGrpSpPr>
        <p:grpSpPr>
          <a:xfrm>
            <a:off x="457200" y="3032358"/>
            <a:ext cx="663486" cy="1250484"/>
            <a:chOff x="6042113" y="2175123"/>
            <a:chExt cx="815886" cy="1165552"/>
          </a:xfrm>
        </p:grpSpPr>
        <p:sp>
          <p:nvSpPr>
            <p:cNvPr id="26" name="Chevron 25"/>
            <p:cNvSpPr/>
            <p:nvPr/>
          </p:nvSpPr>
          <p:spPr>
            <a:xfrm rot="5400000">
              <a:off x="5867280" y="2349956"/>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Chevron 8"/>
            <p:cNvSpPr/>
            <p:nvPr/>
          </p:nvSpPr>
          <p:spPr>
            <a:xfrm>
              <a:off x="6042113" y="2583066"/>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rgbClr val="FF0000"/>
                  </a:solidFill>
                  <a:latin typeface="IranNastaliq" pitchFamily="18" charset="0"/>
                  <a:cs typeface="IranNastaliq" pitchFamily="18" charset="0"/>
                </a:rPr>
                <a:t>زیر ساخت</a:t>
              </a:r>
              <a:endParaRPr lang="fa-IR" kern="1200" dirty="0">
                <a:solidFill>
                  <a:srgbClr val="FF0000"/>
                </a:solidFill>
                <a:latin typeface="IranNastaliq" pitchFamily="18" charset="0"/>
                <a:cs typeface="IranNastaliq" pitchFamily="18" charset="0"/>
              </a:endParaRPr>
            </a:p>
          </p:txBody>
        </p:sp>
      </p:grpSp>
      <p:grpSp>
        <p:nvGrpSpPr>
          <p:cNvPr id="7" name="Group 28"/>
          <p:cNvGrpSpPr/>
          <p:nvPr/>
        </p:nvGrpSpPr>
        <p:grpSpPr>
          <a:xfrm>
            <a:off x="457200" y="3900831"/>
            <a:ext cx="663486" cy="1250484"/>
            <a:chOff x="6042113" y="3043596"/>
            <a:chExt cx="815886" cy="1165552"/>
          </a:xfrm>
        </p:grpSpPr>
        <p:sp>
          <p:nvSpPr>
            <p:cNvPr id="29" name="Chevron 28"/>
            <p:cNvSpPr/>
            <p:nvPr/>
          </p:nvSpPr>
          <p:spPr>
            <a:xfrm rot="5400000">
              <a:off x="5867280" y="3218429"/>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Chevron 10"/>
            <p:cNvSpPr/>
            <p:nvPr/>
          </p:nvSpPr>
          <p:spPr>
            <a:xfrm>
              <a:off x="6042113" y="3451539"/>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latin typeface="IranNastaliq" pitchFamily="18" charset="0"/>
                  <a:cs typeface="IranNastaliq" pitchFamily="18" charset="0"/>
                </a:rPr>
                <a:t>تقسیم کار</a:t>
              </a:r>
              <a:endParaRPr lang="fa-IR" kern="1200" dirty="0">
                <a:latin typeface="IranNastaliq" pitchFamily="18" charset="0"/>
                <a:cs typeface="IranNastaliq" pitchFamily="18" charset="0"/>
              </a:endParaRPr>
            </a:p>
          </p:txBody>
        </p:sp>
      </p:grpSp>
      <p:grpSp>
        <p:nvGrpSpPr>
          <p:cNvPr id="8" name="Group 31"/>
          <p:cNvGrpSpPr/>
          <p:nvPr/>
        </p:nvGrpSpPr>
        <p:grpSpPr>
          <a:xfrm>
            <a:off x="457200" y="4769316"/>
            <a:ext cx="663486" cy="1250484"/>
            <a:chOff x="6042113" y="3912081"/>
            <a:chExt cx="815886" cy="1165552"/>
          </a:xfrm>
        </p:grpSpPr>
        <p:sp>
          <p:nvSpPr>
            <p:cNvPr id="32" name="Chevron 31"/>
            <p:cNvSpPr/>
            <p:nvPr/>
          </p:nvSpPr>
          <p:spPr>
            <a:xfrm rot="5400000">
              <a:off x="5867280" y="4086914"/>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3" name="Chevron 12"/>
            <p:cNvSpPr/>
            <p:nvPr/>
          </p:nvSpPr>
          <p:spPr>
            <a:xfrm>
              <a:off x="6042113" y="4320024"/>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پایان</a:t>
              </a:r>
              <a:endParaRPr lang="fa-IR" kern="1200" dirty="0">
                <a:solidFill>
                  <a:schemeClr val="bg1"/>
                </a:solidFill>
                <a:latin typeface="IranNastaliq" pitchFamily="18" charset="0"/>
                <a:cs typeface="IranNastaliq" pitchFamily="18" charset="0"/>
              </a:endParaRPr>
            </a:p>
          </p:txBody>
        </p:sp>
      </p:grpSp>
    </p:spTree>
    <p:extLst>
      <p:ext uri="{BB962C8B-B14F-4D97-AF65-F5344CB8AC3E}">
        <p14:creationId xmlns:p14="http://schemas.microsoft.com/office/powerpoint/2010/main" xmlns="" val="160300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20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20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20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2000"/>
                                        <p:tgtEl>
                                          <p:spTgt spid="3">
                                            <p:txEl>
                                              <p:pRg st="4" end="4"/>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2000"/>
                                        <p:tgtEl>
                                          <p:spTgt spid="3">
                                            <p:txEl>
                                              <p:pRg st="5" end="5"/>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2000"/>
                                        <p:tgtEl>
                                          <p:spTgt spid="3">
                                            <p:txEl>
                                              <p:pRg st="6" end="6"/>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8" end="8"/>
                                            </p:txEl>
                                          </p:spTgt>
                                        </p:tgtEl>
                                        <p:attrNameLst>
                                          <p:attrName>style.visibility</p:attrName>
                                        </p:attrNameLst>
                                      </p:cBhvr>
                                      <p:to>
                                        <p:strVal val="visible"/>
                                      </p:to>
                                    </p:set>
                                    <p:animEffect transition="in" filter="fade">
                                      <p:cBhvr>
                                        <p:cTn id="28" dur="2000"/>
                                        <p:tgtEl>
                                          <p:spTgt spid="3">
                                            <p:txEl>
                                              <p:pRg st="8" end="8"/>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Effect transition="in" filter="fade">
                                      <p:cBhvr>
                                        <p:cTn id="31" dur="2000"/>
                                        <p:tgtEl>
                                          <p:spTgt spid="3">
                                            <p:txEl>
                                              <p:pRg st="9" end="9"/>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
                                            <p:txEl>
                                              <p:pRg st="10" end="10"/>
                                            </p:txEl>
                                          </p:spTgt>
                                        </p:tgtEl>
                                        <p:attrNameLst>
                                          <p:attrName>style.visibility</p:attrName>
                                        </p:attrNameLst>
                                      </p:cBhvr>
                                      <p:to>
                                        <p:strVal val="visible"/>
                                      </p:to>
                                    </p:set>
                                    <p:animEffect transition="in" filter="fade">
                                      <p:cBhvr>
                                        <p:cTn id="34" dur="2000"/>
                                        <p:tgtEl>
                                          <p:spTgt spid="3">
                                            <p:txEl>
                                              <p:pRg st="10" end="10"/>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animEffect transition="in" filter="fade">
                                      <p:cBhvr>
                                        <p:cTn id="37" dur="2000"/>
                                        <p:tgtEl>
                                          <p:spTgt spid="3">
                                            <p:txEl>
                                              <p:pRg st="11" end="11"/>
                                            </p:tx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
                                            <p:txEl>
                                              <p:pRg st="12" end="12"/>
                                            </p:txEl>
                                          </p:spTgt>
                                        </p:tgtEl>
                                        <p:attrNameLst>
                                          <p:attrName>style.visibility</p:attrName>
                                        </p:attrNameLst>
                                      </p:cBhvr>
                                      <p:to>
                                        <p:strVal val="visible"/>
                                      </p:to>
                                    </p:set>
                                    <p:animEffect transition="in" filter="fade">
                                      <p:cBhvr>
                                        <p:cTn id="40" dur="2000"/>
                                        <p:tgtEl>
                                          <p:spTgt spid="3">
                                            <p:txEl>
                                              <p:pRg st="12" end="12"/>
                                            </p:tx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
                                            <p:txEl>
                                              <p:pRg st="13" end="13"/>
                                            </p:txEl>
                                          </p:spTgt>
                                        </p:tgtEl>
                                        <p:attrNameLst>
                                          <p:attrName>style.visibility</p:attrName>
                                        </p:attrNameLst>
                                      </p:cBhvr>
                                      <p:to>
                                        <p:strVal val="visible"/>
                                      </p:to>
                                    </p:set>
                                    <p:animEffect transition="in" filter="fade">
                                      <p:cBhvr>
                                        <p:cTn id="43" dur="2000"/>
                                        <p:tgtEl>
                                          <p:spTgt spid="3">
                                            <p:txEl>
                                              <p:pRg st="13" end="13"/>
                                            </p:txEl>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
                                            <p:txEl>
                                              <p:pRg st="14" end="14"/>
                                            </p:txEl>
                                          </p:spTgt>
                                        </p:tgtEl>
                                        <p:attrNameLst>
                                          <p:attrName>style.visibility</p:attrName>
                                        </p:attrNameLst>
                                      </p:cBhvr>
                                      <p:to>
                                        <p:strVal val="visible"/>
                                      </p:to>
                                    </p:set>
                                    <p:animEffect transition="in" filter="fade">
                                      <p:cBhvr>
                                        <p:cTn id="46" dur="2000"/>
                                        <p:tgtEl>
                                          <p:spTgt spid="3">
                                            <p:txEl>
                                              <p:pRg st="14" end="14"/>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
                                            <p:txEl>
                                              <p:pRg st="15" end="15"/>
                                            </p:txEl>
                                          </p:spTgt>
                                        </p:tgtEl>
                                        <p:attrNameLst>
                                          <p:attrName>style.visibility</p:attrName>
                                        </p:attrNameLst>
                                      </p:cBhvr>
                                      <p:to>
                                        <p:strVal val="visible"/>
                                      </p:to>
                                    </p:set>
                                    <p:animEffect transition="in" filter="fade">
                                      <p:cBhvr>
                                        <p:cTn id="49" dur="2000"/>
                                        <p:tgtEl>
                                          <p:spTgt spid="3">
                                            <p:txEl>
                                              <p:pRg st="15" end="15"/>
                                            </p:txEl>
                                          </p:spTgt>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
                                            <p:txEl>
                                              <p:pRg st="18" end="18"/>
                                            </p:txEl>
                                          </p:spTgt>
                                        </p:tgtEl>
                                        <p:attrNameLst>
                                          <p:attrName>style.visibility</p:attrName>
                                        </p:attrNameLst>
                                      </p:cBhvr>
                                      <p:to>
                                        <p:strVal val="visible"/>
                                      </p:to>
                                    </p:set>
                                    <p:animEffect transition="in" filter="fade">
                                      <p:cBhvr>
                                        <p:cTn id="52" dur="2000"/>
                                        <p:tgtEl>
                                          <p:spTgt spid="3">
                                            <p:txEl>
                                              <p:pRg st="18" end="18"/>
                                            </p:tx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
                                            <p:txEl>
                                              <p:pRg st="19" end="19"/>
                                            </p:txEl>
                                          </p:spTgt>
                                        </p:tgtEl>
                                        <p:attrNameLst>
                                          <p:attrName>style.visibility</p:attrName>
                                        </p:attrNameLst>
                                      </p:cBhvr>
                                      <p:to>
                                        <p:strVal val="visible"/>
                                      </p:to>
                                    </p:set>
                                    <p:animEffect transition="in" filter="fade">
                                      <p:cBhvr>
                                        <p:cTn id="55" dur="2000"/>
                                        <p:tgtEl>
                                          <p:spTgt spid="3">
                                            <p:txEl>
                                              <p:pRg st="19" end="19"/>
                                            </p:tx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
                                            <p:txEl>
                                              <p:pRg st="20" end="20"/>
                                            </p:txEl>
                                          </p:spTgt>
                                        </p:tgtEl>
                                        <p:attrNameLst>
                                          <p:attrName>style.visibility</p:attrName>
                                        </p:attrNameLst>
                                      </p:cBhvr>
                                      <p:to>
                                        <p:strVal val="visible"/>
                                      </p:to>
                                    </p:set>
                                    <p:animEffect transition="in" filter="fade">
                                      <p:cBhvr>
                                        <p:cTn id="58" dur="2000"/>
                                        <p:tgtEl>
                                          <p:spTgt spid="3">
                                            <p:txEl>
                                              <p:pRg st="20" end="20"/>
                                            </p:txEl>
                                          </p:spTgt>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
                                            <p:txEl>
                                              <p:pRg st="21" end="21"/>
                                            </p:txEl>
                                          </p:spTgt>
                                        </p:tgtEl>
                                        <p:attrNameLst>
                                          <p:attrName>style.visibility</p:attrName>
                                        </p:attrNameLst>
                                      </p:cBhvr>
                                      <p:to>
                                        <p:strVal val="visible"/>
                                      </p:to>
                                    </p:set>
                                    <p:animEffect transition="in" filter="fade">
                                      <p:cBhvr>
                                        <p:cTn id="61" dur="2000"/>
                                        <p:tgtEl>
                                          <p:spTgt spid="3">
                                            <p:txEl>
                                              <p:pRg st="21" end="2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440160"/>
          </a:xfrm>
        </p:spPr>
        <p:txBody>
          <a:bodyPr/>
          <a:lstStyle/>
          <a:p>
            <a:r>
              <a:rPr lang="fa-IR" dirty="0" smtClean="0">
                <a:solidFill>
                  <a:srgbClr val="0070C0"/>
                </a:solidFill>
                <a:cs typeface="B Zar" pitchFamily="2" charset="-78"/>
              </a:rPr>
              <a:t>با داشتن چنین شیوه‌نامه‌ای:</a:t>
            </a:r>
            <a:endParaRPr lang="en-US" sz="2400" dirty="0">
              <a:solidFill>
                <a:srgbClr val="0070C0"/>
              </a:solidFill>
              <a:cs typeface="B Zar" pitchFamily="2" charset="-78"/>
            </a:endParaRPr>
          </a:p>
        </p:txBody>
      </p:sp>
      <p:sp>
        <p:nvSpPr>
          <p:cNvPr id="3" name="Content Placeholder 2"/>
          <p:cNvSpPr>
            <a:spLocks noGrp="1"/>
          </p:cNvSpPr>
          <p:nvPr>
            <p:ph idx="1"/>
          </p:nvPr>
        </p:nvSpPr>
        <p:spPr>
          <a:xfrm>
            <a:off x="1043608" y="1571612"/>
            <a:ext cx="7848872" cy="4593692"/>
          </a:xfrm>
        </p:spPr>
        <p:txBody>
          <a:bodyPr>
            <a:normAutofit/>
          </a:bodyPr>
          <a:lstStyle/>
          <a:p>
            <a:r>
              <a:rPr lang="fa-IR" sz="2600" dirty="0" smtClean="0">
                <a:cs typeface="B Zar" pitchFamily="2" charset="-78"/>
              </a:rPr>
              <a:t>فعالان پردازش ماشینی و فناوری اطلاعات می‌توانند دست به تولید ابزارهای </a:t>
            </a:r>
            <a:r>
              <a:rPr lang="fa-IR" sz="2600" dirty="0" err="1" smtClean="0">
                <a:cs typeface="B Zar" pitchFamily="2" charset="-78"/>
              </a:rPr>
              <a:t>استناددهی</a:t>
            </a:r>
            <a:r>
              <a:rPr lang="fa-IR" sz="2600" dirty="0" smtClean="0">
                <a:cs typeface="B Zar" pitchFamily="2" charset="-78"/>
              </a:rPr>
              <a:t> بزنند</a:t>
            </a:r>
          </a:p>
          <a:p>
            <a:endParaRPr lang="fa-IR" sz="2600" dirty="0" smtClean="0">
              <a:cs typeface="B Zar" pitchFamily="2" charset="-78"/>
            </a:endParaRPr>
          </a:p>
          <a:p>
            <a:r>
              <a:rPr lang="fa-IR" sz="2600" dirty="0" smtClean="0">
                <a:cs typeface="B Zar" pitchFamily="2" charset="-78"/>
              </a:rPr>
              <a:t>فعالان علوم انسانی می‌توانند تولیدات تخصصی و البته کیفی خود را (بدون </a:t>
            </a:r>
            <a:r>
              <a:rPr lang="fa-IR" sz="2600" dirty="0" err="1" smtClean="0">
                <a:cs typeface="B Zar" pitchFamily="2" charset="-78"/>
              </a:rPr>
              <a:t>درافتادن</a:t>
            </a:r>
            <a:r>
              <a:rPr lang="fa-IR" sz="2600" dirty="0" smtClean="0">
                <a:cs typeface="B Zar" pitchFamily="2" charset="-78"/>
              </a:rPr>
              <a:t> به وادی کمّی‌نگری حوزه فنی و پزشکی) عرضه کنند</a:t>
            </a:r>
            <a:endParaRPr lang="en-US" sz="2800" dirty="0" smtClean="0">
              <a:cs typeface="B Zar" pitchFamily="2" charset="-78"/>
            </a:endParaRPr>
          </a:p>
          <a:p>
            <a:endParaRPr lang="fa-IR" sz="2600" dirty="0" smtClean="0">
              <a:cs typeface="B Zar" pitchFamily="2" charset="-78"/>
            </a:endParaRPr>
          </a:p>
          <a:p>
            <a:r>
              <a:rPr lang="fa-IR" sz="2600" dirty="0" smtClean="0">
                <a:cs typeface="B Zar" pitchFamily="2" charset="-78"/>
              </a:rPr>
              <a:t>یکی از موانع تولید علم به زبان فارسی برداشته خواهد شد</a:t>
            </a:r>
          </a:p>
          <a:p>
            <a:endParaRPr lang="fa-IR" sz="2600" dirty="0" smtClean="0">
              <a:cs typeface="B Zar" pitchFamily="2" charset="-78"/>
            </a:endParaRPr>
          </a:p>
          <a:p>
            <a:r>
              <a:rPr lang="fa-IR" sz="2600" dirty="0" err="1" smtClean="0">
                <a:cs typeface="B Zar" pitchFamily="2" charset="-78"/>
              </a:rPr>
              <a:t>استناددهی</a:t>
            </a:r>
            <a:r>
              <a:rPr lang="fa-IR" sz="2600" dirty="0" smtClean="0">
                <a:cs typeface="B Zar" pitchFamily="2" charset="-78"/>
              </a:rPr>
              <a:t> به اقلام اطلاعاتی بومی تقویت می‌شود</a:t>
            </a:r>
          </a:p>
          <a:p>
            <a:endParaRPr lang="fa-IR" sz="2600" dirty="0" smtClean="0">
              <a:cs typeface="B Zar" pitchFamily="2" charset="-78"/>
            </a:endParaRPr>
          </a:p>
        </p:txBody>
      </p:sp>
      <p:grpSp>
        <p:nvGrpSpPr>
          <p:cNvPr id="19" name="Group 19"/>
          <p:cNvGrpSpPr/>
          <p:nvPr/>
        </p:nvGrpSpPr>
        <p:grpSpPr>
          <a:xfrm>
            <a:off x="457200" y="1295400"/>
            <a:ext cx="663486" cy="1250484"/>
            <a:chOff x="6042113" y="438165"/>
            <a:chExt cx="815886" cy="1165552"/>
          </a:xfrm>
        </p:grpSpPr>
        <p:sp>
          <p:nvSpPr>
            <p:cNvPr id="20" name="Chevron 19"/>
            <p:cNvSpPr/>
            <p:nvPr/>
          </p:nvSpPr>
          <p:spPr>
            <a:xfrm rot="5400000">
              <a:off x="5867280" y="612998"/>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Chevron 4"/>
            <p:cNvSpPr/>
            <p:nvPr/>
          </p:nvSpPr>
          <p:spPr>
            <a:xfrm>
              <a:off x="6042113" y="846108"/>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solidFill>
                    <a:schemeClr val="bg1"/>
                  </a:solidFill>
                  <a:latin typeface="IranNastaliq" pitchFamily="18" charset="0"/>
                  <a:cs typeface="IranNastaliq" pitchFamily="18" charset="0"/>
                </a:rPr>
                <a:t>انسان</a:t>
              </a:r>
              <a:endParaRPr lang="fa-IR" kern="1200" dirty="0">
                <a:solidFill>
                  <a:schemeClr val="bg1"/>
                </a:solidFill>
                <a:latin typeface="IranNastaliq" pitchFamily="18" charset="0"/>
                <a:cs typeface="IranNastaliq" pitchFamily="18" charset="0"/>
              </a:endParaRPr>
            </a:p>
          </p:txBody>
        </p:sp>
      </p:grpSp>
      <p:grpSp>
        <p:nvGrpSpPr>
          <p:cNvPr id="22" name="Group 22"/>
          <p:cNvGrpSpPr/>
          <p:nvPr/>
        </p:nvGrpSpPr>
        <p:grpSpPr>
          <a:xfrm>
            <a:off x="457200" y="2163873"/>
            <a:ext cx="663486" cy="1250484"/>
            <a:chOff x="6042113" y="1306638"/>
            <a:chExt cx="815886" cy="1165552"/>
          </a:xfrm>
        </p:grpSpPr>
        <p:sp>
          <p:nvSpPr>
            <p:cNvPr id="23" name="Chevron 22"/>
            <p:cNvSpPr/>
            <p:nvPr/>
          </p:nvSpPr>
          <p:spPr>
            <a:xfrm rot="5400000">
              <a:off x="5867280" y="1481471"/>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4" name="Chevron 6"/>
            <p:cNvSpPr/>
            <p:nvPr/>
          </p:nvSpPr>
          <p:spPr>
            <a:xfrm>
              <a:off x="6042113" y="1714581"/>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ابزار</a:t>
              </a:r>
              <a:endParaRPr lang="fa-IR" kern="1200" dirty="0">
                <a:solidFill>
                  <a:schemeClr val="bg1"/>
                </a:solidFill>
                <a:latin typeface="IranNastaliq" pitchFamily="18" charset="0"/>
                <a:cs typeface="IranNastaliq" pitchFamily="18" charset="0"/>
              </a:endParaRPr>
            </a:p>
          </p:txBody>
        </p:sp>
      </p:grpSp>
      <p:grpSp>
        <p:nvGrpSpPr>
          <p:cNvPr id="25" name="Group 25"/>
          <p:cNvGrpSpPr/>
          <p:nvPr/>
        </p:nvGrpSpPr>
        <p:grpSpPr>
          <a:xfrm>
            <a:off x="457200" y="3032358"/>
            <a:ext cx="663486" cy="1250484"/>
            <a:chOff x="6042113" y="2175123"/>
            <a:chExt cx="815886" cy="1165552"/>
          </a:xfrm>
        </p:grpSpPr>
        <p:sp>
          <p:nvSpPr>
            <p:cNvPr id="26" name="Chevron 25"/>
            <p:cNvSpPr/>
            <p:nvPr/>
          </p:nvSpPr>
          <p:spPr>
            <a:xfrm rot="5400000">
              <a:off x="5867280" y="2349956"/>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Chevron 8"/>
            <p:cNvSpPr/>
            <p:nvPr/>
          </p:nvSpPr>
          <p:spPr>
            <a:xfrm>
              <a:off x="6042113" y="2583066"/>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rgbClr val="FF0000"/>
                  </a:solidFill>
                  <a:latin typeface="IranNastaliq" pitchFamily="18" charset="0"/>
                  <a:cs typeface="IranNastaliq" pitchFamily="18" charset="0"/>
                </a:rPr>
                <a:t>زیر ساخت</a:t>
              </a:r>
              <a:endParaRPr lang="fa-IR" kern="1200" dirty="0">
                <a:solidFill>
                  <a:srgbClr val="FF0000"/>
                </a:solidFill>
                <a:latin typeface="IranNastaliq" pitchFamily="18" charset="0"/>
                <a:cs typeface="IranNastaliq" pitchFamily="18" charset="0"/>
              </a:endParaRPr>
            </a:p>
          </p:txBody>
        </p:sp>
      </p:grpSp>
      <p:grpSp>
        <p:nvGrpSpPr>
          <p:cNvPr id="28" name="Group 28"/>
          <p:cNvGrpSpPr/>
          <p:nvPr/>
        </p:nvGrpSpPr>
        <p:grpSpPr>
          <a:xfrm>
            <a:off x="457200" y="3900831"/>
            <a:ext cx="663486" cy="1250484"/>
            <a:chOff x="6042113" y="3043596"/>
            <a:chExt cx="815886" cy="1165552"/>
          </a:xfrm>
        </p:grpSpPr>
        <p:sp>
          <p:nvSpPr>
            <p:cNvPr id="29" name="Chevron 28"/>
            <p:cNvSpPr/>
            <p:nvPr/>
          </p:nvSpPr>
          <p:spPr>
            <a:xfrm rot="5400000">
              <a:off x="5867280" y="3218429"/>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Chevron 10"/>
            <p:cNvSpPr/>
            <p:nvPr/>
          </p:nvSpPr>
          <p:spPr>
            <a:xfrm>
              <a:off x="6042113" y="3451539"/>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latin typeface="IranNastaliq" pitchFamily="18" charset="0"/>
                  <a:cs typeface="IranNastaliq" pitchFamily="18" charset="0"/>
                </a:rPr>
                <a:t>تقسیم کار</a:t>
              </a:r>
              <a:endParaRPr lang="fa-IR" kern="1200" dirty="0">
                <a:latin typeface="IranNastaliq" pitchFamily="18" charset="0"/>
                <a:cs typeface="IranNastaliq" pitchFamily="18" charset="0"/>
              </a:endParaRPr>
            </a:p>
          </p:txBody>
        </p:sp>
      </p:grpSp>
      <p:grpSp>
        <p:nvGrpSpPr>
          <p:cNvPr id="31" name="Group 31"/>
          <p:cNvGrpSpPr/>
          <p:nvPr/>
        </p:nvGrpSpPr>
        <p:grpSpPr>
          <a:xfrm>
            <a:off x="457200" y="4769316"/>
            <a:ext cx="663486" cy="1250484"/>
            <a:chOff x="6042113" y="3912081"/>
            <a:chExt cx="815886" cy="1165552"/>
          </a:xfrm>
        </p:grpSpPr>
        <p:sp>
          <p:nvSpPr>
            <p:cNvPr id="32" name="Chevron 31"/>
            <p:cNvSpPr/>
            <p:nvPr/>
          </p:nvSpPr>
          <p:spPr>
            <a:xfrm rot="5400000">
              <a:off x="5867280" y="4086914"/>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3" name="Chevron 12"/>
            <p:cNvSpPr/>
            <p:nvPr/>
          </p:nvSpPr>
          <p:spPr>
            <a:xfrm>
              <a:off x="6042113" y="4320024"/>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پایان</a:t>
              </a:r>
              <a:endParaRPr lang="fa-IR" kern="1200" dirty="0">
                <a:solidFill>
                  <a:schemeClr val="bg1"/>
                </a:solidFill>
                <a:latin typeface="IranNastaliq" pitchFamily="18" charset="0"/>
                <a:cs typeface="IranNastaliq" pitchFamily="18" charset="0"/>
              </a:endParaRPr>
            </a:p>
          </p:txBody>
        </p:sp>
      </p:grpSp>
    </p:spTree>
    <p:extLst>
      <p:ext uri="{BB962C8B-B14F-4D97-AF65-F5344CB8AC3E}">
        <p14:creationId xmlns:p14="http://schemas.microsoft.com/office/powerpoint/2010/main" xmlns="" val="160300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2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440160"/>
          </a:xfrm>
        </p:spPr>
        <p:txBody>
          <a:bodyPr/>
          <a:lstStyle/>
          <a:p>
            <a:r>
              <a:rPr lang="fa-IR" dirty="0" smtClean="0">
                <a:solidFill>
                  <a:srgbClr val="0070C0"/>
                </a:solidFill>
                <a:cs typeface="B Zar" pitchFamily="2" charset="-78"/>
              </a:rPr>
              <a:t>نتیجۀ میانی</a:t>
            </a:r>
            <a:endParaRPr lang="en-US" sz="2400" dirty="0">
              <a:solidFill>
                <a:srgbClr val="0070C0"/>
              </a:solidFill>
              <a:cs typeface="B Zar" pitchFamily="2" charset="-78"/>
            </a:endParaRPr>
          </a:p>
        </p:txBody>
      </p:sp>
      <p:sp>
        <p:nvSpPr>
          <p:cNvPr id="3" name="Content Placeholder 2"/>
          <p:cNvSpPr>
            <a:spLocks noGrp="1"/>
          </p:cNvSpPr>
          <p:nvPr>
            <p:ph idx="1"/>
          </p:nvPr>
        </p:nvSpPr>
        <p:spPr>
          <a:xfrm>
            <a:off x="1043608" y="1571612"/>
            <a:ext cx="7848872" cy="4593692"/>
          </a:xfrm>
        </p:spPr>
        <p:txBody>
          <a:bodyPr>
            <a:normAutofit/>
          </a:bodyPr>
          <a:lstStyle/>
          <a:p>
            <a:pPr algn="ctr">
              <a:buNone/>
            </a:pPr>
            <a:endParaRPr lang="fa-IR" dirty="0" smtClean="0">
              <a:cs typeface="B Zar" pitchFamily="2" charset="-78"/>
            </a:endParaRPr>
          </a:p>
          <a:p>
            <a:pPr algn="ctr">
              <a:buNone/>
            </a:pPr>
            <a:r>
              <a:rPr lang="fa-IR" dirty="0" smtClean="0">
                <a:cs typeface="B Zar" pitchFamily="2" charset="-78"/>
              </a:rPr>
              <a:t>کمبودهای </a:t>
            </a:r>
            <a:r>
              <a:rPr lang="fa-IR" dirty="0" smtClean="0">
                <a:solidFill>
                  <a:srgbClr val="FF0000"/>
                </a:solidFill>
                <a:cs typeface="B Zar" pitchFamily="2" charset="-78"/>
              </a:rPr>
              <a:t>انسانی</a:t>
            </a:r>
            <a:r>
              <a:rPr lang="fa-IR" dirty="0" smtClean="0">
                <a:cs typeface="B Zar" pitchFamily="2" charset="-78"/>
              </a:rPr>
              <a:t> پیرامون ابزارهای استنادی </a:t>
            </a:r>
          </a:p>
          <a:p>
            <a:pPr algn="ctr">
              <a:buNone/>
            </a:pPr>
            <a:r>
              <a:rPr lang="fa-IR" sz="2000" dirty="0" smtClean="0">
                <a:cs typeface="B Zar" pitchFamily="2" charset="-78"/>
              </a:rPr>
              <a:t>(شامل دانش پایه و مهارت)</a:t>
            </a:r>
          </a:p>
          <a:p>
            <a:pPr algn="ctr">
              <a:buNone/>
            </a:pPr>
            <a:r>
              <a:rPr lang="fa-IR" b="1" dirty="0" smtClean="0">
                <a:solidFill>
                  <a:srgbClr val="FF0000"/>
                </a:solidFill>
                <a:cs typeface="B Zar" pitchFamily="2" charset="-78"/>
              </a:rPr>
              <a:t>+</a:t>
            </a:r>
          </a:p>
          <a:p>
            <a:pPr algn="ctr">
              <a:buNone/>
            </a:pPr>
            <a:r>
              <a:rPr lang="fa-IR" dirty="0" smtClean="0">
                <a:cs typeface="B Zar" pitchFamily="2" charset="-78"/>
              </a:rPr>
              <a:t>کمبودهای زیرساختی برای ابزارهای استنادی</a:t>
            </a:r>
          </a:p>
          <a:p>
            <a:pPr algn="ctr">
              <a:buNone/>
            </a:pPr>
            <a:r>
              <a:rPr lang="fa-IR" dirty="0" smtClean="0">
                <a:solidFill>
                  <a:srgbClr val="FF0000"/>
                </a:solidFill>
                <a:cs typeface="B Zar" pitchFamily="2" charset="-78"/>
              </a:rPr>
              <a:t>↓</a:t>
            </a:r>
          </a:p>
          <a:p>
            <a:pPr algn="ctr">
              <a:buNone/>
            </a:pPr>
            <a:r>
              <a:rPr lang="fa-IR" dirty="0" smtClean="0">
                <a:solidFill>
                  <a:srgbClr val="FF0000"/>
                </a:solidFill>
                <a:cs typeface="B Zar" pitchFamily="2" charset="-78"/>
              </a:rPr>
              <a:t>نازایی راهکارهای ماشینی برای مقابله با سرقت علمی</a:t>
            </a:r>
          </a:p>
        </p:txBody>
      </p:sp>
      <p:grpSp>
        <p:nvGrpSpPr>
          <p:cNvPr id="4" name="Group 19"/>
          <p:cNvGrpSpPr/>
          <p:nvPr/>
        </p:nvGrpSpPr>
        <p:grpSpPr>
          <a:xfrm>
            <a:off x="457200" y="1295400"/>
            <a:ext cx="663486" cy="1250484"/>
            <a:chOff x="6042113" y="438165"/>
            <a:chExt cx="815886" cy="1165552"/>
          </a:xfrm>
        </p:grpSpPr>
        <p:sp>
          <p:nvSpPr>
            <p:cNvPr id="20" name="Chevron 19"/>
            <p:cNvSpPr/>
            <p:nvPr/>
          </p:nvSpPr>
          <p:spPr>
            <a:xfrm rot="5400000">
              <a:off x="5867280" y="612998"/>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Chevron 4"/>
            <p:cNvSpPr/>
            <p:nvPr/>
          </p:nvSpPr>
          <p:spPr>
            <a:xfrm>
              <a:off x="6042113" y="846108"/>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solidFill>
                    <a:srgbClr val="FF0000"/>
                  </a:solidFill>
                  <a:latin typeface="IranNastaliq" pitchFamily="18" charset="0"/>
                  <a:cs typeface="IranNastaliq" pitchFamily="18" charset="0"/>
                </a:rPr>
                <a:t>انسان</a:t>
              </a:r>
              <a:endParaRPr lang="fa-IR" kern="1200" dirty="0">
                <a:solidFill>
                  <a:srgbClr val="FF0000"/>
                </a:solidFill>
                <a:latin typeface="IranNastaliq" pitchFamily="18" charset="0"/>
                <a:cs typeface="IranNastaliq" pitchFamily="18" charset="0"/>
              </a:endParaRPr>
            </a:p>
          </p:txBody>
        </p:sp>
      </p:grpSp>
      <p:grpSp>
        <p:nvGrpSpPr>
          <p:cNvPr id="5" name="Group 22"/>
          <p:cNvGrpSpPr/>
          <p:nvPr/>
        </p:nvGrpSpPr>
        <p:grpSpPr>
          <a:xfrm>
            <a:off x="457200" y="2163873"/>
            <a:ext cx="663486" cy="1250484"/>
            <a:chOff x="6042113" y="1306638"/>
            <a:chExt cx="815886" cy="1165552"/>
          </a:xfrm>
        </p:grpSpPr>
        <p:sp>
          <p:nvSpPr>
            <p:cNvPr id="23" name="Chevron 22"/>
            <p:cNvSpPr/>
            <p:nvPr/>
          </p:nvSpPr>
          <p:spPr>
            <a:xfrm rot="5400000">
              <a:off x="5867280" y="1481471"/>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4" name="Chevron 6"/>
            <p:cNvSpPr/>
            <p:nvPr/>
          </p:nvSpPr>
          <p:spPr>
            <a:xfrm>
              <a:off x="6042113" y="1714581"/>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ابزار</a:t>
              </a:r>
              <a:endParaRPr lang="fa-IR" kern="1200" dirty="0">
                <a:solidFill>
                  <a:schemeClr val="bg1"/>
                </a:solidFill>
                <a:latin typeface="IranNastaliq" pitchFamily="18" charset="0"/>
                <a:cs typeface="IranNastaliq" pitchFamily="18" charset="0"/>
              </a:endParaRPr>
            </a:p>
          </p:txBody>
        </p:sp>
      </p:grpSp>
      <p:grpSp>
        <p:nvGrpSpPr>
          <p:cNvPr id="6" name="Group 25"/>
          <p:cNvGrpSpPr/>
          <p:nvPr/>
        </p:nvGrpSpPr>
        <p:grpSpPr>
          <a:xfrm>
            <a:off x="457200" y="3032358"/>
            <a:ext cx="663486" cy="1250484"/>
            <a:chOff x="6042113" y="2175123"/>
            <a:chExt cx="815886" cy="1165552"/>
          </a:xfrm>
        </p:grpSpPr>
        <p:sp>
          <p:nvSpPr>
            <p:cNvPr id="26" name="Chevron 25"/>
            <p:cNvSpPr/>
            <p:nvPr/>
          </p:nvSpPr>
          <p:spPr>
            <a:xfrm rot="5400000">
              <a:off x="5867280" y="2349956"/>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Chevron 8"/>
            <p:cNvSpPr/>
            <p:nvPr/>
          </p:nvSpPr>
          <p:spPr>
            <a:xfrm>
              <a:off x="6042113" y="2583066"/>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rgbClr val="FF0000"/>
                  </a:solidFill>
                  <a:latin typeface="IranNastaliq" pitchFamily="18" charset="0"/>
                  <a:cs typeface="IranNastaliq" pitchFamily="18" charset="0"/>
                </a:rPr>
                <a:t>زیر ساخت</a:t>
              </a:r>
              <a:endParaRPr lang="fa-IR" kern="1200" dirty="0">
                <a:solidFill>
                  <a:srgbClr val="FF0000"/>
                </a:solidFill>
                <a:latin typeface="IranNastaliq" pitchFamily="18" charset="0"/>
                <a:cs typeface="IranNastaliq" pitchFamily="18" charset="0"/>
              </a:endParaRPr>
            </a:p>
          </p:txBody>
        </p:sp>
      </p:grpSp>
      <p:grpSp>
        <p:nvGrpSpPr>
          <p:cNvPr id="7" name="Group 28"/>
          <p:cNvGrpSpPr/>
          <p:nvPr/>
        </p:nvGrpSpPr>
        <p:grpSpPr>
          <a:xfrm>
            <a:off x="457200" y="3900831"/>
            <a:ext cx="663486" cy="1250484"/>
            <a:chOff x="6042113" y="3043596"/>
            <a:chExt cx="815886" cy="1165552"/>
          </a:xfrm>
        </p:grpSpPr>
        <p:sp>
          <p:nvSpPr>
            <p:cNvPr id="29" name="Chevron 28"/>
            <p:cNvSpPr/>
            <p:nvPr/>
          </p:nvSpPr>
          <p:spPr>
            <a:xfrm rot="5400000">
              <a:off x="5867280" y="3218429"/>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Chevron 10"/>
            <p:cNvSpPr/>
            <p:nvPr/>
          </p:nvSpPr>
          <p:spPr>
            <a:xfrm>
              <a:off x="6042113" y="3451539"/>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latin typeface="IranNastaliq" pitchFamily="18" charset="0"/>
                  <a:cs typeface="IranNastaliq" pitchFamily="18" charset="0"/>
                </a:rPr>
                <a:t>تقسیم کار</a:t>
              </a:r>
              <a:endParaRPr lang="fa-IR" kern="1200" dirty="0">
                <a:latin typeface="IranNastaliq" pitchFamily="18" charset="0"/>
                <a:cs typeface="IranNastaliq" pitchFamily="18" charset="0"/>
              </a:endParaRPr>
            </a:p>
          </p:txBody>
        </p:sp>
      </p:grpSp>
      <p:grpSp>
        <p:nvGrpSpPr>
          <p:cNvPr id="8" name="Group 31"/>
          <p:cNvGrpSpPr/>
          <p:nvPr/>
        </p:nvGrpSpPr>
        <p:grpSpPr>
          <a:xfrm>
            <a:off x="457200" y="4769316"/>
            <a:ext cx="663486" cy="1250484"/>
            <a:chOff x="6042113" y="3912081"/>
            <a:chExt cx="815886" cy="1165552"/>
          </a:xfrm>
        </p:grpSpPr>
        <p:sp>
          <p:nvSpPr>
            <p:cNvPr id="32" name="Chevron 31"/>
            <p:cNvSpPr/>
            <p:nvPr/>
          </p:nvSpPr>
          <p:spPr>
            <a:xfrm rot="5400000">
              <a:off x="5867280" y="4086914"/>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3" name="Chevron 12"/>
            <p:cNvSpPr/>
            <p:nvPr/>
          </p:nvSpPr>
          <p:spPr>
            <a:xfrm>
              <a:off x="6042113" y="4320024"/>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پایان</a:t>
              </a:r>
              <a:endParaRPr lang="fa-IR" kern="1200" dirty="0">
                <a:solidFill>
                  <a:schemeClr val="bg1"/>
                </a:solidFill>
                <a:latin typeface="IranNastaliq" pitchFamily="18" charset="0"/>
                <a:cs typeface="IranNastaliq" pitchFamily="18" charset="0"/>
              </a:endParaRPr>
            </a:p>
          </p:txBody>
        </p:sp>
      </p:grpSp>
    </p:spTree>
    <p:extLst>
      <p:ext uri="{BB962C8B-B14F-4D97-AF65-F5344CB8AC3E}">
        <p14:creationId xmlns:p14="http://schemas.microsoft.com/office/powerpoint/2010/main" xmlns="" val="160300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440160"/>
          </a:xfrm>
        </p:spPr>
        <p:txBody>
          <a:bodyPr/>
          <a:lstStyle/>
          <a:p>
            <a:r>
              <a:rPr lang="fa-IR" sz="2000" dirty="0" smtClean="0">
                <a:solidFill>
                  <a:srgbClr val="0070C0"/>
                </a:solidFill>
                <a:cs typeface="B Zar" pitchFamily="2" charset="-78"/>
              </a:rPr>
              <a:t>شبیه این کاستی‌ها برای تجربه‌ای دیگر:</a:t>
            </a:r>
            <a:r>
              <a:rPr lang="fa-IR" dirty="0" smtClean="0">
                <a:solidFill>
                  <a:srgbClr val="0070C0"/>
                </a:solidFill>
                <a:cs typeface="B Zar" pitchFamily="2" charset="-78"/>
              </a:rPr>
              <a:t/>
            </a:r>
            <a:br>
              <a:rPr lang="fa-IR" dirty="0" smtClean="0">
                <a:solidFill>
                  <a:srgbClr val="0070C0"/>
                </a:solidFill>
                <a:cs typeface="B Zar" pitchFamily="2" charset="-78"/>
              </a:rPr>
            </a:br>
            <a:r>
              <a:rPr lang="fa-IR" dirty="0" smtClean="0">
                <a:solidFill>
                  <a:srgbClr val="0070C0"/>
                </a:solidFill>
                <a:cs typeface="B Zar" pitchFamily="2" charset="-78"/>
              </a:rPr>
              <a:t>مشابهت‌یاب «سمیم» (1393-1389)</a:t>
            </a:r>
            <a:endParaRPr lang="en-US" sz="2400" dirty="0">
              <a:solidFill>
                <a:srgbClr val="0070C0"/>
              </a:solidFill>
              <a:cs typeface="B Zar" pitchFamily="2" charset="-78"/>
            </a:endParaRPr>
          </a:p>
        </p:txBody>
      </p:sp>
      <p:sp>
        <p:nvSpPr>
          <p:cNvPr id="3" name="Content Placeholder 2"/>
          <p:cNvSpPr>
            <a:spLocks noGrp="1"/>
          </p:cNvSpPr>
          <p:nvPr>
            <p:ph idx="1"/>
          </p:nvPr>
        </p:nvSpPr>
        <p:spPr>
          <a:xfrm>
            <a:off x="1043608" y="1714488"/>
            <a:ext cx="7848872" cy="4450816"/>
          </a:xfrm>
        </p:spPr>
        <p:txBody>
          <a:bodyPr>
            <a:normAutofit/>
          </a:bodyPr>
          <a:lstStyle/>
          <a:p>
            <a:r>
              <a:rPr lang="fa-IR" sz="3600" dirty="0" smtClean="0">
                <a:cs typeface="B Zar" pitchFamily="2" charset="-78"/>
              </a:rPr>
              <a:t>مشابهت‌یاب مقالات فارسی</a:t>
            </a:r>
          </a:p>
          <a:p>
            <a:r>
              <a:rPr lang="fa-IR" sz="3600" dirty="0" smtClean="0">
                <a:cs typeface="B Zar" pitchFamily="2" charset="-78"/>
              </a:rPr>
              <a:t>حوزۀ کشف تقلب در دستور کار او نیست</a:t>
            </a:r>
          </a:p>
          <a:p>
            <a:r>
              <a:rPr lang="fa-IR" sz="3600" dirty="0" smtClean="0">
                <a:cs typeface="B Zar" pitchFamily="2" charset="-78"/>
              </a:rPr>
              <a:t>بانک پشتیبان نسبتاً قابل توجهی دارد</a:t>
            </a:r>
          </a:p>
          <a:p>
            <a:endParaRPr lang="fa-IR" sz="3600" dirty="0" smtClean="0">
              <a:cs typeface="B Zar" pitchFamily="2" charset="-78"/>
            </a:endParaRPr>
          </a:p>
          <a:p>
            <a:endParaRPr lang="fa-IR" sz="3600" dirty="0" smtClean="0">
              <a:cs typeface="B Zar" pitchFamily="2" charset="-78"/>
            </a:endParaRPr>
          </a:p>
          <a:p>
            <a:pPr algn="ctr">
              <a:buNone/>
            </a:pPr>
            <a:r>
              <a:rPr lang="en-US" sz="2800" dirty="0" smtClean="0">
                <a:cs typeface="B Zar" pitchFamily="2" charset="-78"/>
              </a:rPr>
              <a:t>www.samimnoor.ir</a:t>
            </a:r>
            <a:endParaRPr lang="fa-IR" sz="2800" dirty="0" smtClean="0">
              <a:cs typeface="B Zar" pitchFamily="2" charset="-78"/>
            </a:endParaRPr>
          </a:p>
          <a:p>
            <a:endParaRPr lang="fa-IR" sz="3600" dirty="0" smtClean="0">
              <a:cs typeface="B Zar" pitchFamily="2" charset="-78"/>
            </a:endParaRPr>
          </a:p>
        </p:txBody>
      </p:sp>
      <p:grpSp>
        <p:nvGrpSpPr>
          <p:cNvPr id="4" name="Group 19"/>
          <p:cNvGrpSpPr/>
          <p:nvPr/>
        </p:nvGrpSpPr>
        <p:grpSpPr>
          <a:xfrm>
            <a:off x="457200" y="1295400"/>
            <a:ext cx="663486" cy="1250484"/>
            <a:chOff x="6042113" y="438165"/>
            <a:chExt cx="815886" cy="1165552"/>
          </a:xfrm>
        </p:grpSpPr>
        <p:sp>
          <p:nvSpPr>
            <p:cNvPr id="20" name="Chevron 19"/>
            <p:cNvSpPr/>
            <p:nvPr/>
          </p:nvSpPr>
          <p:spPr>
            <a:xfrm rot="5400000">
              <a:off x="5867280" y="612998"/>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Chevron 4"/>
            <p:cNvSpPr/>
            <p:nvPr/>
          </p:nvSpPr>
          <p:spPr>
            <a:xfrm>
              <a:off x="6042113" y="846108"/>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solidFill>
                    <a:schemeClr val="bg1"/>
                  </a:solidFill>
                  <a:latin typeface="IranNastaliq" pitchFamily="18" charset="0"/>
                  <a:cs typeface="IranNastaliq" pitchFamily="18" charset="0"/>
                </a:rPr>
                <a:t>انسان</a:t>
              </a:r>
              <a:endParaRPr lang="fa-IR" kern="1200" dirty="0">
                <a:solidFill>
                  <a:schemeClr val="bg1"/>
                </a:solidFill>
                <a:latin typeface="IranNastaliq" pitchFamily="18" charset="0"/>
                <a:cs typeface="IranNastaliq" pitchFamily="18" charset="0"/>
              </a:endParaRPr>
            </a:p>
          </p:txBody>
        </p:sp>
      </p:grpSp>
      <p:grpSp>
        <p:nvGrpSpPr>
          <p:cNvPr id="5" name="Group 22"/>
          <p:cNvGrpSpPr/>
          <p:nvPr/>
        </p:nvGrpSpPr>
        <p:grpSpPr>
          <a:xfrm>
            <a:off x="457200" y="2163873"/>
            <a:ext cx="663486" cy="1250484"/>
            <a:chOff x="6042113" y="1306638"/>
            <a:chExt cx="815886" cy="1165552"/>
          </a:xfrm>
        </p:grpSpPr>
        <p:sp>
          <p:nvSpPr>
            <p:cNvPr id="23" name="Chevron 22"/>
            <p:cNvSpPr/>
            <p:nvPr/>
          </p:nvSpPr>
          <p:spPr>
            <a:xfrm rot="5400000">
              <a:off x="5867280" y="1481471"/>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4" name="Chevron 6"/>
            <p:cNvSpPr/>
            <p:nvPr/>
          </p:nvSpPr>
          <p:spPr>
            <a:xfrm>
              <a:off x="6042113" y="1714581"/>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rgbClr val="FF0000"/>
                  </a:solidFill>
                  <a:latin typeface="IranNastaliq" pitchFamily="18" charset="0"/>
                  <a:cs typeface="IranNastaliq" pitchFamily="18" charset="0"/>
                </a:rPr>
                <a:t>ابزار</a:t>
              </a:r>
              <a:endParaRPr lang="fa-IR" kern="1200" dirty="0">
                <a:solidFill>
                  <a:srgbClr val="FF0000"/>
                </a:solidFill>
                <a:latin typeface="IranNastaliq" pitchFamily="18" charset="0"/>
                <a:cs typeface="IranNastaliq" pitchFamily="18" charset="0"/>
              </a:endParaRPr>
            </a:p>
          </p:txBody>
        </p:sp>
      </p:grpSp>
      <p:grpSp>
        <p:nvGrpSpPr>
          <p:cNvPr id="6" name="Group 25"/>
          <p:cNvGrpSpPr/>
          <p:nvPr/>
        </p:nvGrpSpPr>
        <p:grpSpPr>
          <a:xfrm>
            <a:off x="457200" y="3032358"/>
            <a:ext cx="663486" cy="1250484"/>
            <a:chOff x="6042113" y="2175123"/>
            <a:chExt cx="815886" cy="1165552"/>
          </a:xfrm>
        </p:grpSpPr>
        <p:sp>
          <p:nvSpPr>
            <p:cNvPr id="26" name="Chevron 25"/>
            <p:cNvSpPr/>
            <p:nvPr/>
          </p:nvSpPr>
          <p:spPr>
            <a:xfrm rot="5400000">
              <a:off x="5867280" y="2349956"/>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Chevron 8"/>
            <p:cNvSpPr/>
            <p:nvPr/>
          </p:nvSpPr>
          <p:spPr>
            <a:xfrm>
              <a:off x="6042113" y="2583066"/>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زیر ساخت</a:t>
              </a:r>
              <a:endParaRPr lang="fa-IR" kern="1200" dirty="0">
                <a:solidFill>
                  <a:schemeClr val="bg1"/>
                </a:solidFill>
                <a:latin typeface="IranNastaliq" pitchFamily="18" charset="0"/>
                <a:cs typeface="IranNastaliq" pitchFamily="18" charset="0"/>
              </a:endParaRPr>
            </a:p>
          </p:txBody>
        </p:sp>
      </p:grpSp>
      <p:grpSp>
        <p:nvGrpSpPr>
          <p:cNvPr id="7" name="Group 28"/>
          <p:cNvGrpSpPr/>
          <p:nvPr/>
        </p:nvGrpSpPr>
        <p:grpSpPr>
          <a:xfrm>
            <a:off x="457200" y="3900831"/>
            <a:ext cx="663486" cy="1250484"/>
            <a:chOff x="6042113" y="3043596"/>
            <a:chExt cx="815886" cy="1165552"/>
          </a:xfrm>
        </p:grpSpPr>
        <p:sp>
          <p:nvSpPr>
            <p:cNvPr id="29" name="Chevron 28"/>
            <p:cNvSpPr/>
            <p:nvPr/>
          </p:nvSpPr>
          <p:spPr>
            <a:xfrm rot="5400000">
              <a:off x="5867280" y="3218429"/>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Chevron 10"/>
            <p:cNvSpPr/>
            <p:nvPr/>
          </p:nvSpPr>
          <p:spPr>
            <a:xfrm>
              <a:off x="6042113" y="3451539"/>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latin typeface="IranNastaliq" pitchFamily="18" charset="0"/>
                  <a:cs typeface="IranNastaliq" pitchFamily="18" charset="0"/>
                </a:rPr>
                <a:t>تقسیم کار</a:t>
              </a:r>
              <a:endParaRPr lang="fa-IR" kern="1200" dirty="0">
                <a:latin typeface="IranNastaliq" pitchFamily="18" charset="0"/>
                <a:cs typeface="IranNastaliq" pitchFamily="18" charset="0"/>
              </a:endParaRPr>
            </a:p>
          </p:txBody>
        </p:sp>
      </p:grpSp>
      <p:grpSp>
        <p:nvGrpSpPr>
          <p:cNvPr id="8" name="Group 31"/>
          <p:cNvGrpSpPr/>
          <p:nvPr/>
        </p:nvGrpSpPr>
        <p:grpSpPr>
          <a:xfrm>
            <a:off x="457200" y="4769316"/>
            <a:ext cx="663486" cy="1250484"/>
            <a:chOff x="6042113" y="3912081"/>
            <a:chExt cx="815886" cy="1165552"/>
          </a:xfrm>
        </p:grpSpPr>
        <p:sp>
          <p:nvSpPr>
            <p:cNvPr id="32" name="Chevron 31"/>
            <p:cNvSpPr/>
            <p:nvPr/>
          </p:nvSpPr>
          <p:spPr>
            <a:xfrm rot="5400000">
              <a:off x="5867280" y="4086914"/>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3" name="Chevron 12"/>
            <p:cNvSpPr/>
            <p:nvPr/>
          </p:nvSpPr>
          <p:spPr>
            <a:xfrm>
              <a:off x="6042113" y="4320024"/>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پایان</a:t>
              </a:r>
              <a:endParaRPr lang="fa-IR" kern="1200" dirty="0">
                <a:solidFill>
                  <a:schemeClr val="bg1"/>
                </a:solidFill>
                <a:latin typeface="IranNastaliq" pitchFamily="18" charset="0"/>
                <a:cs typeface="IranNastaliq" pitchFamily="18" charset="0"/>
              </a:endParaRPr>
            </a:p>
          </p:txBody>
        </p:sp>
      </p:grpSp>
      <p:pic>
        <p:nvPicPr>
          <p:cNvPr id="1026" name="Picture 2" descr="C:\Users\m\Desktop\Untitled.png"/>
          <p:cNvPicPr>
            <a:picLocks noChangeAspect="1" noChangeArrowheads="1"/>
          </p:cNvPicPr>
          <p:nvPr/>
        </p:nvPicPr>
        <p:blipFill>
          <a:blip r:embed="rId2" cstate="print"/>
          <a:srcRect/>
          <a:stretch>
            <a:fillRect/>
          </a:stretch>
        </p:blipFill>
        <p:spPr bwMode="auto">
          <a:xfrm>
            <a:off x="6681816" y="214290"/>
            <a:ext cx="1962150" cy="619125"/>
          </a:xfrm>
          <a:prstGeom prst="rect">
            <a:avLst/>
          </a:prstGeom>
          <a:noFill/>
        </p:spPr>
      </p:pic>
    </p:spTree>
    <p:extLst>
      <p:ext uri="{BB962C8B-B14F-4D97-AF65-F5344CB8AC3E}">
        <p14:creationId xmlns:p14="http://schemas.microsoft.com/office/powerpoint/2010/main" xmlns="" val="160300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440160"/>
          </a:xfrm>
        </p:spPr>
        <p:txBody>
          <a:bodyPr/>
          <a:lstStyle/>
          <a:p>
            <a:r>
              <a:rPr lang="fa-IR" sz="2000" dirty="0" smtClean="0">
                <a:solidFill>
                  <a:srgbClr val="0070C0"/>
                </a:solidFill>
                <a:cs typeface="B Zar" pitchFamily="2" charset="-78"/>
              </a:rPr>
              <a:t>شبیه این کاستی‌ها برای تجربه‌ای دیگر:</a:t>
            </a:r>
            <a:r>
              <a:rPr lang="fa-IR" dirty="0" smtClean="0">
                <a:solidFill>
                  <a:srgbClr val="0070C0"/>
                </a:solidFill>
                <a:cs typeface="B Zar" pitchFamily="2" charset="-78"/>
              </a:rPr>
              <a:t/>
            </a:r>
            <a:br>
              <a:rPr lang="fa-IR" dirty="0" smtClean="0">
                <a:solidFill>
                  <a:srgbClr val="0070C0"/>
                </a:solidFill>
                <a:cs typeface="B Zar" pitchFamily="2" charset="-78"/>
              </a:rPr>
            </a:br>
            <a:r>
              <a:rPr lang="fa-IR" dirty="0" smtClean="0">
                <a:solidFill>
                  <a:srgbClr val="0070C0"/>
                </a:solidFill>
                <a:cs typeface="B Zar" pitchFamily="2" charset="-78"/>
              </a:rPr>
              <a:t>مشابهت‌یاب «سمیم»</a:t>
            </a:r>
            <a:endParaRPr lang="en-US" sz="2400" dirty="0">
              <a:solidFill>
                <a:srgbClr val="0070C0"/>
              </a:solidFill>
              <a:cs typeface="B Zar" pitchFamily="2" charset="-78"/>
            </a:endParaRPr>
          </a:p>
        </p:txBody>
      </p:sp>
      <p:sp>
        <p:nvSpPr>
          <p:cNvPr id="3" name="Content Placeholder 2"/>
          <p:cNvSpPr>
            <a:spLocks noGrp="1"/>
          </p:cNvSpPr>
          <p:nvPr>
            <p:ph idx="1"/>
          </p:nvPr>
        </p:nvSpPr>
        <p:spPr>
          <a:xfrm>
            <a:off x="1043608" y="1714488"/>
            <a:ext cx="7848872" cy="4450816"/>
          </a:xfrm>
        </p:spPr>
        <p:txBody>
          <a:bodyPr>
            <a:normAutofit/>
          </a:bodyPr>
          <a:lstStyle/>
          <a:p>
            <a:r>
              <a:rPr lang="fa-IR" sz="3600" dirty="0" smtClean="0">
                <a:cs typeface="B Zar" pitchFamily="2" charset="-78"/>
              </a:rPr>
              <a:t>کاستی‌های حوزۀ بانک اطلاعاتی</a:t>
            </a:r>
          </a:p>
          <a:p>
            <a:pPr lvl="5"/>
            <a:endParaRPr lang="fa-IR" dirty="0" smtClean="0">
              <a:cs typeface="B Zar" pitchFamily="2" charset="-78"/>
            </a:endParaRPr>
          </a:p>
          <a:p>
            <a:pPr lvl="5"/>
            <a:endParaRPr lang="fa-IR" dirty="0" smtClean="0">
              <a:cs typeface="B Zar" pitchFamily="2" charset="-78"/>
            </a:endParaRPr>
          </a:p>
          <a:p>
            <a:r>
              <a:rPr lang="fa-IR" dirty="0" smtClean="0">
                <a:cs typeface="B Zar" pitchFamily="2" charset="-78"/>
              </a:rPr>
              <a:t>کاستی‌های حوزۀ قضایی</a:t>
            </a:r>
          </a:p>
          <a:p>
            <a:pPr lvl="2"/>
            <a:endParaRPr lang="fa-IR" dirty="0" smtClean="0">
              <a:cs typeface="B Zar" pitchFamily="2" charset="-78"/>
            </a:endParaRPr>
          </a:p>
          <a:p>
            <a:endParaRPr lang="fa-IR" sz="3600" dirty="0" smtClean="0">
              <a:cs typeface="B Zar" pitchFamily="2" charset="-78"/>
            </a:endParaRPr>
          </a:p>
          <a:p>
            <a:endParaRPr lang="fa-IR" sz="3600" dirty="0" smtClean="0">
              <a:cs typeface="B Zar" pitchFamily="2" charset="-78"/>
            </a:endParaRPr>
          </a:p>
        </p:txBody>
      </p:sp>
      <p:grpSp>
        <p:nvGrpSpPr>
          <p:cNvPr id="4" name="Group 19"/>
          <p:cNvGrpSpPr/>
          <p:nvPr/>
        </p:nvGrpSpPr>
        <p:grpSpPr>
          <a:xfrm>
            <a:off x="457200" y="1295400"/>
            <a:ext cx="663486" cy="1250484"/>
            <a:chOff x="6042113" y="438165"/>
            <a:chExt cx="815886" cy="1165552"/>
          </a:xfrm>
        </p:grpSpPr>
        <p:sp>
          <p:nvSpPr>
            <p:cNvPr id="20" name="Chevron 19"/>
            <p:cNvSpPr/>
            <p:nvPr/>
          </p:nvSpPr>
          <p:spPr>
            <a:xfrm rot="5400000">
              <a:off x="5867280" y="612998"/>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Chevron 4"/>
            <p:cNvSpPr/>
            <p:nvPr/>
          </p:nvSpPr>
          <p:spPr>
            <a:xfrm>
              <a:off x="6042113" y="846108"/>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solidFill>
                    <a:schemeClr val="bg1"/>
                  </a:solidFill>
                  <a:latin typeface="IranNastaliq" pitchFamily="18" charset="0"/>
                  <a:cs typeface="IranNastaliq" pitchFamily="18" charset="0"/>
                </a:rPr>
                <a:t>انسان</a:t>
              </a:r>
              <a:endParaRPr lang="fa-IR" kern="1200" dirty="0">
                <a:solidFill>
                  <a:schemeClr val="bg1"/>
                </a:solidFill>
                <a:latin typeface="IranNastaliq" pitchFamily="18" charset="0"/>
                <a:cs typeface="IranNastaliq" pitchFamily="18" charset="0"/>
              </a:endParaRPr>
            </a:p>
          </p:txBody>
        </p:sp>
      </p:grpSp>
      <p:grpSp>
        <p:nvGrpSpPr>
          <p:cNvPr id="5" name="Group 22"/>
          <p:cNvGrpSpPr/>
          <p:nvPr/>
        </p:nvGrpSpPr>
        <p:grpSpPr>
          <a:xfrm>
            <a:off x="457200" y="2163873"/>
            <a:ext cx="663486" cy="1250484"/>
            <a:chOff x="6042113" y="1306638"/>
            <a:chExt cx="815886" cy="1165552"/>
          </a:xfrm>
        </p:grpSpPr>
        <p:sp>
          <p:nvSpPr>
            <p:cNvPr id="23" name="Chevron 22"/>
            <p:cNvSpPr/>
            <p:nvPr/>
          </p:nvSpPr>
          <p:spPr>
            <a:xfrm rot="5400000">
              <a:off x="5867280" y="1481471"/>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4" name="Chevron 6"/>
            <p:cNvSpPr/>
            <p:nvPr/>
          </p:nvSpPr>
          <p:spPr>
            <a:xfrm>
              <a:off x="6042113" y="1714581"/>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rgbClr val="FF0000"/>
                  </a:solidFill>
                  <a:latin typeface="IranNastaliq" pitchFamily="18" charset="0"/>
                  <a:cs typeface="IranNastaliq" pitchFamily="18" charset="0"/>
                </a:rPr>
                <a:t>ابزار</a:t>
              </a:r>
              <a:endParaRPr lang="fa-IR" kern="1200" dirty="0">
                <a:solidFill>
                  <a:srgbClr val="FF0000"/>
                </a:solidFill>
                <a:latin typeface="IranNastaliq" pitchFamily="18" charset="0"/>
                <a:cs typeface="IranNastaliq" pitchFamily="18" charset="0"/>
              </a:endParaRPr>
            </a:p>
          </p:txBody>
        </p:sp>
      </p:grpSp>
      <p:grpSp>
        <p:nvGrpSpPr>
          <p:cNvPr id="6" name="Group 25"/>
          <p:cNvGrpSpPr/>
          <p:nvPr/>
        </p:nvGrpSpPr>
        <p:grpSpPr>
          <a:xfrm>
            <a:off x="457200" y="3032358"/>
            <a:ext cx="663486" cy="1250484"/>
            <a:chOff x="6042113" y="2175123"/>
            <a:chExt cx="815886" cy="1165552"/>
          </a:xfrm>
        </p:grpSpPr>
        <p:sp>
          <p:nvSpPr>
            <p:cNvPr id="26" name="Chevron 25"/>
            <p:cNvSpPr/>
            <p:nvPr/>
          </p:nvSpPr>
          <p:spPr>
            <a:xfrm rot="5400000">
              <a:off x="5867280" y="2349956"/>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Chevron 8"/>
            <p:cNvSpPr/>
            <p:nvPr/>
          </p:nvSpPr>
          <p:spPr>
            <a:xfrm>
              <a:off x="6042113" y="2583066"/>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زیر ساخت</a:t>
              </a:r>
              <a:endParaRPr lang="fa-IR" kern="1200" dirty="0">
                <a:solidFill>
                  <a:schemeClr val="bg1"/>
                </a:solidFill>
                <a:latin typeface="IranNastaliq" pitchFamily="18" charset="0"/>
                <a:cs typeface="IranNastaliq" pitchFamily="18" charset="0"/>
              </a:endParaRPr>
            </a:p>
          </p:txBody>
        </p:sp>
      </p:grpSp>
      <p:grpSp>
        <p:nvGrpSpPr>
          <p:cNvPr id="7" name="Group 28"/>
          <p:cNvGrpSpPr/>
          <p:nvPr/>
        </p:nvGrpSpPr>
        <p:grpSpPr>
          <a:xfrm>
            <a:off x="457200" y="3900831"/>
            <a:ext cx="663486" cy="1250484"/>
            <a:chOff x="6042113" y="3043596"/>
            <a:chExt cx="815886" cy="1165552"/>
          </a:xfrm>
        </p:grpSpPr>
        <p:sp>
          <p:nvSpPr>
            <p:cNvPr id="29" name="Chevron 28"/>
            <p:cNvSpPr/>
            <p:nvPr/>
          </p:nvSpPr>
          <p:spPr>
            <a:xfrm rot="5400000">
              <a:off x="5867280" y="3218429"/>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Chevron 10"/>
            <p:cNvSpPr/>
            <p:nvPr/>
          </p:nvSpPr>
          <p:spPr>
            <a:xfrm>
              <a:off x="6042113" y="3451539"/>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latin typeface="IranNastaliq" pitchFamily="18" charset="0"/>
                  <a:cs typeface="IranNastaliq" pitchFamily="18" charset="0"/>
                </a:rPr>
                <a:t>تقسیم کار</a:t>
              </a:r>
              <a:endParaRPr lang="fa-IR" kern="1200" dirty="0">
                <a:latin typeface="IranNastaliq" pitchFamily="18" charset="0"/>
                <a:cs typeface="IranNastaliq" pitchFamily="18" charset="0"/>
              </a:endParaRPr>
            </a:p>
          </p:txBody>
        </p:sp>
      </p:grpSp>
      <p:grpSp>
        <p:nvGrpSpPr>
          <p:cNvPr id="8" name="Group 31"/>
          <p:cNvGrpSpPr/>
          <p:nvPr/>
        </p:nvGrpSpPr>
        <p:grpSpPr>
          <a:xfrm>
            <a:off x="457200" y="4769316"/>
            <a:ext cx="663486" cy="1250484"/>
            <a:chOff x="6042113" y="3912081"/>
            <a:chExt cx="815886" cy="1165552"/>
          </a:xfrm>
        </p:grpSpPr>
        <p:sp>
          <p:nvSpPr>
            <p:cNvPr id="32" name="Chevron 31"/>
            <p:cNvSpPr/>
            <p:nvPr/>
          </p:nvSpPr>
          <p:spPr>
            <a:xfrm rot="5400000">
              <a:off x="5867280" y="4086914"/>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3" name="Chevron 12"/>
            <p:cNvSpPr/>
            <p:nvPr/>
          </p:nvSpPr>
          <p:spPr>
            <a:xfrm>
              <a:off x="6042113" y="4320024"/>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پایان</a:t>
              </a:r>
              <a:endParaRPr lang="fa-IR" kern="1200" dirty="0">
                <a:solidFill>
                  <a:schemeClr val="bg1"/>
                </a:solidFill>
                <a:latin typeface="IranNastaliq" pitchFamily="18" charset="0"/>
                <a:cs typeface="IranNastaliq" pitchFamily="18" charset="0"/>
              </a:endParaRPr>
            </a:p>
          </p:txBody>
        </p:sp>
      </p:grpSp>
      <p:pic>
        <p:nvPicPr>
          <p:cNvPr id="1026" name="Picture 2" descr="C:\Users\m\Desktop\Untitled.png"/>
          <p:cNvPicPr>
            <a:picLocks noChangeAspect="1" noChangeArrowheads="1"/>
          </p:cNvPicPr>
          <p:nvPr/>
        </p:nvPicPr>
        <p:blipFill>
          <a:blip r:embed="rId2" cstate="print"/>
          <a:srcRect/>
          <a:stretch>
            <a:fillRect/>
          </a:stretch>
        </p:blipFill>
        <p:spPr bwMode="auto">
          <a:xfrm>
            <a:off x="6681816" y="214290"/>
            <a:ext cx="1962150" cy="619125"/>
          </a:xfrm>
          <a:prstGeom prst="rect">
            <a:avLst/>
          </a:prstGeom>
          <a:noFill/>
        </p:spPr>
      </p:pic>
    </p:spTree>
    <p:extLst>
      <p:ext uri="{BB962C8B-B14F-4D97-AF65-F5344CB8AC3E}">
        <p14:creationId xmlns:p14="http://schemas.microsoft.com/office/powerpoint/2010/main" xmlns="" val="16030033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440160"/>
          </a:xfrm>
        </p:spPr>
        <p:txBody>
          <a:bodyPr/>
          <a:lstStyle/>
          <a:p>
            <a:r>
              <a:rPr lang="fa-IR" sz="2000" dirty="0" smtClean="0">
                <a:solidFill>
                  <a:srgbClr val="0070C0"/>
                </a:solidFill>
                <a:cs typeface="B Zar" pitchFamily="2" charset="-78"/>
              </a:rPr>
              <a:t>شبیه این کاستی‌ها برای تجربه‌ای دیگر:</a:t>
            </a:r>
            <a:r>
              <a:rPr lang="fa-IR" dirty="0" smtClean="0">
                <a:solidFill>
                  <a:srgbClr val="0070C0"/>
                </a:solidFill>
                <a:cs typeface="B Zar" pitchFamily="2" charset="-78"/>
              </a:rPr>
              <a:t/>
            </a:r>
            <a:br>
              <a:rPr lang="fa-IR" dirty="0" smtClean="0">
                <a:solidFill>
                  <a:srgbClr val="0070C0"/>
                </a:solidFill>
                <a:cs typeface="B Zar" pitchFamily="2" charset="-78"/>
              </a:rPr>
            </a:br>
            <a:r>
              <a:rPr lang="fa-IR" dirty="0" smtClean="0">
                <a:solidFill>
                  <a:srgbClr val="0070C0"/>
                </a:solidFill>
                <a:cs typeface="B Zar" pitchFamily="2" charset="-78"/>
              </a:rPr>
              <a:t>مشابهت‌یاب «سمیم»</a:t>
            </a:r>
            <a:endParaRPr lang="en-US" sz="2400" dirty="0">
              <a:solidFill>
                <a:srgbClr val="0070C0"/>
              </a:solidFill>
              <a:cs typeface="B Zar" pitchFamily="2" charset="-78"/>
            </a:endParaRPr>
          </a:p>
        </p:txBody>
      </p:sp>
      <p:sp>
        <p:nvSpPr>
          <p:cNvPr id="3" name="Content Placeholder 2"/>
          <p:cNvSpPr>
            <a:spLocks noGrp="1"/>
          </p:cNvSpPr>
          <p:nvPr>
            <p:ph idx="1"/>
          </p:nvPr>
        </p:nvSpPr>
        <p:spPr>
          <a:xfrm>
            <a:off x="1043608" y="1714488"/>
            <a:ext cx="7848872" cy="4450816"/>
          </a:xfrm>
        </p:spPr>
        <p:txBody>
          <a:bodyPr>
            <a:normAutofit/>
          </a:bodyPr>
          <a:lstStyle/>
          <a:p>
            <a:r>
              <a:rPr lang="fa-IR" sz="3600" dirty="0" smtClean="0">
                <a:cs typeface="B Zar" pitchFamily="2" charset="-78"/>
              </a:rPr>
              <a:t>کاستی‌های حوزۀ بانک اطلاعاتی</a:t>
            </a:r>
          </a:p>
          <a:p>
            <a:pPr lvl="5"/>
            <a:endParaRPr lang="fa-IR" dirty="0" smtClean="0">
              <a:cs typeface="B Zar" pitchFamily="2" charset="-78"/>
            </a:endParaRPr>
          </a:p>
          <a:p>
            <a:pPr lvl="5"/>
            <a:endParaRPr lang="fa-IR" dirty="0" smtClean="0">
              <a:cs typeface="B Zar" pitchFamily="2" charset="-78"/>
            </a:endParaRPr>
          </a:p>
          <a:p>
            <a:r>
              <a:rPr lang="fa-IR" dirty="0" smtClean="0">
                <a:cs typeface="B Zar" pitchFamily="2" charset="-78"/>
              </a:rPr>
              <a:t>کاستی‌های حوزۀ قضایی</a:t>
            </a:r>
          </a:p>
          <a:p>
            <a:pPr lvl="2"/>
            <a:endParaRPr lang="fa-IR" dirty="0" smtClean="0">
              <a:cs typeface="B Zar" pitchFamily="2" charset="-78"/>
            </a:endParaRPr>
          </a:p>
          <a:p>
            <a:pPr lvl="2"/>
            <a:endParaRPr lang="fa-IR" dirty="0" smtClean="0">
              <a:cs typeface="B Zar" pitchFamily="2" charset="-78"/>
            </a:endParaRPr>
          </a:p>
          <a:p>
            <a:r>
              <a:rPr lang="fa-IR" dirty="0" smtClean="0">
                <a:cs typeface="B Zar" pitchFamily="2" charset="-78"/>
              </a:rPr>
              <a:t>کاستی‌های حوزۀ انسانی</a:t>
            </a:r>
          </a:p>
          <a:p>
            <a:endParaRPr lang="fa-IR" sz="3600" dirty="0" smtClean="0">
              <a:cs typeface="B Zar" pitchFamily="2" charset="-78"/>
            </a:endParaRPr>
          </a:p>
          <a:p>
            <a:endParaRPr lang="fa-IR" sz="3600" dirty="0" smtClean="0">
              <a:cs typeface="B Zar" pitchFamily="2" charset="-78"/>
            </a:endParaRPr>
          </a:p>
        </p:txBody>
      </p:sp>
      <p:grpSp>
        <p:nvGrpSpPr>
          <p:cNvPr id="4" name="Group 19"/>
          <p:cNvGrpSpPr/>
          <p:nvPr/>
        </p:nvGrpSpPr>
        <p:grpSpPr>
          <a:xfrm>
            <a:off x="457200" y="1295400"/>
            <a:ext cx="663486" cy="1250484"/>
            <a:chOff x="6042113" y="438165"/>
            <a:chExt cx="815886" cy="1165552"/>
          </a:xfrm>
        </p:grpSpPr>
        <p:sp>
          <p:nvSpPr>
            <p:cNvPr id="20" name="Chevron 19"/>
            <p:cNvSpPr/>
            <p:nvPr/>
          </p:nvSpPr>
          <p:spPr>
            <a:xfrm rot="5400000">
              <a:off x="5867280" y="612998"/>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Chevron 4"/>
            <p:cNvSpPr/>
            <p:nvPr/>
          </p:nvSpPr>
          <p:spPr>
            <a:xfrm>
              <a:off x="6042113" y="846108"/>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solidFill>
                    <a:schemeClr val="bg1"/>
                  </a:solidFill>
                  <a:latin typeface="IranNastaliq" pitchFamily="18" charset="0"/>
                  <a:cs typeface="IranNastaliq" pitchFamily="18" charset="0"/>
                </a:rPr>
                <a:t>انسان</a:t>
              </a:r>
              <a:endParaRPr lang="fa-IR" kern="1200" dirty="0">
                <a:solidFill>
                  <a:schemeClr val="bg1"/>
                </a:solidFill>
                <a:latin typeface="IranNastaliq" pitchFamily="18" charset="0"/>
                <a:cs typeface="IranNastaliq" pitchFamily="18" charset="0"/>
              </a:endParaRPr>
            </a:p>
          </p:txBody>
        </p:sp>
      </p:grpSp>
      <p:grpSp>
        <p:nvGrpSpPr>
          <p:cNvPr id="5" name="Group 22"/>
          <p:cNvGrpSpPr/>
          <p:nvPr/>
        </p:nvGrpSpPr>
        <p:grpSpPr>
          <a:xfrm>
            <a:off x="457200" y="2163873"/>
            <a:ext cx="663486" cy="1250484"/>
            <a:chOff x="6042113" y="1306638"/>
            <a:chExt cx="815886" cy="1165552"/>
          </a:xfrm>
        </p:grpSpPr>
        <p:sp>
          <p:nvSpPr>
            <p:cNvPr id="23" name="Chevron 22"/>
            <p:cNvSpPr/>
            <p:nvPr/>
          </p:nvSpPr>
          <p:spPr>
            <a:xfrm rot="5400000">
              <a:off x="5867280" y="1481471"/>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4" name="Chevron 6"/>
            <p:cNvSpPr/>
            <p:nvPr/>
          </p:nvSpPr>
          <p:spPr>
            <a:xfrm>
              <a:off x="6042113" y="1714581"/>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rgbClr val="FF0000"/>
                  </a:solidFill>
                  <a:latin typeface="IranNastaliq" pitchFamily="18" charset="0"/>
                  <a:cs typeface="IranNastaliq" pitchFamily="18" charset="0"/>
                </a:rPr>
                <a:t>ابزار</a:t>
              </a:r>
              <a:endParaRPr lang="fa-IR" kern="1200" dirty="0">
                <a:solidFill>
                  <a:srgbClr val="FF0000"/>
                </a:solidFill>
                <a:latin typeface="IranNastaliq" pitchFamily="18" charset="0"/>
                <a:cs typeface="IranNastaliq" pitchFamily="18" charset="0"/>
              </a:endParaRPr>
            </a:p>
          </p:txBody>
        </p:sp>
      </p:grpSp>
      <p:grpSp>
        <p:nvGrpSpPr>
          <p:cNvPr id="6" name="Group 25"/>
          <p:cNvGrpSpPr/>
          <p:nvPr/>
        </p:nvGrpSpPr>
        <p:grpSpPr>
          <a:xfrm>
            <a:off x="457200" y="3032358"/>
            <a:ext cx="663486" cy="1250484"/>
            <a:chOff x="6042113" y="2175123"/>
            <a:chExt cx="815886" cy="1165552"/>
          </a:xfrm>
        </p:grpSpPr>
        <p:sp>
          <p:nvSpPr>
            <p:cNvPr id="26" name="Chevron 25"/>
            <p:cNvSpPr/>
            <p:nvPr/>
          </p:nvSpPr>
          <p:spPr>
            <a:xfrm rot="5400000">
              <a:off x="5867280" y="2349956"/>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Chevron 8"/>
            <p:cNvSpPr/>
            <p:nvPr/>
          </p:nvSpPr>
          <p:spPr>
            <a:xfrm>
              <a:off x="6042113" y="2583066"/>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زیر ساخت</a:t>
              </a:r>
              <a:endParaRPr lang="fa-IR" kern="1200" dirty="0">
                <a:solidFill>
                  <a:schemeClr val="bg1"/>
                </a:solidFill>
                <a:latin typeface="IranNastaliq" pitchFamily="18" charset="0"/>
                <a:cs typeface="IranNastaliq" pitchFamily="18" charset="0"/>
              </a:endParaRPr>
            </a:p>
          </p:txBody>
        </p:sp>
      </p:grpSp>
      <p:grpSp>
        <p:nvGrpSpPr>
          <p:cNvPr id="7" name="Group 28"/>
          <p:cNvGrpSpPr/>
          <p:nvPr/>
        </p:nvGrpSpPr>
        <p:grpSpPr>
          <a:xfrm>
            <a:off x="457200" y="3900831"/>
            <a:ext cx="663486" cy="1250484"/>
            <a:chOff x="6042113" y="3043596"/>
            <a:chExt cx="815886" cy="1165552"/>
          </a:xfrm>
        </p:grpSpPr>
        <p:sp>
          <p:nvSpPr>
            <p:cNvPr id="29" name="Chevron 28"/>
            <p:cNvSpPr/>
            <p:nvPr/>
          </p:nvSpPr>
          <p:spPr>
            <a:xfrm rot="5400000">
              <a:off x="5867280" y="3218429"/>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Chevron 10"/>
            <p:cNvSpPr/>
            <p:nvPr/>
          </p:nvSpPr>
          <p:spPr>
            <a:xfrm>
              <a:off x="6042113" y="3451539"/>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latin typeface="IranNastaliq" pitchFamily="18" charset="0"/>
                  <a:cs typeface="IranNastaliq" pitchFamily="18" charset="0"/>
                </a:rPr>
                <a:t>تقسیم کار</a:t>
              </a:r>
              <a:endParaRPr lang="fa-IR" kern="1200" dirty="0">
                <a:latin typeface="IranNastaliq" pitchFamily="18" charset="0"/>
                <a:cs typeface="IranNastaliq" pitchFamily="18" charset="0"/>
              </a:endParaRPr>
            </a:p>
          </p:txBody>
        </p:sp>
      </p:grpSp>
      <p:grpSp>
        <p:nvGrpSpPr>
          <p:cNvPr id="8" name="Group 31"/>
          <p:cNvGrpSpPr/>
          <p:nvPr/>
        </p:nvGrpSpPr>
        <p:grpSpPr>
          <a:xfrm>
            <a:off x="457200" y="4769316"/>
            <a:ext cx="663486" cy="1250484"/>
            <a:chOff x="6042113" y="3912081"/>
            <a:chExt cx="815886" cy="1165552"/>
          </a:xfrm>
        </p:grpSpPr>
        <p:sp>
          <p:nvSpPr>
            <p:cNvPr id="32" name="Chevron 31"/>
            <p:cNvSpPr/>
            <p:nvPr/>
          </p:nvSpPr>
          <p:spPr>
            <a:xfrm rot="5400000">
              <a:off x="5867280" y="4086914"/>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3" name="Chevron 12"/>
            <p:cNvSpPr/>
            <p:nvPr/>
          </p:nvSpPr>
          <p:spPr>
            <a:xfrm>
              <a:off x="6042113" y="4320024"/>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پایان</a:t>
              </a:r>
              <a:endParaRPr lang="fa-IR" kern="1200" dirty="0">
                <a:solidFill>
                  <a:schemeClr val="bg1"/>
                </a:solidFill>
                <a:latin typeface="IranNastaliq" pitchFamily="18" charset="0"/>
                <a:cs typeface="IranNastaliq" pitchFamily="18" charset="0"/>
              </a:endParaRPr>
            </a:p>
          </p:txBody>
        </p:sp>
      </p:grpSp>
      <p:pic>
        <p:nvPicPr>
          <p:cNvPr id="1026" name="Picture 2" descr="C:\Users\m\Desktop\Untitled.png"/>
          <p:cNvPicPr>
            <a:picLocks noChangeAspect="1" noChangeArrowheads="1"/>
          </p:cNvPicPr>
          <p:nvPr/>
        </p:nvPicPr>
        <p:blipFill>
          <a:blip r:embed="rId2" cstate="print"/>
          <a:srcRect/>
          <a:stretch>
            <a:fillRect/>
          </a:stretch>
        </p:blipFill>
        <p:spPr bwMode="auto">
          <a:xfrm>
            <a:off x="6681816" y="214290"/>
            <a:ext cx="1962150" cy="619125"/>
          </a:xfrm>
          <a:prstGeom prst="rect">
            <a:avLst/>
          </a:prstGeom>
          <a:noFill/>
        </p:spPr>
      </p:pic>
    </p:spTree>
    <p:extLst>
      <p:ext uri="{BB962C8B-B14F-4D97-AF65-F5344CB8AC3E}">
        <p14:creationId xmlns:p14="http://schemas.microsoft.com/office/powerpoint/2010/main" xmlns="" val="16030033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440160"/>
          </a:xfrm>
        </p:spPr>
        <p:txBody>
          <a:bodyPr/>
          <a:lstStyle/>
          <a:p>
            <a:r>
              <a:rPr lang="fa-IR" sz="2000" dirty="0" smtClean="0">
                <a:solidFill>
                  <a:srgbClr val="0070C0"/>
                </a:solidFill>
                <a:cs typeface="B Zar" pitchFamily="2" charset="-78"/>
              </a:rPr>
              <a:t>شبیه این کاستی‌ها برای تجربه‌ای دیگر:</a:t>
            </a:r>
            <a:r>
              <a:rPr lang="fa-IR" dirty="0" smtClean="0">
                <a:solidFill>
                  <a:srgbClr val="0070C0"/>
                </a:solidFill>
                <a:cs typeface="B Zar" pitchFamily="2" charset="-78"/>
              </a:rPr>
              <a:t/>
            </a:r>
            <a:br>
              <a:rPr lang="fa-IR" dirty="0" smtClean="0">
                <a:solidFill>
                  <a:srgbClr val="0070C0"/>
                </a:solidFill>
                <a:cs typeface="B Zar" pitchFamily="2" charset="-78"/>
              </a:rPr>
            </a:br>
            <a:r>
              <a:rPr lang="fa-IR" dirty="0" smtClean="0">
                <a:solidFill>
                  <a:srgbClr val="0070C0"/>
                </a:solidFill>
                <a:cs typeface="B Zar" pitchFamily="2" charset="-78"/>
              </a:rPr>
              <a:t>مشابهت‌یاب «سمیم»</a:t>
            </a:r>
            <a:endParaRPr lang="en-US" sz="2400" dirty="0">
              <a:solidFill>
                <a:srgbClr val="0070C0"/>
              </a:solidFill>
              <a:cs typeface="B Zar" pitchFamily="2" charset="-78"/>
            </a:endParaRPr>
          </a:p>
        </p:txBody>
      </p:sp>
      <p:sp>
        <p:nvSpPr>
          <p:cNvPr id="3" name="Content Placeholder 2"/>
          <p:cNvSpPr>
            <a:spLocks noGrp="1"/>
          </p:cNvSpPr>
          <p:nvPr>
            <p:ph idx="1"/>
          </p:nvPr>
        </p:nvSpPr>
        <p:spPr>
          <a:xfrm>
            <a:off x="1043608" y="1500174"/>
            <a:ext cx="7848872" cy="4665130"/>
          </a:xfrm>
        </p:spPr>
        <p:txBody>
          <a:bodyPr>
            <a:normAutofit/>
          </a:bodyPr>
          <a:lstStyle/>
          <a:p>
            <a:r>
              <a:rPr lang="fa-IR" sz="3600" dirty="0" smtClean="0">
                <a:solidFill>
                  <a:srgbClr val="FF0000"/>
                </a:solidFill>
                <a:cs typeface="B Zar" pitchFamily="2" charset="-78"/>
              </a:rPr>
              <a:t>کاستی‌های حوزۀ انسانی در لایۀ مشابهت یابی:</a:t>
            </a:r>
          </a:p>
          <a:p>
            <a:pPr lvl="1"/>
            <a:r>
              <a:rPr lang="fa-IR" dirty="0" smtClean="0">
                <a:cs typeface="B Zar" pitchFamily="2" charset="-78"/>
              </a:rPr>
              <a:t>کارکرد ایجابی موتورهای مشابهت‌یاب</a:t>
            </a:r>
          </a:p>
          <a:p>
            <a:pPr lvl="2"/>
            <a:r>
              <a:rPr lang="fa-IR" dirty="0" smtClean="0">
                <a:cs typeface="B Zar" pitchFamily="2" charset="-78"/>
              </a:rPr>
              <a:t>آزمونی برای بررسی اجزاء بدون استناد متن نگارش شده</a:t>
            </a:r>
          </a:p>
          <a:p>
            <a:r>
              <a:rPr lang="fa-IR" sz="3600" dirty="0" smtClean="0">
                <a:solidFill>
                  <a:srgbClr val="FF0000"/>
                </a:solidFill>
                <a:cs typeface="B Zar" pitchFamily="2" charset="-78"/>
              </a:rPr>
              <a:t>کاستی‌های حوزۀ انسانی در لایۀ تشخیص سرقت:</a:t>
            </a:r>
          </a:p>
          <a:p>
            <a:pPr lvl="1"/>
            <a:r>
              <a:rPr lang="fa-IR" dirty="0" smtClean="0">
                <a:solidFill>
                  <a:srgbClr val="FF0000"/>
                </a:solidFill>
                <a:cs typeface="B Zar" pitchFamily="2" charset="-78"/>
              </a:rPr>
              <a:t>با ارتقاء و بهبود ایندو:</a:t>
            </a:r>
          </a:p>
          <a:p>
            <a:pPr lvl="5"/>
            <a:r>
              <a:rPr lang="fa-IR" dirty="0" smtClean="0">
                <a:cs typeface="B Zar" pitchFamily="2" charset="-78"/>
              </a:rPr>
              <a:t>الگوریتمهای ماشینی</a:t>
            </a:r>
          </a:p>
          <a:p>
            <a:pPr lvl="5"/>
            <a:r>
              <a:rPr lang="fa-IR" dirty="0" smtClean="0">
                <a:cs typeface="B Zar" pitchFamily="2" charset="-78"/>
              </a:rPr>
              <a:t>مهارت انسانی</a:t>
            </a:r>
          </a:p>
          <a:p>
            <a:pPr lvl="2"/>
            <a:r>
              <a:rPr lang="fa-IR" dirty="0" smtClean="0">
                <a:solidFill>
                  <a:srgbClr val="FF0000"/>
                </a:solidFill>
                <a:cs typeface="B Zar" pitchFamily="2" charset="-78"/>
              </a:rPr>
              <a:t>سوء رفتارهای پژوهشی هم پیچیده‌تر می‌شوند:</a:t>
            </a:r>
          </a:p>
          <a:p>
            <a:pPr lvl="5"/>
            <a:r>
              <a:rPr lang="fa-IR" dirty="0" smtClean="0">
                <a:cs typeface="B Zar" pitchFamily="2" charset="-78"/>
              </a:rPr>
              <a:t>افزایش مهارت کاربران در دور زدن ماشین</a:t>
            </a:r>
          </a:p>
          <a:p>
            <a:pPr lvl="5"/>
            <a:r>
              <a:rPr lang="fa-IR" dirty="0" smtClean="0">
                <a:cs typeface="B Zar" pitchFamily="2" charset="-78"/>
              </a:rPr>
              <a:t>توسعۀ دستبردهای علمی از لایۀ</a:t>
            </a:r>
            <a:r>
              <a:rPr lang="fa-IR" dirty="0" smtClean="0">
                <a:solidFill>
                  <a:srgbClr val="FF0000"/>
                </a:solidFill>
                <a:cs typeface="B Zar" pitchFamily="2" charset="-78"/>
              </a:rPr>
              <a:t> لفظ </a:t>
            </a:r>
            <a:r>
              <a:rPr lang="fa-IR" dirty="0" smtClean="0">
                <a:cs typeface="B Zar" pitchFamily="2" charset="-78"/>
              </a:rPr>
              <a:t>به لایۀ </a:t>
            </a:r>
            <a:r>
              <a:rPr lang="fa-IR" dirty="0" smtClean="0">
                <a:solidFill>
                  <a:srgbClr val="FF0000"/>
                </a:solidFill>
                <a:cs typeface="B Zar" pitchFamily="2" charset="-78"/>
              </a:rPr>
              <a:t>معنا</a:t>
            </a:r>
            <a:endParaRPr lang="fa-IR" dirty="0" smtClean="0">
              <a:cs typeface="B Zar" pitchFamily="2" charset="-78"/>
            </a:endParaRPr>
          </a:p>
          <a:p>
            <a:endParaRPr lang="fa-IR" sz="3600" dirty="0" smtClean="0">
              <a:cs typeface="B Zar" pitchFamily="2" charset="-78"/>
            </a:endParaRPr>
          </a:p>
          <a:p>
            <a:endParaRPr lang="fa-IR" sz="3600" dirty="0" smtClean="0">
              <a:cs typeface="B Zar" pitchFamily="2" charset="-78"/>
            </a:endParaRPr>
          </a:p>
        </p:txBody>
      </p:sp>
      <p:grpSp>
        <p:nvGrpSpPr>
          <p:cNvPr id="4" name="Group 19"/>
          <p:cNvGrpSpPr/>
          <p:nvPr/>
        </p:nvGrpSpPr>
        <p:grpSpPr>
          <a:xfrm>
            <a:off x="457200" y="1295400"/>
            <a:ext cx="663486" cy="1250484"/>
            <a:chOff x="6042113" y="438165"/>
            <a:chExt cx="815886" cy="1165552"/>
          </a:xfrm>
        </p:grpSpPr>
        <p:sp>
          <p:nvSpPr>
            <p:cNvPr id="20" name="Chevron 19"/>
            <p:cNvSpPr/>
            <p:nvPr/>
          </p:nvSpPr>
          <p:spPr>
            <a:xfrm rot="5400000">
              <a:off x="5867280" y="612998"/>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Chevron 4"/>
            <p:cNvSpPr/>
            <p:nvPr/>
          </p:nvSpPr>
          <p:spPr>
            <a:xfrm>
              <a:off x="6042113" y="846108"/>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solidFill>
                    <a:schemeClr val="bg1"/>
                  </a:solidFill>
                  <a:latin typeface="IranNastaliq" pitchFamily="18" charset="0"/>
                  <a:cs typeface="IranNastaliq" pitchFamily="18" charset="0"/>
                </a:rPr>
                <a:t>انسان</a:t>
              </a:r>
              <a:endParaRPr lang="fa-IR" kern="1200" dirty="0">
                <a:solidFill>
                  <a:schemeClr val="bg1"/>
                </a:solidFill>
                <a:latin typeface="IranNastaliq" pitchFamily="18" charset="0"/>
                <a:cs typeface="IranNastaliq" pitchFamily="18" charset="0"/>
              </a:endParaRPr>
            </a:p>
          </p:txBody>
        </p:sp>
      </p:grpSp>
      <p:grpSp>
        <p:nvGrpSpPr>
          <p:cNvPr id="5" name="Group 22"/>
          <p:cNvGrpSpPr/>
          <p:nvPr/>
        </p:nvGrpSpPr>
        <p:grpSpPr>
          <a:xfrm>
            <a:off x="457200" y="2163873"/>
            <a:ext cx="663486" cy="1250484"/>
            <a:chOff x="6042113" y="1306638"/>
            <a:chExt cx="815886" cy="1165552"/>
          </a:xfrm>
        </p:grpSpPr>
        <p:sp>
          <p:nvSpPr>
            <p:cNvPr id="23" name="Chevron 22"/>
            <p:cNvSpPr/>
            <p:nvPr/>
          </p:nvSpPr>
          <p:spPr>
            <a:xfrm rot="5400000">
              <a:off x="5867280" y="1481471"/>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4" name="Chevron 6"/>
            <p:cNvSpPr/>
            <p:nvPr/>
          </p:nvSpPr>
          <p:spPr>
            <a:xfrm>
              <a:off x="6042113" y="1714581"/>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rgbClr val="FF0000"/>
                  </a:solidFill>
                  <a:latin typeface="IranNastaliq" pitchFamily="18" charset="0"/>
                  <a:cs typeface="IranNastaliq" pitchFamily="18" charset="0"/>
                </a:rPr>
                <a:t>ابزار</a:t>
              </a:r>
              <a:endParaRPr lang="fa-IR" kern="1200" dirty="0">
                <a:solidFill>
                  <a:srgbClr val="FF0000"/>
                </a:solidFill>
                <a:latin typeface="IranNastaliq" pitchFamily="18" charset="0"/>
                <a:cs typeface="IranNastaliq" pitchFamily="18" charset="0"/>
              </a:endParaRPr>
            </a:p>
          </p:txBody>
        </p:sp>
      </p:grpSp>
      <p:grpSp>
        <p:nvGrpSpPr>
          <p:cNvPr id="6" name="Group 25"/>
          <p:cNvGrpSpPr/>
          <p:nvPr/>
        </p:nvGrpSpPr>
        <p:grpSpPr>
          <a:xfrm>
            <a:off x="457200" y="3032358"/>
            <a:ext cx="663486" cy="1250484"/>
            <a:chOff x="6042113" y="2175123"/>
            <a:chExt cx="815886" cy="1165552"/>
          </a:xfrm>
        </p:grpSpPr>
        <p:sp>
          <p:nvSpPr>
            <p:cNvPr id="26" name="Chevron 25"/>
            <p:cNvSpPr/>
            <p:nvPr/>
          </p:nvSpPr>
          <p:spPr>
            <a:xfrm rot="5400000">
              <a:off x="5867280" y="2349956"/>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Chevron 8"/>
            <p:cNvSpPr/>
            <p:nvPr/>
          </p:nvSpPr>
          <p:spPr>
            <a:xfrm>
              <a:off x="6042113" y="2583066"/>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زیر ساخت</a:t>
              </a:r>
              <a:endParaRPr lang="fa-IR" kern="1200" dirty="0">
                <a:solidFill>
                  <a:schemeClr val="bg1"/>
                </a:solidFill>
                <a:latin typeface="IranNastaliq" pitchFamily="18" charset="0"/>
                <a:cs typeface="IranNastaliq" pitchFamily="18" charset="0"/>
              </a:endParaRPr>
            </a:p>
          </p:txBody>
        </p:sp>
      </p:grpSp>
      <p:grpSp>
        <p:nvGrpSpPr>
          <p:cNvPr id="7" name="Group 28"/>
          <p:cNvGrpSpPr/>
          <p:nvPr/>
        </p:nvGrpSpPr>
        <p:grpSpPr>
          <a:xfrm>
            <a:off x="457200" y="3900831"/>
            <a:ext cx="663486" cy="1250484"/>
            <a:chOff x="6042113" y="3043596"/>
            <a:chExt cx="815886" cy="1165552"/>
          </a:xfrm>
        </p:grpSpPr>
        <p:sp>
          <p:nvSpPr>
            <p:cNvPr id="29" name="Chevron 28"/>
            <p:cNvSpPr/>
            <p:nvPr/>
          </p:nvSpPr>
          <p:spPr>
            <a:xfrm rot="5400000">
              <a:off x="5867280" y="3218429"/>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Chevron 10"/>
            <p:cNvSpPr/>
            <p:nvPr/>
          </p:nvSpPr>
          <p:spPr>
            <a:xfrm>
              <a:off x="6042113" y="3451539"/>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latin typeface="IranNastaliq" pitchFamily="18" charset="0"/>
                  <a:cs typeface="IranNastaliq" pitchFamily="18" charset="0"/>
                </a:rPr>
                <a:t>تقسیم کار</a:t>
              </a:r>
              <a:endParaRPr lang="fa-IR" kern="1200" dirty="0">
                <a:latin typeface="IranNastaliq" pitchFamily="18" charset="0"/>
                <a:cs typeface="IranNastaliq" pitchFamily="18" charset="0"/>
              </a:endParaRPr>
            </a:p>
          </p:txBody>
        </p:sp>
      </p:grpSp>
      <p:grpSp>
        <p:nvGrpSpPr>
          <p:cNvPr id="8" name="Group 31"/>
          <p:cNvGrpSpPr/>
          <p:nvPr/>
        </p:nvGrpSpPr>
        <p:grpSpPr>
          <a:xfrm>
            <a:off x="457200" y="4769316"/>
            <a:ext cx="663486" cy="1250484"/>
            <a:chOff x="6042113" y="3912081"/>
            <a:chExt cx="815886" cy="1165552"/>
          </a:xfrm>
        </p:grpSpPr>
        <p:sp>
          <p:nvSpPr>
            <p:cNvPr id="32" name="Chevron 31"/>
            <p:cNvSpPr/>
            <p:nvPr/>
          </p:nvSpPr>
          <p:spPr>
            <a:xfrm rot="5400000">
              <a:off x="5867280" y="4086914"/>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3" name="Chevron 12"/>
            <p:cNvSpPr/>
            <p:nvPr/>
          </p:nvSpPr>
          <p:spPr>
            <a:xfrm>
              <a:off x="6042113" y="4320024"/>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پایان</a:t>
              </a:r>
              <a:endParaRPr lang="fa-IR" kern="1200" dirty="0">
                <a:solidFill>
                  <a:schemeClr val="bg1"/>
                </a:solidFill>
                <a:latin typeface="IranNastaliq" pitchFamily="18" charset="0"/>
                <a:cs typeface="IranNastaliq" pitchFamily="18" charset="0"/>
              </a:endParaRPr>
            </a:p>
          </p:txBody>
        </p:sp>
      </p:grpSp>
      <p:pic>
        <p:nvPicPr>
          <p:cNvPr id="1026" name="Picture 2" descr="C:\Users\m\Desktop\Untitled.png"/>
          <p:cNvPicPr>
            <a:picLocks noChangeAspect="1" noChangeArrowheads="1"/>
          </p:cNvPicPr>
          <p:nvPr/>
        </p:nvPicPr>
        <p:blipFill>
          <a:blip r:embed="rId2" cstate="print"/>
          <a:srcRect/>
          <a:stretch>
            <a:fillRect/>
          </a:stretch>
        </p:blipFill>
        <p:spPr bwMode="auto">
          <a:xfrm>
            <a:off x="6681816" y="214290"/>
            <a:ext cx="1962150" cy="619125"/>
          </a:xfrm>
          <a:prstGeom prst="rect">
            <a:avLst/>
          </a:prstGeom>
          <a:noFill/>
        </p:spPr>
      </p:pic>
    </p:spTree>
    <p:extLst>
      <p:ext uri="{BB962C8B-B14F-4D97-AF65-F5344CB8AC3E}">
        <p14:creationId xmlns:p14="http://schemas.microsoft.com/office/powerpoint/2010/main" xmlns="" val="160300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ipe(down)">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wipe(down)">
                                      <p:cBhvr>
                                        <p:cTn id="30" dur="500"/>
                                        <p:tgtEl>
                                          <p:spTgt spid="3">
                                            <p:txEl>
                                              <p:pRg st="5" end="5"/>
                                            </p:tx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wipe(down)">
                                      <p:cBhvr>
                                        <p:cTn id="33" dur="500"/>
                                        <p:tgtEl>
                                          <p:spTgt spid="3">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3">
                                            <p:txEl>
                                              <p:pRg st="7" end="7"/>
                                            </p:txEl>
                                          </p:spTgt>
                                        </p:tgtEl>
                                        <p:attrNameLst>
                                          <p:attrName>style.visibility</p:attrName>
                                        </p:attrNameLst>
                                      </p:cBhvr>
                                      <p:to>
                                        <p:strVal val="visible"/>
                                      </p:to>
                                    </p:set>
                                    <p:animEffect transition="in" filter="wipe(down)">
                                      <p:cBhvr>
                                        <p:cTn id="38" dur="500"/>
                                        <p:tgtEl>
                                          <p:spTgt spid="3">
                                            <p:txEl>
                                              <p:pRg st="7" end="7"/>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Effect transition="in" filter="wipe(down)">
                                      <p:cBhvr>
                                        <p:cTn id="43" dur="500"/>
                                        <p:tgtEl>
                                          <p:spTgt spid="3">
                                            <p:txEl>
                                              <p:pRg st="8" end="8"/>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3">
                                            <p:txEl>
                                              <p:pRg st="9" end="9"/>
                                            </p:txEl>
                                          </p:spTgt>
                                        </p:tgtEl>
                                        <p:attrNameLst>
                                          <p:attrName>style.visibility</p:attrName>
                                        </p:attrNameLst>
                                      </p:cBhvr>
                                      <p:to>
                                        <p:strVal val="visible"/>
                                      </p:to>
                                    </p:set>
                                    <p:animEffect transition="in" filter="wipe(down)">
                                      <p:cBhvr>
                                        <p:cTn id="48"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440160"/>
          </a:xfrm>
        </p:spPr>
        <p:txBody>
          <a:bodyPr/>
          <a:lstStyle/>
          <a:p>
            <a:r>
              <a:rPr lang="fa-IR" sz="2000" dirty="0" smtClean="0">
                <a:solidFill>
                  <a:srgbClr val="0070C0"/>
                </a:solidFill>
                <a:cs typeface="B Zar" pitchFamily="2" charset="-78"/>
              </a:rPr>
              <a:t>شبیه این کاستی‌ها برای تجربه‌ای دیگر:</a:t>
            </a:r>
            <a:r>
              <a:rPr lang="fa-IR" dirty="0" smtClean="0">
                <a:solidFill>
                  <a:srgbClr val="0070C0"/>
                </a:solidFill>
                <a:cs typeface="B Zar" pitchFamily="2" charset="-78"/>
              </a:rPr>
              <a:t/>
            </a:r>
            <a:br>
              <a:rPr lang="fa-IR" dirty="0" smtClean="0">
                <a:solidFill>
                  <a:srgbClr val="0070C0"/>
                </a:solidFill>
                <a:cs typeface="B Zar" pitchFamily="2" charset="-78"/>
              </a:rPr>
            </a:br>
            <a:r>
              <a:rPr lang="fa-IR" dirty="0" smtClean="0">
                <a:solidFill>
                  <a:srgbClr val="0070C0"/>
                </a:solidFill>
                <a:cs typeface="B Zar" pitchFamily="2" charset="-78"/>
              </a:rPr>
              <a:t>مشابهت‌یاب «سمیم»</a:t>
            </a:r>
            <a:endParaRPr lang="en-US" sz="2400" dirty="0">
              <a:solidFill>
                <a:srgbClr val="0070C0"/>
              </a:solidFill>
              <a:cs typeface="B Zar" pitchFamily="2" charset="-78"/>
            </a:endParaRPr>
          </a:p>
        </p:txBody>
      </p:sp>
      <p:sp>
        <p:nvSpPr>
          <p:cNvPr id="3" name="Content Placeholder 2"/>
          <p:cNvSpPr>
            <a:spLocks noGrp="1"/>
          </p:cNvSpPr>
          <p:nvPr>
            <p:ph idx="1"/>
          </p:nvPr>
        </p:nvSpPr>
        <p:spPr>
          <a:xfrm>
            <a:off x="1043608" y="1500174"/>
            <a:ext cx="7848872" cy="4665130"/>
          </a:xfrm>
        </p:spPr>
        <p:txBody>
          <a:bodyPr>
            <a:normAutofit/>
          </a:bodyPr>
          <a:lstStyle/>
          <a:p>
            <a:r>
              <a:rPr lang="fa-IR" sz="3600" dirty="0" smtClean="0">
                <a:solidFill>
                  <a:srgbClr val="FF0000"/>
                </a:solidFill>
                <a:cs typeface="B Zar" pitchFamily="2" charset="-78"/>
              </a:rPr>
              <a:t>کاستی‌های حوزۀ انسانی در لایۀ تشخیص سرقت:</a:t>
            </a:r>
          </a:p>
          <a:p>
            <a:pPr lvl="1"/>
            <a:r>
              <a:rPr lang="fa-IR" dirty="0" smtClean="0">
                <a:solidFill>
                  <a:srgbClr val="FF0000"/>
                </a:solidFill>
                <a:cs typeface="B Zar" pitchFamily="2" charset="-78"/>
              </a:rPr>
              <a:t>آگاهی ضروری در باب تمایز سطوح مختلف رفتار قضایی:</a:t>
            </a:r>
          </a:p>
          <a:p>
            <a:pPr lvl="2"/>
            <a:r>
              <a:rPr lang="fa-IR" dirty="0" smtClean="0">
                <a:cs typeface="B Zar" pitchFamily="2" charset="-78"/>
              </a:rPr>
              <a:t>تمایز میان مجرم و متهم</a:t>
            </a:r>
          </a:p>
          <a:p>
            <a:endParaRPr lang="fa-IR" sz="3600" dirty="0" smtClean="0">
              <a:cs typeface="B Zar" pitchFamily="2" charset="-78"/>
            </a:endParaRPr>
          </a:p>
        </p:txBody>
      </p:sp>
      <p:grpSp>
        <p:nvGrpSpPr>
          <p:cNvPr id="4" name="Group 19"/>
          <p:cNvGrpSpPr/>
          <p:nvPr/>
        </p:nvGrpSpPr>
        <p:grpSpPr>
          <a:xfrm>
            <a:off x="457200" y="1295400"/>
            <a:ext cx="663486" cy="1250484"/>
            <a:chOff x="6042113" y="438165"/>
            <a:chExt cx="815886" cy="1165552"/>
          </a:xfrm>
        </p:grpSpPr>
        <p:sp>
          <p:nvSpPr>
            <p:cNvPr id="20" name="Chevron 19"/>
            <p:cNvSpPr/>
            <p:nvPr/>
          </p:nvSpPr>
          <p:spPr>
            <a:xfrm rot="5400000">
              <a:off x="5867280" y="612998"/>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Chevron 4"/>
            <p:cNvSpPr/>
            <p:nvPr/>
          </p:nvSpPr>
          <p:spPr>
            <a:xfrm>
              <a:off x="6042113" y="846108"/>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solidFill>
                    <a:schemeClr val="bg1"/>
                  </a:solidFill>
                  <a:latin typeface="IranNastaliq" pitchFamily="18" charset="0"/>
                  <a:cs typeface="IranNastaliq" pitchFamily="18" charset="0"/>
                </a:rPr>
                <a:t>انسان</a:t>
              </a:r>
              <a:endParaRPr lang="fa-IR" kern="1200" dirty="0">
                <a:solidFill>
                  <a:schemeClr val="bg1"/>
                </a:solidFill>
                <a:latin typeface="IranNastaliq" pitchFamily="18" charset="0"/>
                <a:cs typeface="IranNastaliq" pitchFamily="18" charset="0"/>
              </a:endParaRPr>
            </a:p>
          </p:txBody>
        </p:sp>
      </p:grpSp>
      <p:grpSp>
        <p:nvGrpSpPr>
          <p:cNvPr id="5" name="Group 22"/>
          <p:cNvGrpSpPr/>
          <p:nvPr/>
        </p:nvGrpSpPr>
        <p:grpSpPr>
          <a:xfrm>
            <a:off x="457200" y="2163873"/>
            <a:ext cx="663486" cy="1250484"/>
            <a:chOff x="6042113" y="1306638"/>
            <a:chExt cx="815886" cy="1165552"/>
          </a:xfrm>
        </p:grpSpPr>
        <p:sp>
          <p:nvSpPr>
            <p:cNvPr id="23" name="Chevron 22"/>
            <p:cNvSpPr/>
            <p:nvPr/>
          </p:nvSpPr>
          <p:spPr>
            <a:xfrm rot="5400000">
              <a:off x="5867280" y="1481471"/>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4" name="Chevron 6"/>
            <p:cNvSpPr/>
            <p:nvPr/>
          </p:nvSpPr>
          <p:spPr>
            <a:xfrm>
              <a:off x="6042113" y="1714581"/>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rgbClr val="FF0000"/>
                  </a:solidFill>
                  <a:latin typeface="IranNastaliq" pitchFamily="18" charset="0"/>
                  <a:cs typeface="IranNastaliq" pitchFamily="18" charset="0"/>
                </a:rPr>
                <a:t>ابزار</a:t>
              </a:r>
              <a:endParaRPr lang="fa-IR" kern="1200" dirty="0">
                <a:solidFill>
                  <a:srgbClr val="FF0000"/>
                </a:solidFill>
                <a:latin typeface="IranNastaliq" pitchFamily="18" charset="0"/>
                <a:cs typeface="IranNastaliq" pitchFamily="18" charset="0"/>
              </a:endParaRPr>
            </a:p>
          </p:txBody>
        </p:sp>
      </p:grpSp>
      <p:grpSp>
        <p:nvGrpSpPr>
          <p:cNvPr id="6" name="Group 25"/>
          <p:cNvGrpSpPr/>
          <p:nvPr/>
        </p:nvGrpSpPr>
        <p:grpSpPr>
          <a:xfrm>
            <a:off x="457200" y="3032358"/>
            <a:ext cx="663486" cy="1250484"/>
            <a:chOff x="6042113" y="2175123"/>
            <a:chExt cx="815886" cy="1165552"/>
          </a:xfrm>
        </p:grpSpPr>
        <p:sp>
          <p:nvSpPr>
            <p:cNvPr id="26" name="Chevron 25"/>
            <p:cNvSpPr/>
            <p:nvPr/>
          </p:nvSpPr>
          <p:spPr>
            <a:xfrm rot="5400000">
              <a:off x="5867280" y="2349956"/>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Chevron 8"/>
            <p:cNvSpPr/>
            <p:nvPr/>
          </p:nvSpPr>
          <p:spPr>
            <a:xfrm>
              <a:off x="6042113" y="2583066"/>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زیر ساخت</a:t>
              </a:r>
              <a:endParaRPr lang="fa-IR" kern="1200" dirty="0">
                <a:solidFill>
                  <a:schemeClr val="bg1"/>
                </a:solidFill>
                <a:latin typeface="IranNastaliq" pitchFamily="18" charset="0"/>
                <a:cs typeface="IranNastaliq" pitchFamily="18" charset="0"/>
              </a:endParaRPr>
            </a:p>
          </p:txBody>
        </p:sp>
      </p:grpSp>
      <p:grpSp>
        <p:nvGrpSpPr>
          <p:cNvPr id="7" name="Group 28"/>
          <p:cNvGrpSpPr/>
          <p:nvPr/>
        </p:nvGrpSpPr>
        <p:grpSpPr>
          <a:xfrm>
            <a:off x="457200" y="3900831"/>
            <a:ext cx="663486" cy="1250484"/>
            <a:chOff x="6042113" y="3043596"/>
            <a:chExt cx="815886" cy="1165552"/>
          </a:xfrm>
        </p:grpSpPr>
        <p:sp>
          <p:nvSpPr>
            <p:cNvPr id="29" name="Chevron 28"/>
            <p:cNvSpPr/>
            <p:nvPr/>
          </p:nvSpPr>
          <p:spPr>
            <a:xfrm rot="5400000">
              <a:off x="5867280" y="3218429"/>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Chevron 10"/>
            <p:cNvSpPr/>
            <p:nvPr/>
          </p:nvSpPr>
          <p:spPr>
            <a:xfrm>
              <a:off x="6042113" y="3451539"/>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latin typeface="IranNastaliq" pitchFamily="18" charset="0"/>
                  <a:cs typeface="IranNastaliq" pitchFamily="18" charset="0"/>
                </a:rPr>
                <a:t>تقسیم کار</a:t>
              </a:r>
              <a:endParaRPr lang="fa-IR" kern="1200" dirty="0">
                <a:latin typeface="IranNastaliq" pitchFamily="18" charset="0"/>
                <a:cs typeface="IranNastaliq" pitchFamily="18" charset="0"/>
              </a:endParaRPr>
            </a:p>
          </p:txBody>
        </p:sp>
      </p:grpSp>
      <p:grpSp>
        <p:nvGrpSpPr>
          <p:cNvPr id="8" name="Group 31"/>
          <p:cNvGrpSpPr/>
          <p:nvPr/>
        </p:nvGrpSpPr>
        <p:grpSpPr>
          <a:xfrm>
            <a:off x="457200" y="4769316"/>
            <a:ext cx="663486" cy="1250484"/>
            <a:chOff x="6042113" y="3912081"/>
            <a:chExt cx="815886" cy="1165552"/>
          </a:xfrm>
        </p:grpSpPr>
        <p:sp>
          <p:nvSpPr>
            <p:cNvPr id="32" name="Chevron 31"/>
            <p:cNvSpPr/>
            <p:nvPr/>
          </p:nvSpPr>
          <p:spPr>
            <a:xfrm rot="5400000">
              <a:off x="5867280" y="4086914"/>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3" name="Chevron 12"/>
            <p:cNvSpPr/>
            <p:nvPr/>
          </p:nvSpPr>
          <p:spPr>
            <a:xfrm>
              <a:off x="6042113" y="4320024"/>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پایان</a:t>
              </a:r>
              <a:endParaRPr lang="fa-IR" kern="1200" dirty="0">
                <a:solidFill>
                  <a:schemeClr val="bg1"/>
                </a:solidFill>
                <a:latin typeface="IranNastaliq" pitchFamily="18" charset="0"/>
                <a:cs typeface="IranNastaliq" pitchFamily="18" charset="0"/>
              </a:endParaRPr>
            </a:p>
          </p:txBody>
        </p:sp>
      </p:grpSp>
      <p:pic>
        <p:nvPicPr>
          <p:cNvPr id="1026" name="Picture 2" descr="C:\Users\m\Desktop\Untitled.png"/>
          <p:cNvPicPr>
            <a:picLocks noChangeAspect="1" noChangeArrowheads="1"/>
          </p:cNvPicPr>
          <p:nvPr/>
        </p:nvPicPr>
        <p:blipFill>
          <a:blip r:embed="rId2" cstate="print"/>
          <a:srcRect/>
          <a:stretch>
            <a:fillRect/>
          </a:stretch>
        </p:blipFill>
        <p:spPr bwMode="auto">
          <a:xfrm>
            <a:off x="6681816" y="214290"/>
            <a:ext cx="1962150" cy="619125"/>
          </a:xfrm>
          <a:prstGeom prst="rect">
            <a:avLst/>
          </a:prstGeom>
          <a:noFill/>
        </p:spPr>
      </p:pic>
    </p:spTree>
    <p:extLst>
      <p:ext uri="{BB962C8B-B14F-4D97-AF65-F5344CB8AC3E}">
        <p14:creationId xmlns:p14="http://schemas.microsoft.com/office/powerpoint/2010/main" xmlns="" val="160300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136904" cy="1440160"/>
          </a:xfrm>
        </p:spPr>
        <p:txBody>
          <a:bodyPr/>
          <a:lstStyle/>
          <a:p>
            <a:r>
              <a:rPr lang="fa-IR" sz="2000" dirty="0" smtClean="0">
                <a:solidFill>
                  <a:srgbClr val="0070C0"/>
                </a:solidFill>
                <a:cs typeface="B Zar" pitchFamily="2" charset="-78"/>
              </a:rPr>
              <a:t>شبیه این کاستی‌ها برای تجربه‌ای دیگر:</a:t>
            </a:r>
            <a:r>
              <a:rPr lang="fa-IR" dirty="0" smtClean="0">
                <a:solidFill>
                  <a:srgbClr val="0070C0"/>
                </a:solidFill>
                <a:cs typeface="B Zar" pitchFamily="2" charset="-78"/>
              </a:rPr>
              <a:t/>
            </a:r>
            <a:br>
              <a:rPr lang="fa-IR" dirty="0" smtClean="0">
                <a:solidFill>
                  <a:srgbClr val="0070C0"/>
                </a:solidFill>
                <a:cs typeface="B Zar" pitchFamily="2" charset="-78"/>
              </a:rPr>
            </a:br>
            <a:r>
              <a:rPr lang="fa-IR" dirty="0" smtClean="0">
                <a:solidFill>
                  <a:srgbClr val="0070C0"/>
                </a:solidFill>
                <a:cs typeface="B Zar" pitchFamily="2" charset="-78"/>
              </a:rPr>
              <a:t>مشابهت‌یاب «سمیم»</a:t>
            </a:r>
            <a:endParaRPr lang="en-US" sz="2400" dirty="0">
              <a:solidFill>
                <a:srgbClr val="0070C0"/>
              </a:solidFill>
              <a:cs typeface="B Zar" pitchFamily="2" charset="-78"/>
            </a:endParaRPr>
          </a:p>
        </p:txBody>
      </p:sp>
      <p:sp>
        <p:nvSpPr>
          <p:cNvPr id="3" name="Content Placeholder 2"/>
          <p:cNvSpPr>
            <a:spLocks noGrp="1"/>
          </p:cNvSpPr>
          <p:nvPr>
            <p:ph idx="1"/>
          </p:nvPr>
        </p:nvSpPr>
        <p:spPr>
          <a:xfrm>
            <a:off x="1043608" y="1714488"/>
            <a:ext cx="7848872" cy="4450816"/>
          </a:xfrm>
        </p:spPr>
        <p:txBody>
          <a:bodyPr>
            <a:normAutofit lnSpcReduction="10000"/>
          </a:bodyPr>
          <a:lstStyle/>
          <a:p>
            <a:r>
              <a:rPr lang="fa-IR" dirty="0" smtClean="0">
                <a:solidFill>
                  <a:srgbClr val="FF0000"/>
                </a:solidFill>
                <a:cs typeface="B Zar" pitchFamily="2" charset="-78"/>
              </a:rPr>
              <a:t>کاستی‌های حوزۀ قضایی:</a:t>
            </a:r>
          </a:p>
          <a:p>
            <a:pPr lvl="1"/>
            <a:r>
              <a:rPr lang="fa-IR" dirty="0" smtClean="0">
                <a:cs typeface="B Zar" pitchFamily="2" charset="-78"/>
              </a:rPr>
              <a:t>قوانین موضوعۀ ما ماشینی نیستند:</a:t>
            </a:r>
          </a:p>
          <a:p>
            <a:pPr lvl="2"/>
            <a:r>
              <a:rPr lang="fa-IR" dirty="0" smtClean="0">
                <a:cs typeface="B Zar" pitchFamily="2" charset="-78"/>
              </a:rPr>
              <a:t>تفکیکی میان اقسام سوء رفتارهای پژوهشی دیده نشده</a:t>
            </a:r>
          </a:p>
          <a:p>
            <a:pPr lvl="5"/>
            <a:r>
              <a:rPr lang="fa-IR" dirty="0" smtClean="0">
                <a:cs typeface="B Zar" pitchFamily="2" charset="-78"/>
              </a:rPr>
              <a:t>لذا کشف ماشینی و تفکیک شدۀ اینها هم بار مجازاتی خاصی در پی ندارد</a:t>
            </a:r>
          </a:p>
          <a:p>
            <a:pPr lvl="2"/>
            <a:endParaRPr lang="fa-IR" dirty="0" smtClean="0">
              <a:cs typeface="B Zar" pitchFamily="2" charset="-78"/>
            </a:endParaRPr>
          </a:p>
          <a:p>
            <a:pPr lvl="2"/>
            <a:r>
              <a:rPr lang="fa-IR" dirty="0" smtClean="0">
                <a:cs typeface="B Zar" pitchFamily="2" charset="-78"/>
              </a:rPr>
              <a:t>مکانیسم‌های ماشینی کشف تقلب، تفکیک نشده‌اند </a:t>
            </a:r>
          </a:p>
          <a:p>
            <a:pPr lvl="2"/>
            <a:endParaRPr lang="fa-IR" dirty="0" smtClean="0">
              <a:cs typeface="B Zar" pitchFamily="2" charset="-78"/>
            </a:endParaRPr>
          </a:p>
          <a:p>
            <a:pPr lvl="2"/>
            <a:r>
              <a:rPr lang="fa-IR" dirty="0" smtClean="0">
                <a:cs typeface="B Zar" pitchFamily="2" charset="-78"/>
              </a:rPr>
              <a:t>نقش کمیته‌های دانشگاهی قضایی معلوم نیست</a:t>
            </a:r>
          </a:p>
          <a:p>
            <a:pPr lvl="2"/>
            <a:endParaRPr lang="fa-IR" dirty="0" smtClean="0">
              <a:cs typeface="B Zar" pitchFamily="2" charset="-78"/>
            </a:endParaRPr>
          </a:p>
          <a:p>
            <a:pPr lvl="2"/>
            <a:r>
              <a:rPr lang="fa-IR" dirty="0" smtClean="0">
                <a:cs typeface="B Zar" pitchFamily="2" charset="-78"/>
              </a:rPr>
              <a:t>برخورد بسیط: مفهوم سرقت علمی صفر و یکی است</a:t>
            </a:r>
          </a:p>
          <a:p>
            <a:endParaRPr lang="fa-IR" sz="3600" dirty="0" smtClean="0">
              <a:cs typeface="B Zar" pitchFamily="2" charset="-78"/>
            </a:endParaRPr>
          </a:p>
          <a:p>
            <a:endParaRPr lang="fa-IR" sz="3600" dirty="0" smtClean="0">
              <a:cs typeface="B Zar" pitchFamily="2" charset="-78"/>
            </a:endParaRPr>
          </a:p>
        </p:txBody>
      </p:sp>
      <p:grpSp>
        <p:nvGrpSpPr>
          <p:cNvPr id="4" name="Group 19"/>
          <p:cNvGrpSpPr/>
          <p:nvPr/>
        </p:nvGrpSpPr>
        <p:grpSpPr>
          <a:xfrm>
            <a:off x="457200" y="1295400"/>
            <a:ext cx="663486" cy="1250484"/>
            <a:chOff x="6042113" y="438165"/>
            <a:chExt cx="815886" cy="1165552"/>
          </a:xfrm>
        </p:grpSpPr>
        <p:sp>
          <p:nvSpPr>
            <p:cNvPr id="20" name="Chevron 19"/>
            <p:cNvSpPr/>
            <p:nvPr/>
          </p:nvSpPr>
          <p:spPr>
            <a:xfrm rot="5400000">
              <a:off x="5867280" y="612998"/>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Chevron 4"/>
            <p:cNvSpPr/>
            <p:nvPr/>
          </p:nvSpPr>
          <p:spPr>
            <a:xfrm>
              <a:off x="6042113" y="846108"/>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solidFill>
                    <a:schemeClr val="bg1"/>
                  </a:solidFill>
                  <a:latin typeface="IranNastaliq" pitchFamily="18" charset="0"/>
                  <a:cs typeface="IranNastaliq" pitchFamily="18" charset="0"/>
                </a:rPr>
                <a:t>انسان</a:t>
              </a:r>
              <a:endParaRPr lang="fa-IR" kern="1200" dirty="0">
                <a:solidFill>
                  <a:schemeClr val="bg1"/>
                </a:solidFill>
                <a:latin typeface="IranNastaliq" pitchFamily="18" charset="0"/>
                <a:cs typeface="IranNastaliq" pitchFamily="18" charset="0"/>
              </a:endParaRPr>
            </a:p>
          </p:txBody>
        </p:sp>
      </p:grpSp>
      <p:grpSp>
        <p:nvGrpSpPr>
          <p:cNvPr id="5" name="Group 22"/>
          <p:cNvGrpSpPr/>
          <p:nvPr/>
        </p:nvGrpSpPr>
        <p:grpSpPr>
          <a:xfrm>
            <a:off x="457200" y="2163873"/>
            <a:ext cx="663486" cy="1250484"/>
            <a:chOff x="6042113" y="1306638"/>
            <a:chExt cx="815886" cy="1165552"/>
          </a:xfrm>
        </p:grpSpPr>
        <p:sp>
          <p:nvSpPr>
            <p:cNvPr id="23" name="Chevron 22"/>
            <p:cNvSpPr/>
            <p:nvPr/>
          </p:nvSpPr>
          <p:spPr>
            <a:xfrm rot="5400000">
              <a:off x="5867280" y="1481471"/>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4" name="Chevron 6"/>
            <p:cNvSpPr/>
            <p:nvPr/>
          </p:nvSpPr>
          <p:spPr>
            <a:xfrm>
              <a:off x="6042113" y="1714581"/>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rgbClr val="FF0000"/>
                  </a:solidFill>
                  <a:latin typeface="IranNastaliq" pitchFamily="18" charset="0"/>
                  <a:cs typeface="IranNastaliq" pitchFamily="18" charset="0"/>
                </a:rPr>
                <a:t>ابزار</a:t>
              </a:r>
              <a:endParaRPr lang="fa-IR" kern="1200" dirty="0">
                <a:solidFill>
                  <a:srgbClr val="FF0000"/>
                </a:solidFill>
                <a:latin typeface="IranNastaliq" pitchFamily="18" charset="0"/>
                <a:cs typeface="IranNastaliq" pitchFamily="18" charset="0"/>
              </a:endParaRPr>
            </a:p>
          </p:txBody>
        </p:sp>
      </p:grpSp>
      <p:grpSp>
        <p:nvGrpSpPr>
          <p:cNvPr id="6" name="Group 25"/>
          <p:cNvGrpSpPr/>
          <p:nvPr/>
        </p:nvGrpSpPr>
        <p:grpSpPr>
          <a:xfrm>
            <a:off x="457200" y="3032358"/>
            <a:ext cx="663486" cy="1250484"/>
            <a:chOff x="6042113" y="2175123"/>
            <a:chExt cx="815886" cy="1165552"/>
          </a:xfrm>
        </p:grpSpPr>
        <p:sp>
          <p:nvSpPr>
            <p:cNvPr id="26" name="Chevron 25"/>
            <p:cNvSpPr/>
            <p:nvPr/>
          </p:nvSpPr>
          <p:spPr>
            <a:xfrm rot="5400000">
              <a:off x="5867280" y="2349956"/>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Chevron 8"/>
            <p:cNvSpPr/>
            <p:nvPr/>
          </p:nvSpPr>
          <p:spPr>
            <a:xfrm>
              <a:off x="6042113" y="2583066"/>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زیر ساخت</a:t>
              </a:r>
              <a:endParaRPr lang="fa-IR" kern="1200" dirty="0">
                <a:solidFill>
                  <a:schemeClr val="bg1"/>
                </a:solidFill>
                <a:latin typeface="IranNastaliq" pitchFamily="18" charset="0"/>
                <a:cs typeface="IranNastaliq" pitchFamily="18" charset="0"/>
              </a:endParaRPr>
            </a:p>
          </p:txBody>
        </p:sp>
      </p:grpSp>
      <p:grpSp>
        <p:nvGrpSpPr>
          <p:cNvPr id="7" name="Group 28"/>
          <p:cNvGrpSpPr/>
          <p:nvPr/>
        </p:nvGrpSpPr>
        <p:grpSpPr>
          <a:xfrm>
            <a:off x="457200" y="3900831"/>
            <a:ext cx="663486" cy="1250484"/>
            <a:chOff x="6042113" y="3043596"/>
            <a:chExt cx="815886" cy="1165552"/>
          </a:xfrm>
        </p:grpSpPr>
        <p:sp>
          <p:nvSpPr>
            <p:cNvPr id="29" name="Chevron 28"/>
            <p:cNvSpPr/>
            <p:nvPr/>
          </p:nvSpPr>
          <p:spPr>
            <a:xfrm rot="5400000">
              <a:off x="5867280" y="3218429"/>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Chevron 10"/>
            <p:cNvSpPr/>
            <p:nvPr/>
          </p:nvSpPr>
          <p:spPr>
            <a:xfrm>
              <a:off x="6042113" y="3451539"/>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kern="1200" dirty="0" smtClean="0">
                  <a:latin typeface="IranNastaliq" pitchFamily="18" charset="0"/>
                  <a:cs typeface="IranNastaliq" pitchFamily="18" charset="0"/>
                </a:rPr>
                <a:t>تقسیم کار</a:t>
              </a:r>
              <a:endParaRPr lang="fa-IR" kern="1200" dirty="0">
                <a:latin typeface="IranNastaliq" pitchFamily="18" charset="0"/>
                <a:cs typeface="IranNastaliq" pitchFamily="18" charset="0"/>
              </a:endParaRPr>
            </a:p>
          </p:txBody>
        </p:sp>
      </p:grpSp>
      <p:grpSp>
        <p:nvGrpSpPr>
          <p:cNvPr id="8" name="Group 31"/>
          <p:cNvGrpSpPr/>
          <p:nvPr/>
        </p:nvGrpSpPr>
        <p:grpSpPr>
          <a:xfrm>
            <a:off x="457200" y="4769316"/>
            <a:ext cx="663486" cy="1250484"/>
            <a:chOff x="6042113" y="3912081"/>
            <a:chExt cx="815886" cy="1165552"/>
          </a:xfrm>
        </p:grpSpPr>
        <p:sp>
          <p:nvSpPr>
            <p:cNvPr id="32" name="Chevron 31"/>
            <p:cNvSpPr/>
            <p:nvPr/>
          </p:nvSpPr>
          <p:spPr>
            <a:xfrm rot="5400000">
              <a:off x="5867280" y="4086914"/>
              <a:ext cx="1165552" cy="815886"/>
            </a:xfrm>
            <a:prstGeom prst="chevron">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3" name="Chevron 12"/>
            <p:cNvSpPr/>
            <p:nvPr/>
          </p:nvSpPr>
          <p:spPr>
            <a:xfrm>
              <a:off x="6042113" y="4320024"/>
              <a:ext cx="815886" cy="34966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lvl="0" algn="ctr" defTabSz="488950" rtl="1">
                <a:lnSpc>
                  <a:spcPct val="90000"/>
                </a:lnSpc>
                <a:spcBef>
                  <a:spcPct val="0"/>
                </a:spcBef>
                <a:spcAft>
                  <a:spcPct val="35000"/>
                </a:spcAft>
              </a:pPr>
              <a:r>
                <a:rPr lang="fa-IR" dirty="0" smtClean="0">
                  <a:solidFill>
                    <a:schemeClr val="bg1"/>
                  </a:solidFill>
                  <a:latin typeface="IranNastaliq" pitchFamily="18" charset="0"/>
                  <a:cs typeface="IranNastaliq" pitchFamily="18" charset="0"/>
                </a:rPr>
                <a:t>پایان</a:t>
              </a:r>
              <a:endParaRPr lang="fa-IR" kern="1200" dirty="0">
                <a:solidFill>
                  <a:schemeClr val="bg1"/>
                </a:solidFill>
                <a:latin typeface="IranNastaliq" pitchFamily="18" charset="0"/>
                <a:cs typeface="IranNastaliq" pitchFamily="18" charset="0"/>
              </a:endParaRPr>
            </a:p>
          </p:txBody>
        </p:sp>
      </p:grpSp>
      <p:pic>
        <p:nvPicPr>
          <p:cNvPr id="1026" name="Picture 2" descr="C:\Users\m\Desktop\Untitled.png"/>
          <p:cNvPicPr>
            <a:picLocks noChangeAspect="1" noChangeArrowheads="1"/>
          </p:cNvPicPr>
          <p:nvPr/>
        </p:nvPicPr>
        <p:blipFill>
          <a:blip r:embed="rId2" cstate="print"/>
          <a:srcRect/>
          <a:stretch>
            <a:fillRect/>
          </a:stretch>
        </p:blipFill>
        <p:spPr bwMode="auto">
          <a:xfrm>
            <a:off x="6681816" y="214290"/>
            <a:ext cx="1962150" cy="619125"/>
          </a:xfrm>
          <a:prstGeom prst="rect">
            <a:avLst/>
          </a:prstGeom>
          <a:noFill/>
        </p:spPr>
      </p:pic>
    </p:spTree>
    <p:extLst>
      <p:ext uri="{BB962C8B-B14F-4D97-AF65-F5344CB8AC3E}">
        <p14:creationId xmlns:p14="http://schemas.microsoft.com/office/powerpoint/2010/main" xmlns="" val="16030033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9552" y="404664"/>
            <a:ext cx="8136904" cy="5832648"/>
          </a:xfrm>
        </p:spPr>
        <p:txBody>
          <a:bodyPr>
            <a:normAutofit/>
          </a:bodyPr>
          <a:lstStyle/>
          <a:p>
            <a:pPr lvl="0" algn="r"/>
            <a:r>
              <a:rPr lang="fa-IR" dirty="0" smtClean="0">
                <a:solidFill>
                  <a:srgbClr val="FF0000"/>
                </a:solidFill>
                <a:cs typeface="B Zar" pitchFamily="2" charset="-78"/>
              </a:rPr>
              <a:t>اقسام سوء رفتارهای پژوهشی</a:t>
            </a:r>
            <a:br>
              <a:rPr lang="fa-IR" dirty="0" smtClean="0">
                <a:solidFill>
                  <a:srgbClr val="FF0000"/>
                </a:solidFill>
                <a:cs typeface="B Zar" pitchFamily="2" charset="-78"/>
              </a:rPr>
            </a:br>
            <a:r>
              <a:rPr lang="fa-IR" dirty="0" smtClean="0">
                <a:cs typeface="B Zar" pitchFamily="2" charset="-78"/>
              </a:rPr>
              <a:t/>
            </a:r>
            <a:br>
              <a:rPr lang="fa-IR" dirty="0" smtClean="0">
                <a:cs typeface="B Zar" pitchFamily="2" charset="-78"/>
              </a:rPr>
            </a:br>
            <a:r>
              <a:rPr lang="fa-IR" dirty="0" smtClean="0">
                <a:cs typeface="B Zar" pitchFamily="2" charset="-78"/>
              </a:rPr>
              <a:t>1. </a:t>
            </a:r>
            <a:r>
              <a:rPr lang="ar-SA" dirty="0" smtClean="0">
                <a:cs typeface="B Zar" pitchFamily="2" charset="-78"/>
              </a:rPr>
              <a:t>دستبرد </a:t>
            </a:r>
            <a:r>
              <a:rPr lang="fa-IR" dirty="0" smtClean="0">
                <a:cs typeface="B Zar" pitchFamily="2" charset="-78"/>
              </a:rPr>
              <a:t>(سرقت) </a:t>
            </a:r>
            <a:r>
              <a:rPr lang="ar-SA" dirty="0" smtClean="0">
                <a:cs typeface="B Zar" pitchFamily="2" charset="-78"/>
              </a:rPr>
              <a:t>علم</a:t>
            </a:r>
            <a:r>
              <a:rPr lang="fa-IR" dirty="0" smtClean="0">
                <a:cs typeface="B Zar" pitchFamily="2" charset="-78"/>
              </a:rPr>
              <a:t>یِ در زبانی</a:t>
            </a:r>
            <a:r>
              <a:rPr lang="en-US" dirty="0" smtClean="0">
                <a:cs typeface="B Zar" pitchFamily="2" charset="-78"/>
              </a:rPr>
              <a:t/>
            </a:r>
            <a:br>
              <a:rPr lang="en-US" dirty="0" smtClean="0">
                <a:cs typeface="B Zar" pitchFamily="2" charset="-78"/>
              </a:rPr>
            </a:br>
            <a:r>
              <a:rPr lang="fa-IR" dirty="0" smtClean="0">
                <a:cs typeface="B Zar" pitchFamily="2" charset="-78"/>
              </a:rPr>
              <a:t>2. </a:t>
            </a:r>
            <a:r>
              <a:rPr lang="ar-SA" dirty="0" smtClean="0">
                <a:cs typeface="B Zar" pitchFamily="2" charset="-78"/>
              </a:rPr>
              <a:t>دستبرد به خود</a:t>
            </a:r>
            <a:r>
              <a:rPr lang="en-US" dirty="0" smtClean="0">
                <a:cs typeface="B Zar" pitchFamily="2" charset="-78"/>
              </a:rPr>
              <a:t/>
            </a:r>
            <a:br>
              <a:rPr lang="en-US" dirty="0" smtClean="0">
                <a:cs typeface="B Zar" pitchFamily="2" charset="-78"/>
              </a:rPr>
            </a:br>
            <a:r>
              <a:rPr lang="fa-IR" dirty="0" smtClean="0">
                <a:cs typeface="B Zar" pitchFamily="2" charset="-78"/>
              </a:rPr>
              <a:t>3. </a:t>
            </a:r>
            <a:r>
              <a:rPr lang="ar-SA" dirty="0" smtClean="0">
                <a:cs typeface="B Zar" pitchFamily="2" charset="-78"/>
              </a:rPr>
              <a:t>داده‌بافی</a:t>
            </a:r>
            <a:r>
              <a:rPr lang="en-US" dirty="0" smtClean="0">
                <a:cs typeface="B Zar" pitchFamily="2" charset="-78"/>
              </a:rPr>
              <a:t/>
            </a:r>
            <a:br>
              <a:rPr lang="en-US" dirty="0" smtClean="0">
                <a:cs typeface="B Zar" pitchFamily="2" charset="-78"/>
              </a:rPr>
            </a:br>
            <a:r>
              <a:rPr lang="fa-IR" dirty="0" smtClean="0">
                <a:cs typeface="B Zar" pitchFamily="2" charset="-78"/>
              </a:rPr>
              <a:t>4. </a:t>
            </a:r>
            <a:r>
              <a:rPr lang="ar-SA" dirty="0" smtClean="0">
                <a:cs typeface="B Zar" pitchFamily="2" charset="-78"/>
              </a:rPr>
              <a:t>دروغ‌پردازی</a:t>
            </a:r>
            <a:r>
              <a:rPr lang="en-US" dirty="0" smtClean="0">
                <a:cs typeface="B Zar" pitchFamily="2" charset="-78"/>
              </a:rPr>
              <a:t/>
            </a:r>
            <a:br>
              <a:rPr lang="en-US" dirty="0" smtClean="0">
                <a:cs typeface="B Zar" pitchFamily="2" charset="-78"/>
              </a:rPr>
            </a:br>
            <a:r>
              <a:rPr lang="fa-IR" dirty="0" smtClean="0">
                <a:cs typeface="B Zar" pitchFamily="2" charset="-78"/>
              </a:rPr>
              <a:t>5. </a:t>
            </a:r>
            <a:r>
              <a:rPr lang="ar-SA" dirty="0" smtClean="0">
                <a:cs typeface="B Zar" pitchFamily="2" charset="-78"/>
              </a:rPr>
              <a:t>نادرستی در نام نویسندگان</a:t>
            </a:r>
            <a:r>
              <a:rPr lang="en-US" dirty="0" smtClean="0">
                <a:cs typeface="B Zar" pitchFamily="2" charset="-78"/>
              </a:rPr>
              <a:t/>
            </a:r>
            <a:br>
              <a:rPr lang="en-US" dirty="0" smtClean="0">
                <a:cs typeface="B Zar" pitchFamily="2" charset="-78"/>
              </a:rPr>
            </a:br>
            <a:r>
              <a:rPr lang="fa-IR" dirty="0" smtClean="0">
                <a:cs typeface="B Zar" pitchFamily="2" charset="-78"/>
              </a:rPr>
              <a:t>6. </a:t>
            </a:r>
            <a:r>
              <a:rPr lang="ar-SA" dirty="0" smtClean="0">
                <a:cs typeface="B Zar" pitchFamily="2" charset="-78"/>
              </a:rPr>
              <a:t>دستبرد علمی با تغییر زبان</a:t>
            </a:r>
            <a:r>
              <a:rPr lang="en-US" dirty="0" smtClean="0">
                <a:cs typeface="B Zar" pitchFamily="2" charset="-78"/>
              </a:rPr>
              <a:t/>
            </a:r>
            <a:br>
              <a:rPr lang="en-US" dirty="0" smtClean="0">
                <a:cs typeface="B Zar" pitchFamily="2" charset="-78"/>
              </a:rPr>
            </a:br>
            <a:r>
              <a:rPr lang="fa-IR" dirty="0" smtClean="0">
                <a:cs typeface="B Zar" pitchFamily="2" charset="-78"/>
              </a:rPr>
              <a:t>7. </a:t>
            </a:r>
            <a:r>
              <a:rPr lang="ar-SA" dirty="0" smtClean="0">
                <a:cs typeface="B Zar" pitchFamily="2" charset="-78"/>
              </a:rPr>
              <a:t>سوء رفتار حرفه‌ای</a:t>
            </a:r>
            <a:r>
              <a:rPr lang="en-US" dirty="0" smtClean="0">
                <a:cs typeface="B Zar" pitchFamily="2" charset="-78"/>
              </a:rPr>
              <a:t/>
            </a:r>
            <a:br>
              <a:rPr lang="en-US" dirty="0" smtClean="0">
                <a:cs typeface="B Zar" pitchFamily="2" charset="-78"/>
              </a:rPr>
            </a:br>
            <a:endParaRPr lang="en-US" dirty="0">
              <a:cs typeface="B Zar" pitchFamily="2" charset="-78"/>
            </a:endParaRPr>
          </a:p>
        </p:txBody>
      </p:sp>
    </p:spTree>
    <p:extLst>
      <p:ext uri="{BB962C8B-B14F-4D97-AF65-F5344CB8AC3E}">
        <p14:creationId xmlns:p14="http://schemas.microsoft.com/office/powerpoint/2010/main" xmlns="" val="359063313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000100" y="3071810"/>
            <a:ext cx="7272808" cy="1440160"/>
          </a:xfrm>
        </p:spPr>
        <p:txBody>
          <a:bodyPr>
            <a:normAutofit/>
          </a:bodyPr>
          <a:lstStyle/>
          <a:p>
            <a:r>
              <a:rPr lang="fa-IR" sz="5400" dirty="0" smtClean="0">
                <a:cs typeface="B Zar" pitchFamily="2" charset="-78"/>
              </a:rPr>
              <a:t>با سپاس</a:t>
            </a:r>
            <a:endParaRPr lang="en-US" sz="5400" dirty="0">
              <a:cs typeface="B Zar" pitchFamily="2" charset="-78"/>
            </a:endParaRPr>
          </a:p>
        </p:txBody>
      </p:sp>
      <p:sp>
        <p:nvSpPr>
          <p:cNvPr id="5" name="Picture Placeholder 4"/>
          <p:cNvSpPr>
            <a:spLocks noGrp="1"/>
          </p:cNvSpPr>
          <p:nvPr>
            <p:ph type="pic" idx="1"/>
          </p:nvPr>
        </p:nvSpPr>
        <p:spPr>
          <a:xfrm>
            <a:off x="467544" y="2492896"/>
            <a:ext cx="8496944" cy="4176464"/>
          </a:xfrm>
        </p:spPr>
      </p:sp>
    </p:spTree>
    <p:extLst>
      <p:ext uri="{BB962C8B-B14F-4D97-AF65-F5344CB8AC3E}">
        <p14:creationId xmlns:p14="http://schemas.microsoft.com/office/powerpoint/2010/main" xmlns="" val="954422089"/>
      </p:ext>
    </p:extLst>
  </p:cSld>
  <p:clrMapOvr>
    <a:masterClrMapping/>
  </p:clrMapOvr>
  <p:timing>
    <p:tnLst>
      <p:par>
        <p:cTn id="1" dur="indefinite" restart="never" nodeType="tmRoot"/>
      </p:par>
    </p:tnLst>
  </p:timing>
</p:sld>
</file>

<file path=ppt/theme/theme1.xml><?xml version="1.0" encoding="utf-8"?>
<a:theme xmlns:a="http://schemas.openxmlformats.org/drawingml/2006/main" name="100">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807</TotalTime>
  <Words>1028</Words>
  <Application>Microsoft Office PowerPoint</Application>
  <PresentationFormat>On-screen Show (4:3)</PresentationFormat>
  <Paragraphs>321</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100</vt:lpstr>
      <vt:lpstr>باسمه‌تعالی  مقابله نرم‌افزاری با سرقت علمی، نقشۀ راه با تأکید بر علوم انسانی   مهدی بهنیافر مرکز تحقیقات کامپیوتری علوم اسلامی (نور)</vt:lpstr>
      <vt:lpstr>سخن امروز بنده</vt:lpstr>
      <vt:lpstr>حوزه‌های کلیدی سخن من</vt:lpstr>
      <vt:lpstr>ابزارهای مورد تأکید این گفتار</vt:lpstr>
      <vt:lpstr>ابزارهای بومی استناددهی</vt:lpstr>
      <vt:lpstr>ابزار استنادی بومی  ابزاری که:</vt:lpstr>
      <vt:lpstr>«پژوهیار» (1392-1389)  گامی در این راه</vt:lpstr>
      <vt:lpstr>«پژوهیار»  1. در فضای کاربری و انسانی</vt:lpstr>
      <vt:lpstr>دانشوران ایرانی علوم انسانی (ضرورتهای پیشانرم‌افزاری)</vt:lpstr>
      <vt:lpstr>دانشوران ایرانی علوم انسانی  (ضرورتهای پیشانرم‌افزاری)</vt:lpstr>
      <vt:lpstr>«پژوهیار»  2. در زنجیرۀ خدمات پژوهشی فارسی </vt:lpstr>
      <vt:lpstr>شیوه‌نامه‌های بومی استنادی هم</vt:lpstr>
      <vt:lpstr>شیوه‌نامۀ استنادی بومی  یعنی شیوه‌نامه‌ای که افزون بر استانداردهای رایج دیگر زبان‌ها و ملل:</vt:lpstr>
      <vt:lpstr>شیوه‌نامۀ استنادی بومی  در معنایی عمیق‌تر و دورتر از دسترس ما:</vt:lpstr>
      <vt:lpstr>با داشتن چنین شیوه‌نامه‌ای:</vt:lpstr>
      <vt:lpstr>نتیجۀ میانی</vt:lpstr>
      <vt:lpstr>شبیه این کاستی‌ها برای تجربه‌ای دیگر: مشابهت‌یاب «سمیم» (1393-1389)</vt:lpstr>
      <vt:lpstr>شبیه این کاستی‌ها برای تجربه‌ای دیگر: مشابهت‌یاب «سمیم»</vt:lpstr>
      <vt:lpstr>شبیه این کاستی‌ها برای تجربه‌ای دیگر: مشابهت‌یاب «سمیم»</vt:lpstr>
      <vt:lpstr>شبیه این کاستی‌ها برای تجربه‌ای دیگر: مشابهت‌یاب «سمیم»</vt:lpstr>
      <vt:lpstr>شبیه این کاستی‌ها برای تجربه‌ای دیگر: مشابهت‌یاب «سمیم»</vt:lpstr>
      <vt:lpstr>شبیه این کاستی‌ها برای تجربه‌ای دیگر: مشابهت‌یاب «سمیم»</vt:lpstr>
      <vt:lpstr>اقسام سوء رفتارهای پژوهشی  1. دستبرد (سرقت) علمیِ در زبانی 2. دستبرد به خود 3. داده‌بافی 4. دروغ‌پردازی 5. نادرستی در نام نویسندگان 6. دستبرد علمی با تغییر زبان 7. سوء رفتار حرفه‌ای </vt:lpstr>
      <vt:lpstr>با سپاس</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Darya Computer</dc:creator>
  <cp:lastModifiedBy>toghanipour</cp:lastModifiedBy>
  <cp:revision>156</cp:revision>
  <dcterms:created xsi:type="dcterms:W3CDTF">2013-04-25T16:43:04Z</dcterms:created>
  <dcterms:modified xsi:type="dcterms:W3CDTF">2014-06-22T07:35:18Z</dcterms:modified>
</cp:coreProperties>
</file>