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notesMasterIdLst>
    <p:notesMasterId r:id="rId26"/>
  </p:notesMasterIdLst>
  <p:sldIdLst>
    <p:sldId id="257" r:id="rId2"/>
    <p:sldId id="435" r:id="rId3"/>
    <p:sldId id="456" r:id="rId4"/>
    <p:sldId id="315" r:id="rId5"/>
    <p:sldId id="467" r:id="rId6"/>
    <p:sldId id="484" r:id="rId7"/>
    <p:sldId id="416" r:id="rId8"/>
    <p:sldId id="457" r:id="rId9"/>
    <p:sldId id="477" r:id="rId10"/>
    <p:sldId id="458" r:id="rId11"/>
    <p:sldId id="460" r:id="rId12"/>
    <p:sldId id="476" r:id="rId13"/>
    <p:sldId id="478" r:id="rId14"/>
    <p:sldId id="465" r:id="rId15"/>
    <p:sldId id="466" r:id="rId16"/>
    <p:sldId id="468" r:id="rId17"/>
    <p:sldId id="470" r:id="rId18"/>
    <p:sldId id="472" r:id="rId19"/>
    <p:sldId id="479" r:id="rId20"/>
    <p:sldId id="480" r:id="rId21"/>
    <p:sldId id="481" r:id="rId22"/>
    <p:sldId id="482" r:id="rId23"/>
    <p:sldId id="483" r:id="rId24"/>
    <p:sldId id="474" r:id="rId25"/>
  </p:sldIdLst>
  <p:sldSz cx="9144000" cy="6858000" type="screen4x3"/>
  <p:notesSz cx="6858000" cy="9144000"/>
  <p:embeddedFontLst>
    <p:embeddedFont>
      <p:font typeface="Calibri" pitchFamily="34" charset="0"/>
      <p:regular r:id="rId27"/>
      <p:bold r:id="rId28"/>
      <p:italic r:id="rId29"/>
      <p:boldItalic r:id="rId30"/>
    </p:embeddedFont>
    <p:embeddedFont>
      <p:font typeface="B Zar" pitchFamily="2" charset="-78"/>
      <p:regular r:id="rId31"/>
      <p:bold r:id="rId32"/>
    </p:embeddedFont>
    <p:embeddedFont>
      <p:font typeface="B Titr" pitchFamily="2" charset="-78"/>
      <p:bold r:id="rId33"/>
    </p:embeddedFont>
    <p:embeddedFont>
      <p:font typeface="B Tabassom" pitchFamily="2" charset="-78"/>
      <p:regular r:id="rId34"/>
    </p:embeddedFont>
    <p:embeddedFont>
      <p:font typeface="IranNastaliq" pitchFamily="2" charset="0"/>
      <p:regular r:id="rId35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3333FF"/>
    <a:srgbClr val="CC0000"/>
    <a:srgbClr val="FFFF00"/>
    <a:srgbClr val="008000"/>
    <a:srgbClr val="00CC00"/>
    <a:srgbClr val="0156FF"/>
    <a:srgbClr val="FFFF99"/>
    <a:srgbClr val="990000"/>
    <a:srgbClr val="000000"/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45" autoAdjust="0"/>
    <p:restoredTop sz="99841" autoAdjust="0"/>
  </p:normalViewPr>
  <p:slideViewPr>
    <p:cSldViewPr>
      <p:cViewPr>
        <p:scale>
          <a:sx n="80" d="100"/>
          <a:sy n="80" d="100"/>
        </p:scale>
        <p:origin x="-22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report\&#1711;&#1586;&#1575;&#1585;&#1588;%20&#1605;&#1585;&#1581;&#1604;&#1607;%20&#1583;&#1608;&#1605;\&#1578;&#1581;&#1604;&#1740;&#1604;%20&#1662;&#1585;&#1587;&#1588;&#1606;&#1575;&#1605;&#160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Sheet2!$B$148</c:f>
              <c:strCache>
                <c:ptCount val="1"/>
                <c:pt idx="0">
                  <c:v>وزن </c:v>
                </c:pt>
              </c:strCache>
            </c:strRef>
          </c:tx>
          <c:cat>
            <c:strRef>
              <c:f>Sheet2!$A$149:$A$153</c:f>
              <c:strCache>
                <c:ptCount val="5"/>
                <c:pt idx="0">
                  <c:v>کمک به  شناسایی و تشخیص مسائل حوزه علمی و فناوری</c:v>
                </c:pt>
                <c:pt idx="1">
                  <c:v>کمک  از طریق خلق و تولید دانش مورد نیاز سیاستگذاران</c:v>
                </c:pt>
                <c:pt idx="2">
                  <c:v>کمک  به تعریف و اجرای سیاستهای علم و فناوری  کشور</c:v>
                </c:pt>
                <c:pt idx="3">
                  <c:v>کمک به ارزیابی و تحلیل  سیاستهای علم و فناوری  کشور</c:v>
                </c:pt>
                <c:pt idx="4">
                  <c:v>کمک به اشاعه دانش مورد نیاز  نهادهای سیاستگذار علم و فناوری کشور</c:v>
                </c:pt>
              </c:strCache>
            </c:strRef>
          </c:cat>
          <c:val>
            <c:numRef>
              <c:f>Sheet2!$B$149:$B$153</c:f>
              <c:numCache>
                <c:formatCode>General</c:formatCode>
                <c:ptCount val="5"/>
                <c:pt idx="0">
                  <c:v>2.2200000000000002</c:v>
                </c:pt>
                <c:pt idx="1">
                  <c:v>2.11</c:v>
                </c:pt>
                <c:pt idx="2">
                  <c:v>2.4499999999999997</c:v>
                </c:pt>
                <c:pt idx="3">
                  <c:v>2.52</c:v>
                </c:pt>
                <c:pt idx="4">
                  <c:v>3.3299999999999987</c:v>
                </c:pt>
              </c:numCache>
            </c:numRef>
          </c:val>
        </c:ser>
        <c:axId val="67327488"/>
        <c:axId val="67329024"/>
      </c:barChart>
      <c:catAx>
        <c:axId val="67327488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cs typeface="B Zar" pitchFamily="2" charset="-78"/>
              </a:defRPr>
            </a:pPr>
            <a:endParaRPr lang="en-US"/>
          </a:p>
        </c:txPr>
        <c:crossAx val="67329024"/>
        <c:crosses val="autoZero"/>
        <c:auto val="1"/>
        <c:lblAlgn val="ctr"/>
        <c:lblOffset val="100"/>
      </c:catAx>
      <c:valAx>
        <c:axId val="67329024"/>
        <c:scaling>
          <c:orientation val="minMax"/>
          <c:max val="5"/>
        </c:scaling>
        <c:axPos val="l"/>
        <c:majorGridlines/>
        <c:numFmt formatCode="General" sourceLinked="1"/>
        <c:tickLblPos val="nextTo"/>
        <c:crossAx val="67327488"/>
        <c:crosses val="autoZero"/>
        <c:crossBetween val="between"/>
      </c:valAx>
    </c:plotArea>
    <c:legend>
      <c:legendPos val="r"/>
      <c:layout/>
    </c:legend>
    <c:plotVisOnly val="1"/>
  </c:chart>
  <c:spPr>
    <a:ln>
      <a:noFill/>
    </a:ln>
  </c:spPr>
  <c:txPr>
    <a:bodyPr/>
    <a:lstStyle/>
    <a:p>
      <a:pPr>
        <a:defRPr>
          <a:cs typeface="B Zar" pitchFamily="2" charset="-78"/>
        </a:defRPr>
      </a:pPr>
      <a:endParaRPr lang="en-US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A8021-B9FD-487C-AA07-30E3983ABBCA}" type="doc">
      <dgm:prSet loTypeId="urn:microsoft.com/office/officeart/2005/8/layout/vList6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BBD9AA5-C444-45E6-96F4-CD6097DDFCF4}">
      <dgm:prSet/>
      <dgm:spPr/>
      <dgm:t>
        <a:bodyPr/>
        <a:lstStyle/>
        <a:p>
          <a:pPr algn="r" rtl="1"/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ذخیره سازی اسناد و مدارک و </a:t>
          </a:r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اطلاعات؛</a:t>
          </a:r>
        </a:p>
        <a:p>
          <a:pPr algn="r" rtl="1"/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بازیابی </a:t>
          </a:r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اسناد و مدارک </a:t>
          </a:r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و اطلاعات؛</a:t>
          </a:r>
        </a:p>
        <a:p>
          <a:pPr algn="r" rtl="1"/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 </a:t>
          </a:r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امکان جستجوی جامع در ادبیات </a:t>
          </a:r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موضوع؛</a:t>
          </a:r>
          <a:endParaRPr lang="en-US" b="1" dirty="0">
            <a:solidFill>
              <a:schemeClr val="tx1"/>
            </a:solidFill>
            <a:cs typeface="B Zar" pitchFamily="2" charset="-78"/>
          </a:endParaRPr>
        </a:p>
      </dgm:t>
    </dgm:pt>
    <dgm:pt modelId="{D7492A12-EE67-4EF4-8F0D-C25A95383E96}" type="parTrans" cxnId="{EFCB341D-34E8-4CF3-8A9B-78B9A9E242E4}">
      <dgm:prSet/>
      <dgm:spPr/>
      <dgm:t>
        <a:bodyPr/>
        <a:lstStyle/>
        <a:p>
          <a:endParaRPr lang="en-US"/>
        </a:p>
      </dgm:t>
    </dgm:pt>
    <dgm:pt modelId="{4FA3893F-C1B5-4CB9-9130-FD7928CB209D}" type="sibTrans" cxnId="{EFCB341D-34E8-4CF3-8A9B-78B9A9E242E4}">
      <dgm:prSet/>
      <dgm:spPr/>
      <dgm:t>
        <a:bodyPr/>
        <a:lstStyle/>
        <a:p>
          <a:endParaRPr lang="en-US"/>
        </a:p>
      </dgm:t>
    </dgm:pt>
    <dgm:pt modelId="{DD170472-B93F-46CB-A171-041A19004F75}">
      <dgm:prSet custT="1"/>
      <dgm:spPr/>
      <dgm:t>
        <a:bodyPr/>
        <a:lstStyle/>
        <a:p>
          <a:pPr rtl="1"/>
          <a:r>
            <a:rPr lang="fa-IR" sz="2000" b="1" dirty="0" smtClean="0">
              <a:latin typeface="Times New Roman" pitchFamily="18" charset="0"/>
              <a:cs typeface="B Zar" pitchFamily="2" charset="-78"/>
            </a:rPr>
            <a:t>کمک به هدایت </a:t>
          </a:r>
          <a:r>
            <a:rPr lang="fa-IR" sz="2000" b="1" dirty="0" smtClean="0">
              <a:latin typeface="Times New Roman" pitchFamily="18" charset="0"/>
              <a:cs typeface="B Zar" pitchFamily="2" charset="-78"/>
            </a:rPr>
            <a:t>پژوهش ها</a:t>
          </a:r>
          <a:endParaRPr lang="en-US" sz="2000" b="1" dirty="0">
            <a:latin typeface="Times New Roman" pitchFamily="18" charset="0"/>
            <a:cs typeface="B Zar" pitchFamily="2" charset="-78"/>
          </a:endParaRPr>
        </a:p>
      </dgm:t>
    </dgm:pt>
    <dgm:pt modelId="{06C8466E-E800-4E21-BACF-2FB1C32356AA}" type="parTrans" cxnId="{27A648AC-5119-4D4F-96B7-A1D3CCD9132B}">
      <dgm:prSet/>
      <dgm:spPr/>
      <dgm:t>
        <a:bodyPr/>
        <a:lstStyle/>
        <a:p>
          <a:endParaRPr lang="en-US"/>
        </a:p>
      </dgm:t>
    </dgm:pt>
    <dgm:pt modelId="{91D6A3DE-5D8E-4E4E-81B6-DD3E70EB6C1A}" type="sibTrans" cxnId="{27A648AC-5119-4D4F-96B7-A1D3CCD9132B}">
      <dgm:prSet/>
      <dgm:spPr/>
      <dgm:t>
        <a:bodyPr/>
        <a:lstStyle/>
        <a:p>
          <a:endParaRPr lang="en-US"/>
        </a:p>
      </dgm:t>
    </dgm:pt>
    <dgm:pt modelId="{70D45575-973B-45CA-9A07-F4A7D78D307D}">
      <dgm:prSet/>
      <dgm:spPr/>
      <dgm:t>
        <a:bodyPr/>
        <a:lstStyle/>
        <a:p>
          <a:pPr algn="r" rtl="1"/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تحلیل و پردازش اسناد و مدارک و </a:t>
          </a:r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اطلاعات؛</a:t>
          </a:r>
          <a:endParaRPr lang="fa-IR" b="1" dirty="0" smtClean="0">
            <a:solidFill>
              <a:schemeClr val="tx1"/>
            </a:solidFill>
            <a:cs typeface="B Zar" pitchFamily="2" charset="-78"/>
          </a:endParaRPr>
        </a:p>
        <a:p>
          <a:pPr algn="r" rtl="1"/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تولید دانش شفاف و قابل فهم و </a:t>
          </a:r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کاربردی؛</a:t>
          </a:r>
          <a:endParaRPr lang="en-US" b="1" dirty="0">
            <a:solidFill>
              <a:schemeClr val="tx1"/>
            </a:solidFill>
            <a:cs typeface="B Zar" pitchFamily="2" charset="-78"/>
          </a:endParaRPr>
        </a:p>
      </dgm:t>
    </dgm:pt>
    <dgm:pt modelId="{1C7E3FC6-810E-4AAF-8836-A982A59DC828}" type="parTrans" cxnId="{19410928-7807-40F7-8381-22EE289D0124}">
      <dgm:prSet/>
      <dgm:spPr/>
      <dgm:t>
        <a:bodyPr/>
        <a:lstStyle/>
        <a:p>
          <a:endParaRPr lang="en-US"/>
        </a:p>
      </dgm:t>
    </dgm:pt>
    <dgm:pt modelId="{68E36D40-D594-488F-BA3C-796C89351D98}" type="sibTrans" cxnId="{19410928-7807-40F7-8381-22EE289D0124}">
      <dgm:prSet/>
      <dgm:spPr/>
      <dgm:t>
        <a:bodyPr/>
        <a:lstStyle/>
        <a:p>
          <a:endParaRPr lang="en-US"/>
        </a:p>
      </dgm:t>
    </dgm:pt>
    <dgm:pt modelId="{C0125707-214B-4940-9DF7-FC0C41D732DF}">
      <dgm:prSet custT="1"/>
      <dgm:spPr/>
      <dgm:t>
        <a:bodyPr/>
        <a:lstStyle/>
        <a:p>
          <a:pPr rtl="1"/>
          <a:r>
            <a:rPr lang="fa-IR" sz="2000" b="1" dirty="0" smtClean="0">
              <a:cs typeface="B Zar" pitchFamily="2" charset="-78"/>
            </a:rPr>
            <a:t>خلق دانش </a:t>
          </a:r>
          <a:endParaRPr lang="en-US" sz="2000" b="1" dirty="0">
            <a:cs typeface="B Zar" pitchFamily="2" charset="-78"/>
          </a:endParaRPr>
        </a:p>
      </dgm:t>
    </dgm:pt>
    <dgm:pt modelId="{8E212485-4CD1-44F9-B5DB-DB0FDC38F7EB}" type="parTrans" cxnId="{610E7150-DD22-46E1-8FF4-6524377E35B4}">
      <dgm:prSet/>
      <dgm:spPr/>
      <dgm:t>
        <a:bodyPr/>
        <a:lstStyle/>
        <a:p>
          <a:endParaRPr lang="en-US"/>
        </a:p>
      </dgm:t>
    </dgm:pt>
    <dgm:pt modelId="{2E1521BC-6942-4A14-8177-1EAC01ED688C}" type="sibTrans" cxnId="{610E7150-DD22-46E1-8FF4-6524377E35B4}">
      <dgm:prSet/>
      <dgm:spPr/>
      <dgm:t>
        <a:bodyPr/>
        <a:lstStyle/>
        <a:p>
          <a:endParaRPr lang="en-US"/>
        </a:p>
      </dgm:t>
    </dgm:pt>
    <dgm:pt modelId="{090E9A81-36C6-4856-ADFC-EF47D506E98F}">
      <dgm:prSet/>
      <dgm:spPr/>
      <dgm:t>
        <a:bodyPr/>
        <a:lstStyle/>
        <a:p>
          <a:pPr algn="r" rtl="1"/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اشاعه و بازتولید  اسناد و مدارک و </a:t>
          </a:r>
          <a:r>
            <a:rPr lang="fa-IR" b="1" dirty="0" smtClean="0">
              <a:solidFill>
                <a:schemeClr val="tx1"/>
              </a:solidFill>
              <a:cs typeface="B Zar" pitchFamily="2" charset="-78"/>
            </a:rPr>
            <a:t>اطلاعات</a:t>
          </a:r>
          <a:endParaRPr lang="en-US" b="1" dirty="0">
            <a:solidFill>
              <a:schemeClr val="tx1"/>
            </a:solidFill>
            <a:cs typeface="B Zar" pitchFamily="2" charset="-78"/>
          </a:endParaRPr>
        </a:p>
      </dgm:t>
    </dgm:pt>
    <dgm:pt modelId="{5CA71AEF-1573-45C6-87CC-9971DF8380C3}" type="parTrans" cxnId="{80F8CDC7-8AC3-48E1-BA85-AEDFA3C30E49}">
      <dgm:prSet/>
      <dgm:spPr/>
      <dgm:t>
        <a:bodyPr/>
        <a:lstStyle/>
        <a:p>
          <a:endParaRPr lang="en-US"/>
        </a:p>
      </dgm:t>
    </dgm:pt>
    <dgm:pt modelId="{61F82638-D167-4406-B2FA-85176EC12690}" type="sibTrans" cxnId="{80F8CDC7-8AC3-48E1-BA85-AEDFA3C30E49}">
      <dgm:prSet/>
      <dgm:spPr/>
      <dgm:t>
        <a:bodyPr/>
        <a:lstStyle/>
        <a:p>
          <a:endParaRPr lang="en-US"/>
        </a:p>
      </dgm:t>
    </dgm:pt>
    <dgm:pt modelId="{B9BB7071-A613-49E1-967E-549B1514B5E3}">
      <dgm:prSet custT="1"/>
      <dgm:spPr/>
      <dgm:t>
        <a:bodyPr/>
        <a:lstStyle/>
        <a:p>
          <a:pPr rtl="1"/>
          <a:r>
            <a:rPr lang="fa-IR" sz="2000" b="1" dirty="0" smtClean="0">
              <a:cs typeface="B Zar" pitchFamily="2" charset="-78"/>
            </a:rPr>
            <a:t>اشاعه دانش</a:t>
          </a:r>
          <a:endParaRPr lang="en-US" sz="2000" b="1" dirty="0">
            <a:cs typeface="B Zar" pitchFamily="2" charset="-78"/>
          </a:endParaRPr>
        </a:p>
      </dgm:t>
    </dgm:pt>
    <dgm:pt modelId="{5227F24E-62E6-4644-A97F-AECE0F3A814A}" type="parTrans" cxnId="{42544DA0-C242-444A-AC1A-538AA0DA0E6A}">
      <dgm:prSet/>
      <dgm:spPr/>
      <dgm:t>
        <a:bodyPr/>
        <a:lstStyle/>
        <a:p>
          <a:endParaRPr lang="en-US"/>
        </a:p>
      </dgm:t>
    </dgm:pt>
    <dgm:pt modelId="{8B357E09-5A7A-4F02-82BB-A471F5297C2A}" type="sibTrans" cxnId="{42544DA0-C242-444A-AC1A-538AA0DA0E6A}">
      <dgm:prSet/>
      <dgm:spPr/>
      <dgm:t>
        <a:bodyPr/>
        <a:lstStyle/>
        <a:p>
          <a:endParaRPr lang="en-US"/>
        </a:p>
      </dgm:t>
    </dgm:pt>
    <dgm:pt modelId="{2BB5BD0D-4BA3-4F81-A9D2-F4EFA6BC3D1C}">
      <dgm:prSet custT="1"/>
      <dgm:spPr/>
      <dgm:t>
        <a:bodyPr/>
        <a:lstStyle/>
        <a:p>
          <a:pPr rtl="1"/>
          <a:endParaRPr lang="en-US" sz="2000" dirty="0">
            <a:latin typeface="Times New Roman" pitchFamily="18" charset="0"/>
            <a:cs typeface="B Zar" pitchFamily="2" charset="-78"/>
          </a:endParaRPr>
        </a:p>
      </dgm:t>
    </dgm:pt>
    <dgm:pt modelId="{2A8A371F-03B8-489A-B3B6-0C361F8A383E}" type="parTrans" cxnId="{71F33FC2-9468-45EB-A321-1A424AE47DF2}">
      <dgm:prSet/>
      <dgm:spPr/>
      <dgm:t>
        <a:bodyPr/>
        <a:lstStyle/>
        <a:p>
          <a:endParaRPr lang="en-US"/>
        </a:p>
      </dgm:t>
    </dgm:pt>
    <dgm:pt modelId="{8578C7CC-7DBC-4C5A-87AF-F4AD77965AD3}" type="sibTrans" cxnId="{71F33FC2-9468-45EB-A321-1A424AE47DF2}">
      <dgm:prSet/>
      <dgm:spPr/>
      <dgm:t>
        <a:bodyPr/>
        <a:lstStyle/>
        <a:p>
          <a:endParaRPr lang="en-US"/>
        </a:p>
      </dgm:t>
    </dgm:pt>
    <dgm:pt modelId="{C8F19EB9-20E6-403F-8E37-259D2C68B259}">
      <dgm:prSet custT="1"/>
      <dgm:spPr/>
      <dgm:t>
        <a:bodyPr/>
        <a:lstStyle/>
        <a:p>
          <a:pPr rtl="1"/>
          <a:endParaRPr lang="en-US" sz="2000" dirty="0">
            <a:cs typeface="B Zar" pitchFamily="2" charset="-78"/>
          </a:endParaRPr>
        </a:p>
      </dgm:t>
    </dgm:pt>
    <dgm:pt modelId="{C5A8B750-90B1-4421-BEDB-CAC2990A9388}" type="parTrans" cxnId="{2061C2D5-F8A2-458A-86FA-02800876942F}">
      <dgm:prSet/>
      <dgm:spPr/>
      <dgm:t>
        <a:bodyPr/>
        <a:lstStyle/>
        <a:p>
          <a:endParaRPr lang="en-US"/>
        </a:p>
      </dgm:t>
    </dgm:pt>
    <dgm:pt modelId="{B92D666C-422C-4190-9024-FF28C028298A}" type="sibTrans" cxnId="{2061C2D5-F8A2-458A-86FA-02800876942F}">
      <dgm:prSet/>
      <dgm:spPr/>
      <dgm:t>
        <a:bodyPr/>
        <a:lstStyle/>
        <a:p>
          <a:endParaRPr lang="en-US"/>
        </a:p>
      </dgm:t>
    </dgm:pt>
    <dgm:pt modelId="{E17CB965-CB95-4FF7-BFF2-4CB1B8F4FB0D}">
      <dgm:prSet custT="1"/>
      <dgm:spPr/>
      <dgm:t>
        <a:bodyPr/>
        <a:lstStyle/>
        <a:p>
          <a:pPr rtl="1"/>
          <a:endParaRPr lang="en-US" sz="2000" dirty="0">
            <a:cs typeface="B Zar" pitchFamily="2" charset="-78"/>
          </a:endParaRPr>
        </a:p>
      </dgm:t>
    </dgm:pt>
    <dgm:pt modelId="{2691B8BC-0FE1-4629-850B-F176D53B1896}" type="parTrans" cxnId="{DA2A9947-7E5C-404E-88A2-A99A922CB77F}">
      <dgm:prSet/>
      <dgm:spPr/>
      <dgm:t>
        <a:bodyPr/>
        <a:lstStyle/>
        <a:p>
          <a:endParaRPr lang="en-US"/>
        </a:p>
      </dgm:t>
    </dgm:pt>
    <dgm:pt modelId="{DEC16F0A-7A32-452B-B85A-5AB139115D90}" type="sibTrans" cxnId="{DA2A9947-7E5C-404E-88A2-A99A922CB77F}">
      <dgm:prSet/>
      <dgm:spPr/>
      <dgm:t>
        <a:bodyPr/>
        <a:lstStyle/>
        <a:p>
          <a:endParaRPr lang="en-US"/>
        </a:p>
      </dgm:t>
    </dgm:pt>
    <dgm:pt modelId="{3B5AAC25-2569-4474-93E5-0995ED87ADB8}" type="pres">
      <dgm:prSet presAssocID="{C13A8021-B9FD-487C-AA07-30E3983ABBCA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C94B536-73AA-4CF0-BE92-625AFBEB6A17}" type="pres">
      <dgm:prSet presAssocID="{3BBD9AA5-C444-45E6-96F4-CD6097DDFCF4}" presName="linNode" presStyleCnt="0"/>
      <dgm:spPr/>
    </dgm:pt>
    <dgm:pt modelId="{1AE380FC-30FC-4BD6-B3BC-C37777FB7B94}" type="pres">
      <dgm:prSet presAssocID="{3BBD9AA5-C444-45E6-96F4-CD6097DDFCF4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E5BFF6-D23B-43C6-800A-B80A3E25E225}" type="pres">
      <dgm:prSet presAssocID="{3BBD9AA5-C444-45E6-96F4-CD6097DDFCF4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4D7AB0-CBD7-4094-81EB-C4029DEFF539}" type="pres">
      <dgm:prSet presAssocID="{4FA3893F-C1B5-4CB9-9130-FD7928CB209D}" presName="spacing" presStyleCnt="0"/>
      <dgm:spPr/>
    </dgm:pt>
    <dgm:pt modelId="{B8D1F055-C29A-445A-BF4B-5A9CFD2F6E61}" type="pres">
      <dgm:prSet presAssocID="{70D45575-973B-45CA-9A07-F4A7D78D307D}" presName="linNode" presStyleCnt="0"/>
      <dgm:spPr/>
    </dgm:pt>
    <dgm:pt modelId="{056C32FA-94D2-4BC3-9DF2-CDDA2DEEC4DB}" type="pres">
      <dgm:prSet presAssocID="{70D45575-973B-45CA-9A07-F4A7D78D307D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92631F-84AE-49E1-A93E-398249E7F98F}" type="pres">
      <dgm:prSet presAssocID="{70D45575-973B-45CA-9A07-F4A7D78D307D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C1E789-2866-400A-B340-DD040209F5E0}" type="pres">
      <dgm:prSet presAssocID="{68E36D40-D594-488F-BA3C-796C89351D98}" presName="spacing" presStyleCnt="0"/>
      <dgm:spPr/>
    </dgm:pt>
    <dgm:pt modelId="{E58E71BC-69EC-43E7-8A1F-4EA12A7ECBF4}" type="pres">
      <dgm:prSet presAssocID="{090E9A81-36C6-4856-ADFC-EF47D506E98F}" presName="linNode" presStyleCnt="0"/>
      <dgm:spPr/>
    </dgm:pt>
    <dgm:pt modelId="{8FDA3B63-E17E-4B5B-A23E-E6FF11FC4C3A}" type="pres">
      <dgm:prSet presAssocID="{090E9A81-36C6-4856-ADFC-EF47D506E98F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B9E565-2077-41AC-808E-7F72C8FAA5B6}" type="pres">
      <dgm:prSet presAssocID="{090E9A81-36C6-4856-ADFC-EF47D506E98F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6A975A6-20A1-4833-869C-D34B3FCB5F68}" type="presOf" srcId="{2BB5BD0D-4BA3-4F81-A9D2-F4EFA6BC3D1C}" destId="{37E5BFF6-D23B-43C6-800A-B80A3E25E225}" srcOrd="0" destOrd="0" presId="urn:microsoft.com/office/officeart/2005/8/layout/vList6"/>
    <dgm:cxn modelId="{0D9D859A-AC7B-45A8-B956-3390703EE017}" type="presOf" srcId="{3BBD9AA5-C444-45E6-96F4-CD6097DDFCF4}" destId="{1AE380FC-30FC-4BD6-B3BC-C37777FB7B94}" srcOrd="0" destOrd="0" presId="urn:microsoft.com/office/officeart/2005/8/layout/vList6"/>
    <dgm:cxn modelId="{3AAEB6ED-3934-4134-8284-EBEC193F0C95}" type="presOf" srcId="{E17CB965-CB95-4FF7-BFF2-4CB1B8F4FB0D}" destId="{E1B9E565-2077-41AC-808E-7F72C8FAA5B6}" srcOrd="0" destOrd="0" presId="urn:microsoft.com/office/officeart/2005/8/layout/vList6"/>
    <dgm:cxn modelId="{08F505DD-AA5F-4426-95F4-8D34B0242A5D}" type="presOf" srcId="{C0125707-214B-4940-9DF7-FC0C41D732DF}" destId="{6B92631F-84AE-49E1-A93E-398249E7F98F}" srcOrd="0" destOrd="1" presId="urn:microsoft.com/office/officeart/2005/8/layout/vList6"/>
    <dgm:cxn modelId="{42544DA0-C242-444A-AC1A-538AA0DA0E6A}" srcId="{090E9A81-36C6-4856-ADFC-EF47D506E98F}" destId="{B9BB7071-A613-49E1-967E-549B1514B5E3}" srcOrd="1" destOrd="0" parTransId="{5227F24E-62E6-4644-A97F-AECE0F3A814A}" sibTransId="{8B357E09-5A7A-4F02-82BB-A471F5297C2A}"/>
    <dgm:cxn modelId="{44E1D5D0-9793-4B12-9AAE-18FAFA4433A9}" type="presOf" srcId="{090E9A81-36C6-4856-ADFC-EF47D506E98F}" destId="{8FDA3B63-E17E-4B5B-A23E-E6FF11FC4C3A}" srcOrd="0" destOrd="0" presId="urn:microsoft.com/office/officeart/2005/8/layout/vList6"/>
    <dgm:cxn modelId="{BA97E6DD-7C6A-4D0B-9A8E-2F6EFA93685F}" type="presOf" srcId="{C13A8021-B9FD-487C-AA07-30E3983ABBCA}" destId="{3B5AAC25-2569-4474-93E5-0995ED87ADB8}" srcOrd="0" destOrd="0" presId="urn:microsoft.com/office/officeart/2005/8/layout/vList6"/>
    <dgm:cxn modelId="{203F0B95-F09E-4874-B4B4-B6C66114F5A9}" type="presOf" srcId="{C8F19EB9-20E6-403F-8E37-259D2C68B259}" destId="{6B92631F-84AE-49E1-A93E-398249E7F98F}" srcOrd="0" destOrd="0" presId="urn:microsoft.com/office/officeart/2005/8/layout/vList6"/>
    <dgm:cxn modelId="{19410928-7807-40F7-8381-22EE289D0124}" srcId="{C13A8021-B9FD-487C-AA07-30E3983ABBCA}" destId="{70D45575-973B-45CA-9A07-F4A7D78D307D}" srcOrd="1" destOrd="0" parTransId="{1C7E3FC6-810E-4AAF-8836-A982A59DC828}" sibTransId="{68E36D40-D594-488F-BA3C-796C89351D98}"/>
    <dgm:cxn modelId="{610E7150-DD22-46E1-8FF4-6524377E35B4}" srcId="{70D45575-973B-45CA-9A07-F4A7D78D307D}" destId="{C0125707-214B-4940-9DF7-FC0C41D732DF}" srcOrd="1" destOrd="0" parTransId="{8E212485-4CD1-44F9-B5DB-DB0FDC38F7EB}" sibTransId="{2E1521BC-6942-4A14-8177-1EAC01ED688C}"/>
    <dgm:cxn modelId="{DA2A9947-7E5C-404E-88A2-A99A922CB77F}" srcId="{090E9A81-36C6-4856-ADFC-EF47D506E98F}" destId="{E17CB965-CB95-4FF7-BFF2-4CB1B8F4FB0D}" srcOrd="0" destOrd="0" parTransId="{2691B8BC-0FE1-4629-850B-F176D53B1896}" sibTransId="{DEC16F0A-7A32-452B-B85A-5AB139115D90}"/>
    <dgm:cxn modelId="{2061C2D5-F8A2-458A-86FA-02800876942F}" srcId="{70D45575-973B-45CA-9A07-F4A7D78D307D}" destId="{C8F19EB9-20E6-403F-8E37-259D2C68B259}" srcOrd="0" destOrd="0" parTransId="{C5A8B750-90B1-4421-BEDB-CAC2990A9388}" sibTransId="{B92D666C-422C-4190-9024-FF28C028298A}"/>
    <dgm:cxn modelId="{E1EBB0E9-0CD5-41BA-9B40-1DB8A6DB6FAF}" type="presOf" srcId="{70D45575-973B-45CA-9A07-F4A7D78D307D}" destId="{056C32FA-94D2-4BC3-9DF2-CDDA2DEEC4DB}" srcOrd="0" destOrd="0" presId="urn:microsoft.com/office/officeart/2005/8/layout/vList6"/>
    <dgm:cxn modelId="{1EA8F46D-92DB-4A47-952C-5778A241EE59}" type="presOf" srcId="{B9BB7071-A613-49E1-967E-549B1514B5E3}" destId="{E1B9E565-2077-41AC-808E-7F72C8FAA5B6}" srcOrd="0" destOrd="1" presId="urn:microsoft.com/office/officeart/2005/8/layout/vList6"/>
    <dgm:cxn modelId="{80F8CDC7-8AC3-48E1-BA85-AEDFA3C30E49}" srcId="{C13A8021-B9FD-487C-AA07-30E3983ABBCA}" destId="{090E9A81-36C6-4856-ADFC-EF47D506E98F}" srcOrd="2" destOrd="0" parTransId="{5CA71AEF-1573-45C6-87CC-9971DF8380C3}" sibTransId="{61F82638-D167-4406-B2FA-85176EC12690}"/>
    <dgm:cxn modelId="{CF9ACC40-9974-45AD-964E-7AAC12424C94}" type="presOf" srcId="{DD170472-B93F-46CB-A171-041A19004F75}" destId="{37E5BFF6-D23B-43C6-800A-B80A3E25E225}" srcOrd="0" destOrd="1" presId="urn:microsoft.com/office/officeart/2005/8/layout/vList6"/>
    <dgm:cxn modelId="{EFCB341D-34E8-4CF3-8A9B-78B9A9E242E4}" srcId="{C13A8021-B9FD-487C-AA07-30E3983ABBCA}" destId="{3BBD9AA5-C444-45E6-96F4-CD6097DDFCF4}" srcOrd="0" destOrd="0" parTransId="{D7492A12-EE67-4EF4-8F0D-C25A95383E96}" sibTransId="{4FA3893F-C1B5-4CB9-9130-FD7928CB209D}"/>
    <dgm:cxn modelId="{27A648AC-5119-4D4F-96B7-A1D3CCD9132B}" srcId="{3BBD9AA5-C444-45E6-96F4-CD6097DDFCF4}" destId="{DD170472-B93F-46CB-A171-041A19004F75}" srcOrd="1" destOrd="0" parTransId="{06C8466E-E800-4E21-BACF-2FB1C32356AA}" sibTransId="{91D6A3DE-5D8E-4E4E-81B6-DD3E70EB6C1A}"/>
    <dgm:cxn modelId="{71F33FC2-9468-45EB-A321-1A424AE47DF2}" srcId="{3BBD9AA5-C444-45E6-96F4-CD6097DDFCF4}" destId="{2BB5BD0D-4BA3-4F81-A9D2-F4EFA6BC3D1C}" srcOrd="0" destOrd="0" parTransId="{2A8A371F-03B8-489A-B3B6-0C361F8A383E}" sibTransId="{8578C7CC-7DBC-4C5A-87AF-F4AD77965AD3}"/>
    <dgm:cxn modelId="{803D9D50-A865-4FC7-AAF1-A1D67333FFED}" type="presParOf" srcId="{3B5AAC25-2569-4474-93E5-0995ED87ADB8}" destId="{DC94B536-73AA-4CF0-BE92-625AFBEB6A17}" srcOrd="0" destOrd="0" presId="urn:microsoft.com/office/officeart/2005/8/layout/vList6"/>
    <dgm:cxn modelId="{F3371C9D-66E3-492B-BF6D-27AE932EB258}" type="presParOf" srcId="{DC94B536-73AA-4CF0-BE92-625AFBEB6A17}" destId="{1AE380FC-30FC-4BD6-B3BC-C37777FB7B94}" srcOrd="0" destOrd="0" presId="urn:microsoft.com/office/officeart/2005/8/layout/vList6"/>
    <dgm:cxn modelId="{5125430B-1A9F-472A-8203-3997FFB2389A}" type="presParOf" srcId="{DC94B536-73AA-4CF0-BE92-625AFBEB6A17}" destId="{37E5BFF6-D23B-43C6-800A-B80A3E25E225}" srcOrd="1" destOrd="0" presId="urn:microsoft.com/office/officeart/2005/8/layout/vList6"/>
    <dgm:cxn modelId="{A6BC8CB1-F5CB-400C-9EC6-35E42254D416}" type="presParOf" srcId="{3B5AAC25-2569-4474-93E5-0995ED87ADB8}" destId="{384D7AB0-CBD7-4094-81EB-C4029DEFF539}" srcOrd="1" destOrd="0" presId="urn:microsoft.com/office/officeart/2005/8/layout/vList6"/>
    <dgm:cxn modelId="{5FF9C007-87DE-4E3A-B23A-E7DE04C7912F}" type="presParOf" srcId="{3B5AAC25-2569-4474-93E5-0995ED87ADB8}" destId="{B8D1F055-C29A-445A-BF4B-5A9CFD2F6E61}" srcOrd="2" destOrd="0" presId="urn:microsoft.com/office/officeart/2005/8/layout/vList6"/>
    <dgm:cxn modelId="{1DB33421-CB4C-4432-94E9-BD37D7604CB8}" type="presParOf" srcId="{B8D1F055-C29A-445A-BF4B-5A9CFD2F6E61}" destId="{056C32FA-94D2-4BC3-9DF2-CDDA2DEEC4DB}" srcOrd="0" destOrd="0" presId="urn:microsoft.com/office/officeart/2005/8/layout/vList6"/>
    <dgm:cxn modelId="{F32D5F6F-6FF9-4981-A70A-44C52F49CA39}" type="presParOf" srcId="{B8D1F055-C29A-445A-BF4B-5A9CFD2F6E61}" destId="{6B92631F-84AE-49E1-A93E-398249E7F98F}" srcOrd="1" destOrd="0" presId="urn:microsoft.com/office/officeart/2005/8/layout/vList6"/>
    <dgm:cxn modelId="{01A7C11B-35E9-441D-9B1F-99A7F1A5DF32}" type="presParOf" srcId="{3B5AAC25-2569-4474-93E5-0995ED87ADB8}" destId="{AFC1E789-2866-400A-B340-DD040209F5E0}" srcOrd="3" destOrd="0" presId="urn:microsoft.com/office/officeart/2005/8/layout/vList6"/>
    <dgm:cxn modelId="{C2A9A38A-9C91-4CDB-A6CF-B7EBFA5AE539}" type="presParOf" srcId="{3B5AAC25-2569-4474-93E5-0995ED87ADB8}" destId="{E58E71BC-69EC-43E7-8A1F-4EA12A7ECBF4}" srcOrd="4" destOrd="0" presId="urn:microsoft.com/office/officeart/2005/8/layout/vList6"/>
    <dgm:cxn modelId="{3CDB8176-A9B9-4EA6-A159-C88F83922F8D}" type="presParOf" srcId="{E58E71BC-69EC-43E7-8A1F-4EA12A7ECBF4}" destId="{8FDA3B63-E17E-4B5B-A23E-E6FF11FC4C3A}" srcOrd="0" destOrd="0" presId="urn:microsoft.com/office/officeart/2005/8/layout/vList6"/>
    <dgm:cxn modelId="{82D2DB16-78BB-4387-8098-7E7AA78D8C99}" type="presParOf" srcId="{E58E71BC-69EC-43E7-8A1F-4EA12A7ECBF4}" destId="{E1B9E565-2077-41AC-808E-7F72C8FAA5B6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0.06061</cdr:x>
      <cdr:y>0.4</cdr:y>
    </cdr:from>
    <cdr:to>
      <cdr:x>0.92929</cdr:x>
      <cdr:y>0.40032</cdr:y>
    </cdr:to>
    <cdr:sp macro="" textlink="">
      <cdr:nvSpPr>
        <cdr:cNvPr id="3" name="Straight Connector 2"/>
        <cdr:cNvSpPr/>
      </cdr:nvSpPr>
      <cdr:spPr>
        <a:xfrm xmlns:a="http://schemas.openxmlformats.org/drawingml/2006/main">
          <a:off x="428628" y="1952625"/>
          <a:ext cx="6143668" cy="1588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A90559F-1C80-4185-92AB-03FFAAD8C438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3E06D2F-B16D-4F97-90B4-279812A17A1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324880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C3B17-AFA5-440F-9469-FDA5493183B5}" type="slidenum">
              <a:rPr lang="fa-IR" smtClean="0"/>
              <a:pPr/>
              <a:t>2</a:t>
            </a:fld>
            <a:endParaRPr lang="fa-I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C3B17-AFA5-440F-9469-FDA5493183B5}" type="slidenum">
              <a:rPr lang="fa-IR" smtClean="0"/>
              <a:pPr/>
              <a:t>3</a:t>
            </a:fld>
            <a:endParaRPr lang="fa-I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C3B17-AFA5-440F-9469-FDA5493183B5}" type="slidenum">
              <a:rPr lang="fa-IR" smtClean="0"/>
              <a:pPr/>
              <a:t>4</a:t>
            </a:fld>
            <a:endParaRPr lang="fa-I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C3B17-AFA5-440F-9469-FDA5493183B5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8AA10-A031-447A-BAF7-2D0AC409006A}" type="datetimeFigureOut">
              <a:rPr lang="fa-IR" smtClean="0"/>
              <a:pPr/>
              <a:t>1438/01/13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6AFDD-6B68-4AAC-90E5-52FC36F023AE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571472" y="4143380"/>
            <a:ext cx="8208912" cy="2175702"/>
          </a:xfrm>
          <a:prstGeom prst="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1" fontAlgn="base">
              <a:spcBef>
                <a:spcPct val="0"/>
              </a:spcBef>
              <a:spcAft>
                <a:spcPts val="1000"/>
              </a:spcAft>
            </a:pPr>
            <a:endParaRPr lang="fa-IR" sz="3200" b="1" dirty="0" smtClean="0">
              <a:solidFill>
                <a:schemeClr val="bg1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14884"/>
            <a:ext cx="8229600" cy="65833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endParaRPr lang="en-US" sz="5800" b="1" dirty="0" smtClean="0">
              <a:solidFill>
                <a:schemeClr val="accent3">
                  <a:lumMod val="50000"/>
                </a:schemeClr>
              </a:solidFill>
              <a:cs typeface="B Titr" pitchFamily="2" charset="-78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fa-IR" b="1" dirty="0" smtClean="0">
              <a:solidFill>
                <a:schemeClr val="accent3">
                  <a:lumMod val="50000"/>
                </a:schemeClr>
              </a:solidFill>
              <a:cs typeface="B Titr" pitchFamily="2" charset="-78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fa-IR" sz="1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Zar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36904" cy="811468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fa-IR" sz="4800" dirty="0" smtClean="0">
                <a:solidFill>
                  <a:schemeClr val="bg1"/>
                </a:solidFill>
                <a:cs typeface="B Tabassom" pitchFamily="2" charset="-78"/>
              </a:rPr>
              <a:t>به  نام  خداوند  دانا</a:t>
            </a:r>
            <a:endParaRPr lang="fa-IR" sz="4800" dirty="0">
              <a:solidFill>
                <a:schemeClr val="bg1"/>
              </a:solidFill>
              <a:cs typeface="B Tabassom" pitchFamily="2" charset="-78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49" name="Picture 1" descr="IranDoc_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142984"/>
            <a:ext cx="923925" cy="942975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357422" y="928670"/>
            <a:ext cx="491544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2863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IranNastaliq" pitchFamily="2" charset="0"/>
              <a:ea typeface="Times New Roman" pitchFamily="18" charset="0"/>
              <a:cs typeface="B Zar" pitchFamily="2" charset="-78"/>
            </a:endParaRPr>
          </a:p>
          <a:p>
            <a:pPr marL="0" marR="0" lvl="0" indent="42863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IranNastaliq" pitchFamily="2" charset="0"/>
              <a:ea typeface="Times New Roman" pitchFamily="18" charset="0"/>
              <a:cs typeface="B Zar" pitchFamily="2" charset="-78"/>
            </a:endParaRPr>
          </a:p>
          <a:p>
            <a:pPr marL="0" marR="0" lvl="0" indent="42863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IranNastaliq" pitchFamily="2" charset="0"/>
              <a:ea typeface="Times New Roman" pitchFamily="18" charset="0"/>
              <a:cs typeface="B Zar" pitchFamily="2" charset="-78"/>
            </a:endParaRPr>
          </a:p>
          <a:p>
            <a:pPr marL="0" marR="0" lvl="0" indent="42863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a-IR" dirty="0" smtClean="0">
              <a:latin typeface="IranNastaliq" pitchFamily="2" charset="0"/>
              <a:ea typeface="Times New Roman" pitchFamily="18" charset="0"/>
              <a:cs typeface="B Zar" pitchFamily="2" charset="-78"/>
            </a:endParaRPr>
          </a:p>
          <a:p>
            <a:pPr marL="0" marR="0" lvl="0" indent="42863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600" b="0" i="0" u="none" strike="noStrike" cap="none" normalizeH="0" baseline="0" dirty="0" smtClean="0">
                <a:ln>
                  <a:noFill/>
                </a:ln>
                <a:effectLst/>
                <a:latin typeface="IranNastaliq" pitchFamily="2" charset="0"/>
                <a:ea typeface="Times New Roman" pitchFamily="18" charset="0"/>
                <a:cs typeface="B Zar" pitchFamily="2" charset="-78"/>
              </a:rPr>
              <a:t>وزارت علوم، تحقيقات و فناوري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2863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400" b="0" i="0" u="none" strike="noStrike" cap="none" normalizeH="0" baseline="0" dirty="0" smtClean="0">
                <a:ln>
                  <a:noFill/>
                </a:ln>
                <a:effectLst/>
                <a:latin typeface="IranNastaliq" pitchFamily="2" charset="0"/>
                <a:ea typeface="Times New Roman" pitchFamily="18" charset="0"/>
                <a:cs typeface="B Zar" pitchFamily="2" charset="-78"/>
              </a:rPr>
              <a:t>پژوهشگاه علوم و فناوري اطلاعات ايران (ایرانداک)</a:t>
            </a:r>
            <a:endParaRPr kumimoji="0" lang="fa-IR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71472" y="5429264"/>
            <a:ext cx="8229600" cy="432048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a-IR" sz="2000" b="1" dirty="0" smtClean="0">
                <a:solidFill>
                  <a:srgbClr val="0070C0"/>
                </a:solidFill>
                <a:cs typeface="B Zar" pitchFamily="2" charset="-78"/>
              </a:rPr>
              <a:t>پاییز 1395</a:t>
            </a:r>
            <a:endParaRPr kumimoji="0" lang="fa-IR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B Zar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8662" y="4786322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 smtClean="0">
                <a:solidFill>
                  <a:srgbClr val="FF0000"/>
                </a:solidFill>
                <a:cs typeface="B Titr" pitchFamily="2" charset="-78"/>
              </a:rPr>
              <a:t>بررسی و تبیین نحوه پشتیبانی مراکز اسناد و مدارک علمی از سیاستگذاری علم و فناوری </a:t>
            </a:r>
            <a:endParaRPr lang="en-US" dirty="0" smtClean="0">
              <a:solidFill>
                <a:srgbClr val="FF0000"/>
              </a:solidFill>
              <a:cs typeface="B Titr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20999E-6 L 0.00017 -0.234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08" y="404664"/>
            <a:ext cx="6641992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مزکز ملی اسناد و مدارک علمی ایران(ایرانداک)</a:t>
            </a:r>
            <a:endParaRPr lang="fa-IR" sz="2800" dirty="0">
              <a:solidFill>
                <a:srgbClr val="99FF33"/>
              </a:solidFill>
              <a:cs typeface="B Tabassom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57356" y="1214422"/>
            <a:ext cx="6786610" cy="5667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1500" b="1" dirty="0" smtClean="0">
                <a:cs typeface="B Zar" pitchFamily="2" charset="-78"/>
              </a:rPr>
              <a:t>آغاز فعالیت در سال 1347، زیر </a:t>
            </a:r>
            <a:r>
              <a:rPr lang="fa-IR" sz="1500" b="1" dirty="0" smtClean="0">
                <a:cs typeface="B Zar" pitchFamily="2" charset="-78"/>
              </a:rPr>
              <a:t>نظر وزارت علوم،‌تحقیقات و فناوری </a:t>
            </a:r>
            <a:r>
              <a:rPr lang="fa-IR" sz="1500" b="1" dirty="0" smtClean="0">
                <a:cs typeface="B Zar" pitchFamily="2" charset="-78"/>
              </a:rPr>
              <a:t>؛</a:t>
            </a:r>
          </a:p>
          <a:p>
            <a:pPr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endParaRPr lang="fa-IR" sz="1500" b="1" dirty="0" smtClean="0">
              <a:cs typeface="B Zar" pitchFamily="2" charset="-78"/>
            </a:endParaRPr>
          </a:p>
          <a:p>
            <a:pPr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1500" b="1" dirty="0" smtClean="0">
                <a:cs typeface="B Zar" pitchFamily="2" charset="-78"/>
              </a:rPr>
              <a:t> </a:t>
            </a:r>
            <a:r>
              <a:rPr lang="fa-IR" sz="1500" b="1" dirty="0" smtClean="0">
                <a:cs typeface="B Zar" pitchFamily="2" charset="-78"/>
              </a:rPr>
              <a:t>این مرکز </a:t>
            </a:r>
            <a:r>
              <a:rPr lang="fa-IR" sz="1500" b="1" dirty="0" smtClean="0">
                <a:cs typeface="B Zar" pitchFamily="2" charset="-78"/>
              </a:rPr>
              <a:t>با </a:t>
            </a:r>
            <a:r>
              <a:rPr lang="fa-IR" sz="1500" b="1" dirty="0" smtClean="0">
                <a:cs typeface="B Zar" pitchFamily="2" charset="-78"/>
              </a:rPr>
              <a:t>در دست داشتن سامانه های </a:t>
            </a:r>
            <a:r>
              <a:rPr lang="fa-IR" sz="1500" b="1" dirty="0" smtClean="0">
                <a:cs typeface="B Zar" pitchFamily="2" charset="-78"/>
              </a:rPr>
              <a:t>مختلف برای </a:t>
            </a:r>
            <a:r>
              <a:rPr lang="fa-IR" sz="1500" b="1" dirty="0" smtClean="0">
                <a:cs typeface="B Zar" pitchFamily="2" charset="-78"/>
              </a:rPr>
              <a:t>رصد اطلاعات پژوهشی، علمی و فناورانه </a:t>
            </a:r>
            <a:r>
              <a:rPr lang="fa-IR" sz="1500" b="1" dirty="0" smtClean="0">
                <a:cs typeface="B Zar" pitchFamily="2" charset="-78"/>
              </a:rPr>
              <a:t>کشور، </a:t>
            </a:r>
            <a:r>
              <a:rPr lang="fa-IR" sz="1500" b="1" dirty="0" smtClean="0">
                <a:cs typeface="B Zar" pitchFamily="2" charset="-78"/>
              </a:rPr>
              <a:t>قادر است به تعیین </a:t>
            </a:r>
            <a:r>
              <a:rPr lang="fa-IR" sz="1500" b="1" dirty="0" smtClean="0">
                <a:cs typeface="B Zar" pitchFamily="2" charset="-78"/>
              </a:rPr>
              <a:t>سیاستهای </a:t>
            </a:r>
            <a:r>
              <a:rPr lang="fa-IR" sz="1500" b="1" dirty="0" smtClean="0">
                <a:cs typeface="B Zar" pitchFamily="2" charset="-78"/>
              </a:rPr>
              <a:t>حاکم بر فعالیتهای علم و فناوری کشور کمک </a:t>
            </a:r>
            <a:r>
              <a:rPr lang="fa-IR" sz="1500" b="1" dirty="0" smtClean="0">
                <a:cs typeface="B Zar" pitchFamily="2" charset="-78"/>
              </a:rPr>
              <a:t>نماید:</a:t>
            </a:r>
          </a:p>
          <a:p>
            <a:pPr algn="just">
              <a:lnSpc>
                <a:spcPct val="150000"/>
              </a:lnSpc>
              <a:buClr>
                <a:srgbClr val="3333FF"/>
              </a:buClr>
            </a:pPr>
            <a:endParaRPr lang="fa-IR" sz="1500" b="1" dirty="0" smtClean="0">
              <a:cs typeface="B Zar" pitchFamily="2" charset="-78"/>
            </a:endParaRPr>
          </a:p>
          <a:p>
            <a:pPr marL="344488" lvl="0" algn="just">
              <a:lnSpc>
                <a:spcPct val="114000"/>
              </a:lnSpc>
              <a:buClr>
                <a:srgbClr val="3333FF"/>
              </a:buClr>
              <a:buFont typeface="Courier New" pitchFamily="49" charset="0"/>
              <a:buChar char="o"/>
            </a:pPr>
            <a:r>
              <a:rPr lang="fa-IR" sz="1600" b="1" dirty="0" smtClean="0">
                <a:solidFill>
                  <a:srgbClr val="008000"/>
                </a:solidFill>
                <a:cs typeface="B Zar" pitchFamily="2" charset="-78"/>
              </a:rPr>
              <a:t>داشبورد </a:t>
            </a:r>
            <a:r>
              <a:rPr lang="fa-IR" sz="1600" b="1" dirty="0" smtClean="0">
                <a:solidFill>
                  <a:srgbClr val="008000"/>
                </a:solidFill>
                <a:cs typeface="B Zar" pitchFamily="2" charset="-78"/>
              </a:rPr>
              <a:t>پارس(ثبت پایان نامه ها و رساله ها)</a:t>
            </a:r>
            <a:endParaRPr lang="en-US" sz="1600" dirty="0" smtClean="0">
              <a:solidFill>
                <a:srgbClr val="008000"/>
              </a:solidFill>
              <a:cs typeface="B Zar" pitchFamily="2" charset="-78"/>
            </a:endParaRPr>
          </a:p>
          <a:p>
            <a:pPr marL="344488" algn="just">
              <a:lnSpc>
                <a:spcPct val="114000"/>
              </a:lnSpc>
            </a:pPr>
            <a:r>
              <a:rPr lang="fa-IR" sz="1600" dirty="0" smtClean="0">
                <a:cs typeface="B Zar" pitchFamily="2" charset="-78"/>
              </a:rPr>
              <a:t>رصد اطلاعات پایان نامه‌ها، رساله‌ها و پیشنهادیه‌های تحصیلات تکمیلی کشور؛</a:t>
            </a:r>
            <a:endParaRPr lang="en-US" sz="1600" dirty="0" smtClean="0">
              <a:cs typeface="B Zar" pitchFamily="2" charset="-78"/>
            </a:endParaRPr>
          </a:p>
          <a:p>
            <a:pPr marL="344488" lvl="0" algn="just">
              <a:lnSpc>
                <a:spcPct val="114000"/>
              </a:lnSpc>
              <a:buClr>
                <a:srgbClr val="3333FF"/>
              </a:buClr>
              <a:buFont typeface="Courier New" pitchFamily="49" charset="0"/>
              <a:buChar char="o"/>
            </a:pPr>
            <a:r>
              <a:rPr lang="fa-IR" sz="1600" b="1" dirty="0" smtClean="0">
                <a:solidFill>
                  <a:srgbClr val="008000"/>
                </a:solidFill>
                <a:cs typeface="B Zar" pitchFamily="2" charset="-78"/>
              </a:rPr>
              <a:t>داشبورد پیشینه پژوهش</a:t>
            </a:r>
            <a:endParaRPr lang="en-US" sz="1600" dirty="0" smtClean="0">
              <a:solidFill>
                <a:srgbClr val="008000"/>
              </a:solidFill>
              <a:cs typeface="B Zar" pitchFamily="2" charset="-78"/>
            </a:endParaRPr>
          </a:p>
          <a:p>
            <a:pPr marL="344488" algn="just">
              <a:lnSpc>
                <a:spcPct val="114000"/>
              </a:lnSpc>
            </a:pPr>
            <a:r>
              <a:rPr lang="fa-IR" sz="1600" dirty="0" smtClean="0">
                <a:cs typeface="B Zar" pitchFamily="2" charset="-78"/>
              </a:rPr>
              <a:t>رصد اطلاعات درخواستهای پیشینه پژوهش دانشجویان، استادان و پژوهشگران کشور؛</a:t>
            </a:r>
            <a:endParaRPr lang="en-US" sz="1600" dirty="0" smtClean="0">
              <a:cs typeface="B Zar" pitchFamily="2" charset="-78"/>
            </a:endParaRPr>
          </a:p>
          <a:p>
            <a:pPr marL="344488" lvl="0" algn="just">
              <a:lnSpc>
                <a:spcPct val="114000"/>
              </a:lnSpc>
              <a:buClr>
                <a:srgbClr val="3333FF"/>
              </a:buClr>
              <a:buFont typeface="Courier New" pitchFamily="49" charset="0"/>
              <a:buChar char="o"/>
            </a:pPr>
            <a:r>
              <a:rPr lang="fa-IR" sz="1600" b="1" dirty="0" smtClean="0">
                <a:solidFill>
                  <a:srgbClr val="008000"/>
                </a:solidFill>
                <a:cs typeface="B Zar" pitchFamily="2" charset="-78"/>
              </a:rPr>
              <a:t>داشبورد همانند جو</a:t>
            </a:r>
            <a:endParaRPr lang="en-US" sz="1600" dirty="0" smtClean="0">
              <a:solidFill>
                <a:srgbClr val="008000"/>
              </a:solidFill>
              <a:cs typeface="B Zar" pitchFamily="2" charset="-78"/>
            </a:endParaRPr>
          </a:p>
          <a:p>
            <a:pPr marL="344488" algn="just">
              <a:lnSpc>
                <a:spcPct val="114000"/>
              </a:lnSpc>
            </a:pPr>
            <a:r>
              <a:rPr lang="fa-IR" sz="1600" dirty="0" smtClean="0">
                <a:cs typeface="B Zar" pitchFamily="2" charset="-78"/>
              </a:rPr>
              <a:t>رصد همانند جویی در نوشتار مدارک علمی کشور؛</a:t>
            </a:r>
            <a:endParaRPr lang="en-US" sz="1600" dirty="0" smtClean="0">
              <a:cs typeface="B Zar" pitchFamily="2" charset="-78"/>
            </a:endParaRPr>
          </a:p>
          <a:p>
            <a:pPr marL="344488" lvl="0" algn="just">
              <a:lnSpc>
                <a:spcPct val="114000"/>
              </a:lnSpc>
              <a:buClr>
                <a:srgbClr val="3333FF"/>
              </a:buClr>
              <a:buFont typeface="Courier New" pitchFamily="49" charset="0"/>
              <a:buChar char="o"/>
            </a:pPr>
            <a:r>
              <a:rPr lang="fa-IR" sz="1600" b="1" dirty="0" smtClean="0">
                <a:solidFill>
                  <a:srgbClr val="008000"/>
                </a:solidFill>
                <a:cs typeface="B Zar" pitchFamily="2" charset="-78"/>
              </a:rPr>
              <a:t>داشبورد دانش ایران</a:t>
            </a:r>
            <a:endParaRPr lang="en-US" sz="1600" dirty="0" smtClean="0">
              <a:solidFill>
                <a:srgbClr val="008000"/>
              </a:solidFill>
              <a:cs typeface="B Zar" pitchFamily="2" charset="-78"/>
            </a:endParaRPr>
          </a:p>
          <a:p>
            <a:pPr marL="344488" algn="just">
              <a:lnSpc>
                <a:spcPct val="114000"/>
              </a:lnSpc>
            </a:pPr>
            <a:r>
              <a:rPr lang="fa-IR" sz="1600" dirty="0" smtClean="0">
                <a:cs typeface="B Zar" pitchFamily="2" charset="-78"/>
              </a:rPr>
              <a:t>رصد روند تولید دانش کشور؛</a:t>
            </a:r>
            <a:endParaRPr lang="en-US" sz="1600" dirty="0" smtClean="0">
              <a:cs typeface="B Zar" pitchFamily="2" charset="-78"/>
            </a:endParaRPr>
          </a:p>
          <a:p>
            <a:pPr marL="344488" lvl="0" algn="just">
              <a:lnSpc>
                <a:spcPct val="114000"/>
              </a:lnSpc>
              <a:buClr>
                <a:srgbClr val="3333FF"/>
              </a:buClr>
              <a:buFont typeface="Courier New" pitchFamily="49" charset="0"/>
              <a:buChar char="o"/>
            </a:pPr>
            <a:r>
              <a:rPr lang="fa-IR" sz="1600" b="1" dirty="0" smtClean="0">
                <a:solidFill>
                  <a:srgbClr val="008000"/>
                </a:solidFill>
                <a:cs typeface="B Zar" pitchFamily="2" charset="-78"/>
              </a:rPr>
              <a:t>داشبورد سمات ملی</a:t>
            </a:r>
            <a:endParaRPr lang="en-US" sz="1600" dirty="0" smtClean="0">
              <a:solidFill>
                <a:srgbClr val="008000"/>
              </a:solidFill>
              <a:cs typeface="B Zar" pitchFamily="2" charset="-78"/>
            </a:endParaRPr>
          </a:p>
          <a:p>
            <a:pPr marL="344488" algn="just">
              <a:lnSpc>
                <a:spcPct val="114000"/>
              </a:lnSpc>
            </a:pPr>
            <a:r>
              <a:rPr lang="fa-IR" sz="1600" dirty="0" smtClean="0">
                <a:cs typeface="B Zar" pitchFamily="2" charset="-78"/>
              </a:rPr>
              <a:t>رصد اطلاعات پژوهشی، علمی و فناورانه کشور؛</a:t>
            </a:r>
            <a:endParaRPr lang="en-US" sz="1600" dirty="0" smtClean="0">
              <a:cs typeface="B Zar" pitchFamily="2" charset="-78"/>
            </a:endParaRPr>
          </a:p>
          <a:p>
            <a:pPr algn="just">
              <a:buClr>
                <a:srgbClr val="3333FF"/>
              </a:buClr>
            </a:pPr>
            <a:endParaRPr lang="en-US" sz="2000" dirty="0" smtClean="0">
              <a:cs typeface="B Zar" pitchFamily="2" charset="-78"/>
            </a:endParaRPr>
          </a:p>
          <a:p>
            <a:endParaRPr lang="fa-IR" dirty="0" smtClean="0"/>
          </a:p>
          <a:p>
            <a:endParaRPr lang="en-US" dirty="0"/>
          </a:p>
        </p:txBody>
      </p:sp>
      <p:pic>
        <p:nvPicPr>
          <p:cNvPr id="15362" name="Picture 2" descr="Image res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1643074" cy="17144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84" y="404664"/>
            <a:ext cx="6429420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منافع تحول جدید در مراکز اسناد و مدارک علمی </a:t>
            </a:r>
            <a:endParaRPr lang="fa-IR" sz="2800" dirty="0">
              <a:solidFill>
                <a:schemeClr val="bg1"/>
              </a:solidFill>
              <a:cs typeface="B Tabassom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00298" y="1285860"/>
            <a:ext cx="6043626" cy="4525963"/>
          </a:xfrm>
        </p:spPr>
        <p:txBody>
          <a:bodyPr>
            <a:normAutofit/>
          </a:bodyPr>
          <a:lstStyle/>
          <a:p>
            <a:pPr indent="1588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sz="2000" b="1" dirty="0" smtClean="0">
                <a:cs typeface="B Zar" pitchFamily="2" charset="-78"/>
              </a:rPr>
              <a:t>ت</a:t>
            </a:r>
            <a:r>
              <a:rPr lang="fa-IR" sz="2000" b="1" dirty="0" smtClean="0">
                <a:cs typeface="B Zar" pitchFamily="2" charset="-78"/>
              </a:rPr>
              <a:t>أ</a:t>
            </a:r>
            <a:r>
              <a:rPr lang="ar-SA" sz="2000" b="1" dirty="0" smtClean="0">
                <a:cs typeface="B Zar" pitchFamily="2" charset="-78"/>
              </a:rPr>
              <a:t>مین سریع و بهنگام نیازهای سیاستگذاری</a:t>
            </a:r>
            <a:r>
              <a:rPr lang="fa-IR" sz="2000" b="1" dirty="0" smtClean="0">
                <a:cs typeface="B Zar" pitchFamily="2" charset="-78"/>
              </a:rPr>
              <a:t>؛</a:t>
            </a:r>
          </a:p>
          <a:p>
            <a:pPr indent="1588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sz="2000" b="1" dirty="0" smtClean="0">
                <a:cs typeface="B Zar" pitchFamily="2" charset="-78"/>
              </a:rPr>
              <a:t> </a:t>
            </a:r>
            <a:r>
              <a:rPr lang="fa-IR" sz="2000" b="1" dirty="0" smtClean="0">
                <a:cs typeface="B Zar" pitchFamily="2" charset="-78"/>
              </a:rPr>
              <a:t>کمک به </a:t>
            </a:r>
            <a:r>
              <a:rPr lang="ar-SA" sz="2000" b="1" dirty="0" smtClean="0">
                <a:cs typeface="B Zar" pitchFamily="2" charset="-78"/>
              </a:rPr>
              <a:t>تجدید ساختار نظام آماری  و اطلاعاتی کشورها</a:t>
            </a:r>
            <a:r>
              <a:rPr lang="fa-IR" sz="2000" b="1" dirty="0" smtClean="0">
                <a:cs typeface="B Zar" pitchFamily="2" charset="-78"/>
              </a:rPr>
              <a:t>؛</a:t>
            </a:r>
            <a:r>
              <a:rPr lang="ar-SA" sz="2000" b="1" dirty="0" smtClean="0">
                <a:cs typeface="B Zar" pitchFamily="2" charset="-78"/>
              </a:rPr>
              <a:t> </a:t>
            </a:r>
            <a:endParaRPr lang="fa-IR" sz="2000" b="1" dirty="0" smtClean="0">
              <a:cs typeface="B Zar" pitchFamily="2" charset="-78"/>
            </a:endParaRPr>
          </a:p>
          <a:p>
            <a:pPr indent="1588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2000" b="1" dirty="0" smtClean="0">
                <a:cs typeface="B Zar" pitchFamily="2" charset="-78"/>
              </a:rPr>
              <a:t>جلوگیری از </a:t>
            </a:r>
            <a:r>
              <a:rPr lang="ar-SA" sz="2000" b="1" dirty="0" smtClean="0">
                <a:cs typeface="B Zar" pitchFamily="2" charset="-78"/>
              </a:rPr>
              <a:t>تولید اطلاعات بیهوده</a:t>
            </a:r>
            <a:r>
              <a:rPr lang="fa-IR" sz="2000" b="1" dirty="0" smtClean="0">
                <a:cs typeface="B Zar" pitchFamily="2" charset="-78"/>
              </a:rPr>
              <a:t>؛</a:t>
            </a:r>
          </a:p>
          <a:p>
            <a:pPr indent="1588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2000" b="1" dirty="0" smtClean="0">
                <a:cs typeface="B Zar" pitchFamily="2" charset="-78"/>
              </a:rPr>
              <a:t>جلوگیری از</a:t>
            </a:r>
            <a:r>
              <a:rPr lang="ar-SA" sz="2000" b="1" dirty="0" smtClean="0">
                <a:cs typeface="B Zar" pitchFamily="2" charset="-78"/>
              </a:rPr>
              <a:t>‌ تغییرات دلخواه در تعاریف متغیرهای آماری</a:t>
            </a:r>
            <a:r>
              <a:rPr lang="fa-IR" sz="2000" b="1" dirty="0" smtClean="0">
                <a:cs typeface="B Zar" pitchFamily="2" charset="-78"/>
              </a:rPr>
              <a:t>؛</a:t>
            </a:r>
            <a:endParaRPr lang="en-US" sz="2000" b="1" dirty="0">
              <a:cs typeface="B Zar" pitchFamily="2" charset="-7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14"/>
            <a:ext cx="19288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9752" y="1052736"/>
            <a:ext cx="6048672" cy="5472608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fa-IR" sz="1800" b="1" dirty="0" smtClean="0">
              <a:solidFill>
                <a:srgbClr val="002060"/>
              </a:solidFill>
              <a:cs typeface="B Zar" pitchFamily="2" charset="-78"/>
            </a:endParaRPr>
          </a:p>
          <a:p>
            <a:pPr>
              <a:buNone/>
            </a:pPr>
            <a:endParaRPr lang="en-US" sz="2400" dirty="0" smtClean="0">
              <a:cs typeface="B Zar" pitchFamily="2" charset="-78"/>
            </a:endParaRPr>
          </a:p>
          <a:p>
            <a:pPr marL="265113" indent="-265113" algn="just">
              <a:lnSpc>
                <a:spcPct val="170000"/>
              </a:lnSpc>
              <a:buClr>
                <a:srgbClr val="0070C0"/>
              </a:buClr>
              <a:buSzPct val="75000"/>
              <a:buFont typeface="Wingdings" pitchFamily="2" charset="2"/>
              <a:buChar char="q"/>
            </a:pPr>
            <a:endParaRPr lang="fa-IR" sz="2400" b="1" dirty="0" smtClean="0">
              <a:solidFill>
                <a:srgbClr val="002060"/>
              </a:solidFill>
              <a:cs typeface="B Zar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6732240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کارکردهای مراکز اسناد و مدارک علمی</a:t>
            </a:r>
            <a:endParaRPr lang="fa-IR" sz="2800" dirty="0">
              <a:solidFill>
                <a:srgbClr val="99FF33"/>
              </a:solidFill>
              <a:cs typeface="B Tabassom" pitchFamily="2" charset="-7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14"/>
            <a:ext cx="19288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Diagram 8"/>
          <p:cNvGraphicFramePr/>
          <p:nvPr/>
        </p:nvGraphicFramePr>
        <p:xfrm>
          <a:off x="428596" y="1936768"/>
          <a:ext cx="8286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32" y="404664"/>
            <a:ext cx="6715172" cy="666882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زمینه های کمک مراکز اسناد و مدارک علمی به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سیاستگذاران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علم و فناوری </a:t>
            </a:r>
            <a:endParaRPr lang="fa-IR" sz="2400" dirty="0">
              <a:solidFill>
                <a:srgbClr val="99FF33"/>
              </a:solidFill>
              <a:cs typeface="B Tabassom" pitchFamily="2" charset="-78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14"/>
            <a:ext cx="19288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75" name="AutoShape 11"/>
          <p:cNvSpPr>
            <a:spLocks noChangeArrowheads="1"/>
          </p:cNvSpPr>
          <p:nvPr/>
        </p:nvSpPr>
        <p:spPr bwMode="auto">
          <a:xfrm>
            <a:off x="6530886" y="2747705"/>
            <a:ext cx="1029864" cy="45136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a-IR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B Zar" pitchFamily="2" charset="-78"/>
              </a:rPr>
              <a:t>هدایت پژوهش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5352493" y="2170555"/>
            <a:ext cx="1077078" cy="45136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a-I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B Zar" pitchFamily="2" charset="-78"/>
              </a:rPr>
              <a:t>خلق دانش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B Zar" pitchFamily="2" charset="-78"/>
              </a:rPr>
              <a:t>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3872125" y="2155757"/>
            <a:ext cx="1165605" cy="45136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a-I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B Zar" pitchFamily="2" charset="-78"/>
              </a:rPr>
              <a:t>اشاعه دانش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B Zar" pitchFamily="2" charset="-78"/>
              </a:rPr>
              <a:t>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4364926" y="2849816"/>
            <a:ext cx="1726276" cy="442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3" name="Group 262"/>
          <p:cNvGrpSpPr/>
          <p:nvPr/>
        </p:nvGrpSpPr>
        <p:grpSpPr>
          <a:xfrm>
            <a:off x="4674770" y="2607117"/>
            <a:ext cx="649198" cy="2610984"/>
            <a:chOff x="4674770" y="2607117"/>
            <a:chExt cx="649198" cy="2610984"/>
          </a:xfrm>
        </p:grpSpPr>
        <p:cxnSp>
          <p:nvCxnSpPr>
            <p:cNvPr id="11294" name="AutoShape 30"/>
            <p:cNvCxnSpPr>
              <a:cxnSpLocks noChangeShapeType="1"/>
            </p:cNvCxnSpPr>
            <p:nvPr/>
          </p:nvCxnSpPr>
          <p:spPr bwMode="auto">
            <a:xfrm>
              <a:off x="4674770" y="2607117"/>
              <a:ext cx="0" cy="2610491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1296" name="AutoShape 32"/>
            <p:cNvCxnSpPr>
              <a:cxnSpLocks noChangeShapeType="1"/>
            </p:cNvCxnSpPr>
            <p:nvPr/>
          </p:nvCxnSpPr>
          <p:spPr bwMode="auto">
            <a:xfrm>
              <a:off x="4674770" y="5217608"/>
              <a:ext cx="649198" cy="493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 type="triangle" w="med" len="med"/>
            </a:ln>
          </p:spPr>
        </p:cxnSp>
      </p:grpSp>
      <p:grpSp>
        <p:nvGrpSpPr>
          <p:cNvPr id="264" name="Group 263"/>
          <p:cNvGrpSpPr/>
          <p:nvPr/>
        </p:nvGrpSpPr>
        <p:grpSpPr>
          <a:xfrm>
            <a:off x="4394435" y="2607117"/>
            <a:ext cx="944288" cy="3203426"/>
            <a:chOff x="4394435" y="2607117"/>
            <a:chExt cx="944288" cy="3203426"/>
          </a:xfrm>
        </p:grpSpPr>
        <p:cxnSp>
          <p:nvCxnSpPr>
            <p:cNvPr id="11293" name="AutoShape 29"/>
            <p:cNvCxnSpPr>
              <a:cxnSpLocks noChangeShapeType="1"/>
            </p:cNvCxnSpPr>
            <p:nvPr/>
          </p:nvCxnSpPr>
          <p:spPr bwMode="auto">
            <a:xfrm>
              <a:off x="4394435" y="2607117"/>
              <a:ext cx="0" cy="3188134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1297" name="AutoShape 33"/>
            <p:cNvCxnSpPr>
              <a:cxnSpLocks noChangeShapeType="1"/>
            </p:cNvCxnSpPr>
            <p:nvPr/>
          </p:nvCxnSpPr>
          <p:spPr bwMode="auto">
            <a:xfrm>
              <a:off x="4394435" y="5810050"/>
              <a:ext cx="944288" cy="493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 type="triangle" w="med" len="med"/>
            </a:ln>
          </p:spPr>
        </p:cxnSp>
      </p:grpSp>
      <p:grpSp>
        <p:nvGrpSpPr>
          <p:cNvPr id="265" name="Group 264"/>
          <p:cNvGrpSpPr/>
          <p:nvPr/>
        </p:nvGrpSpPr>
        <p:grpSpPr>
          <a:xfrm>
            <a:off x="4128854" y="2607117"/>
            <a:ext cx="1224623" cy="3795374"/>
            <a:chOff x="4128854" y="2607117"/>
            <a:chExt cx="1224623" cy="3795374"/>
          </a:xfrm>
        </p:grpSpPr>
        <p:cxnSp>
          <p:nvCxnSpPr>
            <p:cNvPr id="11295" name="AutoShape 31"/>
            <p:cNvCxnSpPr>
              <a:cxnSpLocks noChangeShapeType="1"/>
            </p:cNvCxnSpPr>
            <p:nvPr/>
          </p:nvCxnSpPr>
          <p:spPr bwMode="auto">
            <a:xfrm>
              <a:off x="4128854" y="2607117"/>
              <a:ext cx="984" cy="3794881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1298" name="AutoShape 34"/>
            <p:cNvCxnSpPr>
              <a:cxnSpLocks noChangeShapeType="1"/>
            </p:cNvCxnSpPr>
            <p:nvPr/>
          </p:nvCxnSpPr>
          <p:spPr bwMode="auto">
            <a:xfrm>
              <a:off x="4128854" y="6401998"/>
              <a:ext cx="1224623" cy="493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 type="triangle" w="med" len="med"/>
            </a:ln>
          </p:spPr>
        </p:cxnSp>
      </p:grpSp>
      <p:grpSp>
        <p:nvGrpSpPr>
          <p:cNvPr id="256" name="Group 255"/>
          <p:cNvGrpSpPr/>
          <p:nvPr/>
        </p:nvGrpSpPr>
        <p:grpSpPr>
          <a:xfrm>
            <a:off x="5294459" y="3794466"/>
            <a:ext cx="3659115" cy="443961"/>
            <a:chOff x="5294459" y="3794466"/>
            <a:chExt cx="3659115" cy="443961"/>
          </a:xfrm>
        </p:grpSpPr>
        <p:sp>
          <p:nvSpPr>
            <p:cNvPr id="11267" name="AutoShape 3"/>
            <p:cNvSpPr>
              <a:spLocks noChangeArrowheads="1"/>
            </p:cNvSpPr>
            <p:nvPr/>
          </p:nvSpPr>
          <p:spPr bwMode="auto">
            <a:xfrm>
              <a:off x="5294459" y="3794466"/>
              <a:ext cx="3659115" cy="4439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299" name="Text Box 35"/>
            <p:cNvSpPr txBox="1">
              <a:spLocks noChangeArrowheads="1"/>
            </p:cNvSpPr>
            <p:nvPr/>
          </p:nvSpPr>
          <p:spPr bwMode="auto">
            <a:xfrm>
              <a:off x="5692830" y="3858594"/>
              <a:ext cx="2925325" cy="379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Zar" pitchFamily="2" charset="-78"/>
                </a:rPr>
                <a:t>شناسایی و تشخیص مسئله</a:t>
              </a:r>
              <a:endPara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5353477" y="4403680"/>
            <a:ext cx="3659115" cy="480958"/>
            <a:chOff x="5353477" y="4403680"/>
            <a:chExt cx="3659115" cy="480958"/>
          </a:xfrm>
        </p:grpSpPr>
        <p:sp>
          <p:nvSpPr>
            <p:cNvPr id="11268" name="AutoShape 4"/>
            <p:cNvSpPr>
              <a:spLocks noChangeArrowheads="1"/>
            </p:cNvSpPr>
            <p:nvPr/>
          </p:nvSpPr>
          <p:spPr bwMode="auto">
            <a:xfrm>
              <a:off x="5353477" y="4403680"/>
              <a:ext cx="3659115" cy="443961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300" name="Text Box 36"/>
            <p:cNvSpPr txBox="1">
              <a:spLocks noChangeArrowheads="1"/>
            </p:cNvSpPr>
            <p:nvPr/>
          </p:nvSpPr>
          <p:spPr bwMode="auto">
            <a:xfrm>
              <a:off x="5357411" y="4403680"/>
              <a:ext cx="3571572" cy="480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SA" sz="1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Zar" pitchFamily="2" charset="-78"/>
                </a:rPr>
                <a:t>جمع آوری شواهد و تغذیه اطلاعاتی فرآیند سیاستگذاری</a:t>
              </a:r>
              <a:endPara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8" name="Group 257"/>
          <p:cNvGrpSpPr/>
          <p:nvPr/>
        </p:nvGrpSpPr>
        <p:grpSpPr>
          <a:xfrm>
            <a:off x="5323968" y="4995628"/>
            <a:ext cx="3733872" cy="451360"/>
            <a:chOff x="5323968" y="4995628"/>
            <a:chExt cx="3733872" cy="451360"/>
          </a:xfrm>
        </p:grpSpPr>
        <p:sp>
          <p:nvSpPr>
            <p:cNvPr id="11271" name="AutoShape 7"/>
            <p:cNvSpPr>
              <a:spLocks noChangeArrowheads="1"/>
            </p:cNvSpPr>
            <p:nvPr/>
          </p:nvSpPr>
          <p:spPr bwMode="auto">
            <a:xfrm>
              <a:off x="5323968" y="5003027"/>
              <a:ext cx="3733872" cy="4439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301" name="Text Box 37"/>
            <p:cNvSpPr txBox="1">
              <a:spLocks noChangeArrowheads="1"/>
            </p:cNvSpPr>
            <p:nvPr/>
          </p:nvSpPr>
          <p:spPr bwMode="auto">
            <a:xfrm>
              <a:off x="5550204" y="4995628"/>
              <a:ext cx="3265662" cy="451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Zar" pitchFamily="2" charset="-78"/>
                </a:rPr>
                <a:t>پیش بینی آینده،مشاوره سیاستی و تدوین سیاست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9" name="Group 258"/>
          <p:cNvGrpSpPr/>
          <p:nvPr/>
        </p:nvGrpSpPr>
        <p:grpSpPr>
          <a:xfrm>
            <a:off x="5338722" y="5609774"/>
            <a:ext cx="3733872" cy="443961"/>
            <a:chOff x="5338722" y="5609774"/>
            <a:chExt cx="3733872" cy="443961"/>
          </a:xfrm>
        </p:grpSpPr>
        <p:sp>
          <p:nvSpPr>
            <p:cNvPr id="11270" name="AutoShape 6"/>
            <p:cNvSpPr>
              <a:spLocks noChangeArrowheads="1"/>
            </p:cNvSpPr>
            <p:nvPr/>
          </p:nvSpPr>
          <p:spPr bwMode="auto">
            <a:xfrm>
              <a:off x="5338722" y="5609774"/>
              <a:ext cx="3733872" cy="4439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302" name="Text Box 38"/>
            <p:cNvSpPr txBox="1">
              <a:spLocks noChangeArrowheads="1"/>
            </p:cNvSpPr>
            <p:nvPr/>
          </p:nvSpPr>
          <p:spPr bwMode="auto">
            <a:xfrm>
              <a:off x="5692830" y="5668969"/>
              <a:ext cx="3034508" cy="384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Zar" pitchFamily="2" charset="-78"/>
                </a:rPr>
                <a:t>تعریف و پیاده سازی سیاست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0" name="Group 259"/>
          <p:cNvGrpSpPr/>
          <p:nvPr/>
        </p:nvGrpSpPr>
        <p:grpSpPr>
          <a:xfrm>
            <a:off x="5323968" y="6199749"/>
            <a:ext cx="3733872" cy="443961"/>
            <a:chOff x="5323968" y="6199749"/>
            <a:chExt cx="3733872" cy="443961"/>
          </a:xfrm>
        </p:grpSpPr>
        <p:sp>
          <p:nvSpPr>
            <p:cNvPr id="11269" name="AutoShape 5"/>
            <p:cNvSpPr>
              <a:spLocks noChangeArrowheads="1"/>
            </p:cNvSpPr>
            <p:nvPr/>
          </p:nvSpPr>
          <p:spPr bwMode="auto">
            <a:xfrm>
              <a:off x="5323968" y="6199749"/>
              <a:ext cx="3733872" cy="4439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303" name="Text Box 39"/>
            <p:cNvSpPr txBox="1">
              <a:spLocks noChangeArrowheads="1"/>
            </p:cNvSpPr>
            <p:nvPr/>
          </p:nvSpPr>
          <p:spPr bwMode="auto">
            <a:xfrm>
              <a:off x="5692830" y="6268316"/>
              <a:ext cx="2925325" cy="3329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Zar" pitchFamily="2" charset="-78"/>
                </a:rPr>
                <a:t>ارزیابی و تجزیه و تحلیل سیاست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1" name="Group 260"/>
          <p:cNvGrpSpPr/>
          <p:nvPr/>
        </p:nvGrpSpPr>
        <p:grpSpPr>
          <a:xfrm>
            <a:off x="6061693" y="3086595"/>
            <a:ext cx="469193" cy="707871"/>
            <a:chOff x="6061693" y="3086595"/>
            <a:chExt cx="469193" cy="707871"/>
          </a:xfrm>
        </p:grpSpPr>
        <p:cxnSp>
          <p:nvCxnSpPr>
            <p:cNvPr id="11272" name="AutoShape 8"/>
            <p:cNvCxnSpPr>
              <a:cxnSpLocks noChangeShapeType="1"/>
            </p:cNvCxnSpPr>
            <p:nvPr/>
          </p:nvCxnSpPr>
          <p:spPr bwMode="auto">
            <a:xfrm flipH="1">
              <a:off x="6061693" y="3086595"/>
              <a:ext cx="469193" cy="493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1304" name="AutoShape 40"/>
            <p:cNvCxnSpPr>
              <a:cxnSpLocks noChangeShapeType="1"/>
            </p:cNvCxnSpPr>
            <p:nvPr/>
          </p:nvCxnSpPr>
          <p:spPr bwMode="auto">
            <a:xfrm>
              <a:off x="6091202" y="3087088"/>
              <a:ext cx="984" cy="707378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 type="triangle" w="med" len="med"/>
            </a:ln>
          </p:spPr>
        </p:cxnSp>
      </p:grpSp>
      <p:grpSp>
        <p:nvGrpSpPr>
          <p:cNvPr id="262" name="Group 261"/>
          <p:cNvGrpSpPr/>
          <p:nvPr/>
        </p:nvGrpSpPr>
        <p:grpSpPr>
          <a:xfrm>
            <a:off x="4925596" y="2621916"/>
            <a:ext cx="885270" cy="2006210"/>
            <a:chOff x="4925596" y="2621916"/>
            <a:chExt cx="885270" cy="2006210"/>
          </a:xfrm>
        </p:grpSpPr>
        <p:cxnSp>
          <p:nvCxnSpPr>
            <p:cNvPr id="11305" name="AutoShape 41"/>
            <p:cNvCxnSpPr>
              <a:cxnSpLocks noChangeShapeType="1"/>
            </p:cNvCxnSpPr>
            <p:nvPr/>
          </p:nvCxnSpPr>
          <p:spPr bwMode="auto">
            <a:xfrm>
              <a:off x="5810866" y="2621916"/>
              <a:ext cx="0" cy="829221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1306" name="AutoShape 42"/>
            <p:cNvCxnSpPr>
              <a:cxnSpLocks noChangeShapeType="1"/>
            </p:cNvCxnSpPr>
            <p:nvPr/>
          </p:nvCxnSpPr>
          <p:spPr bwMode="auto">
            <a:xfrm flipH="1">
              <a:off x="4925596" y="3451136"/>
              <a:ext cx="885270" cy="493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1307" name="AutoShape 43"/>
            <p:cNvCxnSpPr>
              <a:cxnSpLocks noChangeShapeType="1"/>
            </p:cNvCxnSpPr>
            <p:nvPr/>
          </p:nvCxnSpPr>
          <p:spPr bwMode="auto">
            <a:xfrm>
              <a:off x="4925596" y="3451136"/>
              <a:ext cx="0" cy="1176497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/>
            </a:ln>
          </p:spPr>
        </p:cxnSp>
        <p:cxnSp>
          <p:nvCxnSpPr>
            <p:cNvPr id="11308" name="AutoShape 44"/>
            <p:cNvCxnSpPr>
              <a:cxnSpLocks noChangeShapeType="1"/>
            </p:cNvCxnSpPr>
            <p:nvPr/>
          </p:nvCxnSpPr>
          <p:spPr bwMode="auto">
            <a:xfrm>
              <a:off x="4925596" y="4627633"/>
              <a:ext cx="480997" cy="493"/>
            </a:xfrm>
            <a:prstGeom prst="straightConnector1">
              <a:avLst/>
            </a:prstGeom>
            <a:noFill/>
            <a:ln w="12700">
              <a:solidFill>
                <a:srgbClr val="0000FF"/>
              </a:solidFill>
              <a:prstDash val="lgDash"/>
              <a:round/>
              <a:headEnd/>
              <a:tailEnd type="triangle" w="med" len="med"/>
            </a:ln>
          </p:spPr>
        </p:cxnSp>
      </p:grpSp>
      <p:grpSp>
        <p:nvGrpSpPr>
          <p:cNvPr id="250" name="Group 249"/>
          <p:cNvGrpSpPr/>
          <p:nvPr/>
        </p:nvGrpSpPr>
        <p:grpSpPr>
          <a:xfrm>
            <a:off x="142844" y="2214554"/>
            <a:ext cx="3286148" cy="1000132"/>
            <a:chOff x="142844" y="2214554"/>
            <a:chExt cx="3286148" cy="1000132"/>
          </a:xfrm>
        </p:grpSpPr>
        <p:sp>
          <p:nvSpPr>
            <p:cNvPr id="234" name="Rectangle 233"/>
            <p:cNvSpPr/>
            <p:nvPr/>
          </p:nvSpPr>
          <p:spPr>
            <a:xfrm>
              <a:off x="142844" y="2214554"/>
              <a:ext cx="3286148" cy="50006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Down Arrow 235"/>
            <p:cNvSpPr/>
            <p:nvPr/>
          </p:nvSpPr>
          <p:spPr>
            <a:xfrm>
              <a:off x="1428728" y="2714620"/>
              <a:ext cx="714380" cy="500066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285720" y="2261708"/>
              <a:ext cx="29289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a-IR" sz="1200" b="1" dirty="0" smtClean="0">
                  <a:cs typeface="B Zar" pitchFamily="2" charset="-78"/>
                </a:rPr>
                <a:t>هدایت پژوهشها به سمت</a:t>
              </a:r>
              <a:r>
                <a:rPr lang="ar-SA" sz="1200" b="1" dirty="0" smtClean="0">
                  <a:cs typeface="B Zar" pitchFamily="2" charset="-78"/>
                </a:rPr>
                <a:t> شناسایی و تشخیص مسائل حوزه علمی و فناوری</a:t>
              </a:r>
              <a:r>
                <a:rPr lang="fa-IR" sz="1200" b="1" dirty="0" smtClean="0">
                  <a:cs typeface="B Zar" pitchFamily="2" charset="-78"/>
                </a:rPr>
                <a:t>؛</a:t>
              </a:r>
              <a:endParaRPr lang="en-US" sz="1200" b="1" dirty="0" smtClean="0">
                <a:cs typeface="B Zar" pitchFamily="2" charset="-78"/>
              </a:endParaRPr>
            </a:p>
            <a:p>
              <a:endParaRPr lang="en-US" dirty="0"/>
            </a:p>
          </p:txBody>
        </p:sp>
      </p:grpSp>
      <p:grpSp>
        <p:nvGrpSpPr>
          <p:cNvPr id="253" name="Group 252"/>
          <p:cNvGrpSpPr/>
          <p:nvPr/>
        </p:nvGrpSpPr>
        <p:grpSpPr>
          <a:xfrm>
            <a:off x="-285752" y="3214686"/>
            <a:ext cx="3857620" cy="1000132"/>
            <a:chOff x="-285752" y="3214686"/>
            <a:chExt cx="3857620" cy="1000132"/>
          </a:xfrm>
        </p:grpSpPr>
        <p:sp>
          <p:nvSpPr>
            <p:cNvPr id="237" name="Rectangle 236"/>
            <p:cNvSpPr/>
            <p:nvPr/>
          </p:nvSpPr>
          <p:spPr>
            <a:xfrm>
              <a:off x="142844" y="3214686"/>
              <a:ext cx="3357586" cy="50006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TextBox 230"/>
            <p:cNvSpPr txBox="1"/>
            <p:nvPr/>
          </p:nvSpPr>
          <p:spPr>
            <a:xfrm>
              <a:off x="-285752" y="3261840"/>
              <a:ext cx="38576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1200" b="1" dirty="0" smtClean="0">
                  <a:cs typeface="B Zar" pitchFamily="2" charset="-78"/>
                </a:rPr>
                <a:t>خلق و تولید دانش مورد نیاز نهادهای سیاستگذار علم و فناوری کشور</a:t>
              </a:r>
              <a:r>
                <a:rPr lang="fa-IR" sz="1200" b="1" dirty="0" smtClean="0">
                  <a:cs typeface="B Zar" pitchFamily="2" charset="-78"/>
                </a:rPr>
                <a:t>؛</a:t>
              </a:r>
              <a:r>
                <a:rPr lang="ar-SA" sz="1200" b="1" dirty="0" smtClean="0">
                  <a:cs typeface="B Zar" pitchFamily="2" charset="-78"/>
                </a:rPr>
                <a:t>‌ </a:t>
              </a:r>
              <a:endParaRPr lang="en-US" sz="1200" b="1" dirty="0" smtClean="0">
                <a:cs typeface="B Zar" pitchFamily="2" charset="-78"/>
              </a:endParaRPr>
            </a:p>
            <a:p>
              <a:endParaRPr lang="en-US" dirty="0"/>
            </a:p>
          </p:txBody>
        </p:sp>
        <p:sp>
          <p:nvSpPr>
            <p:cNvPr id="238" name="Down Arrow 237"/>
            <p:cNvSpPr/>
            <p:nvPr/>
          </p:nvSpPr>
          <p:spPr>
            <a:xfrm>
              <a:off x="1357290" y="3714752"/>
              <a:ext cx="785818" cy="500066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4" name="Group 253"/>
          <p:cNvGrpSpPr/>
          <p:nvPr/>
        </p:nvGrpSpPr>
        <p:grpSpPr>
          <a:xfrm>
            <a:off x="-214346" y="4214818"/>
            <a:ext cx="3857652" cy="1000132"/>
            <a:chOff x="-214346" y="4214818"/>
            <a:chExt cx="3857652" cy="1000132"/>
          </a:xfrm>
        </p:grpSpPr>
        <p:sp>
          <p:nvSpPr>
            <p:cNvPr id="239" name="Rectangle 238"/>
            <p:cNvSpPr/>
            <p:nvPr/>
          </p:nvSpPr>
          <p:spPr>
            <a:xfrm>
              <a:off x="142844" y="4214818"/>
              <a:ext cx="3500462" cy="500066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-214346" y="4286256"/>
              <a:ext cx="38576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1200" b="1" dirty="0" smtClean="0">
                  <a:cs typeface="B Zar" pitchFamily="2" charset="-78"/>
                </a:rPr>
                <a:t>اشاعه دانش مورد نیاز  نهادهای سیاستگذار علم و فناوری کشور</a:t>
              </a:r>
              <a:r>
                <a:rPr lang="fa-IR" sz="1200" b="1" dirty="0" smtClean="0">
                  <a:cs typeface="B Zar" pitchFamily="2" charset="-78"/>
                </a:rPr>
                <a:t> از طریق ارائه مشاوره سیاستی</a:t>
              </a:r>
              <a:endParaRPr lang="en-US" sz="1200" dirty="0"/>
            </a:p>
          </p:txBody>
        </p:sp>
        <p:sp>
          <p:nvSpPr>
            <p:cNvPr id="240" name="Down Arrow 239"/>
            <p:cNvSpPr/>
            <p:nvPr/>
          </p:nvSpPr>
          <p:spPr>
            <a:xfrm>
              <a:off x="1357290" y="4714884"/>
              <a:ext cx="857256" cy="500066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5" name="Group 254"/>
          <p:cNvGrpSpPr/>
          <p:nvPr/>
        </p:nvGrpSpPr>
        <p:grpSpPr>
          <a:xfrm>
            <a:off x="142844" y="5214950"/>
            <a:ext cx="3500462" cy="1071570"/>
            <a:chOff x="142844" y="5214950"/>
            <a:chExt cx="3500462" cy="1071570"/>
          </a:xfrm>
        </p:grpSpPr>
        <p:sp>
          <p:nvSpPr>
            <p:cNvPr id="241" name="Rectangle 240"/>
            <p:cNvSpPr/>
            <p:nvPr/>
          </p:nvSpPr>
          <p:spPr>
            <a:xfrm>
              <a:off x="142844" y="5214950"/>
              <a:ext cx="3500462" cy="500066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Down Arrow 241"/>
            <p:cNvSpPr/>
            <p:nvPr/>
          </p:nvSpPr>
          <p:spPr>
            <a:xfrm>
              <a:off x="1428728" y="5715016"/>
              <a:ext cx="857256" cy="571504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428596" y="5286388"/>
              <a:ext cx="321471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1200" b="1" dirty="0" smtClean="0">
                  <a:cs typeface="B Zar" pitchFamily="2" charset="-78"/>
                </a:rPr>
                <a:t>کمک به تعریف و اجرای سیاستهای علم و فناوری کشور</a:t>
              </a:r>
              <a:r>
                <a:rPr lang="fa-IR" sz="1200" b="1" dirty="0" smtClean="0">
                  <a:cs typeface="B Zar" pitchFamily="2" charset="-78"/>
                </a:rPr>
                <a:t>؛</a:t>
              </a:r>
              <a:endParaRPr lang="en-US" sz="1200" b="1" dirty="0" smtClean="0">
                <a:cs typeface="B Zar" pitchFamily="2" charset="-78"/>
              </a:endParaRPr>
            </a:p>
            <a:p>
              <a:endParaRPr lang="en-US" dirty="0"/>
            </a:p>
          </p:txBody>
        </p:sp>
      </p:grpSp>
      <p:grpSp>
        <p:nvGrpSpPr>
          <p:cNvPr id="248" name="Group 247"/>
          <p:cNvGrpSpPr/>
          <p:nvPr/>
        </p:nvGrpSpPr>
        <p:grpSpPr>
          <a:xfrm>
            <a:off x="142844" y="6286520"/>
            <a:ext cx="3571900" cy="642942"/>
            <a:chOff x="142844" y="6143644"/>
            <a:chExt cx="3571900" cy="642942"/>
          </a:xfrm>
        </p:grpSpPr>
        <p:sp>
          <p:nvSpPr>
            <p:cNvPr id="247" name="Rectangle 246"/>
            <p:cNvSpPr/>
            <p:nvPr/>
          </p:nvSpPr>
          <p:spPr>
            <a:xfrm>
              <a:off x="142844" y="6143644"/>
              <a:ext cx="3500462" cy="428628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428596" y="6232588"/>
              <a:ext cx="32861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1200" b="1" dirty="0" smtClean="0">
                  <a:cs typeface="B Zar" pitchFamily="2" charset="-78"/>
                </a:rPr>
                <a:t>کمک به ارزیابی و تحلیل  سیاستهای علم و فناوری کشور</a:t>
              </a:r>
              <a:r>
                <a:rPr lang="fa-IR" sz="1200" b="1" dirty="0" smtClean="0">
                  <a:cs typeface="B Zar" pitchFamily="2" charset="-78"/>
                </a:rPr>
                <a:t>؛</a:t>
              </a:r>
              <a:r>
                <a:rPr lang="ar-SA" sz="1200" b="1" dirty="0" smtClean="0">
                  <a:cs typeface="B Zar" pitchFamily="2" charset="-78"/>
                </a:rPr>
                <a:t> </a:t>
              </a:r>
              <a:endParaRPr lang="en-US" sz="1200" b="1" dirty="0" smtClean="0">
                <a:cs typeface="B Zar" pitchFamily="2" charset="-78"/>
              </a:endParaRPr>
            </a:p>
            <a:p>
              <a:endParaRPr lang="en-US" dirty="0"/>
            </a:p>
          </p:txBody>
        </p:sp>
      </p:grpSp>
      <p:sp>
        <p:nvSpPr>
          <p:cNvPr id="11284" name="Oval 20"/>
          <p:cNvSpPr>
            <a:spLocks noChangeArrowheads="1"/>
          </p:cNvSpPr>
          <p:nvPr/>
        </p:nvSpPr>
        <p:spPr bwMode="auto">
          <a:xfrm rot="1447437">
            <a:off x="3676242" y="1463299"/>
            <a:ext cx="4069986" cy="2461529"/>
          </a:xfrm>
          <a:prstGeom prst="ellipse">
            <a:avLst/>
          </a:prstGeom>
          <a:noFill/>
          <a:ln w="12700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 animBg="1"/>
      <p:bldP spid="11276" grpId="0" animBg="1"/>
      <p:bldP spid="11277" grpId="0" animBg="1"/>
      <p:bldP spid="1128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9164" y="71414"/>
            <a:ext cx="6641992" cy="285752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000" dirty="0" smtClean="0">
                <a:solidFill>
                  <a:schemeClr val="bg1"/>
                </a:solidFill>
                <a:cs typeface="B Tabassom" pitchFamily="2" charset="-78"/>
              </a:rPr>
              <a:t>زمینه های کمک مراکز اسناد و مدارک علمی به سیاستگذار علم و فناوری </a:t>
            </a:r>
            <a:endParaRPr lang="fa-IR" sz="2000" dirty="0">
              <a:solidFill>
                <a:schemeClr val="bg1"/>
              </a:solidFill>
              <a:cs typeface="B Tabassom" pitchFamily="2" charset="-78"/>
            </a:endParaRPr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</p:nvPr>
        </p:nvGraphicFramePr>
        <p:xfrm>
          <a:off x="71440" y="428604"/>
          <a:ext cx="9001154" cy="6404249"/>
        </p:xfrm>
        <a:graphic>
          <a:graphicData uri="http://schemas.openxmlformats.org/drawingml/2006/table">
            <a:tbl>
              <a:tblPr rtl="1">
                <a:tableStyleId>{BDBED569-4797-4DF1-A0F4-6AAB3CD982D8}</a:tableStyleId>
              </a:tblPr>
              <a:tblGrid>
                <a:gridCol w="855511"/>
                <a:gridCol w="1631673"/>
                <a:gridCol w="6513970"/>
              </a:tblGrid>
              <a:tr h="556667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300" b="1" dirty="0" smtClean="0">
                          <a:solidFill>
                            <a:srgbClr val="3333FF"/>
                          </a:solidFill>
                          <a:cs typeface="B Zar" pitchFamily="2" charset="-78"/>
                        </a:rPr>
                        <a:t>کارکردهای مراکز اسناد و مدارک علمی</a:t>
                      </a:r>
                      <a:endParaRPr lang="en-US" sz="1300" b="1" dirty="0">
                        <a:solidFill>
                          <a:srgbClr val="3333FF"/>
                        </a:solidFill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3287" marR="6328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300" b="1" dirty="0" smtClean="0">
                          <a:solidFill>
                            <a:srgbClr val="3333FF"/>
                          </a:solidFill>
                          <a:cs typeface="B Zar" pitchFamily="2" charset="-78"/>
                        </a:rPr>
                        <a:t>فعالیتهای </a:t>
                      </a:r>
                      <a:r>
                        <a:rPr lang="ar-SA" sz="1300" b="1" dirty="0">
                          <a:solidFill>
                            <a:srgbClr val="3333FF"/>
                          </a:solidFill>
                          <a:cs typeface="B Zar" pitchFamily="2" charset="-78"/>
                        </a:rPr>
                        <a:t>حمایتی مراکز اسناد و مدارک علمی از سیاستگذاری علم و </a:t>
                      </a:r>
                      <a:r>
                        <a:rPr lang="ar-SA" sz="1300" b="1" dirty="0" smtClean="0">
                          <a:solidFill>
                            <a:srgbClr val="3333FF"/>
                          </a:solidFill>
                          <a:cs typeface="B Zar" pitchFamily="2" charset="-78"/>
                        </a:rPr>
                        <a:t>فناوری</a:t>
                      </a:r>
                      <a:endParaRPr lang="fa-IR" sz="1300" b="1" dirty="0" smtClean="0">
                        <a:solidFill>
                          <a:srgbClr val="3333FF"/>
                        </a:solidFill>
                        <a:cs typeface="B Zar" pitchFamily="2" charset="-78"/>
                      </a:endParaRPr>
                    </a:p>
                    <a:p>
                      <a:pPr algn="ctr" rtl="0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en-US" sz="130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3287" marR="6328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85540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en-US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300" b="1" dirty="0" smtClean="0">
                          <a:cs typeface="B Zar" pitchFamily="2" charset="-78"/>
                        </a:rPr>
                        <a:t>هدایت </a:t>
                      </a:r>
                      <a:r>
                        <a:rPr lang="fa-IR" sz="1300" b="1" dirty="0" smtClean="0">
                          <a:cs typeface="B Zar" pitchFamily="2" charset="-78"/>
                        </a:rPr>
                        <a:t>پژوهش به سمت</a:t>
                      </a:r>
                      <a:r>
                        <a:rPr lang="fa-IR" sz="1300" b="1" baseline="0" dirty="0" smtClean="0">
                          <a:cs typeface="B Zar" pitchFamily="2" charset="-78"/>
                        </a:rPr>
                        <a:t> شناسایی مسائل</a:t>
                      </a:r>
                      <a:endParaRPr lang="en-US" sz="13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3287" marR="6328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5100" lvl="0" indent="1588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0129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 کمک به تعيين اولويتهای راهبردی تحقیقاتی و سياستهای حاکم بر فعالیتهای علم و فناوری در کشور؛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0129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کمک به شناسايي مزيت هاي نسبي، قابليت ها، استعدادها و نيازهاي پژوهشی کشور بر مبناي آينده نگري و آينده پژوهي؛</a:t>
                      </a:r>
                      <a:endParaRPr lang="en-US" sz="1250" dirty="0">
                        <a:latin typeface="Times New Roman"/>
                        <a:ea typeface="Times New Roman"/>
                        <a:cs typeface="B Zar" pitchFamily="2" charset="-78"/>
                      </a:endParaRPr>
                    </a:p>
                  </a:txBody>
                  <a:tcPr marL="63287" marR="63287" marT="0" marB="0"/>
                </a:tc>
              </a:tr>
              <a:tr h="150099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en-US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b="1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300" b="1" dirty="0" smtClean="0">
                          <a:cs typeface="B Zar" pitchFamily="2" charset="-78"/>
                        </a:rPr>
                        <a:t>خلق </a:t>
                      </a:r>
                      <a:r>
                        <a:rPr lang="fa-IR" sz="1300" b="1" dirty="0" smtClean="0">
                          <a:cs typeface="B Zar" pitchFamily="2" charset="-78"/>
                        </a:rPr>
                        <a:t>دانش</a:t>
                      </a:r>
                      <a:r>
                        <a:rPr lang="en-US" sz="1300" b="1" dirty="0" smtClean="0">
                          <a:cs typeface="B Zar" pitchFamily="2" charset="-78"/>
                        </a:rPr>
                        <a:t> </a:t>
                      </a:r>
                      <a:r>
                        <a:rPr lang="fa-IR" sz="1300" b="1" dirty="0" smtClean="0">
                          <a:cs typeface="B Zar" pitchFamily="2" charset="-78"/>
                        </a:rPr>
                        <a:t>مورد</a:t>
                      </a:r>
                      <a:r>
                        <a:rPr lang="fa-IR" sz="1300" b="1" baseline="0" dirty="0" smtClean="0">
                          <a:cs typeface="B Zar" pitchFamily="2" charset="-78"/>
                        </a:rPr>
                        <a:t> نیاز سیاستگذاران</a:t>
                      </a:r>
                      <a:endParaRPr lang="en-US" sz="13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3287" marR="6328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3838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166688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مدیریت دانش و پژوهش و انسجام‌بخشی در سیاست‌گذاری؛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223838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166688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کمک به راه اندازی و سامان‌دهی نظام ملی آمار و اطلاعات علمی، پژوهشی، و فناوری؛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223838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166688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انجام طرح های  پژوهشی در راستای اولويتها و سياستهای حاکم بر فعالیتهای علم و فناوری در کشور؛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223838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166688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انتشار مقالات  در مجلات معتبر داخلی و خارجی در راستای  اولويتها و سياستهای حاکم بر فعالیتهای علم و فناوری در کشور؛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223838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166688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ارائه مقالات در همایش های ملی و بین المللی در راستای  اولويتها و سياستهای حاکم بر فعالیتهای علم و فناوری در کشور؛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223838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166688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انتشار کتب علمی(تالیف/ترجمه) در راستای  اولويتها و سياستهای حاکم بر فعالیتهای علم و فناوری در کشور؛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223838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166688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راهنمایی رساله ها و پایان نامه هایی که در راستای  اولويتها و سياستهای حاکم بر فعالیتهای علم و فناوری در کشور هستند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؛</a:t>
                      </a:r>
                    </a:p>
                  </a:txBody>
                  <a:tcPr marL="63287" marR="63287" marT="0" marB="0"/>
                </a:tc>
              </a:tr>
              <a:tr h="1704781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en-US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b="1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b="1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b="1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300" b="1" dirty="0" smtClean="0">
                          <a:cs typeface="B Zar" pitchFamily="2" charset="-78"/>
                        </a:rPr>
                        <a:t>اشاعه </a:t>
                      </a:r>
                      <a:r>
                        <a:rPr lang="fa-IR" sz="1300" b="1" dirty="0" smtClean="0">
                          <a:cs typeface="B Zar" pitchFamily="2" charset="-78"/>
                        </a:rPr>
                        <a:t>دانش مورد نیاز </a:t>
                      </a:r>
                      <a:r>
                        <a:rPr lang="fa-IR" sz="1300" b="1" dirty="0" smtClean="0">
                          <a:cs typeface="B Zar" pitchFamily="2" charset="-78"/>
                        </a:rPr>
                        <a:t>سیاستگذار</a:t>
                      </a:r>
                      <a:endParaRPr lang="en-US" sz="13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3287" marR="6328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b="1" dirty="0" smtClean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b="1" dirty="0" smtClean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b="1" dirty="0" smtClean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300" b="1" dirty="0" smtClean="0">
                          <a:latin typeface="Calibri"/>
                          <a:ea typeface="Calibri"/>
                          <a:cs typeface="B Zar" pitchFamily="2" charset="-78"/>
                        </a:rPr>
                        <a:t>ارائه </a:t>
                      </a:r>
                      <a:r>
                        <a:rPr lang="fa-IR" sz="1300" b="1" dirty="0" smtClean="0">
                          <a:latin typeface="Calibri"/>
                          <a:ea typeface="Calibri"/>
                          <a:cs typeface="B Zar" pitchFamily="2" charset="-78"/>
                        </a:rPr>
                        <a:t>مشاوره سیاستی </a:t>
                      </a:r>
                      <a:endParaRPr lang="en-US" sz="13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3287" marR="6328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برگزاری همایش و کنفرانس های تخصصی در راستای  اولويتها و سياستهای حاکم بر فعالیتهای علم و فناوری در کشور؛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برگزاری نشست های تخصصی در راستای  اولويتها و سياستهای حاکم بر فعالیتهای علم و فناوری در کشور؛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راه اندازی مجلات تخصصی در راستای  اولويتها و سياستهای حاکم بر فعالیتهای علم و فناوری در کشور؛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en-US" sz="1250" dirty="0">
                          <a:cs typeface="B Zar" pitchFamily="2" charset="-78"/>
                        </a:rPr>
                        <a:t> </a:t>
                      </a:r>
                      <a:r>
                        <a:rPr lang="fa-IR" sz="1250" dirty="0">
                          <a:cs typeface="B Zar" pitchFamily="2" charset="-78"/>
                        </a:rPr>
                        <a:t>آمارگيری و داده‌کاوی در محتوای اطلاعاتی گردآوری شده و آگاهی رسانی به سیاستگذاران؛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en-US" sz="1250" dirty="0">
                          <a:cs typeface="B Zar" pitchFamily="2" charset="-78"/>
                        </a:rPr>
                        <a:t> </a:t>
                      </a:r>
                      <a:r>
                        <a:rPr lang="fa-IR" sz="1250" dirty="0">
                          <a:cs typeface="B Zar" pitchFamily="2" charset="-78"/>
                        </a:rPr>
                        <a:t>بررسی و رتبه‌بندی خودکار منابع اطلاعاتی و افراد با توجه به شاخص‌های تعريف شده؛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تقویت و گسترش گفتمان تولید علم و جنبش نرم‌افزاری در کشور؛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تشکیل کرسی‌های نظریه‌پردازی و تقویت فرهنگ کسب‌و‌کار دانش‌بنیان 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رصد نمودن شاخص های علم و فناوری کشور و ارائه گزارش های دوره ای از  وضعیت شاخص های علم و فناوری کشور؛</a:t>
                      </a:r>
                      <a:endParaRPr lang="en-US" sz="1250" dirty="0">
                        <a:latin typeface="Times New Roman"/>
                        <a:ea typeface="Times New Roman"/>
                        <a:cs typeface="B Zar" pitchFamily="2" charset="-78"/>
                      </a:endParaRPr>
                    </a:p>
                  </a:txBody>
                  <a:tcPr marL="63287" marR="63287" marT="0" marB="0"/>
                </a:tc>
              </a:tr>
              <a:tr h="11360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b="1" dirty="0" smtClean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300" b="1" dirty="0" smtClean="0">
                          <a:latin typeface="Calibri"/>
                          <a:ea typeface="Calibri"/>
                          <a:cs typeface="B Zar" pitchFamily="2" charset="-78"/>
                        </a:rPr>
                        <a:t>کمک </a:t>
                      </a:r>
                      <a:r>
                        <a:rPr lang="fa-IR" sz="1300" b="1" dirty="0" smtClean="0">
                          <a:latin typeface="Calibri"/>
                          <a:ea typeface="Calibri"/>
                          <a:cs typeface="B Zar" pitchFamily="2" charset="-78"/>
                        </a:rPr>
                        <a:t>به تعریف</a:t>
                      </a:r>
                      <a:r>
                        <a:rPr lang="fa-IR" sz="1300" b="1" baseline="0" dirty="0" smtClean="0">
                          <a:latin typeface="Calibri"/>
                          <a:ea typeface="Calibri"/>
                          <a:cs typeface="B Zar" pitchFamily="2" charset="-78"/>
                        </a:rPr>
                        <a:t> و پیاده سازی سیاست</a:t>
                      </a:r>
                      <a:endParaRPr lang="en-US" sz="13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3287" marR="6328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22542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کمک به برنامه‌ريزي براي تعيين و تخصیص بودجه‌هاي پژوهشي؛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22542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تکمیل زیرساخت‌ها و قوانین و مقررات مربوط به حقوق مالکیت فکری و معنوی؛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225425" algn="r"/>
                        </a:tabLst>
                      </a:pPr>
                      <a:r>
                        <a:rPr lang="en-US" sz="1250" dirty="0">
                          <a:cs typeface="B Zar" pitchFamily="2" charset="-78"/>
                        </a:rPr>
                        <a:t> </a:t>
                      </a:r>
                      <a:r>
                        <a:rPr lang="fa-IR" sz="1250" dirty="0">
                          <a:cs typeface="B Zar" pitchFamily="2" charset="-78"/>
                        </a:rPr>
                        <a:t>ارائه شاخص های مديريتی برای مديران؛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22542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ارائه گزارش های مدیریتی ؛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125" algn="r"/>
                          <a:tab pos="22542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پیشنهاد گزینه های سیاستی و قانونی به سیاستگذاران حوزه علم و فناوری کشور؛</a:t>
                      </a:r>
                      <a:endParaRPr lang="en-US" sz="1250" dirty="0">
                        <a:latin typeface="Times New Roman"/>
                        <a:ea typeface="Times New Roman"/>
                        <a:cs typeface="B Zar" pitchFamily="2" charset="-78"/>
                      </a:endParaRPr>
                    </a:p>
                  </a:txBody>
                  <a:tcPr marL="63287" marR="63287" marT="0" marB="0"/>
                </a:tc>
              </a:tr>
              <a:tr h="920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dirty="0" smtClean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300" b="1" dirty="0" smtClean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300" b="1" dirty="0" smtClean="0">
                          <a:latin typeface="Calibri"/>
                          <a:ea typeface="Calibri"/>
                          <a:cs typeface="B Zar" pitchFamily="2" charset="-78"/>
                        </a:rPr>
                        <a:t>کمک </a:t>
                      </a:r>
                      <a:r>
                        <a:rPr lang="fa-IR" sz="1300" b="1" dirty="0" smtClean="0">
                          <a:latin typeface="Calibri"/>
                          <a:ea typeface="Calibri"/>
                          <a:cs typeface="B Zar" pitchFamily="2" charset="-78"/>
                        </a:rPr>
                        <a:t>به ارزیابی و تحلیل سیاستها</a:t>
                      </a:r>
                      <a:endParaRPr lang="en-US" sz="13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3287" marR="6328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کمک به سامان‌دهی و تقویت نظام‌های نظارت، ارزیابی، اعتبارسنجی، و رتبه‌بندی در حوزه‌های علم و فناوری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ارائه اندازه‌گیری دوره‌ای  و گزارش روند  وضعیت تولیدات علمی و فناوری</a:t>
                      </a:r>
                      <a:r>
                        <a:rPr lang="ar-SA" sz="1250" dirty="0">
                          <a:cs typeface="B Zar" pitchFamily="2" charset="-78"/>
                        </a:rPr>
                        <a:t> 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نقد قوانین و مقرارت تدوین و تصویب شده.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165100" lvl="0" indent="1588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/>
                        <a:buChar char=""/>
                        <a:tabLst>
                          <a:tab pos="111760" algn="r"/>
                          <a:tab pos="254635" algn="r"/>
                        </a:tabLst>
                      </a:pPr>
                      <a:r>
                        <a:rPr lang="fa-IR" sz="1250" dirty="0">
                          <a:cs typeface="B Zar" pitchFamily="2" charset="-78"/>
                        </a:rPr>
                        <a:t>به روز رسانی شاخص های ارزیابی توسعه علمی و فناوری کشور.</a:t>
                      </a:r>
                      <a:endParaRPr lang="en-US" sz="1250" dirty="0">
                        <a:latin typeface="Times New Roman"/>
                        <a:ea typeface="Times New Roman"/>
                        <a:cs typeface="B Zar" pitchFamily="2" charset="-78"/>
                      </a:endParaRPr>
                    </a:p>
                  </a:txBody>
                  <a:tcPr marL="63287" marR="63287" marT="0" marB="0"/>
                </a:tc>
              </a:tr>
            </a:tbl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1285852" y="4643445"/>
            <a:ext cx="6786610" cy="1357323"/>
            <a:chOff x="1857356" y="4643445"/>
            <a:chExt cx="6215106" cy="1357323"/>
          </a:xfrm>
        </p:grpSpPr>
        <p:sp>
          <p:nvSpPr>
            <p:cNvPr id="5" name="Oval 4"/>
            <p:cNvSpPr/>
            <p:nvPr/>
          </p:nvSpPr>
          <p:spPr>
            <a:xfrm>
              <a:off x="1857356" y="4714884"/>
              <a:ext cx="6215106" cy="1285884"/>
            </a:xfrm>
            <a:prstGeom prst="ellipse">
              <a:avLst/>
            </a:prstGeom>
            <a:noFill/>
            <a:ln w="6350">
              <a:solidFill>
                <a:srgbClr val="CC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/>
            <p:cNvCxnSpPr>
              <a:endCxn id="5" idx="7"/>
            </p:cNvCxnSpPr>
            <p:nvPr/>
          </p:nvCxnSpPr>
          <p:spPr>
            <a:xfrm rot="10800000" flipV="1">
              <a:off x="7162280" y="4643445"/>
              <a:ext cx="410116" cy="259751"/>
            </a:xfrm>
            <a:prstGeom prst="straightConnector1">
              <a:avLst/>
            </a:prstGeom>
            <a:ln w="57150">
              <a:solidFill>
                <a:srgbClr val="CC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214290"/>
            <a:ext cx="7092280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300" dirty="0" smtClean="0">
                <a:solidFill>
                  <a:schemeClr val="bg1"/>
                </a:solidFill>
                <a:cs typeface="B Tabassom" pitchFamily="2" charset="-78"/>
              </a:rPr>
              <a:t>بررسی وضعیت موجود </a:t>
            </a:r>
            <a:r>
              <a:rPr lang="ar-SA" sz="2300" dirty="0" smtClean="0">
                <a:solidFill>
                  <a:schemeClr val="bg1"/>
                </a:solidFill>
                <a:cs typeface="B Tabassom" pitchFamily="2" charset="-78"/>
              </a:rPr>
              <a:t>پشتیبانی ایرانداک با نظرسنجی از کارشناسان و مدیران ایرانداک</a:t>
            </a:r>
            <a:endParaRPr lang="fa-IR" sz="2300" dirty="0">
              <a:solidFill>
                <a:schemeClr val="bg1"/>
              </a:solidFill>
              <a:cs typeface="B Tabassom" pitchFamily="2" charset="-78"/>
            </a:endParaRPr>
          </a:p>
        </p:txBody>
      </p:sp>
      <p:graphicFrame>
        <p:nvGraphicFramePr>
          <p:cNvPr id="11" name="Chart 10"/>
          <p:cNvGraphicFramePr/>
          <p:nvPr/>
        </p:nvGraphicFramePr>
        <p:xfrm>
          <a:off x="1285852" y="1214423"/>
          <a:ext cx="7072362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-24"/>
            <a:ext cx="7092280" cy="357190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ar-SA" sz="2000" dirty="0" smtClean="0">
                <a:solidFill>
                  <a:schemeClr val="bg1"/>
                </a:solidFill>
                <a:cs typeface="B Tabassom" pitchFamily="2" charset="-78"/>
              </a:rPr>
              <a:t>وضعیت</a:t>
            </a:r>
            <a:r>
              <a:rPr lang="fa-IR" sz="2000" dirty="0" smtClean="0">
                <a:solidFill>
                  <a:schemeClr val="bg1"/>
                </a:solidFill>
                <a:cs typeface="B Tabassom" pitchFamily="2" charset="-78"/>
              </a:rPr>
              <a:t> موجود </a:t>
            </a:r>
            <a:r>
              <a:rPr lang="ar-SA" sz="2000" dirty="0" smtClean="0">
                <a:solidFill>
                  <a:schemeClr val="bg1"/>
                </a:solidFill>
                <a:cs typeface="B Tabassom" pitchFamily="2" charset="-78"/>
              </a:rPr>
              <a:t> پشتیبانی ایرانداک از دیدگاه سیاستگذاران</a:t>
            </a:r>
            <a:endParaRPr lang="fa-IR" sz="2000" dirty="0">
              <a:solidFill>
                <a:schemeClr val="bg1"/>
              </a:solidFill>
              <a:cs typeface="B Tabassom" pitchFamily="2" charset="-78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71406" y="428605"/>
          <a:ext cx="8929718" cy="628654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000264"/>
                <a:gridCol w="6929454"/>
              </a:tblGrid>
              <a:tr h="3426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100" dirty="0" smtClean="0">
                        <a:cs typeface="B Zar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cs typeface="B Zar" pitchFamily="2" charset="-78"/>
                        </a:rPr>
                        <a:t>تم‌ها </a:t>
                      </a:r>
                      <a:r>
                        <a:rPr lang="ar-SA" sz="1100" b="1" dirty="0">
                          <a:cs typeface="B Zar" pitchFamily="2" charset="-78"/>
                        </a:rPr>
                        <a:t>اصلی</a:t>
                      </a:r>
                      <a:endParaRPr lang="en-US" sz="11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6003" marR="6600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100" dirty="0" smtClean="0">
                        <a:cs typeface="B Zar" pitchFamily="2" charset="-7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100" b="1" dirty="0" smtClean="0">
                          <a:cs typeface="B Zar" pitchFamily="2" charset="-78"/>
                        </a:rPr>
                        <a:t>کدهای </a:t>
                      </a:r>
                      <a:r>
                        <a:rPr lang="ar-SA" sz="1100" b="1" dirty="0">
                          <a:cs typeface="B Zar" pitchFamily="2" charset="-78"/>
                        </a:rPr>
                        <a:t>اولیه</a:t>
                      </a:r>
                      <a:endParaRPr lang="en-US" sz="11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6003" marR="6600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6682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tabLst>
                          <a:tab pos="615950" algn="r"/>
                        </a:tabLst>
                      </a:pPr>
                      <a:r>
                        <a:rPr lang="ar-SA" sz="1100" b="1" dirty="0">
                          <a:cs typeface="B Zar" pitchFamily="2" charset="-78"/>
                        </a:rPr>
                        <a:t>ضعف در تولید اطلاعات تحلیلی</a:t>
                      </a:r>
                      <a:endParaRPr lang="en-US" sz="1100" b="1" dirty="0">
                        <a:latin typeface="Calibri"/>
                        <a:ea typeface="Times New Roman"/>
                        <a:cs typeface="B Zar" pitchFamily="2" charset="-78"/>
                      </a:endParaRPr>
                    </a:p>
                  </a:txBody>
                  <a:tcPr marL="66003" marR="6600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a-IR" sz="1250" dirty="0" smtClean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250" dirty="0" smtClean="0">
                          <a:cs typeface="B Zar" pitchFamily="2" charset="-78"/>
                        </a:rPr>
                        <a:t>حرکت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به </a:t>
                      </a:r>
                      <a:r>
                        <a:rPr lang="ar-SA" sz="1250" dirty="0">
                          <a:cs typeface="B Zar" pitchFamily="2" charset="-78"/>
                        </a:rPr>
                        <a:t>سمت پژوهش‌های تحلیلی بیشتر در بانکهای اطلاعاتی در دسترس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و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کمک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 به </a:t>
                      </a:r>
                      <a:r>
                        <a:rPr lang="ar-SA" sz="1250" dirty="0">
                          <a:cs typeface="B Zar" pitchFamily="2" charset="-78"/>
                        </a:rPr>
                        <a:t>تعیین اولویتها در آموزش و پژوهش 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.</a:t>
                      </a:r>
                    </a:p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انجام </a:t>
                      </a:r>
                      <a:r>
                        <a:rPr lang="ar-SA" sz="1250" dirty="0">
                          <a:cs typeface="B Zar" pitchFamily="2" charset="-78"/>
                        </a:rPr>
                        <a:t>فعالیتهای داده کاوی در محتوای اطلاعات  و تولید اطلاعات تحلیلی 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تحلیل </a:t>
                      </a:r>
                      <a:r>
                        <a:rPr lang="ar-SA" sz="1250" dirty="0">
                          <a:cs typeface="B Zar" pitchFamily="2" charset="-78"/>
                        </a:rPr>
                        <a:t>اطلاعات پایان‌نامه‌ها و رساله‌های دانشجویی 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و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شناسایی </a:t>
                      </a:r>
                      <a:r>
                        <a:rPr lang="ar-SA" sz="1250" dirty="0">
                          <a:cs typeface="B Zar" pitchFamily="2" charset="-78"/>
                        </a:rPr>
                        <a:t>همکاری‌ها و شبکه‌های علمی 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6003" marR="66003" marT="0" marB="0"/>
                </a:tc>
              </a:tr>
              <a:tr h="134193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tabLst>
                          <a:tab pos="615950" algn="r"/>
                        </a:tabLst>
                      </a:pPr>
                      <a:r>
                        <a:rPr lang="ar-SA" sz="1100" b="1" dirty="0">
                          <a:cs typeface="B Zar" pitchFamily="2" charset="-78"/>
                        </a:rPr>
                        <a:t>ضعف در   نظام آمار و اطلاعات علمی، پژوهش و فناوری</a:t>
                      </a:r>
                      <a:endParaRPr lang="en-US" sz="1100" b="1" dirty="0">
                        <a:latin typeface="Calibri"/>
                        <a:ea typeface="Times New Roman"/>
                        <a:cs typeface="B Zar" pitchFamily="2" charset="-78"/>
                      </a:endParaRPr>
                    </a:p>
                  </a:txBody>
                  <a:tcPr marL="66003" marR="6600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a-IR" sz="1250" dirty="0" smtClean="0"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ایرانداک </a:t>
                      </a:r>
                      <a:r>
                        <a:rPr lang="ar-SA" sz="1250" dirty="0">
                          <a:cs typeface="B Zar" pitchFamily="2" charset="-78"/>
                        </a:rPr>
                        <a:t>باید از اطلاعات در دسترس خود  به بروزرسانی نقشه جامع علمی کشور کمک نماید.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باید ارزیابی ها و گزارش های دوره ای از روند تحقیقات و پژوهش در کشور تولید نماید.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با راه اندازی نظام رتبه بندی و ارزیابی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پایان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نامه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ها </a:t>
                      </a:r>
                      <a:r>
                        <a:rPr lang="ar-SA" sz="1250" dirty="0">
                          <a:cs typeface="B Zar" pitchFamily="2" charset="-78"/>
                        </a:rPr>
                        <a:t>و رساله‌های دانشجویی می‌تواند به برنامه ریزی در این زمینه کمک نماید.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با بهبود و گسترش پایگاه‌های ثبتی خود می تواند به سیاستگذاران کمک نماید.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باید تلاش نماید  تا سیستم های اطلاعاتی که مورد نیاز سیاستگذاران است را طراحی نماید.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داده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ها </a:t>
                      </a:r>
                      <a:r>
                        <a:rPr lang="ar-SA" sz="1250" dirty="0">
                          <a:cs typeface="B Zar" pitchFamily="2" charset="-78"/>
                        </a:rPr>
                        <a:t>و آماری که ایرانداک تولید می‌کند باید با نیازهای موجود سیاستگذاران تطبیق داشته باشد.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6003" marR="66003" marT="0" marB="0"/>
                </a:tc>
              </a:tr>
              <a:tr h="95852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tabLst>
                          <a:tab pos="615950" algn="r"/>
                        </a:tabLst>
                      </a:pPr>
                      <a:r>
                        <a:rPr lang="ar-SA" sz="1100" b="1" dirty="0">
                          <a:cs typeface="B Zar" pitchFamily="2" charset="-78"/>
                        </a:rPr>
                        <a:t>فقدان کمک به تکمیل زیر ساختها و قوانین و مقرارت مربوطه</a:t>
                      </a:r>
                      <a:endParaRPr lang="en-US" sz="1100" b="1" dirty="0">
                        <a:latin typeface="Calibri"/>
                        <a:ea typeface="Times New Roman"/>
                        <a:cs typeface="B Zar" pitchFamily="2" charset="-78"/>
                      </a:endParaRPr>
                    </a:p>
                  </a:txBody>
                  <a:tcPr marL="66003" marR="6600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a-IR" sz="1250" dirty="0" smtClean="0"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250" dirty="0" smtClean="0">
                          <a:cs typeface="B Zar" pitchFamily="2" charset="-78"/>
                        </a:rPr>
                        <a:t>ا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ز </a:t>
                      </a:r>
                      <a:r>
                        <a:rPr lang="ar-SA" sz="1250" dirty="0">
                          <a:cs typeface="B Zar" pitchFamily="2" charset="-78"/>
                        </a:rPr>
                        <a:t>آنجا که ایرانداک متولی گردآوری پایان نامه‌ها و رساله‌ها است باید منشورهای اخلاقی در زمینه پژوهش تهیه نماید.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250" dirty="0" smtClean="0">
                          <a:cs typeface="B Zar" pitchFamily="2" charset="-78"/>
                        </a:rPr>
                        <a:t>انجام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پژوهش </a:t>
                      </a:r>
                      <a:r>
                        <a:rPr lang="ar-SA" sz="1250" dirty="0">
                          <a:cs typeface="B Zar" pitchFamily="2" charset="-78"/>
                        </a:rPr>
                        <a:t>ها و تحقیقات بیشتری در زمینه اخلاق پژوهش و اخلاق اطلاعات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و </a:t>
                      </a:r>
                      <a:r>
                        <a:rPr lang="ar-SA" sz="1250" dirty="0">
                          <a:cs typeface="B Zar" pitchFamily="2" charset="-78"/>
                        </a:rPr>
                        <a:t>خروجی آن را در اختیار سیاستگذاران بگذارد.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باید تدابیری بیاندیشد که ضمن پیشگیری از بروز سرقتهای علمی در پژوهش،‌بتواند آنها را تشخیص دهد.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باید تدابیری برای حمایت از حقوق مالکیت فکری و معنوی پدیدآورندگان بیاندیشد و در این زمینه تلاش بیشتری نماید.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6003" marR="66003" marT="0" marB="0"/>
                </a:tc>
              </a:tr>
              <a:tr h="575116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tabLst>
                          <a:tab pos="615950" algn="r"/>
                        </a:tabLst>
                      </a:pPr>
                      <a:r>
                        <a:rPr lang="ar-SA" sz="1100" b="1" dirty="0">
                          <a:cs typeface="B Zar" pitchFamily="2" charset="-78"/>
                        </a:rPr>
                        <a:t>مشارکت و همکاری اندک با نهادهای سیاستگذار</a:t>
                      </a:r>
                      <a:endParaRPr lang="en-US" sz="1100" b="1" dirty="0">
                        <a:latin typeface="Calibri"/>
                        <a:ea typeface="Times New Roman"/>
                        <a:cs typeface="B Zar" pitchFamily="2" charset="-78"/>
                      </a:endParaRPr>
                    </a:p>
                  </a:txBody>
                  <a:tcPr marL="66003" marR="6600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a-IR" sz="1250" dirty="0" smtClean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ایرانداک </a:t>
                      </a:r>
                      <a:r>
                        <a:rPr lang="ar-SA" sz="1250" dirty="0">
                          <a:cs typeface="B Zar" pitchFamily="2" charset="-78"/>
                        </a:rPr>
                        <a:t>در تدوین و تصویب خط مشی ها   و رویه ها  مشارکت چندانی ندارد.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می تواند با نقد  خط مشی و رویه ها و ارائه پیشنهادات به سیاستگذاران کمک نماید.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6003" marR="66003" marT="0" marB="0"/>
                </a:tc>
              </a:tr>
              <a:tr h="76682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tabLst>
                          <a:tab pos="615950" algn="r"/>
                        </a:tabLst>
                      </a:pPr>
                      <a:r>
                        <a:rPr lang="ar-SA" sz="1100" b="1" dirty="0">
                          <a:cs typeface="B Zar" pitchFamily="2" charset="-78"/>
                        </a:rPr>
                        <a:t>ناشناخته بودن پژوهشگاه و مأموریت آن برای نهادهای سیاستگذاران</a:t>
                      </a:r>
                      <a:endParaRPr lang="en-US" sz="1100" b="1" dirty="0">
                        <a:latin typeface="Calibri"/>
                        <a:ea typeface="Times New Roman"/>
                        <a:cs typeface="B Zar" pitchFamily="2" charset="-78"/>
                      </a:endParaRPr>
                    </a:p>
                  </a:txBody>
                  <a:tcPr marL="66003" marR="6600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a-IR" sz="1250" dirty="0" smtClean="0"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ایرانداک </a:t>
                      </a:r>
                      <a:r>
                        <a:rPr lang="ar-SA" sz="1250" dirty="0">
                          <a:cs typeface="B Zar" pitchFamily="2" charset="-78"/>
                        </a:rPr>
                        <a:t>باید تلاش نماید تا ارزش افزوده‌ای بیش از سایر مراکز اطلاع رسانی رقیب ایجاد نماید.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باید با انجام فعالیتهایی نظیر تبلیغات به معرفی هر چه بیشتر خدمات اطلاعاتی خود بپردازد.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گسترش </a:t>
                      </a:r>
                      <a:r>
                        <a:rPr lang="ar-SA" sz="1250" dirty="0">
                          <a:cs typeface="B Zar" pitchFamily="2" charset="-78"/>
                        </a:rPr>
                        <a:t>تنوع و پوشش پایگاه‌های اطلاعاتی خود 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و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پاسخگویی </a:t>
                      </a:r>
                      <a:r>
                        <a:rPr lang="ar-SA" sz="1250" dirty="0">
                          <a:cs typeface="B Zar" pitchFamily="2" charset="-78"/>
                        </a:rPr>
                        <a:t>به تقاضاهای رو به رشد خدمات اطلاعاتی 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6003" marR="66003" marT="0" marB="0"/>
                </a:tc>
              </a:tr>
              <a:tr h="1534622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100" b="1" dirty="0">
                          <a:cs typeface="B Zar" pitchFamily="2" charset="-78"/>
                        </a:rPr>
                        <a:t>کاستی در فرآیندهای نشر و اشاعه دانش و اطلاعات مورد نیاز سیاستگذاران</a:t>
                      </a:r>
                      <a:endParaRPr lang="en-US" sz="11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6003" marR="6600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a-IR" sz="1250" dirty="0" smtClean="0"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ایرانداک </a:t>
                      </a:r>
                      <a:r>
                        <a:rPr lang="ar-SA" sz="1250" dirty="0">
                          <a:cs typeface="B Zar" pitchFamily="2" charset="-78"/>
                        </a:rPr>
                        <a:t>باید تدابیر مناسبی برای اشاعه دستاوردهای پژوهشی و خدمات اطلاع رسانی خود جهت اطلاع و آگاهی سیاستگذاران بیاندیشد.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می‌تواند با برگزاری همایش‌ها و کنفرانس‌ها به ارائه دستاوردهای پژوهشی خود بپردازد.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ایجاد </a:t>
                      </a:r>
                      <a:r>
                        <a:rPr lang="ar-SA" sz="1250" dirty="0">
                          <a:cs typeface="B Zar" pitchFamily="2" charset="-78"/>
                        </a:rPr>
                        <a:t>شبکه هاي مجازي و حقیقی از اعضا و اجزاي جامعه علمی و صاحبنظران 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و کمک به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>
                          <a:cs typeface="B Zar" pitchFamily="2" charset="-78"/>
                        </a:rPr>
                        <a:t>اشاعه اطلاعات مورد نیاز سیاستگذاران 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 smtClean="0">
                          <a:cs typeface="B Zar" pitchFamily="2" charset="-78"/>
                        </a:rPr>
                        <a:t>طراحی </a:t>
                      </a:r>
                      <a:r>
                        <a:rPr lang="ar-SA" sz="1250" dirty="0">
                          <a:cs typeface="B Zar" pitchFamily="2" charset="-78"/>
                        </a:rPr>
                        <a:t>سرویسهاي تعاملات علمی و فناورانه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جهت </a:t>
                      </a:r>
                      <a:r>
                        <a:rPr lang="ar-SA" sz="1250" dirty="0">
                          <a:cs typeface="B Zar" pitchFamily="2" charset="-78"/>
                        </a:rPr>
                        <a:t>ثبت اطلاعات رفتاري جامعه علمی کشور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،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ایرانداک می تواند از طریق شرکت در کمیته‌ها، شوراها و کارگروه‌های نهادهای سیاستگذار،‌ به ارائه خدمات مشاوره به این نهادها بپردازد.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cs typeface="B Zar" pitchFamily="2" charset="-78"/>
                        </a:rPr>
                        <a:t>برگزاری دوره‌های آموزشی با مخاطب سیاستگذاران علم و فناوری و استفاده از  اساتید برجسته در این دوره ها 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66003" marR="66003" marT="0" marB="0"/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2285984" y="1500174"/>
            <a:ext cx="6786610" cy="1357323"/>
            <a:chOff x="1857356" y="4643445"/>
            <a:chExt cx="6215106" cy="1357323"/>
          </a:xfrm>
        </p:grpSpPr>
        <p:sp>
          <p:nvSpPr>
            <p:cNvPr id="5" name="Oval 4"/>
            <p:cNvSpPr/>
            <p:nvPr/>
          </p:nvSpPr>
          <p:spPr>
            <a:xfrm>
              <a:off x="1857356" y="4714884"/>
              <a:ext cx="6215106" cy="1285884"/>
            </a:xfrm>
            <a:prstGeom prst="ellipse">
              <a:avLst/>
            </a:prstGeom>
            <a:noFill/>
            <a:ln w="6350">
              <a:solidFill>
                <a:srgbClr val="CC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>
              <a:endCxn id="5" idx="7"/>
            </p:cNvCxnSpPr>
            <p:nvPr/>
          </p:nvCxnSpPr>
          <p:spPr>
            <a:xfrm rot="10800000" flipV="1">
              <a:off x="7162280" y="4643445"/>
              <a:ext cx="410116" cy="259751"/>
            </a:xfrm>
            <a:prstGeom prst="straightConnector1">
              <a:avLst/>
            </a:prstGeom>
            <a:ln w="57150">
              <a:solidFill>
                <a:srgbClr val="CC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876" y="71414"/>
            <a:ext cx="7092280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وضعیت موجود ایرانداک در پشتیبانی از سیاستگذاری علم و فناوری </a:t>
            </a:r>
            <a:endParaRPr lang="fa-IR" sz="2400" dirty="0">
              <a:solidFill>
                <a:srgbClr val="99FF33"/>
              </a:solidFill>
              <a:cs typeface="B Tabassom" pitchFamily="2" charset="-78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71438" y="642917"/>
          <a:ext cx="9001156" cy="6215082"/>
        </p:xfrm>
        <a:graphic>
          <a:graphicData uri="http://schemas.openxmlformats.org/drawingml/2006/table">
            <a:tbl>
              <a:tblPr rtl="1">
                <a:tableStyleId>{BC89EF96-8CEA-46FF-86C4-4CE0E7609802}</a:tableStyleId>
              </a:tblPr>
              <a:tblGrid>
                <a:gridCol w="1965972"/>
                <a:gridCol w="7035184"/>
              </a:tblGrid>
              <a:tr h="324665">
                <a:tc rowSpan="2">
                  <a:txBody>
                    <a:bodyPr/>
                    <a:lstStyle/>
                    <a:p>
                      <a:pPr algn="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100" b="1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3333FF"/>
                          </a:solidFill>
                          <a:cs typeface="B Zar" pitchFamily="2" charset="-78"/>
                        </a:rPr>
                        <a:t>وضعیت </a:t>
                      </a:r>
                      <a:r>
                        <a:rPr lang="fa-IR" sz="1400" b="1" dirty="0">
                          <a:solidFill>
                            <a:srgbClr val="3333FF"/>
                          </a:solidFill>
                          <a:cs typeface="B Zar" pitchFamily="2" charset="-78"/>
                        </a:rPr>
                        <a:t>موجود ایرانداک  از دیدگاه سیاستگذاران</a:t>
                      </a:r>
                      <a:endParaRPr lang="en-US" sz="1400" b="1" dirty="0">
                        <a:solidFill>
                          <a:srgbClr val="3333FF"/>
                        </a:solidFill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b="1" dirty="0" smtClean="0">
                          <a:solidFill>
                            <a:srgbClr val="3333FF"/>
                          </a:solidFill>
                          <a:cs typeface="B Zar" pitchFamily="2" charset="-78"/>
                        </a:rPr>
                        <a:t> وضعیت موجود ایرانداک</a:t>
                      </a:r>
                      <a:endParaRPr lang="en-US" sz="1200" b="1" dirty="0" smtClean="0">
                        <a:solidFill>
                          <a:srgbClr val="3333FF"/>
                        </a:solidFill>
                        <a:latin typeface="+mn-lt"/>
                        <a:ea typeface="Calibri"/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en-US" sz="12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5769">
                <a:tc vMerge="1">
                  <a:txBody>
                    <a:bodyPr/>
                    <a:lstStyle/>
                    <a:p>
                      <a:pPr algn="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200" b="1" dirty="0" smtClean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rgbClr val="3333FF"/>
                          </a:solidFill>
                          <a:cs typeface="B Zar" pitchFamily="2" charset="-78"/>
                        </a:rPr>
                        <a:t>وضعیت </a:t>
                      </a:r>
                      <a:r>
                        <a:rPr lang="fa-IR" sz="1200" b="1" dirty="0">
                          <a:solidFill>
                            <a:srgbClr val="3333FF"/>
                          </a:solidFill>
                          <a:cs typeface="B Zar" pitchFamily="2" charset="-78"/>
                        </a:rPr>
                        <a:t>موجود ایرانداک از دیدگاه مدیران و کارکنان ایرانداک</a:t>
                      </a:r>
                      <a:endParaRPr lang="en-US" sz="1200" b="1" dirty="0">
                        <a:solidFill>
                          <a:srgbClr val="3333FF"/>
                        </a:solidFill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80664"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cs typeface="B Zar" pitchFamily="2" charset="-78"/>
                        </a:rPr>
                        <a:t>ضعف در تولید اطلاعات تحلیلی</a:t>
                      </a:r>
                      <a:endParaRPr lang="en-US" sz="12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250" dirty="0" smtClean="0">
                        <a:solidFill>
                          <a:srgbClr val="FF0000"/>
                        </a:solidFill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1</a:t>
                      </a:r>
                      <a:r>
                        <a:rPr lang="ar-SA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-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ضعف </a:t>
                      </a:r>
                      <a:r>
                        <a:rPr lang="ar-SA" sz="1250" dirty="0">
                          <a:cs typeface="B Zar" pitchFamily="2" charset="-78"/>
                        </a:rPr>
                        <a:t>در انجام پژوهش های تحلیلی در بانکهای اطلاعاتی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در </a:t>
                      </a:r>
                      <a:r>
                        <a:rPr lang="ar-SA" sz="1250" dirty="0">
                          <a:cs typeface="B Zar" pitchFamily="2" charset="-78"/>
                        </a:rPr>
                        <a:t>شناسایی و تشخیص، نیازهای تحقیقاتی، اولویتهای تحقیقاتی و سیاستهای حاکم بر  فعالیتهای علم و فناوری.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2-</a:t>
                      </a:r>
                      <a:r>
                        <a:rPr lang="ar-SA" sz="1250" dirty="0">
                          <a:cs typeface="B Zar" pitchFamily="2" charset="-78"/>
                        </a:rPr>
                        <a:t>ضعف در انجام پژوهش های تحلیلی در بانکهای اطلاعاتی در دسترس،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در </a:t>
                      </a:r>
                      <a:r>
                        <a:rPr lang="ar-SA" sz="1250" dirty="0">
                          <a:cs typeface="B Zar" pitchFamily="2" charset="-78"/>
                        </a:rPr>
                        <a:t>شناسایی و تشخیص، محققین، متخصصان و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استعداد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های </a:t>
                      </a:r>
                      <a:r>
                        <a:rPr lang="ar-SA" sz="1250" dirty="0">
                          <a:cs typeface="B Zar" pitchFamily="2" charset="-78"/>
                        </a:rPr>
                        <a:t>کشور.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3-</a:t>
                      </a:r>
                      <a:r>
                        <a:rPr lang="ar-SA" sz="1250" dirty="0">
                          <a:cs typeface="B Zar" pitchFamily="2" charset="-78"/>
                        </a:rPr>
                        <a:t> ضعف در انجام برخی از فعالیتهای مدیریت دانش نظیر آمارگیری و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داده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کاوی </a:t>
                      </a:r>
                      <a:r>
                        <a:rPr lang="ar-SA" sz="1250" dirty="0">
                          <a:cs typeface="B Zar" pitchFamily="2" charset="-78"/>
                        </a:rPr>
                        <a:t>در محتوای اطلاعات  گردآوری شده و آگاهی رسانی به سیاستگذاران.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/>
                </a:tc>
              </a:tr>
              <a:tr h="1346395"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cs typeface="B Zar" pitchFamily="2" charset="-78"/>
                        </a:rPr>
                        <a:t>کاستی در فرآیندهای نشر و اشاعه دانش و اطلاعات</a:t>
                      </a:r>
                      <a:endParaRPr lang="en-US" sz="12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fa-IR" sz="1250" dirty="0" smtClean="0">
                        <a:solidFill>
                          <a:srgbClr val="FF0000"/>
                        </a:solidFill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fa-IR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1-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کاستی </a:t>
                      </a:r>
                      <a:r>
                        <a:rPr lang="ar-SA" sz="1250" dirty="0">
                          <a:cs typeface="B Zar" pitchFamily="2" charset="-78"/>
                        </a:rPr>
                        <a:t>و ضعف در زمینه برگزاری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همایشها </a:t>
                      </a:r>
                      <a:r>
                        <a:rPr lang="ar-SA" sz="1250" dirty="0">
                          <a:cs typeface="B Zar" pitchFamily="2" charset="-78"/>
                        </a:rPr>
                        <a:t>و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کنفرانس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های </a:t>
                      </a:r>
                      <a:r>
                        <a:rPr lang="ar-SA" sz="1250" dirty="0">
                          <a:cs typeface="B Zar" pitchFamily="2" charset="-78"/>
                        </a:rPr>
                        <a:t>تخصصی در راستای اولویتها و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سیاستهای </a:t>
                      </a:r>
                      <a:r>
                        <a:rPr lang="ar-SA" sz="1250" dirty="0">
                          <a:cs typeface="B Zar" pitchFamily="2" charset="-78"/>
                        </a:rPr>
                        <a:t>حاکم بر فعالیتهای علم و فناوری کشور.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4445"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2-</a:t>
                      </a:r>
                      <a:r>
                        <a:rPr lang="ar-SA" sz="1250" dirty="0">
                          <a:cs typeface="B Zar" pitchFamily="2" charset="-78"/>
                        </a:rPr>
                        <a:t>کاستی و ضعف در زمینه برگزاری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نشست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های </a:t>
                      </a:r>
                      <a:r>
                        <a:rPr lang="ar-SA" sz="1250" dirty="0">
                          <a:cs typeface="B Zar" pitchFamily="2" charset="-78"/>
                        </a:rPr>
                        <a:t>تخصصی در راستای اولویتها و سیاستهای حاکم بر فعالیتهای علم و فناوری کشور.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4445"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3-</a:t>
                      </a:r>
                      <a:r>
                        <a:rPr lang="ar-SA" sz="1250" dirty="0">
                          <a:cs typeface="B Zar" pitchFamily="2" charset="-78"/>
                        </a:rPr>
                        <a:t>کاستی و ضعف در زمینه تشکیل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کرسی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های </a:t>
                      </a:r>
                      <a:r>
                        <a:rPr lang="ar-SA" sz="1250" dirty="0">
                          <a:cs typeface="B Zar" pitchFamily="2" charset="-78"/>
                        </a:rPr>
                        <a:t>نظریه پردازی.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4445"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4-</a:t>
                      </a:r>
                      <a:r>
                        <a:rPr lang="ar-SA" sz="1250" dirty="0">
                          <a:cs typeface="B Zar" pitchFamily="2" charset="-78"/>
                        </a:rPr>
                        <a:t>عملکرد متوسط در زمینه تقویت و گسترش گفتمان تولید علم و جنبش نرم افزاری.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marL="4445"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5-</a:t>
                      </a:r>
                      <a:r>
                        <a:rPr lang="ar-SA" sz="1250" dirty="0">
                          <a:cs typeface="B Zar" pitchFamily="2" charset="-78"/>
                        </a:rPr>
                        <a:t>عملکرد متوسط در زمینه راه اندازی مجلات تخصصی در راستای اولویتها و سیاستهای حاکم بر فعالیتهای علم و فناوری کشور.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6-</a:t>
                      </a:r>
                      <a:r>
                        <a:rPr lang="ar-SA" sz="1250" dirty="0">
                          <a:cs typeface="B Zar" pitchFamily="2" charset="-78"/>
                        </a:rPr>
                        <a:t>کاستی و ضعف در زمینه ارائه مشاوره­های سیاستی به سیاستگذاران کشور.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/>
                </a:tc>
              </a:tr>
              <a:tr h="883429"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cs typeface="B Zar" pitchFamily="2" charset="-78"/>
                        </a:rPr>
                        <a:t>مشارکت و همکاری اندک  با نهادهای سیاستگذار علم و فناوری کشور</a:t>
                      </a:r>
                      <a:endParaRPr lang="en-US" sz="12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endParaRPr lang="fa-IR" sz="1250" dirty="0" smtClean="0">
                        <a:solidFill>
                          <a:srgbClr val="FF0000"/>
                        </a:solidFill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fa-IR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1</a:t>
                      </a:r>
                      <a:r>
                        <a:rPr lang="ar-SA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-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عملکرد </a:t>
                      </a:r>
                      <a:r>
                        <a:rPr lang="ar-SA" sz="1250" dirty="0">
                          <a:cs typeface="B Zar" pitchFamily="2" charset="-78"/>
                        </a:rPr>
                        <a:t>ضعیف ایرانداک در پیشنهاد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گزینه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های </a:t>
                      </a:r>
                      <a:r>
                        <a:rPr lang="ar-SA" sz="1250" dirty="0">
                          <a:cs typeface="B Zar" pitchFamily="2" charset="-78"/>
                        </a:rPr>
                        <a:t>سیاستی و قانونی به نهادهای سیاستگذار حوزه علم و فناوری کشور.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2-</a:t>
                      </a:r>
                      <a:r>
                        <a:rPr lang="ar-SA" sz="1250" dirty="0">
                          <a:cs typeface="B Zar" pitchFamily="2" charset="-78"/>
                        </a:rPr>
                        <a:t>فعالیت اندک ایرانداک در زمینه نقد قوانین و مقرارت تدوین و تصویب شده.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3-</a:t>
                      </a:r>
                      <a:r>
                        <a:rPr lang="ar-SA" sz="1250" dirty="0">
                          <a:cs typeface="B Zar" pitchFamily="2" charset="-78"/>
                        </a:rPr>
                        <a:t>میزان فعالیت اندک  ایرانداک در نظارت بر اجرای صحیح سیاست­ها و برنامه­ها و مقررات و استانداردها.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4-</a:t>
                      </a:r>
                      <a:r>
                        <a:rPr lang="ar-SA" sz="1250" dirty="0">
                          <a:cs typeface="B Zar" pitchFamily="2" charset="-78"/>
                        </a:rPr>
                        <a:t>مشارکت اندک در فعالیتهای پژوهشی تقاضا محور از سوی نهادهای سیاستگذار.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/>
                </a:tc>
              </a:tr>
              <a:tr h="678417"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cs typeface="B Zar" pitchFamily="2" charset="-78"/>
                        </a:rPr>
                        <a:t>ضعف در کمک به تکمیل و تقویت زیرساختها،  قوانین و مقررات</a:t>
                      </a:r>
                      <a:endParaRPr lang="en-US" sz="1200" b="1" dirty="0">
                        <a:cs typeface="B Zar" pitchFamily="2" charset="-78"/>
                      </a:endParaRPr>
                    </a:p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cs typeface="B Zar" pitchFamily="2" charset="-78"/>
                        </a:rPr>
                        <a:t>علم و فناوری</a:t>
                      </a:r>
                      <a:endParaRPr lang="en-US" sz="12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endParaRPr lang="fa-IR" sz="1250" dirty="0" smtClean="0">
                        <a:solidFill>
                          <a:srgbClr val="FF0000"/>
                        </a:solidFill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fa-IR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1</a:t>
                      </a:r>
                      <a:r>
                        <a:rPr lang="ar-SA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-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فعالیت </a:t>
                      </a:r>
                      <a:r>
                        <a:rPr lang="ar-SA" sz="1250" dirty="0">
                          <a:cs typeface="B Zar" pitchFamily="2" charset="-78"/>
                        </a:rPr>
                        <a:t>اندک ایرانداک در تکمیل زیرساختها و قوانین و مقررات حقوق مالکیت فکری و معنوی پدیدآوران.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2-</a:t>
                      </a:r>
                      <a:r>
                        <a:rPr lang="ar-SA" sz="1250" dirty="0">
                          <a:cs typeface="B Zar" pitchFamily="2" charset="-78"/>
                        </a:rPr>
                        <a:t>فعالیت اندک ایرانداک در انجام پژوهش در زمینه اخلاق اطلاعات و اخلاق فناوری اطلاعات.</a:t>
                      </a:r>
                      <a:endParaRPr lang="en-US" sz="1250" dirty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50" dirty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3-</a:t>
                      </a:r>
                      <a:r>
                        <a:rPr lang="ar-SA" sz="1250" dirty="0">
                          <a:cs typeface="B Zar" pitchFamily="2" charset="-78"/>
                        </a:rPr>
                        <a:t>فعالیت اندک ایرانداک در انجام پژوهش  در زمینه  اخلاق پژوهش.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/>
                </a:tc>
              </a:tr>
              <a:tr h="845411"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 smtClean="0">
                          <a:cs typeface="B Zar" pitchFamily="2" charset="-78"/>
                        </a:rPr>
                        <a:t>ضعف در زمینه نظام</a:t>
                      </a:r>
                      <a:r>
                        <a:rPr lang="fa-IR" sz="1200" b="1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00" b="1" dirty="0" smtClean="0">
                          <a:cs typeface="B Zar" pitchFamily="2" charset="-78"/>
                        </a:rPr>
                        <a:t>های آماری اطلاعات علمی، پژوهش و فناوری</a:t>
                      </a:r>
                      <a:endParaRPr lang="en-US" sz="12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endParaRPr lang="fa-IR" sz="1250" dirty="0" smtClean="0">
                        <a:solidFill>
                          <a:srgbClr val="FF0000"/>
                        </a:solidFill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fa-IR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1</a:t>
                      </a:r>
                      <a:r>
                        <a:rPr lang="ar-SA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-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فعالیت اندک ایرانداک در به روزرسانی شاخص­های نقشه جامع علمی کشور با توجه به تحولات علمی و فنی در منطقه و جهان.</a:t>
                      </a:r>
                      <a:endParaRPr lang="en-US" sz="1250" dirty="0" smtClean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2-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فعالیت اندک ایرانداک در رصد شاخص</a:t>
                      </a:r>
                      <a:r>
                        <a:rPr lang="fa-IR" sz="1250" dirty="0" smtClean="0">
                          <a:cs typeface="B Zar" pitchFamily="2" charset="-78"/>
                        </a:rPr>
                        <a:t> 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های علم و فناوری و انجام ارزیابی­های دوره­ای و گزارش روند وضعیت تولیدات علمی و فناوری.</a:t>
                      </a:r>
                      <a:endParaRPr lang="en-US" sz="1250" dirty="0" smtClean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3-ف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عالیت اندک ایرانداک در به روزرسانی شاخص­های ارزیابی توسعه علمی و فناوری کشور.</a:t>
                      </a:r>
                      <a:endParaRPr lang="en-US" sz="1250" dirty="0" smtClean="0">
                        <a:cs typeface="B Zar" pitchFamily="2" charset="-78"/>
                      </a:endParaRPr>
                    </a:p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r>
                        <a:rPr lang="ar-SA" sz="1250" dirty="0" smtClean="0">
                          <a:solidFill>
                            <a:srgbClr val="FF0000"/>
                          </a:solidFill>
                          <a:cs typeface="B Zar" pitchFamily="2" charset="-78"/>
                        </a:rPr>
                        <a:t>4-ع</a:t>
                      </a:r>
                      <a:r>
                        <a:rPr lang="ar-SA" sz="1250" dirty="0" smtClean="0">
                          <a:cs typeface="B Zar" pitchFamily="2" charset="-78"/>
                        </a:rPr>
                        <a:t>ملکرد ضعیف ایرانداک در ارائه شاخص­های مدیریتی به سیاستگذاران.</a:t>
                      </a:r>
                      <a:endParaRPr lang="en-US" sz="1250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/>
                </a:tc>
              </a:tr>
              <a:tr h="590332">
                <a:tc>
                  <a:txBody>
                    <a:bodyPr/>
                    <a:lstStyle/>
                    <a:p>
                      <a:pPr algn="ctr" rtl="1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ar-SA" sz="1200" b="1" dirty="0">
                          <a:cs typeface="B Zar" pitchFamily="2" charset="-78"/>
                        </a:rPr>
                        <a:t>ناشناخته بودن پژوهشگاه و مأموریت آن در میان نهادهای سیاستگذار علم و فناوری</a:t>
                      </a:r>
                      <a:endParaRPr lang="en-US" sz="1200" b="1" dirty="0">
                        <a:latin typeface="Calibri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80000"/>
                        </a:lnSpc>
                        <a:spcAft>
                          <a:spcPts val="0"/>
                        </a:spcAft>
                        <a:tabLst>
                          <a:tab pos="228600" algn="r"/>
                        </a:tabLst>
                      </a:pPr>
                      <a:endParaRPr lang="ar-SA" sz="1200" dirty="0">
                        <a:latin typeface="BNazanin"/>
                        <a:ea typeface="Calibri"/>
                        <a:cs typeface="B Zar" pitchFamily="2" charset="-78"/>
                      </a:endParaRPr>
                    </a:p>
                  </a:txBody>
                  <a:tcPr marL="54333" marR="54333" marT="0" marB="0"/>
                </a:tc>
              </a:tr>
            </a:tbl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404664"/>
            <a:ext cx="8358246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اهداف مطلوب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ایرانداک در پشتیبانی از سیاستگذاری علم و فناوری و </a:t>
            </a:r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الزامات و پیشرانها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ی آنها</a:t>
            </a:r>
            <a:endParaRPr lang="fa-IR" sz="2400" dirty="0">
              <a:solidFill>
                <a:schemeClr val="bg1"/>
              </a:solidFill>
              <a:cs typeface="B Tabassom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1142984"/>
            <a:ext cx="857256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1600" b="1" dirty="0" smtClean="0">
                <a:cs typeface="B Zar" pitchFamily="2" charset="-78"/>
              </a:rPr>
              <a:t>الف) دستیابی به زیرساخت و نظام فعال سازمانی برای خلق دانش و اطلاعات تحلیلی مورد نیاز سیاستگذاران </a:t>
            </a:r>
            <a:endParaRPr lang="fa-IR" sz="1600" b="1" dirty="0" smtClean="0">
              <a:cs typeface="B Zar" pitchFamily="2" charset="-78"/>
            </a:endParaRPr>
          </a:p>
          <a:p>
            <a:pPr algn="just">
              <a:lnSpc>
                <a:spcPct val="150000"/>
              </a:lnSpc>
            </a:pPr>
            <a:endParaRPr lang="en-US" dirty="0" smtClean="0">
              <a:cs typeface="B Zar" pitchFamily="2" charset="-78"/>
            </a:endParaRPr>
          </a:p>
          <a:p>
            <a:pPr marL="285750" lvl="0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گسترش فعالیتهای داده‌کاوی در محتوای اطلاعات گردآوری شده ؛</a:t>
            </a:r>
            <a:endParaRPr lang="en-US" dirty="0" smtClean="0">
              <a:cs typeface="B Zar" pitchFamily="2" charset="-78"/>
            </a:endParaRPr>
          </a:p>
          <a:p>
            <a:pPr marL="285750" lvl="0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انجام تحلیل‌های توصیفی،‌ پیش‌بینی کننده و تجویزی در محتوی اطلاعات گردآوری شده ؛</a:t>
            </a:r>
            <a:endParaRPr lang="en-US" dirty="0" smtClean="0">
              <a:cs typeface="B Zar" pitchFamily="2" charset="-78"/>
            </a:endParaRPr>
          </a:p>
          <a:p>
            <a:pPr marL="285750" lvl="0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شناسایی و طراحی سرویسهاي جاذب اطلاعاتی علمی و فناورانه از طریق تحلیل رفتار جامعه علمی؛</a:t>
            </a:r>
            <a:endParaRPr lang="en-US" dirty="0" smtClean="0">
              <a:cs typeface="B Zar" pitchFamily="2" charset="-78"/>
            </a:endParaRPr>
          </a:p>
          <a:p>
            <a:pPr marL="285750" lvl="0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تحلیل و فرآوري داده‌ها با استفاده از روشهاي آماري، تحلیلی و الگوریتم­هاي هوش مصنوعی؛</a:t>
            </a:r>
            <a:endParaRPr lang="en-US" dirty="0" smtClean="0">
              <a:cs typeface="B Zar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404664"/>
            <a:ext cx="8358246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اهداف مطلوب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ایرانداک در پشتیبانی از سیاستگذاری علم و فناوری و </a:t>
            </a:r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الزامات و پیشرانها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ی آنها</a:t>
            </a:r>
            <a:endParaRPr lang="fa-IR" sz="2400" dirty="0">
              <a:solidFill>
                <a:schemeClr val="bg1"/>
              </a:solidFill>
              <a:cs typeface="B Tabassom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142984"/>
            <a:ext cx="8358246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r-SA" sz="1600" b="1" dirty="0" smtClean="0">
                <a:cs typeface="B Zar" pitchFamily="2" charset="-78"/>
              </a:rPr>
              <a:t>ب) تقویت و بهبود فرآیندهای  اشاعه دانش و اطلاعات مورد نیاز سیاستگذاران علم و فناوری </a:t>
            </a:r>
            <a:endParaRPr lang="fa-IR" sz="1600" b="1" dirty="0" smtClean="0">
              <a:cs typeface="B Zar" pitchFamily="2" charset="-78"/>
            </a:endParaRPr>
          </a:p>
          <a:p>
            <a:pPr>
              <a:lnSpc>
                <a:spcPct val="150000"/>
              </a:lnSpc>
            </a:pPr>
            <a:endParaRPr lang="en-US" sz="1600" b="1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افزایش کاربرمداری و نیازمحوری خدمات اطلاع رسانی برای سیاستگذاران؛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برگزاری دوره‌های آموزشی با مخاطب سیاستگذران علم و فناوری 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افزایش کمیت </a:t>
            </a:r>
            <a:r>
              <a:rPr lang="ar-SA" dirty="0" smtClean="0">
                <a:cs typeface="B Zar" pitchFamily="2" charset="-78"/>
              </a:rPr>
              <a:t>کانالهای </a:t>
            </a:r>
            <a:r>
              <a:rPr lang="ar-SA" dirty="0" smtClean="0">
                <a:cs typeface="B Zar" pitchFamily="2" charset="-78"/>
              </a:rPr>
              <a:t>دستیابی به اطلاعات و افزایش کیفیت دسترسی به آنها برای سیاستگذاران؛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اشاعه دستاوردهای پژوهش‌ها؛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طراحي و ساخت سيستم اشاعه گزينشي اطلاعات برای سیاستگذاران؛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برگزاری </a:t>
            </a:r>
            <a:r>
              <a:rPr lang="ar-SA" dirty="0" smtClean="0">
                <a:cs typeface="B Zar" pitchFamily="2" charset="-78"/>
              </a:rPr>
              <a:t>همایشها</a:t>
            </a:r>
            <a:r>
              <a:rPr lang="ar-SA" dirty="0" smtClean="0">
                <a:cs typeface="B Zar" pitchFamily="2" charset="-78"/>
              </a:rPr>
              <a:t>، </a:t>
            </a:r>
            <a:r>
              <a:rPr lang="ar-SA" dirty="0" smtClean="0">
                <a:cs typeface="B Zar" pitchFamily="2" charset="-78"/>
              </a:rPr>
              <a:t>کنفرانسهای </a:t>
            </a:r>
            <a:r>
              <a:rPr lang="ar-SA" dirty="0" smtClean="0">
                <a:cs typeface="B Zar" pitchFamily="2" charset="-78"/>
              </a:rPr>
              <a:t>تخصصی، کرسی‌های نظریه پردازی و نشستها در راستای اولویتها </a:t>
            </a:r>
            <a:r>
              <a:rPr lang="fa-IR" dirty="0" smtClean="0">
                <a:cs typeface="B Zar" pitchFamily="2" charset="-78"/>
              </a:rPr>
              <a:t>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راه اندازی مجلات تخصصی در راستای اولویتها و سیاستهای حاکم بر فعالیتهای علم و فناوری کشور؛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 ارائه مشاوره‌های سیاستی به سیاستگذار ان؛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ایجاد </a:t>
            </a:r>
            <a:r>
              <a:rPr lang="ar-SA" dirty="0" smtClean="0">
                <a:cs typeface="B Zar" pitchFamily="2" charset="-78"/>
              </a:rPr>
              <a:t>شبکه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هاي </a:t>
            </a:r>
            <a:r>
              <a:rPr lang="ar-SA" dirty="0" smtClean="0">
                <a:cs typeface="B Zar" pitchFamily="2" charset="-78"/>
              </a:rPr>
              <a:t>مجازي و حقیقی از اعضای جامعه علمی و صاحبنظران برای استفاده در فرآیند‌های سیاستگذاری؛</a:t>
            </a:r>
            <a:endParaRPr lang="en-US" dirty="0" smtClean="0">
              <a:cs typeface="B Zar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4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2160240" y="188640"/>
            <a:ext cx="6660232" cy="504056"/>
          </a:xfrm>
          <a:solidFill>
            <a:srgbClr val="0070C0"/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نقش مراکز اسناد و مدارک علمی</a:t>
            </a:r>
            <a:endParaRPr lang="fa-IR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85984" y="857232"/>
            <a:ext cx="6572296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a-IR" sz="2400" b="1" dirty="0" smtClean="0">
              <a:solidFill>
                <a:srgbClr val="3333FF"/>
              </a:solidFill>
              <a:cs typeface="B Zar" pitchFamily="2" charset="-78"/>
            </a:endParaRPr>
          </a:p>
          <a:p>
            <a:endParaRPr lang="fa-IR" sz="2400" b="1" dirty="0" smtClean="0">
              <a:solidFill>
                <a:srgbClr val="3333FF"/>
              </a:solidFill>
              <a:cs typeface="B Zar" pitchFamily="2" charset="-78"/>
            </a:endParaRPr>
          </a:p>
          <a:p>
            <a:pPr marL="265113" indent="-265113" algn="just">
              <a:lnSpc>
                <a:spcPct val="170000"/>
              </a:lnSpc>
              <a:buClr>
                <a:srgbClr val="0070C0"/>
              </a:buClr>
              <a:buSzPct val="75000"/>
            </a:pPr>
            <a:endParaRPr lang="fa-IR" sz="1500" b="1" dirty="0" smtClean="0">
              <a:solidFill>
                <a:srgbClr val="002060"/>
              </a:solidFill>
              <a:cs typeface="B Zar" pitchFamily="2" charset="-78"/>
            </a:endParaRPr>
          </a:p>
          <a:p>
            <a:r>
              <a:rPr lang="fa-IR" b="1" dirty="0" smtClean="0">
                <a:cs typeface="B Zar" pitchFamily="2" charset="-78"/>
              </a:rPr>
              <a:t> </a:t>
            </a:r>
            <a:endParaRPr lang="en-US" b="1" dirty="0">
              <a:cs typeface="B Za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1616223"/>
            <a:ext cx="72866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3333FF"/>
                </a:solidFill>
                <a:cs typeface="B Zar" pitchFamily="2" charset="-78"/>
              </a:rPr>
              <a:t>مستند سازی</a:t>
            </a:r>
            <a:r>
              <a:rPr lang="fa-IR" sz="2000" b="1" dirty="0" smtClean="0">
                <a:solidFill>
                  <a:srgbClr val="3333FF"/>
                </a:solidFill>
                <a:cs typeface="+mj-cs"/>
              </a:rPr>
              <a:t>(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Documentation</a:t>
            </a:r>
            <a:r>
              <a:rPr lang="fa-IR" sz="2000" b="1" dirty="0" smtClean="0">
                <a:solidFill>
                  <a:srgbClr val="3333FF"/>
                </a:solidFill>
                <a:cs typeface="+mj-cs"/>
              </a:rPr>
              <a:t>)</a:t>
            </a:r>
            <a:endParaRPr lang="en-US" sz="2000" b="1" dirty="0" smtClean="0">
              <a:solidFill>
                <a:srgbClr val="3333FF"/>
              </a:solidFill>
              <a:cs typeface="+mj-cs"/>
            </a:endParaRPr>
          </a:p>
          <a:p>
            <a:r>
              <a:rPr lang="fa-IR" sz="2000" dirty="0" smtClean="0">
                <a:cs typeface="B Zar" pitchFamily="2" charset="-78"/>
              </a:rPr>
              <a:t>سازماندهی نظام</a:t>
            </a:r>
            <a:r>
              <a:rPr lang="en-US" sz="2000" dirty="0" smtClean="0">
                <a:cs typeface="B Zar" pitchFamily="2" charset="-78"/>
              </a:rPr>
              <a:t> </a:t>
            </a:r>
            <a:r>
              <a:rPr lang="fa-IR" sz="2000" dirty="0" smtClean="0">
                <a:cs typeface="B Zar" pitchFamily="2" charset="-78"/>
              </a:rPr>
              <a:t>مند اطلاعات و اسناد؛</a:t>
            </a:r>
            <a:endParaRPr lang="en-US" sz="2000" dirty="0" smtClean="0">
              <a:cs typeface="B Zar" pitchFamily="2" charset="-78"/>
            </a:endParaRPr>
          </a:p>
          <a:p>
            <a:endParaRPr lang="en-US" sz="2000" b="1" dirty="0" smtClean="0">
              <a:solidFill>
                <a:srgbClr val="3333FF"/>
              </a:solidFill>
              <a:cs typeface="B Zar" pitchFamily="2" charset="-78"/>
            </a:endParaRPr>
          </a:p>
          <a:p>
            <a:pPr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3333FF"/>
                </a:solidFill>
                <a:cs typeface="B Zar" pitchFamily="2" charset="-78"/>
              </a:rPr>
              <a:t>مراکز اسناد و مدارک (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Document centers</a:t>
            </a:r>
            <a:r>
              <a:rPr lang="fa-IR" sz="2000" b="1" dirty="0" smtClean="0">
                <a:solidFill>
                  <a:srgbClr val="3333FF"/>
                </a:solidFill>
                <a:cs typeface="B Zar" pitchFamily="2" charset="-78"/>
              </a:rPr>
              <a:t>)</a:t>
            </a:r>
            <a:endParaRPr lang="en-US" sz="2000" b="1" dirty="0" smtClean="0">
              <a:solidFill>
                <a:srgbClr val="3333FF"/>
              </a:solidFill>
              <a:cs typeface="B Zar" pitchFamily="2" charset="-78"/>
            </a:endParaRPr>
          </a:p>
          <a:p>
            <a:r>
              <a:rPr lang="fa-IR" sz="2000" dirty="0" smtClean="0">
                <a:cs typeface="B Zar" pitchFamily="2" charset="-78"/>
              </a:rPr>
              <a:t>مراکزی که فعالیت مستندسازی در آنها انجام می گیرد؛</a:t>
            </a:r>
          </a:p>
          <a:p>
            <a:endParaRPr lang="fa-IR" sz="2000" dirty="0" smtClean="0">
              <a:cs typeface="B Zar" pitchFamily="2" charset="-78"/>
            </a:endParaRPr>
          </a:p>
          <a:p>
            <a:pPr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3333FF"/>
                </a:solidFill>
                <a:cs typeface="B Zar" pitchFamily="2" charset="-78"/>
              </a:rPr>
              <a:t>مراکز اسناد و مدارک علمی</a:t>
            </a:r>
            <a:r>
              <a:rPr lang="fa-IR" sz="2000" dirty="0" smtClean="0">
                <a:solidFill>
                  <a:srgbClr val="3333FF"/>
                </a:solidFill>
                <a:cs typeface="B Zar" pitchFamily="2" charset="-78"/>
              </a:rPr>
              <a:t>(</a:t>
            </a:r>
            <a:r>
              <a:rPr lang="en-US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Scientific document centers</a:t>
            </a:r>
            <a:r>
              <a:rPr lang="fa-IR" sz="2000" dirty="0" smtClean="0">
                <a:solidFill>
                  <a:srgbClr val="3333FF"/>
                </a:solidFill>
                <a:cs typeface="B Zar" pitchFamily="2" charset="-78"/>
              </a:rPr>
              <a:t>)</a:t>
            </a:r>
            <a:endParaRPr lang="en-US" sz="2000" dirty="0" smtClean="0">
              <a:solidFill>
                <a:srgbClr val="3333FF"/>
              </a:solidFill>
              <a:cs typeface="B Zar" pitchFamily="2" charset="-78"/>
            </a:endParaRPr>
          </a:p>
          <a:p>
            <a:r>
              <a:rPr lang="fa-IR" sz="2000" dirty="0" smtClean="0">
                <a:cs typeface="B Zar" pitchFamily="2" charset="-78"/>
              </a:rPr>
              <a:t>نهادهایی هستند که در زمینه دریافت، پردازش، حفظ،‌ نمایه سازی انتشارات رشته های علمی و یا حوزه</a:t>
            </a:r>
            <a:r>
              <a:rPr lang="en-US" sz="2000" dirty="0" smtClean="0">
                <a:cs typeface="B Zar" pitchFamily="2" charset="-78"/>
              </a:rPr>
              <a:t> </a:t>
            </a:r>
            <a:r>
              <a:rPr lang="fa-IR" sz="2000" dirty="0" smtClean="0">
                <a:cs typeface="B Zar" pitchFamily="2" charset="-78"/>
              </a:rPr>
              <a:t>های پژوهشی و مطالعاتی تخصص دارند؛</a:t>
            </a:r>
            <a:endParaRPr lang="fa-IR" sz="2000" dirty="0" smtClean="0">
              <a:solidFill>
                <a:srgbClr val="3333FF"/>
              </a:solidFill>
              <a:cs typeface="B Zar" pitchFamily="2" charset="-78"/>
            </a:endParaRPr>
          </a:p>
          <a:p>
            <a:endParaRPr lang="en-US" sz="2000" dirty="0" smtClean="0">
              <a:cs typeface="B Zar" pitchFamily="2" charset="-78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0"/>
            <a:ext cx="185735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404664"/>
            <a:ext cx="8358246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اهداف مطلوب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ایرانداک در پشتیبانی از سیاستگذاری علم و فناوری و </a:t>
            </a:r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الزامات و پیشرانها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ی آنها</a:t>
            </a:r>
            <a:endParaRPr lang="fa-IR" sz="2400" dirty="0">
              <a:solidFill>
                <a:schemeClr val="bg1"/>
              </a:solidFill>
              <a:cs typeface="B Tabassom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357298"/>
            <a:ext cx="814393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r-SA" sz="1600" b="1" dirty="0" smtClean="0">
                <a:cs typeface="B Zar" pitchFamily="2" charset="-78"/>
              </a:rPr>
              <a:t>ج) دستیابی به زیرساخت و نظام فعال سازمانی جهت مشارکت رضایت بخش در سیاستگذاری علم و فناوری </a:t>
            </a:r>
            <a:endParaRPr lang="fa-IR" sz="1600" b="1" dirty="0" smtClean="0">
              <a:cs typeface="B Zar" pitchFamily="2" charset="-78"/>
            </a:endParaRPr>
          </a:p>
          <a:p>
            <a:pPr>
              <a:lnSpc>
                <a:spcPct val="150000"/>
              </a:lnSpc>
            </a:pPr>
            <a:endParaRPr lang="en-US" b="1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مشارکت در پیشنهاد گزینه‌های سیاستی و قانونی به سیاستگذاران حوزه علم و فناوری 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مشارکت در تدوین و تصویب خط مشی‌ها و رویه‌ها و مقررات در مراجع بالادست سیاستگذار؛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مشارکت در زمینه نقد قوانین و مقرارت تدوین و تصویب شده؛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مشارکت  در نظارت بر اجرای صحیح سیاست‌ها؛ برنامه‌ها و مقررات 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مشارکت در فعالیتهای پژوهشی تقاضا محور سیاستگذاران؛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تاثیرگذاری بر بودجه تحقیق و پژوهش  از طریق بهبود و گسترش سامانه ثبت طرح‌های پژوهشی؛</a:t>
            </a:r>
            <a:endParaRPr lang="en-US" dirty="0" smtClean="0">
              <a:cs typeface="B Zar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404664"/>
            <a:ext cx="8358246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اهداف مطلوب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ایرانداک در پشتیبانی از سیاستگذاری علم و فناوری و </a:t>
            </a:r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الزامات و پیشرانها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ی آنها</a:t>
            </a:r>
            <a:endParaRPr lang="fa-IR" sz="2400" dirty="0">
              <a:solidFill>
                <a:schemeClr val="bg1"/>
              </a:solidFill>
              <a:cs typeface="B Tabassom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1428736"/>
            <a:ext cx="72152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500" b="1" dirty="0" smtClean="0">
                <a:cs typeface="B Zar" pitchFamily="2" charset="-78"/>
              </a:rPr>
              <a:t>د) دستیابی به زیرساخت و نظام فعال سازمانی جهت کمک به تکمیل و تقویت زیرساختها، قوانین و مقررات علم و فناوری </a:t>
            </a:r>
            <a:endParaRPr lang="en-US" sz="1500" b="1" dirty="0" smtClean="0">
              <a:cs typeface="B Zar" pitchFamily="2" charset="-78"/>
            </a:endParaRPr>
          </a:p>
          <a:p>
            <a:pPr>
              <a:lnSpc>
                <a:spcPct val="150000"/>
              </a:lnSpc>
            </a:pPr>
            <a:endParaRPr lang="en-US" b="1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کمک به  تکمیل زیرساختها و قوانین و مقررات حقوق مالکیت فکری و معنوی پدیدآوران؛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انجام پژوهش در زمینه اخلاق اطلاعات و اخلاق پژوهش؛</a:t>
            </a:r>
            <a:endParaRPr lang="en-US" dirty="0" smtClean="0">
              <a:cs typeface="B Zar" pitchFamily="2" charset="-78"/>
            </a:endParaRPr>
          </a:p>
          <a:p>
            <a:pPr marL="40322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گسترش کانون درستی و اخلاق پژوهش ایران؛</a:t>
            </a:r>
            <a:endParaRPr lang="en-US" dirty="0" smtClean="0">
              <a:cs typeface="B Zar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404664"/>
            <a:ext cx="8358246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اهداف مطلوب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ایرانداک در پشتیبانی از سیاستگذاری علم و فناوری و </a:t>
            </a:r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الزامات و پیشرانها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ی آنها</a:t>
            </a:r>
            <a:endParaRPr lang="fa-IR" sz="2400" dirty="0">
              <a:solidFill>
                <a:schemeClr val="bg1"/>
              </a:solidFill>
              <a:cs typeface="B Tabassom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357298"/>
            <a:ext cx="8072494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r-SA" sz="1600" b="1" dirty="0" smtClean="0">
                <a:cs typeface="B Zar" pitchFamily="2" charset="-78"/>
              </a:rPr>
              <a:t>س) تصویرسازی پژوهشگاه در میان نهادهای سیاستگذار علم و فناوری</a:t>
            </a:r>
            <a:endParaRPr lang="fa-IR" sz="1600" b="1" dirty="0" smtClean="0">
              <a:cs typeface="B Zar" pitchFamily="2" charset="-78"/>
            </a:endParaRPr>
          </a:p>
          <a:p>
            <a:pPr>
              <a:lnSpc>
                <a:spcPct val="150000"/>
              </a:lnSpc>
            </a:pPr>
            <a:endParaRPr lang="en-US" b="1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شناساندن پژوهشگاه و مأموریتهای آن به سیاستگذاران؛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تلاش برای ایجاد ارزش‌افزوده‌ای بیشتر از مراکز اطلاع رسانی رقیب درکشور؛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شناسایی به موقع نیازهای اطلاعات علم و فناوری مراجع سیاستگذار و تلاش برای پاسخگویی 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تبلیغات مناسب برای محصولات پژوهشگاه؛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جذب نخبگان علمي و تلاش برای حفظ آنها در سازمان؛</a:t>
            </a:r>
            <a:endParaRPr lang="en-US" dirty="0" smtClean="0">
              <a:cs typeface="B Zar" pitchFamily="2" charset="-78"/>
            </a:endParaRPr>
          </a:p>
          <a:p>
            <a:pPr marL="344488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گسترش تنوع و پوشش پایگاه‌های اطلاعاتی پژوهشگاه به منظور امکان پاسخگویی به تقاضاهای رو به </a:t>
            </a:r>
            <a:r>
              <a:rPr lang="ar-SA" dirty="0" smtClean="0">
                <a:cs typeface="B Zar" pitchFamily="2" charset="-78"/>
              </a:rPr>
              <a:t>رشد </a:t>
            </a:r>
            <a:r>
              <a:rPr lang="ar-SA" dirty="0" smtClean="0">
                <a:cs typeface="B Zar" pitchFamily="2" charset="-78"/>
              </a:rPr>
              <a:t>؛</a:t>
            </a:r>
            <a:endParaRPr lang="en-US" dirty="0" smtClean="0">
              <a:cs typeface="B Zar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404664"/>
            <a:ext cx="8358246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اهداف مطلوب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ایرانداک در پشتیبانی از سیاستگذاری علم و فناوری و </a:t>
            </a:r>
            <a:r>
              <a:rPr lang="ar-SA" sz="2400" dirty="0" smtClean="0">
                <a:solidFill>
                  <a:schemeClr val="bg1"/>
                </a:solidFill>
                <a:cs typeface="B Tabassom" pitchFamily="2" charset="-78"/>
              </a:rPr>
              <a:t>الزامات و پیشرانها </a:t>
            </a:r>
            <a:r>
              <a:rPr lang="fa-IR" sz="2400" dirty="0" smtClean="0">
                <a:solidFill>
                  <a:schemeClr val="bg1"/>
                </a:solidFill>
                <a:cs typeface="B Tabassom" pitchFamily="2" charset="-78"/>
              </a:rPr>
              <a:t>ی آنها</a:t>
            </a:r>
            <a:endParaRPr lang="fa-IR" sz="2400" dirty="0">
              <a:solidFill>
                <a:schemeClr val="bg1"/>
              </a:solidFill>
              <a:cs typeface="B Tabassom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357298"/>
            <a:ext cx="8001056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r-SA" sz="1600" b="1" dirty="0" smtClean="0">
                <a:cs typeface="B Zar" pitchFamily="2" charset="-78"/>
              </a:rPr>
              <a:t>ه) دستیابی به زیرساخت و نظام فعال سازمانی جهت راه اندازی </a:t>
            </a:r>
            <a:r>
              <a:rPr lang="ar-SA" sz="1600" b="1" dirty="0" smtClean="0">
                <a:cs typeface="B Zar" pitchFamily="2" charset="-78"/>
              </a:rPr>
              <a:t>نظام</a:t>
            </a:r>
            <a:r>
              <a:rPr lang="fa-IR" sz="1600" b="1" dirty="0" smtClean="0">
                <a:cs typeface="B Zar" pitchFamily="2" charset="-78"/>
              </a:rPr>
              <a:t> </a:t>
            </a:r>
            <a:r>
              <a:rPr lang="ar-SA" sz="1600" b="1" dirty="0" smtClean="0">
                <a:cs typeface="B Zar" pitchFamily="2" charset="-78"/>
              </a:rPr>
              <a:t>های </a:t>
            </a:r>
            <a:r>
              <a:rPr lang="ar-SA" sz="1600" b="1" dirty="0" smtClean="0">
                <a:cs typeface="B Zar" pitchFamily="2" charset="-78"/>
              </a:rPr>
              <a:t>آماری و اطلاعات علمی و </a:t>
            </a:r>
            <a:r>
              <a:rPr lang="ar-SA" sz="1600" b="1" dirty="0" smtClean="0">
                <a:cs typeface="B Zar" pitchFamily="2" charset="-78"/>
              </a:rPr>
              <a:t>فناوری</a:t>
            </a:r>
            <a:endParaRPr lang="fa-IR" sz="1600" b="1" dirty="0" smtClean="0">
              <a:cs typeface="B Zar" pitchFamily="2" charset="-78"/>
            </a:endParaRPr>
          </a:p>
          <a:p>
            <a:pPr>
              <a:lnSpc>
                <a:spcPct val="150000"/>
              </a:lnSpc>
            </a:pPr>
            <a:endParaRPr lang="en-US" sz="1600" b="1" dirty="0" smtClean="0">
              <a:cs typeface="B Zar" pitchFamily="2" charset="-78"/>
            </a:endParaRPr>
          </a:p>
          <a:p>
            <a:pPr marL="51117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تلاش  در رصد شاخص‌های علم و فناوری و انجام ارزیابی‌های دوره‌ای وضعیت تولیدات علمی و فناوری؛</a:t>
            </a:r>
            <a:endParaRPr lang="en-US" dirty="0" smtClean="0">
              <a:cs typeface="B Zar" pitchFamily="2" charset="-78"/>
            </a:endParaRPr>
          </a:p>
          <a:p>
            <a:pPr marL="51117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طراحی و اجرای نظام ارزیابی و رتبه‌بندی پایان‌نامه‌ها و رساله؛</a:t>
            </a:r>
            <a:endParaRPr lang="en-US" dirty="0" smtClean="0">
              <a:cs typeface="B Zar" pitchFamily="2" charset="-78"/>
            </a:endParaRPr>
          </a:p>
          <a:p>
            <a:pPr marL="51117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بهبود و گسترش پایگاه  ثبتی داده‌های پایان‌نامه ها و رساله‌های دانش‌آموختگان داخل؛</a:t>
            </a:r>
            <a:endParaRPr lang="en-US" dirty="0" smtClean="0">
              <a:cs typeface="B Zar" pitchFamily="2" charset="-78"/>
            </a:endParaRPr>
          </a:p>
          <a:p>
            <a:pPr marL="51117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بهبود و گسترش </a:t>
            </a:r>
            <a:r>
              <a:rPr lang="ar-SA" dirty="0" smtClean="0">
                <a:cs typeface="B Zar" pitchFamily="2" charset="-78"/>
              </a:rPr>
              <a:t>پایگاه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ثبتی داده‌های پایان‌نامه ها و رساله‌های دانش‌آموختگان ایرانی  خارج؛</a:t>
            </a:r>
            <a:endParaRPr lang="en-US" dirty="0" smtClean="0">
              <a:cs typeface="B Zar" pitchFamily="2" charset="-78"/>
            </a:endParaRPr>
          </a:p>
          <a:p>
            <a:pPr marL="51117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بهبود و گسترش پایگاه ثبتی داده‌های طرح‌های پژوهشی؛</a:t>
            </a:r>
            <a:endParaRPr lang="en-US" dirty="0" smtClean="0">
              <a:cs typeface="B Zar" pitchFamily="2" charset="-78"/>
            </a:endParaRPr>
          </a:p>
          <a:p>
            <a:pPr marL="51117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بهبود و گسترش پایگاه ثبتی داده‌های گزارش‌های دولتی؛</a:t>
            </a:r>
            <a:endParaRPr lang="en-US" dirty="0" smtClean="0">
              <a:cs typeface="B Zar" pitchFamily="2" charset="-78"/>
            </a:endParaRPr>
          </a:p>
          <a:p>
            <a:pPr marL="51117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ساخت درگاه وب پایگاه‌های داده علمی، پژوهشی و فناوران؛</a:t>
            </a:r>
            <a:endParaRPr lang="en-US" dirty="0" smtClean="0">
              <a:cs typeface="B Zar" pitchFamily="2" charset="-78"/>
            </a:endParaRPr>
          </a:p>
          <a:p>
            <a:pPr marL="51117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طراحی و پیاده سازي گزارشها، داشبوردها و سیستمهاي گزارش‌گیري؛</a:t>
            </a:r>
            <a:endParaRPr lang="en-US" dirty="0" smtClean="0">
              <a:cs typeface="B Zar" pitchFamily="2" charset="-78"/>
            </a:endParaRPr>
          </a:p>
          <a:p>
            <a:pPr marL="511175" lvl="0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dirty="0" smtClean="0">
                <a:cs typeface="B Zar" pitchFamily="2" charset="-78"/>
              </a:rPr>
              <a:t>نمایش و گزارش‌گیري از سیستمهاي مختلف آماري و اطلاعاتی؛</a:t>
            </a:r>
            <a:endParaRPr lang="en-US" dirty="0" smtClean="0">
              <a:cs typeface="B Zar" pitchFamily="2" charset="-78"/>
            </a:endParaRPr>
          </a:p>
          <a:p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2" descr="C:\Users\kalantari.n\Desktop\467942-553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571480"/>
            <a:ext cx="8286808" cy="5739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4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2160240" y="188640"/>
            <a:ext cx="6660232" cy="504056"/>
          </a:xfrm>
          <a:solidFill>
            <a:srgbClr val="0070C0"/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کارکردهای مراکز اسناد و مدارک علمی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83768" y="836712"/>
            <a:ext cx="597666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a-IR" sz="2400" b="1" dirty="0" smtClean="0">
              <a:solidFill>
                <a:srgbClr val="3333FF"/>
              </a:solidFill>
              <a:cs typeface="B Zar" pitchFamily="2" charset="-78"/>
            </a:endParaRPr>
          </a:p>
          <a:p>
            <a:pPr algn="just">
              <a:buClr>
                <a:srgbClr val="008000"/>
              </a:buClr>
            </a:pPr>
            <a:endParaRPr lang="fa-IR" sz="2400" b="1" dirty="0" smtClean="0">
              <a:solidFill>
                <a:srgbClr val="3333FF"/>
              </a:solidFill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500" b="1" dirty="0" smtClean="0">
              <a:solidFill>
                <a:srgbClr val="002060"/>
              </a:solidFill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500" b="1" dirty="0" smtClean="0">
              <a:solidFill>
                <a:srgbClr val="002060"/>
              </a:solidFill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500" b="1" dirty="0" smtClean="0">
              <a:solidFill>
                <a:srgbClr val="002060"/>
              </a:solidFill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500" b="1" dirty="0" smtClean="0">
              <a:solidFill>
                <a:srgbClr val="002060"/>
              </a:solidFill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500" b="1" dirty="0" smtClean="0">
              <a:solidFill>
                <a:srgbClr val="002060"/>
              </a:solidFill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500" b="1" dirty="0" smtClean="0">
              <a:solidFill>
                <a:srgbClr val="002060"/>
              </a:solidFill>
              <a:cs typeface="B Zar" pitchFamily="2" charset="-78"/>
            </a:endParaRPr>
          </a:p>
          <a:p>
            <a:pPr algn="just">
              <a:buClr>
                <a:srgbClr val="3333FF"/>
              </a:buClr>
            </a:pPr>
            <a:endParaRPr lang="fa-IR" sz="1500" b="1" dirty="0" smtClean="0">
              <a:solidFill>
                <a:srgbClr val="002060"/>
              </a:solidFill>
              <a:cs typeface="B Zar" pitchFamily="2" charset="-78"/>
            </a:endParaRPr>
          </a:p>
          <a:p>
            <a:pPr algn="just">
              <a:buClr>
                <a:srgbClr val="3333FF"/>
              </a:buClr>
            </a:pPr>
            <a:endParaRPr lang="fa-IR" sz="1500" b="1" dirty="0" smtClean="0">
              <a:solidFill>
                <a:srgbClr val="002060"/>
              </a:solidFill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600" dirty="0" smtClean="0"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600" dirty="0" smtClean="0"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600" dirty="0" smtClean="0"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q"/>
            </a:pPr>
            <a:endParaRPr lang="fa-IR" sz="1600" b="1" dirty="0" smtClean="0">
              <a:cs typeface="B Zar" pitchFamily="2" charset="-78"/>
            </a:endParaRPr>
          </a:p>
          <a:p>
            <a:pPr algn="just">
              <a:buClr>
                <a:srgbClr val="3333FF"/>
              </a:buClr>
            </a:pPr>
            <a:endParaRPr lang="fa-IR" sz="1600" b="1" dirty="0" smtClean="0">
              <a:cs typeface="B Zar" pitchFamily="2" charset="-78"/>
            </a:endParaRPr>
          </a:p>
          <a:p>
            <a:pPr>
              <a:buClr>
                <a:srgbClr val="3333FF"/>
              </a:buClr>
            </a:pPr>
            <a:r>
              <a:rPr lang="fa-IR" b="1" dirty="0" smtClean="0">
                <a:solidFill>
                  <a:srgbClr val="CC0000"/>
                </a:solidFill>
                <a:cs typeface="B Zar" pitchFamily="2" charset="-78"/>
              </a:rPr>
              <a:t> </a:t>
            </a:r>
            <a:endParaRPr lang="en-US" b="1" dirty="0">
              <a:solidFill>
                <a:srgbClr val="CC0000"/>
              </a:solidFill>
              <a:cs typeface="B Zar" pitchFamily="2" charset="-78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0"/>
            <a:ext cx="185735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1643042" y="1500174"/>
            <a:ext cx="67866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2000" b="1" dirty="0" smtClean="0">
                <a:cs typeface="B Zar" pitchFamily="2" charset="-78"/>
              </a:rPr>
              <a:t>انتخاب وگزینش اسناد و منابع اطلاعات؛</a:t>
            </a:r>
          </a:p>
          <a:p>
            <a:pPr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2000" b="1" dirty="0" smtClean="0">
                <a:cs typeface="B Zar" pitchFamily="2" charset="-78"/>
              </a:rPr>
              <a:t>اکتساب اسناد و اطلاعات؛</a:t>
            </a:r>
          </a:p>
          <a:p>
            <a:pPr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2000" b="1" dirty="0" smtClean="0">
                <a:cs typeface="B Zar" pitchFamily="2" charset="-78"/>
              </a:rPr>
              <a:t>پردازش اسناد و اطلاعات و تولید دانش شفاف و قابل فهم؛</a:t>
            </a:r>
          </a:p>
          <a:p>
            <a:pPr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2000" b="1" dirty="0" smtClean="0">
                <a:cs typeface="B Zar" pitchFamily="2" charset="-78"/>
              </a:rPr>
              <a:t>ذخیره سازی اسناد و اطلاعات؛</a:t>
            </a:r>
          </a:p>
          <a:p>
            <a:pPr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2000" b="1" dirty="0" smtClean="0">
                <a:cs typeface="B Zar" pitchFamily="2" charset="-78"/>
              </a:rPr>
              <a:t> بازیابی اسناد و اطلاعات و امکان جستجوی جامع در ادبیات موضوع؛</a:t>
            </a:r>
          </a:p>
          <a:p>
            <a:pPr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2000" b="1" dirty="0" smtClean="0">
                <a:cs typeface="B Zar" pitchFamily="2" charset="-78"/>
              </a:rPr>
              <a:t>اشاعه و بازتولید  اسناد و اطلاعات؛</a:t>
            </a:r>
            <a:endParaRPr lang="en-US" sz="2000" b="1" dirty="0">
              <a:cs typeface="B Zar" pitchFamily="2" charset="-78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4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2160240" y="188640"/>
            <a:ext cx="6660232" cy="504056"/>
          </a:xfrm>
          <a:solidFill>
            <a:srgbClr val="0070C0"/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latin typeface="Times New Roman" pitchFamily="18" charset="0"/>
                <a:cs typeface="B Tabassom" pitchFamily="2" charset="-78"/>
              </a:rPr>
              <a:t>اهداف اصلی مراکز اسناد و مدارک علمی</a:t>
            </a:r>
            <a:endParaRPr lang="fa-IR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85852" y="1428736"/>
            <a:ext cx="7358114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 algn="just">
              <a:lnSpc>
                <a:spcPct val="170000"/>
              </a:lnSpc>
              <a:buClr>
                <a:srgbClr val="0070C0"/>
              </a:buClr>
              <a:buSzPct val="75000"/>
            </a:pPr>
            <a:endParaRPr lang="fa-IR" b="1" dirty="0" smtClean="0">
              <a:solidFill>
                <a:srgbClr val="002060"/>
              </a:solidFill>
              <a:cs typeface="B Zar" pitchFamily="2" charset="-78"/>
            </a:endParaRPr>
          </a:p>
          <a:p>
            <a:pPr marL="265113" indent="-265113" algn="just">
              <a:lnSpc>
                <a:spcPct val="170000"/>
              </a:lnSpc>
              <a:buClr>
                <a:srgbClr val="0070C0"/>
              </a:buClr>
              <a:buSzPct val="75000"/>
              <a:buFont typeface="Wingdings" pitchFamily="2" charset="2"/>
              <a:buChar char="q"/>
            </a:pPr>
            <a:endParaRPr lang="fa-IR" b="1" dirty="0" smtClean="0">
              <a:solidFill>
                <a:srgbClr val="002060"/>
              </a:solidFill>
              <a:cs typeface="B Zar" pitchFamily="2" charset="-78"/>
            </a:endParaRPr>
          </a:p>
          <a:p>
            <a:r>
              <a:rPr lang="fa-IR" b="1" dirty="0" smtClean="0">
                <a:cs typeface="B Zar" pitchFamily="2" charset="-78"/>
              </a:rPr>
              <a:t> </a:t>
            </a:r>
            <a:endParaRPr lang="en-US" b="1" dirty="0">
              <a:cs typeface="B Zar" pitchFamily="2" charset="-7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0"/>
            <a:ext cx="185735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857224" y="2000240"/>
            <a:ext cx="74295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1900" b="1" dirty="0" smtClean="0">
                <a:cs typeface="B Zar" pitchFamily="2" charset="-78"/>
              </a:rPr>
              <a:t>صرفه جویی در وقت کاربران؛ </a:t>
            </a:r>
          </a:p>
          <a:p>
            <a:pPr>
              <a:buClr>
                <a:srgbClr val="3333FF"/>
              </a:buClr>
            </a:pPr>
            <a:endParaRPr lang="fa-IR" sz="1900" b="1" dirty="0" smtClean="0">
              <a:cs typeface="B Zar" pitchFamily="2" charset="-78"/>
            </a:endParaRPr>
          </a:p>
          <a:p>
            <a:pPr algn="just"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1900" b="1" dirty="0" smtClean="0">
                <a:cs typeface="B Zar" pitchFamily="2" charset="-78"/>
              </a:rPr>
              <a:t>تبدیل </a:t>
            </a:r>
            <a:r>
              <a:rPr lang="fa-IR" sz="1900" b="1" dirty="0" smtClean="0">
                <a:cs typeface="B Zar" pitchFamily="2" charset="-78"/>
              </a:rPr>
              <a:t>اطلاعات </a:t>
            </a:r>
            <a:r>
              <a:rPr lang="fa-IR" sz="1900" b="1" dirty="0" smtClean="0">
                <a:cs typeface="B Zar" pitchFamily="2" charset="-78"/>
              </a:rPr>
              <a:t>به </a:t>
            </a:r>
            <a:r>
              <a:rPr lang="fa-IR" sz="1900" b="1" dirty="0" smtClean="0">
                <a:cs typeface="B Zar" pitchFamily="2" charset="-78"/>
              </a:rPr>
              <a:t>مجموعه هایی انعطاف پذیر به تناسب مقاصد </a:t>
            </a:r>
            <a:r>
              <a:rPr lang="fa-IR" sz="1900" b="1" dirty="0" smtClean="0">
                <a:cs typeface="B Zar" pitchFamily="2" charset="-78"/>
              </a:rPr>
              <a:t>کاربران گوناگون؛</a:t>
            </a:r>
            <a:endParaRPr lang="fa-IR" sz="1900" b="1" dirty="0" smtClean="0">
              <a:cs typeface="B Zar" pitchFamily="2" charset="-78"/>
            </a:endParaRPr>
          </a:p>
          <a:p>
            <a:endParaRPr lang="fa-IR" sz="1900" b="1" dirty="0" smtClean="0">
              <a:cs typeface="B Zar" pitchFamily="2" charset="-78"/>
            </a:endParaRPr>
          </a:p>
          <a:p>
            <a:pPr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1900" b="1" dirty="0" smtClean="0">
                <a:cs typeface="B Zar" pitchFamily="2" charset="-78"/>
              </a:rPr>
              <a:t> تأمین نیازهای کارگزارنِ سیاستگذاری؛</a:t>
            </a:r>
          </a:p>
          <a:p>
            <a:pPr algn="just"/>
            <a:endParaRPr lang="fa-IR" sz="2000" dirty="0" smtClean="0">
              <a:cs typeface="B Zar" pitchFamily="2" charset="-78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4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2160240" y="188640"/>
            <a:ext cx="6660232" cy="504056"/>
          </a:xfrm>
          <a:solidFill>
            <a:srgbClr val="0070C0"/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latin typeface="Times New Roman" pitchFamily="18" charset="0"/>
                <a:cs typeface="B Tabassom" pitchFamily="2" charset="-78"/>
              </a:rPr>
              <a:t>شروط موفقیت مراکز اسناد و مدارک علمی </a:t>
            </a:r>
            <a:endParaRPr lang="fa-IR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0"/>
            <a:ext cx="185735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214282" y="1210466"/>
            <a:ext cx="821537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fa-IR" sz="2000" b="1" dirty="0" smtClean="0">
              <a:cs typeface="B Zar" pitchFamily="2" charset="-7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3333FF"/>
                </a:solidFill>
                <a:cs typeface="B Zar" pitchFamily="2" charset="-78"/>
              </a:rPr>
              <a:t>شرط اول</a:t>
            </a:r>
          </a:p>
          <a:p>
            <a:pPr algn="just">
              <a:lnSpc>
                <a:spcPct val="150000"/>
              </a:lnSpc>
            </a:pPr>
            <a:r>
              <a:rPr lang="fa-IR" sz="1600" b="1" dirty="0" smtClean="0">
                <a:cs typeface="B Zar" pitchFamily="2" charset="-78"/>
              </a:rPr>
              <a:t>شناخت کافی مرکز نسبت به آخرین وضعیت پیشرفت در حوزه تخصصی  خود ؛</a:t>
            </a:r>
          </a:p>
          <a:p>
            <a:endParaRPr lang="fa-IR" sz="2000" b="1" dirty="0" smtClean="0">
              <a:cs typeface="B Zar" pitchFamily="2" charset="-78"/>
            </a:endParaRPr>
          </a:p>
          <a:p>
            <a:pPr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3333FF"/>
                </a:solidFill>
                <a:cs typeface="B Zar" pitchFamily="2" charset="-78"/>
              </a:rPr>
              <a:t>شرط دوم</a:t>
            </a:r>
          </a:p>
          <a:p>
            <a:pPr algn="just">
              <a:lnSpc>
                <a:spcPct val="150000"/>
              </a:lnSpc>
            </a:pPr>
            <a:r>
              <a:rPr lang="fa-IR" sz="1600" b="1" dirty="0" smtClean="0">
                <a:cs typeface="B Zar" pitchFamily="2" charset="-78"/>
              </a:rPr>
              <a:t>گردآوری اطلاعات درباره کلیدی ترین عوامل حوزه ای که ویژگی آن آهنگ بسیار شدید پیشرفت می باشد؛</a:t>
            </a:r>
          </a:p>
          <a:p>
            <a:pPr algn="just"/>
            <a:endParaRPr lang="fa-IR" sz="2000" dirty="0" smtClean="0">
              <a:cs typeface="B Zar" pitchFamily="2" charset="-7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3333FF"/>
                </a:solidFill>
                <a:cs typeface="B Zar" pitchFamily="2" charset="-78"/>
              </a:rPr>
              <a:t>شرط سوم</a:t>
            </a:r>
          </a:p>
          <a:p>
            <a:pPr algn="just">
              <a:lnSpc>
                <a:spcPct val="150000"/>
              </a:lnSpc>
            </a:pPr>
            <a:r>
              <a:rPr lang="fa-IR" sz="1600" b="1" dirty="0" smtClean="0">
                <a:cs typeface="B Zar" pitchFamily="2" charset="-78"/>
              </a:rPr>
              <a:t>توانایی یکپارچه کردن اجزای اطلاعات به صورت مجموعه های قابل </a:t>
            </a:r>
            <a:r>
              <a:rPr lang="fa-IR" sz="1600" b="1" dirty="0" smtClean="0">
                <a:cs typeface="B Zar" pitchFamily="2" charset="-78"/>
              </a:rPr>
              <a:t>استفاده</a:t>
            </a:r>
            <a:r>
              <a:rPr lang="fa-IR" sz="1600" b="1" dirty="0" smtClean="0">
                <a:cs typeface="B Zar" pitchFamily="2" charset="-78"/>
              </a:rPr>
              <a:t>؛</a:t>
            </a:r>
            <a:endParaRPr lang="fa-IR" sz="1600" b="1" dirty="0" smtClean="0">
              <a:cs typeface="B Zar" pitchFamily="2" charset="-78"/>
            </a:endParaRPr>
          </a:p>
          <a:p>
            <a:pPr algn="just">
              <a:lnSpc>
                <a:spcPct val="150000"/>
              </a:lnSpc>
            </a:pPr>
            <a:endParaRPr lang="fa-IR" sz="2000" dirty="0" smtClean="0">
              <a:cs typeface="B Zar" pitchFamily="2" charset="-7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3333FF"/>
                </a:solidFill>
                <a:cs typeface="B Zar" pitchFamily="2" charset="-78"/>
              </a:rPr>
              <a:t>شرط چهارم </a:t>
            </a:r>
          </a:p>
          <a:p>
            <a:pPr algn="just">
              <a:lnSpc>
                <a:spcPct val="150000"/>
              </a:lnSpc>
            </a:pPr>
            <a:r>
              <a:rPr lang="fa-IR" sz="1600" b="1" dirty="0" smtClean="0">
                <a:cs typeface="B Zar" pitchFamily="2" charset="-78"/>
              </a:rPr>
              <a:t>وجود یک زیر بنای  موثر متشکل  از سازمانها و  افرادی که بتوانند از اطلاعات گردآوری شده استفاده نمایند؛</a:t>
            </a:r>
            <a:endParaRPr lang="en-US" sz="1600" b="1" dirty="0">
              <a:cs typeface="B Zar" pitchFamily="2" charset="-78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08" y="404664"/>
            <a:ext cx="6572296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مراکز اسناد و مدارک علمی به عنوان عرضه کنندگان اطلاعات!</a:t>
            </a:r>
            <a:endParaRPr lang="fa-IR" sz="2800" dirty="0">
              <a:solidFill>
                <a:schemeClr val="bg1"/>
              </a:solidFill>
              <a:cs typeface="B Tabassom" pitchFamily="2" charset="-7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14"/>
            <a:ext cx="19288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857224" y="2285992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a-IR" dirty="0" smtClean="0">
              <a:cs typeface="B Zar" pitchFamily="2" charset="-78"/>
            </a:endParaRPr>
          </a:p>
          <a:p>
            <a:r>
              <a:rPr lang="fa-IR" dirty="0" smtClean="0"/>
              <a:t>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85786" y="1714488"/>
            <a:ext cx="7715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sz="1600" b="1" dirty="0" smtClean="0">
                <a:cs typeface="B Zar" pitchFamily="2" charset="-78"/>
              </a:rPr>
              <a:t>مراکز اسناد و مدارک </a:t>
            </a:r>
            <a:r>
              <a:rPr lang="ar-SA" sz="1600" b="1" dirty="0" smtClean="0">
                <a:cs typeface="B Zar" pitchFamily="2" charset="-78"/>
              </a:rPr>
              <a:t>علمی</a:t>
            </a:r>
            <a:r>
              <a:rPr lang="fa-IR" sz="1600" b="1" dirty="0" smtClean="0">
                <a:cs typeface="B Zar" pitchFamily="2" charset="-78"/>
              </a:rPr>
              <a:t>،</a:t>
            </a:r>
            <a:r>
              <a:rPr lang="ar-SA" sz="1600" b="1" dirty="0" smtClean="0">
                <a:cs typeface="B Zar" pitchFamily="2" charset="-78"/>
              </a:rPr>
              <a:t> نهادهای واسط </a:t>
            </a:r>
            <a:r>
              <a:rPr lang="ar-SA" sz="1600" b="1" dirty="0" smtClean="0">
                <a:cs typeface="B Zar" pitchFamily="2" charset="-78"/>
              </a:rPr>
              <a:t>ميان سیاستگذاران و </a:t>
            </a:r>
            <a:r>
              <a:rPr lang="ar-SA" sz="1600" b="1" dirty="0" smtClean="0">
                <a:cs typeface="B Zar" pitchFamily="2" charset="-78"/>
              </a:rPr>
              <a:t>دانشمندان</a:t>
            </a:r>
            <a:r>
              <a:rPr lang="fa-IR" sz="1600" b="1" dirty="0" smtClean="0">
                <a:cs typeface="B Zar" pitchFamily="2" charset="-78"/>
              </a:rPr>
              <a:t>؛</a:t>
            </a:r>
            <a:endParaRPr lang="fa-IR" sz="1600" b="1" dirty="0" smtClean="0">
              <a:cs typeface="B Zar" pitchFamily="2" charset="-78"/>
            </a:endParaRPr>
          </a:p>
          <a:p>
            <a:pPr algn="just">
              <a:lnSpc>
                <a:spcPct val="150000"/>
              </a:lnSpc>
              <a:buClr>
                <a:srgbClr val="3333FF"/>
              </a:buClr>
            </a:pPr>
            <a:endParaRPr lang="fa-IR" sz="1600" dirty="0" smtClean="0">
              <a:cs typeface="B Zar" pitchFamily="2" charset="-78"/>
            </a:endParaRPr>
          </a:p>
          <a:p>
            <a:pPr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sz="1600" b="1" dirty="0" smtClean="0">
                <a:cs typeface="B Zar" pitchFamily="2" charset="-78"/>
              </a:rPr>
              <a:t>مراکز اسناد و مدارک علمی </a:t>
            </a:r>
            <a:r>
              <a:rPr lang="fa-IR" sz="1600" b="1" dirty="0" smtClean="0">
                <a:cs typeface="B Zar" pitchFamily="2" charset="-78"/>
              </a:rPr>
              <a:t>به مثابه </a:t>
            </a:r>
            <a:r>
              <a:rPr lang="ar-SA" sz="1600" b="1" dirty="0" smtClean="0">
                <a:cs typeface="B Zar" pitchFamily="2" charset="-78"/>
              </a:rPr>
              <a:t>کارگزاران دانش</a:t>
            </a:r>
            <a:r>
              <a:rPr lang="ar-SA" sz="1600" b="1" baseline="30000" dirty="0" smtClean="0">
                <a:cs typeface="B Zar" pitchFamily="2" charset="-78"/>
              </a:rPr>
              <a:t> </a:t>
            </a:r>
            <a:r>
              <a:rPr lang="ar-SA" sz="1600" b="1" dirty="0" smtClean="0">
                <a:cs typeface="B Zar" pitchFamily="2" charset="-78"/>
              </a:rPr>
              <a:t>( مترجمان دانش)</a:t>
            </a:r>
            <a:r>
              <a:rPr lang="ar-SA" sz="1600" b="1" baseline="30000" dirty="0" smtClean="0">
                <a:cs typeface="B Zar" pitchFamily="2" charset="-78"/>
              </a:rPr>
              <a:t> </a:t>
            </a:r>
            <a:r>
              <a:rPr lang="fa-IR" sz="1600" b="1" dirty="0" smtClean="0">
                <a:cs typeface="B Zar" pitchFamily="2" charset="-78"/>
              </a:rPr>
              <a:t>؛</a:t>
            </a:r>
          </a:p>
          <a:p>
            <a:pPr algn="just">
              <a:lnSpc>
                <a:spcPct val="150000"/>
              </a:lnSpc>
              <a:buClr>
                <a:srgbClr val="3333FF"/>
              </a:buClr>
            </a:pPr>
            <a:endParaRPr lang="fa-IR" sz="1600" dirty="0" smtClean="0">
              <a:cs typeface="B Zar" pitchFamily="2" charset="-78"/>
            </a:endParaRPr>
          </a:p>
          <a:p>
            <a:pPr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sz="1600" b="1" dirty="0" smtClean="0">
                <a:cs typeface="B Zar" pitchFamily="2" charset="-78"/>
              </a:rPr>
              <a:t>سیاستگذاران زمانی </a:t>
            </a:r>
            <a:r>
              <a:rPr lang="fa-IR" sz="1600" b="1" dirty="0" smtClean="0">
                <a:cs typeface="B Zar" pitchFamily="2" charset="-78"/>
              </a:rPr>
              <a:t>متقاضی </a:t>
            </a:r>
            <a:r>
              <a:rPr lang="fa-IR" sz="1600" b="1" dirty="0" smtClean="0">
                <a:cs typeface="B Zar" pitchFamily="2" charset="-78"/>
              </a:rPr>
              <a:t>کالاهای اطلاعاتی این مراکز خواهند بود که مد</a:t>
            </a:r>
            <a:r>
              <a:rPr lang="ar-SA" sz="1600" b="1" dirty="0" smtClean="0">
                <a:cs typeface="B Zar" pitchFamily="2" charset="-78"/>
              </a:rPr>
              <a:t>ام در تکاپوی علمی برای اخذ تصمیمات مطلوب </a:t>
            </a:r>
            <a:r>
              <a:rPr lang="ar-SA" sz="1600" b="1" dirty="0" smtClean="0">
                <a:cs typeface="B Zar" pitchFamily="2" charset="-78"/>
              </a:rPr>
              <a:t>باشند</a:t>
            </a:r>
            <a:r>
              <a:rPr lang="fa-IR" sz="1600" b="1" dirty="0" smtClean="0">
                <a:cs typeface="B Zar" pitchFamily="2" charset="-78"/>
              </a:rPr>
              <a:t>؛</a:t>
            </a:r>
          </a:p>
          <a:p>
            <a:pPr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endParaRPr lang="fa-IR" sz="1600" dirty="0" smtClean="0">
              <a:cs typeface="B Zar" pitchFamily="2" charset="-78"/>
            </a:endParaRPr>
          </a:p>
          <a:p>
            <a:pPr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ar-SA" sz="1600" b="1" dirty="0" smtClean="0">
                <a:cs typeface="B Zar" pitchFamily="2" charset="-78"/>
              </a:rPr>
              <a:t>این امر، اخیراً در قالب </a:t>
            </a:r>
            <a:r>
              <a:rPr lang="ar-SA" sz="1600" b="1" dirty="0" smtClean="0">
                <a:cs typeface="B Zar" pitchFamily="2" charset="-78"/>
              </a:rPr>
              <a:t>رویکرد</a:t>
            </a:r>
            <a:r>
              <a:rPr lang="fa-IR" sz="1600" b="1" dirty="0" smtClean="0">
                <a:cs typeface="B Zar" pitchFamily="2" charset="-78"/>
              </a:rPr>
              <a:t>ی </a:t>
            </a:r>
            <a:r>
              <a:rPr lang="ar-SA" sz="1600" b="1" dirty="0" smtClean="0">
                <a:cs typeface="B Zar" pitchFamily="2" charset="-78"/>
              </a:rPr>
              <a:t>تحت </a:t>
            </a:r>
            <a:r>
              <a:rPr lang="ar-SA" sz="1600" b="1" dirty="0" smtClean="0">
                <a:cs typeface="B Zar" pitchFamily="2" charset="-78"/>
              </a:rPr>
              <a:t>عنوان «سیاستگذاری مبتنی بر شواهد» مورد توجه قرار گرفته</a:t>
            </a:r>
            <a:r>
              <a:rPr lang="fa-IR" sz="1600" b="1" dirty="0" smtClean="0">
                <a:cs typeface="B Zar" pitchFamily="2" charset="-78"/>
              </a:rPr>
              <a:t>؛</a:t>
            </a:r>
          </a:p>
          <a:p>
            <a:pPr algn="just">
              <a:buClr>
                <a:srgbClr val="3333FF"/>
              </a:buClr>
            </a:pPr>
            <a:endParaRPr lang="en-US" dirty="0" smtClean="0">
              <a:cs typeface="B Zar" pitchFamily="2" charset="-78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6732240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ملاک قدرت مراکز اسناد و مدارک علمی</a:t>
            </a:r>
            <a:endParaRPr lang="fa-IR" sz="2800" dirty="0">
              <a:solidFill>
                <a:schemeClr val="bg1"/>
              </a:solidFill>
              <a:cs typeface="B Tabassom" pitchFamily="2" charset="-78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1857356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14348" y="1500174"/>
            <a:ext cx="79296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b="1" dirty="0" smtClean="0">
                <a:cs typeface="B Zar" pitchFamily="2" charset="-78"/>
              </a:rPr>
              <a:t>تولید </a:t>
            </a:r>
            <a:r>
              <a:rPr lang="fa-IR" b="1" dirty="0" smtClean="0">
                <a:cs typeface="B Zar" pitchFamily="2" charset="-78"/>
              </a:rPr>
              <a:t>اطلاعات </a:t>
            </a:r>
            <a:r>
              <a:rPr lang="fa-IR" b="1" dirty="0" smtClean="0">
                <a:cs typeface="B Zar" pitchFamily="2" charset="-78"/>
              </a:rPr>
              <a:t>قابل بهره برداری </a:t>
            </a:r>
            <a:r>
              <a:rPr lang="fa-IR" b="1" dirty="0" smtClean="0">
                <a:cs typeface="B Zar" pitchFamily="2" charset="-78"/>
              </a:rPr>
              <a:t>؛</a:t>
            </a:r>
            <a:endParaRPr lang="fa-IR" b="1" dirty="0" smtClean="0">
              <a:cs typeface="B Zar" pitchFamily="2" charset="-78"/>
            </a:endParaRPr>
          </a:p>
          <a:p>
            <a:pPr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b="1" dirty="0" smtClean="0">
                <a:cs typeface="B Zar" pitchFamily="2" charset="-78"/>
              </a:rPr>
              <a:t>خارج شدن از حالت کتابخانه و آرشیو و تبدیل شدن به مراکز پردازش و طبقه بندی اطلاعات ؛</a:t>
            </a:r>
          </a:p>
          <a:p>
            <a:endParaRPr lang="en-US" sz="2000" dirty="0">
              <a:cs typeface="B Zar" pitchFamily="2" charset="-7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785918" y="3071810"/>
            <a:ext cx="5643602" cy="3429048"/>
            <a:chOff x="1785918" y="3071810"/>
            <a:chExt cx="5643602" cy="3429048"/>
          </a:xfrm>
        </p:grpSpPr>
        <p:sp>
          <p:nvSpPr>
            <p:cNvPr id="12" name="Vertical Scroll 11"/>
            <p:cNvSpPr/>
            <p:nvPr/>
          </p:nvSpPr>
          <p:spPr>
            <a:xfrm>
              <a:off x="1785918" y="3071810"/>
              <a:ext cx="5643602" cy="3429048"/>
            </a:xfrm>
            <a:prstGeom prst="verticalScroll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071670" y="3929066"/>
              <a:ext cx="500066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fa-IR" b="1" dirty="0" smtClean="0">
                  <a:solidFill>
                    <a:srgbClr val="FFFF00"/>
                  </a:solidFill>
                  <a:cs typeface="B Zar" pitchFamily="2" charset="-78"/>
                </a:rPr>
                <a:t>سه مرکز </a:t>
              </a:r>
              <a:r>
                <a:rPr lang="fa-IR" b="1" dirty="0" smtClean="0">
                  <a:solidFill>
                    <a:srgbClr val="FFFF00"/>
                  </a:solidFill>
                  <a:cs typeface="B Zar" pitchFamily="2" charset="-78"/>
                </a:rPr>
                <a:t>مهم،‌ </a:t>
              </a:r>
              <a:r>
                <a:rPr lang="fa-IR" b="1" dirty="0" smtClean="0">
                  <a:solidFill>
                    <a:srgbClr val="FFFF00"/>
                  </a:solidFill>
                  <a:cs typeface="B Zar" pitchFamily="2" charset="-78"/>
                </a:rPr>
                <a:t>با قدمت و </a:t>
              </a:r>
              <a:r>
                <a:rPr lang="fa-IR" b="1" dirty="0" smtClean="0">
                  <a:solidFill>
                    <a:srgbClr val="FFFF00"/>
                  </a:solidFill>
                  <a:cs typeface="B Zar" pitchFamily="2" charset="-78"/>
                </a:rPr>
                <a:t>با بنیانگذاری یونسکو:</a:t>
              </a:r>
              <a:endParaRPr lang="fa-IR" b="1" dirty="0" smtClean="0">
                <a:solidFill>
                  <a:srgbClr val="FFFF00"/>
                </a:solidFill>
                <a:cs typeface="B Zar" pitchFamily="2" charset="-78"/>
              </a:endParaRPr>
            </a:p>
            <a:p>
              <a:pPr marL="344488">
                <a:lnSpc>
                  <a:spcPct val="150000"/>
                </a:lnSpc>
                <a:buClr>
                  <a:schemeClr val="bg1"/>
                </a:buClr>
                <a:buSzPct val="103000"/>
                <a:buFont typeface="Courier New" pitchFamily="49" charset="0"/>
                <a:buChar char="o"/>
              </a:pPr>
              <a:r>
                <a:rPr lang="fa-IR" b="1" dirty="0" smtClean="0">
                  <a:solidFill>
                    <a:schemeClr val="bg1"/>
                  </a:solidFill>
                  <a:cs typeface="B Zar" pitchFamily="2" charset="-78"/>
                </a:rPr>
                <a:t>مرکز ملی اسناد و مدارک علمی پاکستان (پانزداک)؛</a:t>
              </a:r>
            </a:p>
            <a:p>
              <a:pPr marL="344488">
                <a:lnSpc>
                  <a:spcPct val="150000"/>
                </a:lnSpc>
                <a:buClr>
                  <a:schemeClr val="bg1"/>
                </a:buClr>
                <a:buSzPct val="103000"/>
                <a:buFont typeface="Courier New" pitchFamily="49" charset="0"/>
                <a:buChar char="o"/>
              </a:pPr>
              <a:r>
                <a:rPr lang="fa-IR" b="1" dirty="0" smtClean="0">
                  <a:solidFill>
                    <a:schemeClr val="bg1"/>
                  </a:solidFill>
                  <a:cs typeface="B Zar" pitchFamily="2" charset="-78"/>
                </a:rPr>
                <a:t>مرکز </a:t>
              </a:r>
              <a:r>
                <a:rPr lang="fa-IR" b="1" dirty="0" smtClean="0">
                  <a:solidFill>
                    <a:schemeClr val="bg1"/>
                  </a:solidFill>
                  <a:cs typeface="B Zar" pitchFamily="2" charset="-78"/>
                </a:rPr>
                <a:t>ملی اسناد و مدارک علمی هند( اینزداک)؛</a:t>
              </a:r>
            </a:p>
            <a:p>
              <a:pPr marL="344488">
                <a:lnSpc>
                  <a:spcPct val="150000"/>
                </a:lnSpc>
                <a:buClr>
                  <a:schemeClr val="bg1"/>
                </a:buClr>
                <a:buSzPct val="103000"/>
                <a:buFont typeface="Courier New" pitchFamily="49" charset="0"/>
                <a:buChar char="o"/>
              </a:pPr>
              <a:r>
                <a:rPr lang="fa-IR" b="1" dirty="0" smtClean="0">
                  <a:solidFill>
                    <a:schemeClr val="bg1"/>
                  </a:solidFill>
                  <a:cs typeface="B Zar" pitchFamily="2" charset="-78"/>
                </a:rPr>
                <a:t>مرکز ملی اسناد و مدارک علمی ایران (ایرانداک)‌؛ </a:t>
              </a:r>
            </a:p>
            <a:p>
              <a:endParaRPr lang="en-US" dirty="0"/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6732240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مرکز ملی اسناد و مدارک علمی پاکستان (پانزداک)</a:t>
            </a:r>
            <a:endParaRPr lang="fa-IR" sz="2800" dirty="0">
              <a:solidFill>
                <a:schemeClr val="bg1"/>
              </a:solidFill>
              <a:latin typeface="Times New Roman" pitchFamily="18" charset="0"/>
              <a:cs typeface="B Tabassom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5720" y="1714488"/>
            <a:ext cx="8501122" cy="5805264"/>
          </a:xfrm>
        </p:spPr>
        <p:txBody>
          <a:bodyPr>
            <a:normAutofit/>
          </a:bodyPr>
          <a:lstStyle/>
          <a:p>
            <a:pPr indent="1588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  <a:tabLst>
                <a:tab pos="511175" algn="l"/>
                <a:tab pos="569913" algn="l"/>
              </a:tabLst>
            </a:pPr>
            <a:r>
              <a:rPr lang="fa-IR" sz="1600" b="1" dirty="0" smtClean="0">
                <a:cs typeface="B Zar" pitchFamily="2" charset="-78"/>
              </a:rPr>
              <a:t>  </a:t>
            </a:r>
            <a:r>
              <a:rPr lang="fa-IR" sz="1600" b="1" dirty="0" smtClean="0">
                <a:cs typeface="B Zar" pitchFamily="2" charset="-78"/>
              </a:rPr>
              <a:t>آغاز فعالیت </a:t>
            </a:r>
            <a:r>
              <a:rPr lang="fa-IR" sz="1600" b="1" dirty="0" smtClean="0">
                <a:cs typeface="B Zar" pitchFamily="2" charset="-78"/>
              </a:rPr>
              <a:t>در </a:t>
            </a:r>
            <a:r>
              <a:rPr lang="fa-IR" sz="1600" b="1" dirty="0" smtClean="0">
                <a:cs typeface="B Zar" pitchFamily="2" charset="-78"/>
              </a:rPr>
              <a:t>سال 1957 </a:t>
            </a:r>
            <a:r>
              <a:rPr lang="fa-IR" sz="1600" b="1" dirty="0" smtClean="0">
                <a:cs typeface="B Zar" pitchFamily="2" charset="-78"/>
              </a:rPr>
              <a:t>، زیر </a:t>
            </a:r>
            <a:r>
              <a:rPr lang="fa-IR" sz="1600" b="1" dirty="0" smtClean="0">
                <a:cs typeface="B Zar" pitchFamily="2" charset="-78"/>
              </a:rPr>
              <a:t>نظر شورای پژوهش های علمی و </a:t>
            </a:r>
            <a:r>
              <a:rPr lang="fa-IR" sz="1600" b="1" dirty="0" smtClean="0">
                <a:cs typeface="B Zar" pitchFamily="2" charset="-78"/>
              </a:rPr>
              <a:t>صنعتی؛</a:t>
            </a:r>
          </a:p>
          <a:p>
            <a:pPr indent="1588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  <a:tabLst>
                <a:tab pos="511175" algn="l"/>
                <a:tab pos="569913" algn="l"/>
              </a:tabLst>
            </a:pPr>
            <a:endParaRPr lang="fa-IR" sz="1600" b="1" dirty="0" smtClean="0">
              <a:cs typeface="B Zar" pitchFamily="2" charset="-78"/>
            </a:endParaRPr>
          </a:p>
          <a:p>
            <a:pPr indent="1588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  <a:tabLst>
                <a:tab pos="511175" algn="l"/>
                <a:tab pos="628650" algn="l"/>
              </a:tabLst>
            </a:pPr>
            <a:r>
              <a:rPr lang="fa-IR" sz="1600" b="1" dirty="0" smtClean="0">
                <a:cs typeface="B Zar" pitchFamily="2" charset="-78"/>
              </a:rPr>
              <a:t>تغییر نام  </a:t>
            </a:r>
            <a:r>
              <a:rPr lang="fa-IR" sz="1600" b="1" dirty="0" smtClean="0">
                <a:cs typeface="B Zar" pitchFamily="2" charset="-78"/>
              </a:rPr>
              <a:t>به مرکز اطلاعات علمی و </a:t>
            </a:r>
            <a:r>
              <a:rPr lang="fa-IR" sz="1600" b="1" dirty="0" smtClean="0">
                <a:cs typeface="B Zar" pitchFamily="2" charset="-78"/>
              </a:rPr>
              <a:t>فناوری </a:t>
            </a:r>
            <a:r>
              <a:rPr lang="fa-IR" sz="1600" b="1" dirty="0" smtClean="0">
                <a:cs typeface="B Zar" pitchFamily="2" charset="-78"/>
              </a:rPr>
              <a:t>در </a:t>
            </a:r>
            <a:r>
              <a:rPr lang="fa-IR" sz="1600" b="1" dirty="0" smtClean="0">
                <a:cs typeface="B Zar" pitchFamily="2" charset="-78"/>
              </a:rPr>
              <a:t>سال </a:t>
            </a:r>
            <a:r>
              <a:rPr lang="fa-IR" sz="1600" b="1" dirty="0" smtClean="0">
                <a:cs typeface="B Zar" pitchFamily="2" charset="-78"/>
              </a:rPr>
              <a:t>1974،‌ زیر </a:t>
            </a:r>
            <a:r>
              <a:rPr lang="fa-IR" sz="1600" b="1" dirty="0" smtClean="0">
                <a:cs typeface="B Zar" pitchFamily="2" charset="-78"/>
              </a:rPr>
              <a:t>نظر وزارت علم و </a:t>
            </a:r>
            <a:r>
              <a:rPr lang="fa-IR" sz="1600" b="1" dirty="0" smtClean="0">
                <a:cs typeface="B Zar" pitchFamily="2" charset="-78"/>
              </a:rPr>
              <a:t>فناوری؛</a:t>
            </a:r>
          </a:p>
          <a:p>
            <a:pPr indent="1588" algn="just">
              <a:lnSpc>
                <a:spcPct val="150000"/>
              </a:lnSpc>
              <a:buClr>
                <a:srgbClr val="3333FF"/>
              </a:buClr>
              <a:buNone/>
              <a:tabLst>
                <a:tab pos="511175" algn="l"/>
                <a:tab pos="628650" algn="l"/>
              </a:tabLst>
            </a:pPr>
            <a:endParaRPr lang="fa-IR" sz="1700" b="1" dirty="0" smtClean="0">
              <a:cs typeface="B Zar" pitchFamily="2" charset="-78"/>
            </a:endParaRPr>
          </a:p>
          <a:p>
            <a:pPr indent="1588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1600" b="1" dirty="0" smtClean="0">
                <a:cs typeface="B Zar" pitchFamily="2" charset="-78"/>
              </a:rPr>
              <a:t>فعالیتهای مرکز در پشتیبانی </a:t>
            </a:r>
            <a:r>
              <a:rPr lang="fa-IR" sz="1600" b="1" dirty="0" smtClean="0">
                <a:cs typeface="B Zar" pitchFamily="2" charset="-78"/>
              </a:rPr>
              <a:t>از سیاستگذاری های وزارت علم و </a:t>
            </a:r>
            <a:r>
              <a:rPr lang="fa-IR" sz="1600" b="1" dirty="0" smtClean="0">
                <a:cs typeface="B Zar" pitchFamily="2" charset="-78"/>
              </a:rPr>
              <a:t>فناوری : </a:t>
            </a:r>
          </a:p>
          <a:p>
            <a:pPr marL="509588" indent="1588" algn="just">
              <a:buClr>
                <a:srgbClr val="3333FF"/>
              </a:buClr>
              <a:buFont typeface="Courier New" pitchFamily="49" charset="0"/>
              <a:buChar char="o"/>
              <a:tabLst>
                <a:tab pos="795338" algn="l"/>
              </a:tabLst>
            </a:pP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اشاعه‌ </a:t>
            </a: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اطلاعات ثبت </a:t>
            </a: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پتنت؛ </a:t>
            </a:r>
          </a:p>
          <a:p>
            <a:pPr marL="509588" indent="1588" algn="just">
              <a:buClr>
                <a:srgbClr val="3333FF"/>
              </a:buClr>
              <a:buFont typeface="Courier New" pitchFamily="49" charset="0"/>
              <a:buChar char="o"/>
              <a:tabLst>
                <a:tab pos="795338" algn="l"/>
              </a:tabLst>
            </a:pP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اشاعه </a:t>
            </a: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اطلاعات </a:t>
            </a: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محیط زیست؛</a:t>
            </a:r>
          </a:p>
          <a:p>
            <a:pPr marL="509588" indent="1588" algn="just">
              <a:buClr>
                <a:srgbClr val="3333FF"/>
              </a:buClr>
              <a:buFont typeface="Courier New" pitchFamily="49" charset="0"/>
              <a:buChar char="o"/>
              <a:tabLst>
                <a:tab pos="795338" algn="l"/>
              </a:tabLst>
            </a:pP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ارائه </a:t>
            </a: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خدمات کتابشناختی؛</a:t>
            </a:r>
          </a:p>
          <a:p>
            <a:pPr marL="509588" indent="1588" algn="just">
              <a:buClr>
                <a:srgbClr val="3333FF"/>
              </a:buClr>
              <a:buFont typeface="Courier New" pitchFamily="49" charset="0"/>
              <a:buChar char="o"/>
              <a:tabLst>
                <a:tab pos="795338" algn="l"/>
              </a:tabLst>
            </a:pP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 </a:t>
            </a: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استفاده از فناوری اطلاعات برای پردازش </a:t>
            </a: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و </a:t>
            </a: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تولید اطلاعات </a:t>
            </a:r>
            <a:r>
              <a:rPr lang="fa-I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itchFamily="2" charset="-78"/>
              </a:rPr>
              <a:t>تحلیلی؛</a:t>
            </a:r>
            <a:endParaRPr 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Zar" pitchFamily="2" charset="-78"/>
            </a:endParaRPr>
          </a:p>
          <a:p>
            <a:endParaRPr lang="en-US" dirty="0"/>
          </a:p>
        </p:txBody>
      </p:sp>
      <p:pic>
        <p:nvPicPr>
          <p:cNvPr id="17410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1928826" cy="86679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84" y="404664"/>
            <a:ext cx="6641992" cy="504056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58738" algn="r">
              <a:lnSpc>
                <a:spcPct val="150000"/>
              </a:lnSpc>
            </a:pPr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مرکز ملی اسناد و مدارک علمی هند( اینزداک</a:t>
            </a:r>
            <a:r>
              <a:rPr lang="fa-IR" sz="2800" dirty="0" smtClean="0">
                <a:solidFill>
                  <a:schemeClr val="bg1"/>
                </a:solidFill>
                <a:cs typeface="B Tabassom" pitchFamily="2" charset="-78"/>
              </a:rPr>
              <a:t>)</a:t>
            </a:r>
            <a:endParaRPr lang="fa-IR" sz="2800" dirty="0" smtClean="0">
              <a:solidFill>
                <a:schemeClr val="bg1"/>
              </a:solidFill>
              <a:cs typeface="B Tabassom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14480" y="1643050"/>
            <a:ext cx="6858048" cy="4525963"/>
          </a:xfrm>
        </p:spPr>
        <p:txBody>
          <a:bodyPr>
            <a:normAutofit/>
          </a:bodyPr>
          <a:lstStyle/>
          <a:p>
            <a:pPr indent="1588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2000" b="1" dirty="0" smtClean="0">
                <a:cs typeface="B Zar" pitchFamily="2" charset="-78"/>
              </a:rPr>
              <a:t> </a:t>
            </a:r>
            <a:r>
              <a:rPr lang="fa-IR" sz="1600" b="1" dirty="0" smtClean="0">
                <a:cs typeface="B Zar" pitchFamily="2" charset="-78"/>
              </a:rPr>
              <a:t>آغاز فعالیت در سال </a:t>
            </a:r>
            <a:r>
              <a:rPr lang="fa-IR" sz="1600" b="1" dirty="0" smtClean="0">
                <a:cs typeface="B Zar" pitchFamily="2" charset="-78"/>
              </a:rPr>
              <a:t>195</a:t>
            </a:r>
            <a:r>
              <a:rPr lang="fa-IR" sz="1600" b="1" dirty="0" smtClean="0">
                <a:cs typeface="B Zar" pitchFamily="2" charset="-78"/>
              </a:rPr>
              <a:t>2</a:t>
            </a:r>
            <a:r>
              <a:rPr lang="fa-IR" sz="1600" b="1" dirty="0" smtClean="0">
                <a:cs typeface="B Zar" pitchFamily="2" charset="-78"/>
              </a:rPr>
              <a:t> </a:t>
            </a:r>
            <a:r>
              <a:rPr lang="fa-IR" sz="1600" b="1" dirty="0" smtClean="0">
                <a:cs typeface="B Zar" pitchFamily="2" charset="-78"/>
              </a:rPr>
              <a:t>، زیر نظر شورای پژوهش های علمی و صنعتی</a:t>
            </a:r>
            <a:r>
              <a:rPr lang="fa-IR" sz="1600" b="1" dirty="0" smtClean="0">
                <a:cs typeface="B Zar" pitchFamily="2" charset="-78"/>
              </a:rPr>
              <a:t>؛</a:t>
            </a:r>
            <a:endParaRPr lang="fa-IR" sz="1600" b="1" dirty="0" smtClean="0">
              <a:cs typeface="B Zar" pitchFamily="2" charset="-78"/>
            </a:endParaRPr>
          </a:p>
          <a:p>
            <a:pPr indent="1588" algn="just">
              <a:lnSpc>
                <a:spcPct val="150000"/>
              </a:lnSpc>
              <a:buNone/>
            </a:pPr>
            <a:endParaRPr lang="fa-IR" sz="1600" b="1" dirty="0" smtClean="0">
              <a:cs typeface="B Zar" pitchFamily="2" charset="-78"/>
            </a:endParaRPr>
          </a:p>
          <a:p>
            <a:pPr indent="1588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1600" b="1" dirty="0" smtClean="0">
                <a:cs typeface="B Zar" pitchFamily="2" charset="-78"/>
              </a:rPr>
              <a:t>یک </a:t>
            </a:r>
            <a:r>
              <a:rPr lang="fa-IR" sz="1600" b="1" dirty="0" smtClean="0">
                <a:cs typeface="B Zar" pitchFamily="2" charset="-78"/>
              </a:rPr>
              <a:t>درگاه واحد در </a:t>
            </a:r>
            <a:r>
              <a:rPr lang="fa-IR" sz="1600" b="1" dirty="0" smtClean="0">
                <a:cs typeface="B Zar" pitchFamily="2" charset="-78"/>
              </a:rPr>
              <a:t>هند برای تولید  </a:t>
            </a:r>
            <a:r>
              <a:rPr lang="fa-IR" sz="1600" b="1" dirty="0" smtClean="0">
                <a:cs typeface="B Zar" pitchFamily="2" charset="-78"/>
              </a:rPr>
              <a:t>انواع اطلاعات علم و فناوری </a:t>
            </a:r>
            <a:r>
              <a:rPr lang="fa-IR" sz="1600" b="1" dirty="0" smtClean="0">
                <a:cs typeface="B Zar" pitchFamily="2" charset="-78"/>
              </a:rPr>
              <a:t>؛</a:t>
            </a:r>
            <a:endParaRPr lang="fa-IR" sz="1600" b="1" dirty="0" smtClean="0">
              <a:cs typeface="B Zar" pitchFamily="2" charset="-78"/>
            </a:endParaRPr>
          </a:p>
          <a:p>
            <a:pPr indent="1588" algn="just">
              <a:lnSpc>
                <a:spcPct val="150000"/>
              </a:lnSpc>
              <a:buNone/>
            </a:pPr>
            <a:endParaRPr lang="fa-IR" sz="1600" b="1" dirty="0" smtClean="0">
              <a:cs typeface="B Zar" pitchFamily="2" charset="-78"/>
            </a:endParaRPr>
          </a:p>
          <a:p>
            <a:pPr indent="1588" algn="just">
              <a:lnSpc>
                <a:spcPct val="150000"/>
              </a:lnSpc>
              <a:buClr>
                <a:srgbClr val="3333FF"/>
              </a:buClr>
              <a:buFont typeface="Wingdings" pitchFamily="2" charset="2"/>
              <a:buChar char="Ø"/>
            </a:pPr>
            <a:r>
              <a:rPr lang="fa-IR" sz="1600" b="1" dirty="0" smtClean="0">
                <a:cs typeface="B Zar" pitchFamily="2" charset="-78"/>
              </a:rPr>
              <a:t>راه </a:t>
            </a:r>
            <a:r>
              <a:rPr lang="fa-IR" sz="1600" b="1" dirty="0" smtClean="0">
                <a:cs typeface="B Zar" pitchFamily="2" charset="-78"/>
              </a:rPr>
              <a:t>اندازی </a:t>
            </a:r>
            <a:r>
              <a:rPr lang="fa-IR" sz="1600" b="1" dirty="0" smtClean="0">
                <a:cs typeface="B Zar" pitchFamily="2" charset="-78"/>
              </a:rPr>
              <a:t>یک پایگاه داده برای </a:t>
            </a:r>
            <a:r>
              <a:rPr lang="fa-IR" sz="1600" b="1" dirty="0" smtClean="0">
                <a:cs typeface="B Zar" pitchFamily="2" charset="-78"/>
              </a:rPr>
              <a:t>شاخص استنادات علم و فناوری هند، </a:t>
            </a:r>
            <a:r>
              <a:rPr lang="fa-IR" sz="1600" b="1" dirty="0" smtClean="0">
                <a:cs typeface="B Zar" pitchFamily="2" charset="-78"/>
              </a:rPr>
              <a:t>و کمک به برنامه </a:t>
            </a:r>
            <a:r>
              <a:rPr lang="fa-IR" sz="1600" b="1" dirty="0" smtClean="0">
                <a:cs typeface="B Zar" pitchFamily="2" charset="-78"/>
              </a:rPr>
              <a:t>ریزی های شورای تحقیقات علمی و صنعتی کشور </a:t>
            </a:r>
            <a:r>
              <a:rPr lang="fa-IR" sz="1600" b="1" dirty="0" smtClean="0">
                <a:cs typeface="B Zar" pitchFamily="2" charset="-78"/>
              </a:rPr>
              <a:t>هند؛</a:t>
            </a:r>
            <a:endParaRPr lang="en-US" sz="1600" b="1" dirty="0">
              <a:cs typeface="B Zar" pitchFamily="2" charset="-7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185735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6394</TotalTime>
  <Words>2911</Words>
  <Application>Microsoft Office PowerPoint</Application>
  <PresentationFormat>On-screen Show (4:3)</PresentationFormat>
  <Paragraphs>347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B Zar</vt:lpstr>
      <vt:lpstr>B Titr</vt:lpstr>
      <vt:lpstr>B Tabassom</vt:lpstr>
      <vt:lpstr>IranNastaliq</vt:lpstr>
      <vt:lpstr>Times New Roman</vt:lpstr>
      <vt:lpstr>Wingdings</vt:lpstr>
      <vt:lpstr>Courier New</vt:lpstr>
      <vt:lpstr>BNazanin</vt:lpstr>
      <vt:lpstr>Office Theme</vt:lpstr>
      <vt:lpstr>به  نام  خداوند  دانا</vt:lpstr>
      <vt:lpstr>نقش مراکز اسناد و مدارک علمی</vt:lpstr>
      <vt:lpstr>کارکردهای مراکز اسناد و مدارک علمی</vt:lpstr>
      <vt:lpstr>اهداف اصلی مراکز اسناد و مدارک علمی</vt:lpstr>
      <vt:lpstr>شروط موفقیت مراکز اسناد و مدارک علمی </vt:lpstr>
      <vt:lpstr>مراکز اسناد و مدارک علمی به عنوان عرضه کنندگان اطلاعات!</vt:lpstr>
      <vt:lpstr>ملاک قدرت مراکز اسناد و مدارک علمی</vt:lpstr>
      <vt:lpstr>مرکز ملی اسناد و مدارک علمی پاکستان (پانزداک)</vt:lpstr>
      <vt:lpstr>مرکز ملی اسناد و مدارک علمی هند( اینزداک)</vt:lpstr>
      <vt:lpstr>مزکز ملی اسناد و مدارک علمی ایران(ایرانداک)</vt:lpstr>
      <vt:lpstr>منافع تحول جدید در مراکز اسناد و مدارک علمی </vt:lpstr>
      <vt:lpstr>کارکردهای مراکز اسناد و مدارک علمی</vt:lpstr>
      <vt:lpstr>زمینه های کمک مراکز اسناد و مدارک علمی به سیاستگذاران علم و فناوری </vt:lpstr>
      <vt:lpstr>زمینه های کمک مراکز اسناد و مدارک علمی به سیاستگذار علم و فناوری </vt:lpstr>
      <vt:lpstr>بررسی وضعیت موجود پشتیبانی ایرانداک با نظرسنجی از کارشناسان و مدیران ایرانداک</vt:lpstr>
      <vt:lpstr>وضعیت موجود  پشتیبانی ایرانداک از دیدگاه سیاستگذاران</vt:lpstr>
      <vt:lpstr>وضعیت موجود ایرانداک در پشتیبانی از سیاستگذاری علم و فناوری </vt:lpstr>
      <vt:lpstr>اهداف مطلوب ایرانداک در پشتیبانی از سیاستگذاری علم و فناوری و الزامات و پیشرانها ی آنها</vt:lpstr>
      <vt:lpstr>اهداف مطلوب ایرانداک در پشتیبانی از سیاستگذاری علم و فناوری و الزامات و پیشرانها ی آنها</vt:lpstr>
      <vt:lpstr>اهداف مطلوب ایرانداک در پشتیبانی از سیاستگذاری علم و فناوری و الزامات و پیشرانها ی آنها</vt:lpstr>
      <vt:lpstr>اهداف مطلوب ایرانداک در پشتیبانی از سیاستگذاری علم و فناوری و الزامات و پیشرانها ی آنها</vt:lpstr>
      <vt:lpstr>اهداف مطلوب ایرانداک در پشتیبانی از سیاستگذاری علم و فناوری و الزامات و پیشرانها ی آنها</vt:lpstr>
      <vt:lpstr>اهداف مطلوب ایرانداک در پشتیبانی از سیاستگذاری علم و فناوری و الزامات و پیشرانها ی آنها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خداوند دانا</dc:title>
  <dc:creator>Sirous</dc:creator>
  <cp:lastModifiedBy>UA</cp:lastModifiedBy>
  <cp:revision>788</cp:revision>
  <dcterms:created xsi:type="dcterms:W3CDTF">2014-06-25T03:59:10Z</dcterms:created>
  <dcterms:modified xsi:type="dcterms:W3CDTF">2016-10-14T14:11:11Z</dcterms:modified>
</cp:coreProperties>
</file>