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8"/>
  </p:notesMasterIdLst>
  <p:sldIdLst>
    <p:sldId id="256" r:id="rId3"/>
    <p:sldId id="259" r:id="rId4"/>
    <p:sldId id="260" r:id="rId5"/>
    <p:sldId id="266" r:id="rId6"/>
    <p:sldId id="271" r:id="rId7"/>
    <p:sldId id="273" r:id="rId8"/>
    <p:sldId id="272" r:id="rId9"/>
    <p:sldId id="274" r:id="rId10"/>
    <p:sldId id="269" r:id="rId11"/>
    <p:sldId id="268" r:id="rId12"/>
    <p:sldId id="270" r:id="rId13"/>
    <p:sldId id="275" r:id="rId14"/>
    <p:sldId id="265" r:id="rId15"/>
    <p:sldId id="261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144">
          <p15:clr>
            <a:srgbClr val="A4A3A4"/>
          </p15:clr>
        </p15:guide>
        <p15:guide id="4" pos="56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717" autoAdjust="0"/>
  </p:normalViewPr>
  <p:slideViewPr>
    <p:cSldViewPr showGuides="1">
      <p:cViewPr varScale="1">
        <p:scale>
          <a:sx n="97" d="100"/>
          <a:sy n="97" d="100"/>
        </p:scale>
        <p:origin x="-114" y="-216"/>
      </p:cViewPr>
      <p:guideLst>
        <p:guide orient="horz" pos="2160"/>
        <p:guide pos="2880"/>
        <p:guide pos="144"/>
        <p:guide pos="5616"/>
      </p:guideLst>
    </p:cSldViewPr>
  </p:slideViewPr>
  <p:outlineViewPr>
    <p:cViewPr>
      <p:scale>
        <a:sx n="33" d="100"/>
        <a:sy n="33" d="100"/>
      </p:scale>
      <p:origin x="24" y="72168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7C5A4-5FC9-402D-85F9-B4B09F05AD86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FF02C-0672-4F5D-ADF2-25C17EE9CF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237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FF02C-0672-4F5D-ADF2-25C17EE9CF2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7592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14091"/>
          <a:stretch/>
        </p:blipFill>
        <p:spPr>
          <a:xfrm flipH="1">
            <a:off x="0" y="0"/>
            <a:ext cx="9144000" cy="401470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057400"/>
            <a:ext cx="9144000" cy="19812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7554"/>
            <a:ext cx="7391400" cy="35994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90600"/>
            <a:ext cx="86868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4114800"/>
            <a:ext cx="4191000" cy="19812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709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7867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22814"/>
          <a:stretch/>
        </p:blipFill>
        <p:spPr>
          <a:xfrm flipH="1">
            <a:off x="0" y="0"/>
            <a:ext cx="9144000" cy="3429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1447800"/>
            <a:ext cx="9144000" cy="19812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00985"/>
            <a:ext cx="86868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505200"/>
            <a:ext cx="4343400" cy="129578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7381"/>
          <a:stretch/>
        </p:blipFill>
        <p:spPr>
          <a:xfrm>
            <a:off x="4495800" y="1759754"/>
            <a:ext cx="4648200" cy="31170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883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5684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19432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59194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19432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59194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9792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3099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459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nimated clouds.wmv">
            <a:hlinkClick r:id="" action="ppaction://media"/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62105"/>
          <a:stretch/>
        </p:blipFill>
        <p:spPr>
          <a:xfrm flipH="1">
            <a:off x="0" y="6067313"/>
            <a:ext cx="9144000" cy="7906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7010400" y="5215549"/>
            <a:ext cx="2133600" cy="161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0487"/>
            <a:ext cx="32369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0487"/>
            <a:ext cx="53403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252537"/>
            <a:ext cx="32369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839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nimated clouds.wmv">
            <a:hlinkClick r:id="" action="ppaction://media"/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62105"/>
          <a:stretch/>
        </p:blipFill>
        <p:spPr>
          <a:xfrm flipH="1">
            <a:off x="0" y="6067313"/>
            <a:ext cx="9144000" cy="7906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7010400" y="5215549"/>
            <a:ext cx="2133600" cy="161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437941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25011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00467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057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295400"/>
            <a:ext cx="70104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0327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62105"/>
          <a:stretch/>
        </p:blipFill>
        <p:spPr>
          <a:xfrm flipH="1">
            <a:off x="0" y="6067313"/>
            <a:ext cx="9144000" cy="7906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7010400" y="5215549"/>
            <a:ext cx="2133600" cy="161824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1864" y="120126"/>
            <a:ext cx="2057400" cy="5290073"/>
          </a:xfrm>
        </p:spPr>
        <p:txBody>
          <a:bodyPr vert="eaVer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20126"/>
            <a:ext cx="6553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55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ideo" Target="../media/media1.wm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media" Target="../media/media1.wm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>
            <a:videoFile r:link="rId13"/>
            <p:extLst>
              <p:ext uri="{DAA4B4D4-6D71-4841-9C94-3DE7FCFB9230}">
                <p14:media xmlns="" xmlns:p14="http://schemas.microsoft.com/office/powerpoint/2010/main" r:embed="rId14"/>
              </p:ext>
            </p:extLst>
          </p:nvPr>
        </p:nvPicPr>
        <p:blipFill rotWithShape="1">
          <a:blip r:embed="rId15" cstate="print">
            <a:lum bright="10000"/>
          </a:blip>
          <a:srcRect l="4494" t="26120" r="4720" b="55296"/>
          <a:stretch/>
        </p:blipFill>
        <p:spPr>
          <a:xfrm flipH="1">
            <a:off x="0" y="0"/>
            <a:ext cx="9144000" cy="124788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86868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68FAA-2B4D-4D0F-A1F0-EEB2E56ED74D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7010400" y="464761"/>
            <a:ext cx="2133600" cy="161824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59801"/>
            <a:ext cx="701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494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  <p:txStyles>
    <p:titleStyle>
      <a:lvl1pPr algn="l" defTabSz="914400" rtl="1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1000108"/>
            <a:ext cx="8686800" cy="1470025"/>
          </a:xfrm>
        </p:spPr>
        <p:txBody>
          <a:bodyPr>
            <a:normAutofit fontScale="90000"/>
          </a:bodyPr>
          <a:lstStyle/>
          <a:p>
            <a:r>
              <a:rPr lang="fa-IR" sz="5300" dirty="0" smtClean="0">
                <a:cs typeface="B Yagut" pitchFamily="2" charset="-78"/>
              </a:rPr>
              <a:t>قلمرو عمومي هابرماس: مبادي</a:t>
            </a:r>
            <a:r>
              <a:rPr lang="fa-IR" dirty="0" smtClean="0"/>
              <a:t/>
            </a:r>
            <a:br>
              <a:rPr lang="fa-IR" dirty="0" smtClean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1085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282" y="1"/>
            <a:ext cx="8686800" cy="1071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B Yagut" pitchFamily="2" charset="-78"/>
              </a:rPr>
              <a:t>زمينة ظهور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+mj-lt"/>
              <a:ea typeface="+mj-ea"/>
              <a:cs typeface="B Yagut" pitchFamily="2" charset="-78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295400"/>
            <a:ext cx="8686800" cy="1847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295400"/>
            <a:ext cx="86868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a-IR" dirty="0" smtClean="0"/>
          </a:p>
          <a:p>
            <a:pPr>
              <a:buNone/>
            </a:pPr>
            <a:endParaRPr lang="fa-IR" dirty="0" smtClean="0"/>
          </a:p>
          <a:p>
            <a:pPr>
              <a:buNone/>
            </a:pPr>
            <a:r>
              <a:rPr lang="fa-IR" dirty="0" smtClean="0">
                <a:cs typeface="B Yagut" pitchFamily="2" charset="-78"/>
              </a:rPr>
              <a:t>زمينة ظهور نظرية قلمرو عمومي و كنش ارتباطي هابرماس: دولت‌هاي رفاه در اروپا و امريكا</a:t>
            </a:r>
          </a:p>
          <a:p>
            <a:pPr>
              <a:buNone/>
            </a:pPr>
            <a:endParaRPr lang="fa-IR" dirty="0" smtClean="0">
              <a:cs typeface="B Yagut" pitchFamily="2" charset="-78"/>
            </a:endParaRPr>
          </a:p>
          <a:p>
            <a:pPr>
              <a:buNone/>
            </a:pPr>
            <a:r>
              <a:rPr lang="fa-IR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Yagut" pitchFamily="2" charset="-78"/>
              </a:rPr>
              <a:t>شكل‌گيري قلمرو عمومي در اروپا</a:t>
            </a:r>
            <a:endParaRPr lang="en-US" dirty="0">
              <a:cs typeface="B Yagut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686800" cy="4953000"/>
          </a:xfrm>
        </p:spPr>
        <p:txBody>
          <a:bodyPr>
            <a:normAutofit fontScale="85000" lnSpcReduction="10000"/>
          </a:bodyPr>
          <a:lstStyle/>
          <a:p>
            <a:endParaRPr lang="fa-IR" dirty="0" smtClean="0"/>
          </a:p>
          <a:p>
            <a:pPr algn="r">
              <a:buNone/>
            </a:pPr>
            <a:endParaRPr lang="fa-IR" sz="1800" dirty="0" smtClean="0"/>
          </a:p>
          <a:p>
            <a:pPr algn="r">
              <a:buNone/>
            </a:pPr>
            <a:r>
              <a:rPr lang="fa-IR" dirty="0" smtClean="0">
                <a:cs typeface="B Yagut" pitchFamily="2" charset="-78"/>
              </a:rPr>
              <a:t>شكل‌گيري قلمرو عمومي در اروپا:</a:t>
            </a:r>
          </a:p>
          <a:p>
            <a:pPr marL="514350" indent="-514350" algn="r">
              <a:buAutoNum type="arabicPeriod"/>
            </a:pPr>
            <a:r>
              <a:rPr lang="fa-IR" dirty="0" smtClean="0">
                <a:cs typeface="B Yagut" pitchFamily="2" charset="-78"/>
              </a:rPr>
              <a:t>رشد مقدار محصولات كشاورزي فئودالي و گسترش واسطه‌گري</a:t>
            </a:r>
          </a:p>
          <a:p>
            <a:pPr marL="514350" indent="-514350" algn="r">
              <a:buAutoNum type="arabicPeriod"/>
            </a:pPr>
            <a:r>
              <a:rPr lang="fa-IR" dirty="0" smtClean="0">
                <a:cs typeface="B Yagut" pitchFamily="2" charset="-78"/>
              </a:rPr>
              <a:t>گرايش اشراف به واسطه‌گري در برابر گرايش پادشاهي به حمايت از فئودال‌ها</a:t>
            </a:r>
          </a:p>
          <a:p>
            <a:pPr marL="514350" indent="-514350" algn="r">
              <a:buAutoNum type="arabicPeriod"/>
            </a:pPr>
            <a:r>
              <a:rPr lang="fa-IR" dirty="0" smtClean="0">
                <a:cs typeface="B Yagut" pitchFamily="2" charset="-78"/>
              </a:rPr>
              <a:t>تكنولو‍ژي‌هايي كه به رونق واسطه‌گري كمك كردند مثل ماشين‌هاي بخار، حمل و نقل ريلي و دريايي و كارخانجات نساجي</a:t>
            </a:r>
          </a:p>
          <a:p>
            <a:pPr marL="514350" indent="-514350" algn="r">
              <a:buAutoNum type="arabicPeriod"/>
            </a:pPr>
            <a:r>
              <a:rPr lang="fa-IR" dirty="0" smtClean="0">
                <a:cs typeface="B Yagut" pitchFamily="2" charset="-78"/>
              </a:rPr>
              <a:t>ظهور طبقه خرده بور‍ژوا و درخواست آنها به شفافيت تصميمات حكومت براي مطمئن شدن از اينكه آن تصميمات به ضررشان نيست.</a:t>
            </a:r>
            <a:endParaRPr lang="en-US" dirty="0">
              <a:cs typeface="B Yagut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>
                <a:cs typeface="B Yagut" pitchFamily="2" charset="-78"/>
              </a:rPr>
              <a:t>دريچه‌هاي ورود هابرماس به مسئله</a:t>
            </a:r>
            <a:endParaRPr lang="en-US" dirty="0">
              <a:cs typeface="B Yagut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fa-IR" dirty="0" smtClean="0">
                <a:cs typeface="B Yagut" pitchFamily="2" charset="-78"/>
              </a:rPr>
              <a:t>زيست جهان در برابر سيستم</a:t>
            </a:r>
          </a:p>
          <a:p>
            <a:pPr>
              <a:buFontTx/>
              <a:buChar char="-"/>
            </a:pPr>
            <a:r>
              <a:rPr lang="fa-IR" dirty="0" smtClean="0">
                <a:cs typeface="B Yagut" pitchFamily="2" charset="-78"/>
              </a:rPr>
              <a:t>زبان و تعامل زباني در برابر كار (و نقد درون‌ماندگار هوركهايمر و ديالكتيك منفي آدُرنو)</a:t>
            </a:r>
          </a:p>
          <a:p>
            <a:pPr>
              <a:buFontTx/>
              <a:buChar char="-"/>
            </a:pPr>
            <a:r>
              <a:rPr lang="fa-IR" dirty="0" smtClean="0">
                <a:cs typeface="B Yagut" pitchFamily="2" charset="-78"/>
              </a:rPr>
              <a:t>علاقه يا كشش شناختي انتقادي در برابر كشش شناختي تجربي</a:t>
            </a:r>
          </a:p>
          <a:p>
            <a:pPr algn="ctr">
              <a:buNone/>
            </a:pPr>
            <a:r>
              <a:rPr lang="fa-IR" sz="2800" dirty="0" smtClean="0">
                <a:solidFill>
                  <a:srgbClr val="C00000"/>
                </a:solidFill>
                <a:cs typeface="B Yagut" pitchFamily="2" charset="-78"/>
              </a:rPr>
              <a:t>(سه علاقه يا كشش شناختي: تجربي، اجتماعي-تاريخي، انتقادي)</a:t>
            </a:r>
          </a:p>
          <a:p>
            <a:pPr algn="ctr">
              <a:buNone/>
            </a:pPr>
            <a:r>
              <a:rPr lang="fa-IR" sz="2800" dirty="0" smtClean="0">
                <a:solidFill>
                  <a:srgbClr val="C00000"/>
                </a:solidFill>
                <a:cs typeface="B Yagut" pitchFamily="2" charset="-78"/>
              </a:rPr>
              <a:t>تجربي= ابزاري؛ اجتماعي- تاريخي= تفهمي؛ انتقادي= رهايي‌بخش</a:t>
            </a:r>
          </a:p>
          <a:p>
            <a:pPr>
              <a:buNone/>
            </a:pPr>
            <a:r>
              <a:rPr lang="fa-IR" dirty="0" smtClean="0">
                <a:cs typeface="B Yagut" pitchFamily="2" charset="-78"/>
              </a:rPr>
              <a:t>- عقلانيت ارتباطي در برابر عقلانيت اجتماعي (وبر)</a:t>
            </a:r>
          </a:p>
          <a:p>
            <a:pPr>
              <a:buNone/>
            </a:pPr>
            <a:endParaRPr lang="fa-IR" dirty="0" smtClean="0">
              <a:cs typeface="B Yagut" pitchFamily="2" charset="-78"/>
            </a:endParaRPr>
          </a:p>
          <a:p>
            <a:pPr>
              <a:buFontTx/>
              <a:buChar char="-"/>
            </a:pPr>
            <a:endParaRPr lang="fa-IR" dirty="0" smtClean="0">
              <a:cs typeface="B Yagut" pitchFamily="2" charset="-78"/>
            </a:endParaRPr>
          </a:p>
          <a:p>
            <a:pPr>
              <a:buNone/>
            </a:pPr>
            <a:endParaRPr lang="en-US" dirty="0" smtClean="0">
              <a:cs typeface="B Yagut" pitchFamily="2" charset="-78"/>
            </a:endParaRPr>
          </a:p>
          <a:p>
            <a:pPr>
              <a:buNone/>
            </a:pPr>
            <a:endParaRPr lang="en-US" dirty="0" smtClean="0"/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/>
              <a:t>زيست‌جهان در برابر سيستم- اجزاي زيست جهان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928802"/>
            <a:ext cx="672465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142976" y="5357826"/>
            <a:ext cx="701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dirty="0" smtClean="0"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نكته: همه جدول‌ها از منبع زير است: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مهدوي،</a:t>
            </a:r>
            <a:r>
              <a:rPr kumimoji="0" lang="fa-IR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محمدصادق و مباركي، محمد (1385). تحليل نظريه كنش ارتباطي هابرماس. </a:t>
            </a:r>
            <a:r>
              <a:rPr kumimoji="0" lang="fa-IR" sz="20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فصلنامه علوم اجتماعي</a:t>
            </a:r>
            <a:r>
              <a:rPr kumimoji="0" lang="fa-IR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، 2 (8)، 2-21.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/>
              <a:t>زيست‌جهان در برابر سيستم- اجزاي سيستم</a:t>
            </a:r>
            <a:br>
              <a:rPr lang="fa-I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 smtClean="0"/>
          </a:p>
          <a:p>
            <a:r>
              <a:rPr lang="fa-IR" dirty="0" smtClean="0">
                <a:cs typeface="B Yagut" pitchFamily="2" charset="-78"/>
              </a:rPr>
              <a:t>اجزاي سيستم: 1. پول  2. قدرت</a:t>
            </a:r>
          </a:p>
          <a:p>
            <a:pPr>
              <a:buNone/>
            </a:pPr>
            <a:endParaRPr lang="fa-IR" dirty="0" smtClean="0">
              <a:cs typeface="B Yagut" pitchFamily="2" charset="-78"/>
            </a:endParaRPr>
          </a:p>
          <a:p>
            <a:pPr>
              <a:buNone/>
            </a:pPr>
            <a:r>
              <a:rPr lang="fa-IR" dirty="0" smtClean="0">
                <a:cs typeface="B Yagut" pitchFamily="2" charset="-78"/>
              </a:rPr>
              <a:t>پول: توليد از طريق ابزارهاي تكنولو‍ژيك</a:t>
            </a:r>
          </a:p>
          <a:p>
            <a:pPr>
              <a:buNone/>
            </a:pPr>
            <a:r>
              <a:rPr lang="fa-IR" dirty="0" smtClean="0">
                <a:cs typeface="B Yagut" pitchFamily="2" charset="-78"/>
              </a:rPr>
              <a:t>قدرت: اعمال از طريق بروكراسي تكنولوژيك</a:t>
            </a:r>
            <a:endParaRPr lang="en-US" dirty="0">
              <a:cs typeface="B Yagut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زيست جهان در برابر سيستم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71678"/>
            <a:ext cx="8686800" cy="99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/>
              <a:t>بحران‌هايي كه باعث تقابل زيست‌جهان و سيستم مي‌شود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3116"/>
            <a:ext cx="7575917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ارتباط (زبان مفاهمه) در برابر كار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2512" y="2095500"/>
            <a:ext cx="703897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/>
              <a:t>علاقه شناختي انتقادي در برابر علاقه شناختي تجربي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1766887"/>
            <a:ext cx="8096250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 smtClean="0"/>
              <a:t>عقلانيت ارتباطي در برابر عقلانيت ابزاري وبر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1928812"/>
            <a:ext cx="817245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چهار شرط برقراري كنش ارتباطي ايده‌آل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 smtClean="0"/>
          </a:p>
          <a:p>
            <a:r>
              <a:rPr lang="fa-IR" dirty="0" smtClean="0">
                <a:cs typeface="B Yagut" pitchFamily="2" charset="-78"/>
              </a:rPr>
              <a:t>حق ابراز سخنان</a:t>
            </a:r>
          </a:p>
          <a:p>
            <a:r>
              <a:rPr lang="fa-IR" dirty="0" smtClean="0">
                <a:cs typeface="B Yagut" pitchFamily="2" charset="-78"/>
              </a:rPr>
              <a:t>فهم پذيري سخنان</a:t>
            </a:r>
          </a:p>
          <a:p>
            <a:r>
              <a:rPr lang="fa-IR" dirty="0" smtClean="0">
                <a:cs typeface="B Yagut" pitchFamily="2" charset="-78"/>
              </a:rPr>
              <a:t>صداقت در گفتار</a:t>
            </a:r>
          </a:p>
          <a:p>
            <a:r>
              <a:rPr lang="fa-IR" dirty="0" smtClean="0">
                <a:cs typeface="B Yagut" pitchFamily="2" charset="-78"/>
              </a:rPr>
              <a:t>درست بودن ادعاها</a:t>
            </a:r>
          </a:p>
          <a:p>
            <a:endParaRPr lang="fa-IR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Yagut" pitchFamily="2" charset="-78"/>
              </a:rPr>
              <a:t>مهمترين كاروي‍ژه قلمرو عمومي</a:t>
            </a:r>
            <a:endParaRPr lang="en-US" dirty="0">
              <a:cs typeface="B Yagut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686800" cy="4953000"/>
          </a:xfrm>
        </p:spPr>
        <p:txBody>
          <a:bodyPr/>
          <a:lstStyle/>
          <a:p>
            <a:endParaRPr lang="fa-IR" dirty="0" smtClean="0"/>
          </a:p>
          <a:p>
            <a:pPr>
              <a:buFontTx/>
              <a:buChar char="-"/>
            </a:pPr>
            <a:r>
              <a:rPr lang="fa-IR" b="1" dirty="0" smtClean="0">
                <a:cs typeface="B Yagut" pitchFamily="2" charset="-78"/>
              </a:rPr>
              <a:t>نقد سياست‌ورزي‌هاي نهفته در عقلانيت تكنولو‍ژيك؛</a:t>
            </a:r>
          </a:p>
          <a:p>
            <a:pPr>
              <a:buFontTx/>
              <a:buChar char="-"/>
            </a:pPr>
            <a:r>
              <a:rPr lang="fa-IR" b="1" dirty="0" smtClean="0">
                <a:cs typeface="B Yagut" pitchFamily="2" charset="-78"/>
              </a:rPr>
              <a:t>نقد ايدئولو‍ژي‌هاي پنهان در علم و ابزارهاي تكنولوژيك؛</a:t>
            </a:r>
          </a:p>
          <a:p>
            <a:pPr>
              <a:buFontTx/>
              <a:buChar char="-"/>
            </a:pPr>
            <a:r>
              <a:rPr lang="fa-IR" b="1" dirty="0" smtClean="0">
                <a:cs typeface="B Yagut" pitchFamily="2" charset="-78"/>
              </a:rPr>
              <a:t>آشكارسازي و نقد ايدئولو‍ژي‌هاي پنهان در گفتار؛</a:t>
            </a:r>
          </a:p>
          <a:p>
            <a:pPr>
              <a:buFontTx/>
              <a:buChar char="-"/>
            </a:pPr>
            <a:r>
              <a:rPr lang="fa-IR" b="1" dirty="0" smtClean="0">
                <a:cs typeface="B Yagut" pitchFamily="2" charset="-78"/>
              </a:rPr>
              <a:t>نقد عقلانيت مصرفي چيره شده به قلمرو عمومي؛</a:t>
            </a:r>
          </a:p>
          <a:p>
            <a:pPr>
              <a:buFontTx/>
              <a:buChar char="-"/>
            </a:pPr>
            <a:r>
              <a:rPr lang="fa-IR" b="1" dirty="0" smtClean="0">
                <a:cs typeface="B Yagut" pitchFamily="2" charset="-78"/>
              </a:rPr>
              <a:t>نقد همة موانعي كه رسيدن به اجماع و كنش ارتباطي را محدود مي‌كنند؛</a:t>
            </a:r>
          </a:p>
          <a:p>
            <a:pPr>
              <a:buNone/>
            </a:pPr>
            <a:r>
              <a:rPr lang="fa-IR" b="1" dirty="0" smtClean="0">
                <a:cs typeface="B Yagut" pitchFamily="2" charset="-78"/>
              </a:rPr>
              <a:t>- شفاف‌سازي و عقلاني‌سازي تصميمات دولت‌مردان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7010400" cy="1143000"/>
          </a:xfrm>
        </p:spPr>
        <p:txBody>
          <a:bodyPr/>
          <a:lstStyle/>
          <a:p>
            <a:pPr algn="ctr"/>
            <a:r>
              <a:rPr lang="fa-IR" dirty="0" smtClean="0">
                <a:cs typeface="B Yagut" pitchFamily="2" charset="-78"/>
              </a:rPr>
              <a:t>كتابخانه، بخشي از قلمرو عمومي</a:t>
            </a:r>
            <a:endParaRPr lang="en-US" dirty="0">
              <a:cs typeface="B Yagut" pitchFamily="2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4282" y="1285860"/>
            <a:ext cx="701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+mj-lt"/>
              <a:ea typeface="+mj-ea"/>
              <a:cs typeface="B Yagut" pitchFamily="2" charset="-78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fa-IR" dirty="0" smtClean="0"/>
          </a:p>
          <a:p>
            <a:pPr>
              <a:buNone/>
            </a:pPr>
            <a:endParaRPr lang="fa-IR" dirty="0" smtClean="0"/>
          </a:p>
          <a:p>
            <a:pPr>
              <a:buFontTx/>
              <a:buChar char="-"/>
            </a:pPr>
            <a:r>
              <a:rPr lang="fa-IR" dirty="0" smtClean="0">
                <a:cs typeface="B Yagut" pitchFamily="2" charset="-78"/>
              </a:rPr>
              <a:t>ظهور كتابخانه عمومي به مفهوم امروزي بعد از بحران اقتصادي 1930 اروپا و امريكا و پا گرفتن دولت‌هاي رفاه</a:t>
            </a:r>
          </a:p>
          <a:p>
            <a:pPr>
              <a:buFontTx/>
              <a:buChar char="-"/>
            </a:pPr>
            <a:r>
              <a:rPr lang="fa-IR" dirty="0" smtClean="0">
                <a:cs typeface="B Yagut" pitchFamily="2" charset="-78"/>
              </a:rPr>
              <a:t>كتابخانه‌هاي عمومي به‌عنوان مكان‌هايي براي پرورش علايق مصرفي</a:t>
            </a:r>
          </a:p>
          <a:p>
            <a:pPr>
              <a:buFontTx/>
              <a:buChar char="-"/>
            </a:pPr>
            <a:r>
              <a:rPr lang="fa-IR" dirty="0" smtClean="0">
                <a:cs typeface="B Yagut" pitchFamily="2" charset="-78"/>
              </a:rPr>
              <a:t>تحول كتابخانه‌هاي عمومي بعد از 1960 و ظهور گفتمان مسئوليت اجتماعي</a:t>
            </a:r>
          </a:p>
          <a:p>
            <a:pPr>
              <a:buFontTx/>
              <a:buChar char="-"/>
            </a:pPr>
            <a:r>
              <a:rPr lang="fa-IR" dirty="0" smtClean="0">
                <a:cs typeface="B Yagut" pitchFamily="2" charset="-78"/>
              </a:rPr>
              <a:t>بازتعريف كتابخانه، و به‌طور خاص و مهم، كتابخانة عمومي به عنوان بخشي از قلمرو عمومي و فراتر بردن مفهوم آزادي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Yagut" pitchFamily="2" charset="-78"/>
              </a:rPr>
              <a:t>كتابخانه، بخشي از قلمرو عمومي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 smtClean="0"/>
          </a:p>
          <a:p>
            <a:endParaRPr lang="fa-IR" dirty="0" smtClean="0"/>
          </a:p>
          <a:p>
            <a:pPr algn="just">
              <a:buNone/>
            </a:pPr>
            <a:r>
              <a:rPr lang="fa-IR" dirty="0" smtClean="0">
                <a:cs typeface="B Yagut" pitchFamily="2" charset="-78"/>
              </a:rPr>
              <a:t>- تفاوت بستر ظهور قلمرو عمومي در ايران و كشورهاي پيشرفته غربي و ضرورت تفاوت قائل شدن در نقش كتابخانه‌ها(ي عمومي) و ساير اركان قلمرو عمومي در ايران</a:t>
            </a:r>
            <a:endParaRPr lang="en-US" dirty="0">
              <a:cs typeface="B Yagut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9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7847DE1-7447-4BB3-92C7-CFBC2A0F3E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tem9</Template>
  <TotalTime>1401</TotalTime>
  <Words>453</Words>
  <Application>Microsoft Office PowerPoint</Application>
  <PresentationFormat>On-screen Show (4:3)</PresentationFormat>
  <Paragraphs>69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tem9</vt:lpstr>
      <vt:lpstr>قلمرو عمومي هابرماس: مبادي </vt:lpstr>
      <vt:lpstr>Slide 2</vt:lpstr>
      <vt:lpstr>شكل‌گيري قلمرو عمومي در اروپا</vt:lpstr>
      <vt:lpstr>دريچه‌هاي ورود هابرماس به مسئله</vt:lpstr>
      <vt:lpstr>زيست‌جهان در برابر سيستم- اجزاي زيست جهان</vt:lpstr>
      <vt:lpstr>زيست‌جهان در برابر سيستم- اجزاي سيستم </vt:lpstr>
      <vt:lpstr>زيست جهان در برابر سيستم</vt:lpstr>
      <vt:lpstr>بحران‌هايي كه باعث تقابل زيست‌جهان و سيستم مي‌شود</vt:lpstr>
      <vt:lpstr>ارتباط (زبان مفاهمه) در برابر كار</vt:lpstr>
      <vt:lpstr>علاقه شناختي انتقادي در برابر علاقه شناختي تجربي</vt:lpstr>
      <vt:lpstr>عقلانيت ارتباطي در برابر عقلانيت ابزاري وبر</vt:lpstr>
      <vt:lpstr>چهار شرط برقراري كنش ارتباطي ايده‌آل</vt:lpstr>
      <vt:lpstr>مهمترين كاروي‍ژه قلمرو عمومي</vt:lpstr>
      <vt:lpstr>كتابخانه، بخشي از قلمرو عمومي</vt:lpstr>
      <vt:lpstr>كتابخانه، بخشي از قلمرو عمومي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سواد اطلاعاتي : مباني و استانداردها</dc:title>
  <dc:subject/>
  <dc:creator>Naslejavan</dc:creator>
  <cp:keywords/>
  <dc:description/>
  <cp:lastModifiedBy>shaghaghi.m</cp:lastModifiedBy>
  <cp:revision>174</cp:revision>
  <dcterms:created xsi:type="dcterms:W3CDTF">2012-11-21T19:14:40Z</dcterms:created>
  <dcterms:modified xsi:type="dcterms:W3CDTF">2016-12-10T09:33:51Z</dcterms:modified>
  <cp:category>2010 education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TC018813599991</vt:lpwstr>
  </property>
</Properties>
</file>