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72" r:id="rId1"/>
  </p:sldMasterIdLst>
  <p:notesMasterIdLst>
    <p:notesMasterId r:id="rId38"/>
  </p:notesMasterIdLst>
  <p:sldIdLst>
    <p:sldId id="256" r:id="rId2"/>
    <p:sldId id="257" r:id="rId3"/>
    <p:sldId id="260" r:id="rId4"/>
    <p:sldId id="259" r:id="rId5"/>
    <p:sldId id="265" r:id="rId6"/>
    <p:sldId id="266" r:id="rId7"/>
    <p:sldId id="261" r:id="rId8"/>
    <p:sldId id="262" r:id="rId9"/>
    <p:sldId id="263" r:id="rId10"/>
    <p:sldId id="264" r:id="rId11"/>
    <p:sldId id="267" r:id="rId12"/>
    <p:sldId id="279" r:id="rId13"/>
    <p:sldId id="271" r:id="rId14"/>
    <p:sldId id="270" r:id="rId15"/>
    <p:sldId id="269" r:id="rId16"/>
    <p:sldId id="268" r:id="rId17"/>
    <p:sldId id="278" r:id="rId18"/>
    <p:sldId id="273" r:id="rId19"/>
    <p:sldId id="274" r:id="rId20"/>
    <p:sldId id="276" r:id="rId21"/>
    <p:sldId id="294" r:id="rId22"/>
    <p:sldId id="295" r:id="rId23"/>
    <p:sldId id="277" r:id="rId24"/>
    <p:sldId id="280" r:id="rId25"/>
    <p:sldId id="283" r:id="rId26"/>
    <p:sldId id="284" r:id="rId27"/>
    <p:sldId id="281" r:id="rId28"/>
    <p:sldId id="291" r:id="rId29"/>
    <p:sldId id="290" r:id="rId30"/>
    <p:sldId id="292" r:id="rId31"/>
    <p:sldId id="293" r:id="rId32"/>
    <p:sldId id="282" r:id="rId33"/>
    <p:sldId id="285" r:id="rId34"/>
    <p:sldId id="296" r:id="rId35"/>
    <p:sldId id="288" r:id="rId36"/>
    <p:sldId id="289" r:id="rId37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900" autoAdjust="0"/>
    <p:restoredTop sz="88825" autoAdjust="0"/>
  </p:normalViewPr>
  <p:slideViewPr>
    <p:cSldViewPr>
      <p:cViewPr>
        <p:scale>
          <a:sx n="50" d="100"/>
          <a:sy n="50" d="100"/>
        </p:scale>
        <p:origin x="-696" y="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DB8B535-8681-46C6-B264-914C4383E2CD}" type="datetimeFigureOut">
              <a:rPr lang="fa-IR" smtClean="0"/>
              <a:t>04/21/1434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7E14F18-EA09-4F33-8E2C-1C72BA556E9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90276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14F18-EA09-4F33-8E2C-1C72BA556E93}" type="slidenum">
              <a:rPr lang="fa-IR" smtClean="0"/>
              <a:t>14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94396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14F18-EA09-4F33-8E2C-1C72BA556E93}" type="slidenum">
              <a:rPr lang="fa-IR" smtClean="0"/>
              <a:t>23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8493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8262699-A85C-4D71-AF6B-EFC70E2DCD7D}" type="datetime1">
              <a:rPr lang="en-US" smtClean="0"/>
              <a:t>3/3/2013</a:t>
            </a:fld>
            <a:endParaRPr lang="fa-I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3/3/2013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9D92-9F23-4126-B294-CBB6D6F007C3}" type="datetime1">
              <a:rPr lang="en-US" smtClean="0"/>
              <a:t>3/3/2013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A38C-0685-47CF-99C2-6E9B55E930E7}" type="datetime1">
              <a:rPr lang="en-US" smtClean="0"/>
              <a:t>3/3/2013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6778-83EA-4730-9D08-1DA583B026CB}" type="datetime1">
              <a:rPr lang="en-US" smtClean="0"/>
              <a:t>3/3/2013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63070-C15D-4272-A460-B2FAE2B2EC5B}" type="datetime1">
              <a:rPr lang="en-US" smtClean="0"/>
              <a:t>3/3/2013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C6A0-B00F-4BBF-9B88-B8EBEFFF9E3E}" type="datetime1">
              <a:rPr lang="en-US" smtClean="0"/>
              <a:t>3/3/2013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2095-54F3-4A11-9535-B121C2E9F258}" type="datetime1">
              <a:rPr lang="en-US" smtClean="0"/>
              <a:t>3/3/2013</a:t>
            </a:fld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5CA8-8612-4A1A-A4CE-FF310E7E14E5}" type="datetime1">
              <a:rPr lang="en-US" smtClean="0"/>
              <a:t>3/3/2013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073C3-3927-493E-ADA0-635333F7843B}" type="datetime1">
              <a:rPr lang="en-US" smtClean="0"/>
              <a:t>3/3/2013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04579-8F21-48F1-9327-DF1E52AF804C}" type="datetime1">
              <a:rPr lang="en-US" smtClean="0"/>
              <a:t>3/3/2013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DC988C13-3870-4A0D-98C5-9583C7697B69}" type="datetime1">
              <a:rPr lang="en-US" smtClean="0"/>
              <a:t>3/3/2013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E8A72B0-5638-48D6-ADF7-F20B656FCEE6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framework.niso.org/" TargetMode="External"/><Relationship Id="rId2" Type="http://schemas.openxmlformats.org/officeDocument/2006/relationships/hyperlink" Target="http://www.niso.org/publications/press/UnderstandingMetadata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lib.org/dlib/april02/weibel/04weibel.html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isotc.iso.org/livelink/livelink?func=ll&amp;objId=4993430&amp;objAction=Open" TargetMode="External"/><Relationship Id="rId2" Type="http://schemas.openxmlformats.org/officeDocument/2006/relationships/hyperlink" Target="http://kmr.nada.kth.se/papers/SemanticWeb/FutureOfLOMI.pdf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2375356"/>
            <a:ext cx="3744416" cy="2349788"/>
          </a:xfrm>
        </p:spPr>
        <p:txBody>
          <a:bodyPr>
            <a:noAutofit/>
          </a:bodyPr>
          <a:lstStyle/>
          <a:p>
            <a:pPr algn="ctr"/>
            <a:r>
              <a:rPr lang="fa-IR" sz="4000" b="1" dirty="0" smtClean="0"/>
              <a:t>یکپارچه‌سازی معنایی در کتابخانه‌های دیجیتال</a:t>
            </a:r>
            <a:endParaRPr lang="fa-IR" sz="2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88024" y="5013176"/>
            <a:ext cx="3309803" cy="1260629"/>
          </a:xfrm>
        </p:spPr>
        <p:txBody>
          <a:bodyPr>
            <a:normAutofit/>
          </a:bodyPr>
          <a:lstStyle/>
          <a:p>
            <a:pPr algn="r"/>
            <a:r>
              <a:rPr lang="fa-IR" b="1" dirty="0" smtClean="0">
                <a:solidFill>
                  <a:srgbClr val="0070C0"/>
                </a:solidFill>
              </a:rPr>
              <a:t>مهدی علیپور حافظی</a:t>
            </a:r>
          </a:p>
          <a:p>
            <a:pPr algn="r"/>
            <a:r>
              <a:rPr lang="fa-IR" b="1" dirty="0" smtClean="0">
                <a:solidFill>
                  <a:srgbClr val="0070C0"/>
                </a:solidFill>
              </a:rPr>
              <a:t>عضو هیئت علمی پژوهشگاه علوم و فناوری اطلاعات ایران</a:t>
            </a:r>
            <a:endParaRPr lang="fa-IR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230413"/>
            <a:ext cx="4499992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Information sharing from multiple heterogeneous sources is a </a:t>
            </a:r>
            <a:r>
              <a:rPr lang="en-US" sz="2800" b="1" dirty="0" smtClean="0">
                <a:solidFill>
                  <a:srgbClr val="FFFF00"/>
                </a:solidFill>
              </a:rPr>
              <a:t>challenging issue</a:t>
            </a:r>
          </a:p>
          <a:p>
            <a:pPr rtl="0"/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(</a:t>
            </a:r>
            <a:r>
              <a:rPr lang="en-US" sz="20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Bergamashi</a:t>
            </a:r>
            <a:r>
              <a:rPr lang="en-US" sz="2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, et al, 1998)</a:t>
            </a:r>
            <a:endParaRPr lang="fa-IR" sz="20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098" name="Picture 2" descr="C:\Users\alipour\Desktop\DLI\newsletter_bann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"/>
            <a:ext cx="3499480" cy="23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16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در </a:t>
            </a:r>
            <a:r>
              <a:rPr lang="fa-IR" dirty="0" smtClean="0"/>
              <a:t>یک نگاه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بخش اول</a:t>
            </a:r>
          </a:p>
          <a:p>
            <a:pPr marL="68580" indent="0" algn="ctr">
              <a:buNone/>
            </a:pPr>
            <a:r>
              <a:rPr lang="fa-IR" dirty="0" smtClean="0"/>
              <a:t>مفاهیم مربوط به یکپارچه‌سازی و ضرورت آن</a:t>
            </a:r>
          </a:p>
          <a:p>
            <a:pPr algn="r"/>
            <a:r>
              <a:rPr lang="fa-IR" dirty="0" smtClean="0"/>
              <a:t>بخش دوم</a:t>
            </a:r>
          </a:p>
          <a:p>
            <a:pPr marL="68580" indent="0" algn="ctr">
              <a:buNone/>
            </a:pPr>
            <a:r>
              <a:rPr lang="fa-IR" dirty="0" smtClean="0"/>
              <a:t>یکپارچه‌سازی در کتابخانه‌های دیجیتال</a:t>
            </a:r>
          </a:p>
          <a:p>
            <a:pPr algn="r"/>
            <a:r>
              <a:rPr lang="fa-IR" dirty="0" smtClean="0"/>
              <a:t>بخش سوم</a:t>
            </a:r>
          </a:p>
          <a:p>
            <a:pPr marL="68580" indent="0" algn="ctr">
              <a:buNone/>
            </a:pPr>
            <a:r>
              <a:rPr lang="fa-IR" dirty="0" smtClean="0"/>
              <a:t>یکپارچه‌سازی معنایی و اجزا و عناصر مطرح در آن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10C8-8AFF-4AFB-87C3-6C327BBC92A8}" type="datetime1">
              <a:rPr lang="en-US" smtClean="0"/>
              <a:t>3/3/2013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5877272"/>
            <a:ext cx="3502152" cy="365125"/>
          </a:xfrm>
        </p:spPr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5155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lipour\Desktop\DLI\panel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0891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58645" y="1838360"/>
            <a:ext cx="6637468" cy="1362075"/>
          </a:xfrm>
        </p:spPr>
        <p:txBody>
          <a:bodyPr/>
          <a:lstStyle/>
          <a:p>
            <a:pPr algn="ctr"/>
            <a:r>
              <a:rPr lang="fa-IR" dirty="0" smtClean="0"/>
              <a:t>بخش اول</a:t>
            </a:r>
            <a:endParaRPr lang="fa-I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331640" y="3204731"/>
            <a:ext cx="6637467" cy="1520413"/>
          </a:xfrm>
        </p:spPr>
        <p:txBody>
          <a:bodyPr>
            <a:normAutofit/>
          </a:bodyPr>
          <a:lstStyle/>
          <a:p>
            <a:pPr algn="ctr"/>
            <a:r>
              <a:rPr lang="fa-IR" sz="2800" dirty="0"/>
              <a:t>مفاهیم مربوط به یکپارچه‌سازی و ضرورت </a:t>
            </a:r>
            <a:r>
              <a:rPr lang="fa-IR" sz="2800" dirty="0" smtClean="0"/>
              <a:t>آن</a:t>
            </a:r>
            <a:endParaRPr lang="fa-IR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95983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eaLnBrk="1" hangingPunct="1"/>
            <a:r>
              <a:rPr lang="en-US" dirty="0" smtClean="0"/>
              <a:t>Access to information</a:t>
            </a:r>
          </a:p>
          <a:p>
            <a:pPr algn="l" rtl="0" eaLnBrk="1" hangingPunct="1"/>
            <a:r>
              <a:rPr lang="en-US" dirty="0" smtClean="0"/>
              <a:t>Diversity in information carriers, such as web, profit and non-profit databases, etc. and essence of getting access by users.</a:t>
            </a:r>
          </a:p>
          <a:p>
            <a:pPr algn="l" rtl="0" eaLnBrk="1" hangingPunct="1"/>
            <a:r>
              <a:rPr lang="en-US" dirty="0" smtClean="0"/>
              <a:t>Changes in users’ information behaviors</a:t>
            </a:r>
          </a:p>
          <a:p>
            <a:pPr algn="l" rtl="0" eaLnBrk="1" hangingPunct="1"/>
            <a:r>
              <a:rPr lang="en-US" dirty="0" smtClean="0"/>
              <a:t>Rising costs of libraries and decrease of their budget</a:t>
            </a:r>
          </a:p>
          <a:p>
            <a:pPr algn="l" rtl="0" eaLnBrk="1" hangingPunct="1"/>
            <a:r>
              <a:rPr lang="en-US" dirty="0" smtClean="0"/>
              <a:t>And so on.</a:t>
            </a:r>
            <a:endParaRPr lang="en-US" dirty="0" smtClean="0"/>
          </a:p>
          <a:p>
            <a:pPr algn="l" rtl="0" eaLnBrk="1" hangingPunct="1"/>
            <a:endParaRPr lang="fa-I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fontAlgn="auto" hangingPunct="1">
              <a:spcAft>
                <a:spcPts val="0"/>
              </a:spcAft>
              <a:defRPr/>
            </a:pPr>
            <a:r>
              <a:rPr lang="en-US" dirty="0" smtClean="0"/>
              <a:t>What is the issue?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689C8-4DF1-44B2-BB53-E4ECD36EBE69}" type="datetime1">
              <a:rPr lang="en-US" smtClean="0"/>
              <a:t>3/3/2013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0421042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1080120"/>
          </a:xfrm>
        </p:spPr>
        <p:txBody>
          <a:bodyPr>
            <a:normAutofit/>
          </a:bodyPr>
          <a:lstStyle/>
          <a:p>
            <a:pPr rtl="0"/>
            <a:r>
              <a:rPr lang="en-US" dirty="0" smtClean="0"/>
              <a:t>What is metadata?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when trying to define metadata, two central questions need to be answered:</a:t>
            </a:r>
          </a:p>
          <a:p>
            <a:pPr lvl="1" algn="l" rtl="0"/>
            <a:r>
              <a:rPr lang="en-US" dirty="0" smtClean="0">
                <a:solidFill>
                  <a:srgbClr val="00B050"/>
                </a:solidFill>
              </a:rPr>
              <a:t>What </a:t>
            </a:r>
            <a:r>
              <a:rPr lang="en-US" dirty="0">
                <a:solidFill>
                  <a:srgbClr val="00B050"/>
                </a:solidFill>
              </a:rPr>
              <a:t>kinds of things is metadata about?</a:t>
            </a:r>
          </a:p>
          <a:p>
            <a:pPr lvl="1" algn="l" rtl="0"/>
            <a:r>
              <a:rPr lang="en-US" dirty="0" smtClean="0">
                <a:solidFill>
                  <a:srgbClr val="00B050"/>
                </a:solidFill>
              </a:rPr>
              <a:t>What </a:t>
            </a:r>
            <a:r>
              <a:rPr lang="en-US" dirty="0">
                <a:solidFill>
                  <a:srgbClr val="00B050"/>
                </a:solidFill>
              </a:rPr>
              <a:t>are the necessary characteristics of a metadata description?</a:t>
            </a:r>
            <a:endParaRPr lang="en-US" b="1" i="1" dirty="0" smtClean="0">
              <a:solidFill>
                <a:srgbClr val="00B050"/>
              </a:solidFill>
            </a:endParaRPr>
          </a:p>
          <a:p>
            <a:pPr algn="l" rtl="0"/>
            <a:r>
              <a:rPr lang="en-US" b="1" i="1" dirty="0" smtClean="0"/>
              <a:t>Metadata</a:t>
            </a:r>
            <a:r>
              <a:rPr lang="en-US" i="1" dirty="0" smtClean="0"/>
              <a:t> is structured </a:t>
            </a:r>
            <a:r>
              <a:rPr lang="en-US" i="1" dirty="0"/>
              <a:t>information that describes, explains, locates, or otherwise makes </a:t>
            </a:r>
            <a:r>
              <a:rPr lang="en-US" i="1" dirty="0" smtClean="0"/>
              <a:t>it easier </a:t>
            </a:r>
            <a:r>
              <a:rPr lang="en-US" i="1" dirty="0"/>
              <a:t>to retrieve, use or manage an </a:t>
            </a:r>
            <a:r>
              <a:rPr lang="en-US" i="1" dirty="0" smtClean="0"/>
              <a:t>information resource </a:t>
            </a:r>
            <a:r>
              <a:rPr lang="en-US" sz="2000" dirty="0"/>
              <a:t>(National Information Standards Organization, 2004</a:t>
            </a:r>
            <a:r>
              <a:rPr lang="en-US" sz="2000" dirty="0" smtClean="0"/>
              <a:t>)</a:t>
            </a:r>
            <a:r>
              <a:rPr lang="en-US" i="1" dirty="0" smtClean="0"/>
              <a:t>.</a:t>
            </a:r>
          </a:p>
          <a:p>
            <a:pPr algn="l" rtl="0"/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69986204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1152128"/>
          </a:xfrm>
        </p:spPr>
        <p:txBody>
          <a:bodyPr>
            <a:normAutofit/>
          </a:bodyPr>
          <a:lstStyle/>
          <a:p>
            <a:pPr rtl="0"/>
            <a:r>
              <a:rPr lang="en-US" dirty="0" smtClean="0"/>
              <a:t>Metadata classification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/>
              <a:t>Descriptive   </a:t>
            </a:r>
            <a:r>
              <a:rPr lang="en-US" b="1" dirty="0"/>
              <a:t>metadata</a:t>
            </a:r>
            <a:r>
              <a:rPr lang="en-US" dirty="0"/>
              <a:t>,   both   human-assigned   information   about   a   thing   (such   </a:t>
            </a:r>
            <a:r>
              <a:rPr lang="en-US" dirty="0" smtClean="0"/>
              <a:t>as name/title</a:t>
            </a:r>
            <a:r>
              <a:rPr lang="en-US" dirty="0"/>
              <a:t>, subject and creator), and technical aspects of the thing (size, format, </a:t>
            </a:r>
            <a:r>
              <a:rPr lang="en-US" dirty="0" smtClean="0"/>
              <a:t>functionality</a:t>
            </a:r>
            <a:r>
              <a:rPr lang="en-US" dirty="0"/>
              <a:t>, etc.)</a:t>
            </a:r>
          </a:p>
          <a:p>
            <a:pPr algn="l" rtl="0"/>
            <a:r>
              <a:rPr lang="en-US" b="1" dirty="0" smtClean="0"/>
              <a:t>Administrative metadata</a:t>
            </a:r>
            <a:r>
              <a:rPr lang="en-US" dirty="0" smtClean="0"/>
              <a:t>, such as information about the </a:t>
            </a:r>
            <a:r>
              <a:rPr lang="en-US" dirty="0" smtClean="0">
                <a:solidFill>
                  <a:srgbClr val="00B050"/>
                </a:solidFill>
              </a:rPr>
              <a:t>life cycle of a piece of information </a:t>
            </a:r>
            <a:r>
              <a:rPr lang="en-US" dirty="0" smtClean="0"/>
              <a:t>(different versions, history, etc.)</a:t>
            </a:r>
          </a:p>
          <a:p>
            <a:pPr algn="l" rtl="0"/>
            <a:r>
              <a:rPr lang="en-US" b="1" dirty="0" smtClean="0"/>
              <a:t>Structural metadata</a:t>
            </a:r>
            <a:r>
              <a:rPr lang="en-US" dirty="0" smtClean="0"/>
              <a:t>, describing </a:t>
            </a:r>
            <a:r>
              <a:rPr lang="en-US" dirty="0" smtClean="0">
                <a:solidFill>
                  <a:srgbClr val="00B050"/>
                </a:solidFill>
              </a:rPr>
              <a:t>relations between and aggregations of things </a:t>
            </a:r>
            <a:r>
              <a:rPr lang="en-US" dirty="0" smtClean="0"/>
              <a:t>(such as  the relationship between a lesson and its comprising learning objects) </a:t>
            </a:r>
            <a:r>
              <a:rPr lang="en-US" sz="1900" dirty="0" smtClean="0"/>
              <a:t>(National Information </a:t>
            </a:r>
            <a:r>
              <a:rPr lang="en-US" sz="1900" dirty="0"/>
              <a:t>Standards Organization, 2007)</a:t>
            </a:r>
            <a:endParaRPr lang="fa-IR" sz="19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3061559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/>
              <a:t>What is </a:t>
            </a:r>
            <a:r>
              <a:rPr lang="en-US" dirty="0" smtClean="0"/>
              <a:t>integration?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 </a:t>
            </a:r>
            <a:r>
              <a:rPr lang="en-US" dirty="0" smtClean="0"/>
              <a:t>system is </a:t>
            </a:r>
            <a:r>
              <a:rPr lang="en-US" dirty="0"/>
              <a:t>an aggregation of subsystems </a:t>
            </a:r>
            <a:r>
              <a:rPr lang="en-US" dirty="0" smtClean="0"/>
              <a:t>cooperating.</a:t>
            </a:r>
            <a:endParaRPr lang="en-US" b="1" dirty="0" smtClean="0"/>
          </a:p>
          <a:p>
            <a:pPr algn="l" rtl="0"/>
            <a:r>
              <a:rPr lang="en-US" b="1" dirty="0" smtClean="0"/>
              <a:t>systems integration</a:t>
            </a:r>
            <a:r>
              <a:rPr lang="en-US" dirty="0" smtClean="0"/>
              <a:t> </a:t>
            </a:r>
            <a:r>
              <a:rPr lang="en-US" dirty="0"/>
              <a:t>is the process of linking together different computing systems and software applications physically or functionally</a:t>
            </a:r>
            <a:r>
              <a:rPr lang="en-US" dirty="0" smtClean="0"/>
              <a:t>, </a:t>
            </a:r>
            <a:r>
              <a:rPr lang="en-US" dirty="0"/>
              <a:t>to act as a coordinated whole</a:t>
            </a:r>
            <a:r>
              <a:rPr lang="en-US" dirty="0" smtClean="0"/>
              <a:t>.</a:t>
            </a:r>
          </a:p>
          <a:p>
            <a:pPr marL="68580" indent="0" algn="l" rtl="0">
              <a:buNone/>
            </a:pP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76990396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1008112"/>
          </a:xfrm>
        </p:spPr>
        <p:txBody>
          <a:bodyPr>
            <a:normAutofit/>
          </a:bodyPr>
          <a:lstStyle/>
          <a:p>
            <a:r>
              <a:rPr lang="en-US" dirty="0"/>
              <a:t>What is interoperability?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00808"/>
            <a:ext cx="6777317" cy="4131821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i="1" dirty="0" smtClean="0"/>
              <a:t>The </a:t>
            </a:r>
            <a:r>
              <a:rPr lang="en-US" i="1" dirty="0"/>
              <a:t>ability of two or more systems or components </a:t>
            </a:r>
            <a:r>
              <a:rPr lang="en-US" i="1" dirty="0" smtClean="0"/>
              <a:t>to exchange information </a:t>
            </a:r>
            <a:r>
              <a:rPr lang="en-US" i="1" dirty="0"/>
              <a:t>and to use the information that has been </a:t>
            </a:r>
            <a:r>
              <a:rPr lang="en-US" i="1" dirty="0" smtClean="0"/>
              <a:t>exchanged. </a:t>
            </a:r>
            <a:r>
              <a:rPr lang="en-US" sz="2000" dirty="0"/>
              <a:t>(IEEE Standard Computer Dictionary, 1990</a:t>
            </a:r>
            <a:r>
              <a:rPr lang="en-US" sz="2000" dirty="0" smtClean="0"/>
              <a:t>)</a:t>
            </a:r>
          </a:p>
          <a:p>
            <a:pPr algn="l" rtl="0"/>
            <a:r>
              <a:rPr lang="en-US" b="1" i="1" dirty="0"/>
              <a:t>Metadata  interoperability:  </a:t>
            </a:r>
            <a:r>
              <a:rPr lang="en-US" i="1" dirty="0"/>
              <a:t>the ability of   two or more systems or </a:t>
            </a:r>
            <a:r>
              <a:rPr lang="en-US" i="1" dirty="0"/>
              <a:t>components </a:t>
            </a:r>
            <a:r>
              <a:rPr lang="en-US" i="1" dirty="0"/>
              <a:t>to exchange descriptive data about things, and </a:t>
            </a:r>
            <a:r>
              <a:rPr lang="en-US" i="1" dirty="0">
                <a:solidFill>
                  <a:srgbClr val="00B050"/>
                </a:solidFill>
              </a:rPr>
              <a:t>to interpret the </a:t>
            </a:r>
            <a:r>
              <a:rPr lang="en-US" i="1" dirty="0">
                <a:solidFill>
                  <a:srgbClr val="00B050"/>
                </a:solidFill>
              </a:rPr>
              <a:t>descriptive </a:t>
            </a:r>
            <a:r>
              <a:rPr lang="en-US" i="1" dirty="0">
                <a:solidFill>
                  <a:srgbClr val="00B050"/>
                </a:solidFill>
              </a:rPr>
              <a:t>data that has been exchanged in a way that is consistent with the </a:t>
            </a:r>
            <a:r>
              <a:rPr lang="en-US" i="1" dirty="0">
                <a:solidFill>
                  <a:srgbClr val="00B050"/>
                </a:solidFill>
              </a:rPr>
              <a:t>interpretation </a:t>
            </a:r>
            <a:r>
              <a:rPr lang="en-US" i="1" dirty="0">
                <a:solidFill>
                  <a:srgbClr val="00B050"/>
                </a:solidFill>
              </a:rPr>
              <a:t>of the creator of the data</a:t>
            </a:r>
            <a:r>
              <a:rPr lang="en-US" i="1" dirty="0"/>
              <a:t>.</a:t>
            </a:r>
            <a:endParaRPr lang="en-US" i="1" dirty="0"/>
          </a:p>
          <a:p>
            <a:pPr algn="l" rtl="0"/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2047042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1080120"/>
          </a:xfrm>
        </p:spPr>
        <p:txBody>
          <a:bodyPr>
            <a:normAutofit/>
          </a:bodyPr>
          <a:lstStyle/>
          <a:p>
            <a:r>
              <a:rPr lang="en-US" dirty="0" smtClean="0"/>
              <a:t>Levels of interoperability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56792"/>
            <a:ext cx="6984892" cy="4275837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/>
              <a:t>Syntactic interoperability: </a:t>
            </a:r>
            <a:r>
              <a:rPr lang="en-US" dirty="0"/>
              <a:t>If two or more systems are capable of communicating and </a:t>
            </a:r>
            <a:r>
              <a:rPr lang="en-US" dirty="0" smtClean="0"/>
              <a:t>exchanging data, </a:t>
            </a:r>
            <a:r>
              <a:rPr lang="en-US" dirty="0"/>
              <a:t>they are exhibiting syntactic interoperability</a:t>
            </a:r>
            <a:r>
              <a:rPr lang="en-US" dirty="0" smtClean="0"/>
              <a:t>.</a:t>
            </a:r>
          </a:p>
          <a:p>
            <a:pPr lvl="1" algn="l" rtl="0"/>
            <a:r>
              <a:rPr lang="en-US" dirty="0"/>
              <a:t>Syntactical interoperability is a necessary condition for further interoperability</a:t>
            </a:r>
            <a:r>
              <a:rPr lang="en-US" dirty="0" smtClean="0"/>
              <a:t>.</a:t>
            </a:r>
          </a:p>
          <a:p>
            <a:pPr algn="l" rtl="0"/>
            <a:r>
              <a:rPr lang="en-US" b="1" dirty="0"/>
              <a:t>Semantic interoperability:  </a:t>
            </a:r>
            <a:r>
              <a:rPr lang="en-US" dirty="0" smtClean="0"/>
              <a:t>Beyond </a:t>
            </a:r>
            <a:r>
              <a:rPr lang="en-US" dirty="0"/>
              <a:t>the ability of two or more computer systems to exchange information, semantic interoperability is the </a:t>
            </a:r>
            <a:r>
              <a:rPr lang="en-US" dirty="0">
                <a:solidFill>
                  <a:srgbClr val="00B050"/>
                </a:solidFill>
              </a:rPr>
              <a:t>ability to automatically interpret the information exchanged</a:t>
            </a:r>
            <a:r>
              <a:rPr lang="en-US" dirty="0"/>
              <a:t> meaningfully and accurately in order to produce useful results as defined by the end users of both </a:t>
            </a:r>
            <a:r>
              <a:rPr lang="en-US" dirty="0" smtClean="0"/>
              <a:t>systems.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2415111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1080120"/>
          </a:xfrm>
        </p:spPr>
        <p:txBody>
          <a:bodyPr>
            <a:normAutofit/>
          </a:bodyPr>
          <a:lstStyle/>
          <a:p>
            <a:r>
              <a:rPr lang="en-US" dirty="0" smtClean="0"/>
              <a:t>What is Harmonization?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28800"/>
            <a:ext cx="7056900" cy="4203829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b="1" dirty="0"/>
              <a:t>Metadata harmonization </a:t>
            </a:r>
            <a:r>
              <a:rPr lang="en-US" dirty="0"/>
              <a:t>refers to the </a:t>
            </a:r>
            <a:r>
              <a:rPr lang="en-US" dirty="0">
                <a:solidFill>
                  <a:srgbClr val="00B050"/>
                </a:solidFill>
              </a:rPr>
              <a:t>ability to correctly process several </a:t>
            </a:r>
            <a:r>
              <a:rPr lang="en-US" i="1" dirty="0">
                <a:solidFill>
                  <a:srgbClr val="00B050"/>
                </a:solidFill>
              </a:rPr>
              <a:t>different</a:t>
            </a:r>
            <a:r>
              <a:rPr lang="en-US" dirty="0">
                <a:solidFill>
                  <a:srgbClr val="00B050"/>
                </a:solidFill>
              </a:rPr>
              <a:t> metadata </a:t>
            </a:r>
            <a:r>
              <a:rPr lang="en-US" dirty="0" smtClean="0">
                <a:solidFill>
                  <a:srgbClr val="00B050"/>
                </a:solidFill>
              </a:rPr>
              <a:t>standards </a:t>
            </a:r>
            <a:r>
              <a:rPr lang="en-US" dirty="0">
                <a:solidFill>
                  <a:srgbClr val="00B050"/>
                </a:solidFill>
              </a:rPr>
              <a:t>in </a:t>
            </a:r>
            <a:r>
              <a:rPr lang="en-US" i="1" dirty="0">
                <a:solidFill>
                  <a:srgbClr val="00B050"/>
                </a:solidFill>
              </a:rPr>
              <a:t>combination</a:t>
            </a:r>
            <a:r>
              <a:rPr lang="en-US" dirty="0">
                <a:solidFill>
                  <a:srgbClr val="00B050"/>
                </a:solidFill>
              </a:rPr>
              <a:t> within a </a:t>
            </a:r>
            <a:r>
              <a:rPr lang="en-US" i="1" dirty="0">
                <a:solidFill>
                  <a:srgbClr val="00B050"/>
                </a:solidFill>
              </a:rPr>
              <a:t>single</a:t>
            </a:r>
            <a:r>
              <a:rPr lang="en-US" dirty="0">
                <a:solidFill>
                  <a:srgbClr val="00B050"/>
                </a:solidFill>
              </a:rPr>
              <a:t> software system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</a:p>
          <a:p>
            <a:pPr lvl="1" algn="l" rtl="0"/>
            <a:r>
              <a:rPr lang="en-US" b="1" dirty="0"/>
              <a:t>Vertical </a:t>
            </a:r>
            <a:r>
              <a:rPr lang="en-US" b="1" dirty="0" smtClean="0"/>
              <a:t>harmonization</a:t>
            </a:r>
            <a:r>
              <a:rPr lang="en-US" dirty="0" smtClean="0"/>
              <a:t>. </a:t>
            </a:r>
            <a:r>
              <a:rPr lang="en-US" dirty="0"/>
              <a:t>interoperability on different levels within a given set of </a:t>
            </a:r>
            <a:r>
              <a:rPr lang="en-US" dirty="0" smtClean="0"/>
              <a:t>standards</a:t>
            </a:r>
            <a:r>
              <a:rPr lang="en-US" dirty="0"/>
              <a:t>, based on pre-coordination of a base standard.</a:t>
            </a:r>
          </a:p>
          <a:p>
            <a:pPr lvl="1" algn="l" rtl="0"/>
            <a:r>
              <a:rPr lang="en-US" b="1" dirty="0" smtClean="0"/>
              <a:t>Horizontal harmonization</a:t>
            </a:r>
            <a:r>
              <a:rPr lang="en-US" dirty="0" smtClean="0"/>
              <a:t>. </a:t>
            </a:r>
            <a:r>
              <a:rPr lang="en-US" dirty="0"/>
              <a:t>interoperability based on interoperability across standards</a:t>
            </a:r>
            <a:r>
              <a:rPr lang="en-US" dirty="0" smtClean="0"/>
              <a:t>, i.e. post-coordination </a:t>
            </a:r>
            <a:r>
              <a:rPr lang="en-US" dirty="0"/>
              <a:t>not based on a common standard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2849425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lipour\Desktop\DLI\panel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0891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90916" y="1982376"/>
            <a:ext cx="6637468" cy="1362075"/>
          </a:xfrm>
        </p:spPr>
        <p:txBody>
          <a:bodyPr/>
          <a:lstStyle/>
          <a:p>
            <a:pPr algn="ctr"/>
            <a:r>
              <a:rPr lang="fa-IR" dirty="0" smtClean="0"/>
              <a:t>بخش دوم</a:t>
            </a:r>
            <a:endParaRPr lang="fa-I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390916" y="3348747"/>
            <a:ext cx="6637467" cy="1520413"/>
          </a:xfrm>
        </p:spPr>
        <p:txBody>
          <a:bodyPr>
            <a:normAutofit/>
          </a:bodyPr>
          <a:lstStyle/>
          <a:p>
            <a:pPr marL="68580" algn="ctr"/>
            <a:r>
              <a:rPr lang="fa-IR" sz="2800" dirty="0"/>
              <a:t>یکپارچه‌سازی در کتابخانه‌های دیجیتال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65980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What is expected?</a:t>
            </a:r>
            <a:endParaRPr lang="fa-I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Heterogeneous systems can interact with each other.</a:t>
            </a:r>
          </a:p>
          <a:p>
            <a:pPr algn="l" rtl="0"/>
            <a:r>
              <a:rPr lang="en-US" dirty="0"/>
              <a:t>Data are exchanged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Information retrieval is expanded.</a:t>
            </a:r>
          </a:p>
          <a:p>
            <a:pPr algn="l" rtl="0"/>
            <a:r>
              <a:rPr lang="en-US" dirty="0"/>
              <a:t>Reduced cost of information resources in digital libraries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Etc.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9D92-9F23-4126-B294-CBB6D6F007C3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74790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Interoperability in DLs</a:t>
            </a:r>
            <a:endParaRPr lang="fa-I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There is a long history for the interoperability in other fields, such as e-banking, medical fields, etc.</a:t>
            </a:r>
          </a:p>
          <a:p>
            <a:pPr algn="l" rtl="0"/>
            <a:r>
              <a:rPr lang="en-US" dirty="0"/>
              <a:t>The </a:t>
            </a:r>
            <a:r>
              <a:rPr lang="en-US" b="1" dirty="0"/>
              <a:t>Internet</a:t>
            </a:r>
            <a:r>
              <a:rPr lang="en-US" dirty="0"/>
              <a:t> provided a good platform for the exchange of </a:t>
            </a:r>
            <a:r>
              <a:rPr lang="en-US" dirty="0" smtClean="0"/>
              <a:t>information.</a:t>
            </a:r>
          </a:p>
          <a:p>
            <a:pPr algn="l" rtl="0"/>
            <a:r>
              <a:rPr lang="en-US" dirty="0" smtClean="0"/>
              <a:t>Report of research and practical experiences emerged from </a:t>
            </a:r>
            <a:r>
              <a:rPr lang="en-US" b="1" dirty="0" smtClean="0"/>
              <a:t>1998</a:t>
            </a:r>
          </a:p>
          <a:p>
            <a:pPr algn="l" rtl="0"/>
            <a:r>
              <a:rPr lang="en-US" dirty="0" smtClean="0"/>
              <a:t>This function is in progress according to new  emerging technologies.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9D92-9F23-4126-B294-CBB6D6F007C3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3899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8208912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8912" cy="936104"/>
          </a:xfrm>
        </p:spPr>
        <p:txBody>
          <a:bodyPr>
            <a:normAutofit/>
          </a:bodyPr>
          <a:lstStyle/>
          <a:p>
            <a:pPr rtl="0"/>
            <a:r>
              <a:rPr lang="en-US" sz="3200" b="1" dirty="0"/>
              <a:t>Various aspects of interoperability in DLs</a:t>
            </a:r>
            <a:endParaRPr lang="fa-IR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9D92-9F23-4126-B294-CBB6D6F007C3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14</a:t>
            </a:fld>
            <a:endParaRPr lang="fa-IR"/>
          </a:p>
        </p:txBody>
      </p:sp>
      <p:sp>
        <p:nvSpPr>
          <p:cNvPr id="10" name="TextBox 9"/>
          <p:cNvSpPr txBox="1"/>
          <p:nvPr/>
        </p:nvSpPr>
        <p:spPr>
          <a:xfrm>
            <a:off x="3275856" y="5013175"/>
            <a:ext cx="5400600" cy="12311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l" rtl="0"/>
            <a:r>
              <a:rPr lang="en-US" sz="1400" dirty="0" err="1"/>
              <a:t>Shen</a:t>
            </a:r>
            <a:r>
              <a:rPr lang="en-US" sz="1400" dirty="0"/>
              <a:t>, </a:t>
            </a:r>
            <a:r>
              <a:rPr lang="en-US" sz="1400" dirty="0" err="1"/>
              <a:t>Rao</a:t>
            </a:r>
            <a:r>
              <a:rPr lang="en-US" sz="1400" dirty="0"/>
              <a:t> (2006). Applying the 5S framework to integrating digital libraries. Dissertation for the Doctor of Philosophy in Computer Science and Application. Virginia Polytechnic Institute and State University.</a:t>
            </a:r>
          </a:p>
          <a:p>
            <a:pPr algn="l" rtl="0"/>
            <a:endParaRPr lang="fa-IR" dirty="0"/>
          </a:p>
        </p:txBody>
      </p:sp>
      <p:sp>
        <p:nvSpPr>
          <p:cNvPr id="11" name="Oval 10"/>
          <p:cNvSpPr/>
          <p:nvPr/>
        </p:nvSpPr>
        <p:spPr>
          <a:xfrm>
            <a:off x="323528" y="1196752"/>
            <a:ext cx="3672408" cy="18722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Oval 12"/>
          <p:cNvSpPr/>
          <p:nvPr/>
        </p:nvSpPr>
        <p:spPr>
          <a:xfrm>
            <a:off x="5004048" y="3501007"/>
            <a:ext cx="3816424" cy="212772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85726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784887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9D92-9F23-4126-B294-CBB6D6F007C3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01481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alipour\Desktop\DLI\panel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08912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59632" y="2054384"/>
            <a:ext cx="6637468" cy="1362075"/>
          </a:xfrm>
        </p:spPr>
        <p:txBody>
          <a:bodyPr/>
          <a:lstStyle/>
          <a:p>
            <a:pPr algn="ctr"/>
            <a:r>
              <a:rPr lang="fa-IR" dirty="0" smtClean="0"/>
              <a:t>بخش سوم</a:t>
            </a:r>
            <a:endParaRPr lang="fa-IR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259632" y="3420755"/>
            <a:ext cx="6637467" cy="1520413"/>
          </a:xfrm>
        </p:spPr>
        <p:txBody>
          <a:bodyPr>
            <a:normAutofit/>
          </a:bodyPr>
          <a:lstStyle/>
          <a:p>
            <a:pPr marL="68580" algn="ctr"/>
            <a:r>
              <a:rPr lang="fa-IR" sz="2800" dirty="0"/>
              <a:t>یکپارچه‌سازی معنایی و اجزا و عناصر مطرح در آن</a:t>
            </a:r>
            <a:endParaRPr lang="fa-IR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65980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What is expected?</a:t>
            </a:r>
            <a:endParaRPr lang="fa-I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Metadata standards can </a:t>
            </a:r>
            <a:r>
              <a:rPr lang="en-US" b="1" dirty="0" smtClean="0"/>
              <a:t>interact</a:t>
            </a:r>
            <a:r>
              <a:rPr lang="en-US" dirty="0" smtClean="0"/>
              <a:t> with each other</a:t>
            </a:r>
          </a:p>
          <a:p>
            <a:pPr algn="l" rtl="0"/>
            <a:r>
              <a:rPr lang="en-US" dirty="0" smtClean="0"/>
              <a:t> </a:t>
            </a:r>
            <a:r>
              <a:rPr lang="en-US" dirty="0"/>
              <a:t>Metadata standards can be </a:t>
            </a:r>
            <a:r>
              <a:rPr lang="en-US" b="1" dirty="0"/>
              <a:t>combined</a:t>
            </a:r>
            <a:r>
              <a:rPr lang="en-US" dirty="0"/>
              <a:t> with each </a:t>
            </a:r>
            <a:r>
              <a:rPr lang="en-US" dirty="0" smtClean="0"/>
              <a:t>other.</a:t>
            </a:r>
          </a:p>
          <a:p>
            <a:pPr algn="l" rtl="0"/>
            <a:r>
              <a:rPr lang="en-US" dirty="0"/>
              <a:t>Semantic retrieval is </a:t>
            </a:r>
            <a:r>
              <a:rPr lang="en-US" dirty="0" smtClean="0"/>
              <a:t>possible especially </a:t>
            </a:r>
            <a:r>
              <a:rPr lang="en-US" dirty="0"/>
              <a:t>in heterogeneous information systems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Accuracy of the data </a:t>
            </a:r>
            <a:r>
              <a:rPr lang="en-US" dirty="0" smtClean="0"/>
              <a:t>in information retrieval increases</a:t>
            </a:r>
            <a:r>
              <a:rPr lang="en-US" dirty="0"/>
              <a:t>.</a:t>
            </a:r>
            <a:endParaRPr lang="en-US" dirty="0" smtClean="0"/>
          </a:p>
          <a:p>
            <a:pPr algn="l" rtl="0"/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9D92-9F23-4126-B294-CBB6D6F007C3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85467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9552" y="1027664"/>
            <a:ext cx="8064896" cy="81716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/>
              <a:t>What is semantic Interoperability?</a:t>
            </a:r>
            <a:endParaRPr lang="fa-I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Semantic interoperability in DLs means the capability of different information systems </a:t>
            </a:r>
            <a:r>
              <a:rPr lang="en-US" dirty="0" smtClean="0"/>
              <a:t>to communicate </a:t>
            </a:r>
            <a:r>
              <a:rPr lang="en-US" dirty="0"/>
              <a:t>information </a:t>
            </a:r>
            <a:r>
              <a:rPr lang="en-US" b="1" dirty="0"/>
              <a:t>consistent with the intended </a:t>
            </a:r>
            <a:r>
              <a:rPr lang="en-US" b="1" dirty="0" smtClean="0"/>
              <a:t>meaning.</a:t>
            </a:r>
          </a:p>
          <a:p>
            <a:pPr algn="l" rtl="0"/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9D92-9F23-4126-B294-CBB6D6F007C3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18</a:t>
            </a:fld>
            <a:endParaRPr lang="fa-IR"/>
          </a:p>
        </p:txBody>
      </p:sp>
      <p:pic>
        <p:nvPicPr>
          <p:cNvPr id="3074" name="Picture 2" descr="C:\Users\alipour\Desktop\DLI\Interoperabil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002360"/>
            <a:ext cx="5600700" cy="194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823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85" y="1311774"/>
            <a:ext cx="8154437" cy="51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19</a:t>
            </a:fld>
            <a:endParaRPr lang="fa-IR"/>
          </a:p>
        </p:txBody>
      </p:sp>
      <p:sp>
        <p:nvSpPr>
          <p:cNvPr id="13" name="Oval 12"/>
          <p:cNvSpPr/>
          <p:nvPr/>
        </p:nvSpPr>
        <p:spPr>
          <a:xfrm>
            <a:off x="2771800" y="1340768"/>
            <a:ext cx="3672408" cy="20162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" name="Oval 13"/>
          <p:cNvSpPr/>
          <p:nvPr/>
        </p:nvSpPr>
        <p:spPr>
          <a:xfrm>
            <a:off x="755576" y="3140967"/>
            <a:ext cx="3528392" cy="3600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" name="Oval 15"/>
          <p:cNvSpPr/>
          <p:nvPr/>
        </p:nvSpPr>
        <p:spPr>
          <a:xfrm>
            <a:off x="5004048" y="3140966"/>
            <a:ext cx="3528392" cy="3600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36024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0">
        <p14:switch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dirty="0" smtClean="0"/>
              <a:t>Levels of semantic metadata interoperability</a:t>
            </a:r>
            <a:endParaRPr lang="fa-I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b="1" dirty="0" smtClean="0"/>
              <a:t>In semantics of terms </a:t>
            </a:r>
            <a:r>
              <a:rPr lang="en-US" dirty="0" smtClean="0"/>
              <a:t>that used in metadata standard. </a:t>
            </a:r>
            <a:r>
              <a:rPr lang="en-US" dirty="0"/>
              <a:t>giving each term an universal identifier in </a:t>
            </a:r>
            <a:r>
              <a:rPr lang="en-US" dirty="0" smtClean="0"/>
              <a:t>the form </a:t>
            </a:r>
            <a:r>
              <a:rPr lang="en-US" dirty="0"/>
              <a:t>of a URI and formal relationships to other </a:t>
            </a:r>
            <a:r>
              <a:rPr lang="en-US" dirty="0" smtClean="0"/>
              <a:t>terms.</a:t>
            </a:r>
          </a:p>
          <a:p>
            <a:pPr lvl="1" algn="l" rtl="0"/>
            <a:r>
              <a:rPr lang="en-US" dirty="0" smtClean="0"/>
              <a:t>Such as “creator” </a:t>
            </a:r>
            <a:r>
              <a:rPr lang="en-US" dirty="0"/>
              <a:t>being a </a:t>
            </a:r>
            <a:r>
              <a:rPr lang="en-US" dirty="0" smtClean="0"/>
              <a:t>sub-property of “contributor” in DC.</a:t>
            </a:r>
          </a:p>
          <a:p>
            <a:pPr algn="l" rtl="0"/>
            <a:r>
              <a:rPr lang="en-US" b="1" dirty="0" smtClean="0"/>
              <a:t>In semantics of content</a:t>
            </a:r>
            <a:r>
              <a:rPr lang="en-US" dirty="0" smtClean="0"/>
              <a:t>. Making content of metadata fields semantically related to each other.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8C6A0-B00F-4BBF-9B88-B8EBEFFF9E3E}" type="datetime1">
              <a:rPr lang="en-US" smtClean="0"/>
              <a:t>3/4/2013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33439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488950" cy="9361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Metadata interoperability issues</a:t>
            </a:r>
            <a:endParaRPr lang="fa-I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At a first glance, the major problem of metadata interoperability seem to be about </a:t>
            </a:r>
            <a:r>
              <a:rPr lang="en-US" b="1" dirty="0"/>
              <a:t>formats</a:t>
            </a:r>
            <a:r>
              <a:rPr lang="en-US" dirty="0"/>
              <a:t>: </a:t>
            </a:r>
            <a:r>
              <a:rPr lang="en-US" dirty="0" smtClean="0">
                <a:solidFill>
                  <a:srgbClr val="00B050"/>
                </a:solidFill>
              </a:rPr>
              <a:t>the different  </a:t>
            </a:r>
            <a:r>
              <a:rPr lang="en-US" dirty="0">
                <a:solidFill>
                  <a:srgbClr val="00B050"/>
                </a:solidFill>
              </a:rPr>
              <a:t>standards all  use different  methods of  encoding  their   information.  </a:t>
            </a:r>
            <a:endParaRPr lang="en-US" dirty="0" smtClean="0">
              <a:solidFill>
                <a:srgbClr val="00B050"/>
              </a:solidFill>
            </a:endParaRPr>
          </a:p>
          <a:p>
            <a:pPr algn="l" rtl="0"/>
            <a:r>
              <a:rPr lang="en-US" dirty="0" smtClean="0"/>
              <a:t>Nowadays</a:t>
            </a:r>
            <a:r>
              <a:rPr lang="en-US" dirty="0"/>
              <a:t>,  </a:t>
            </a:r>
            <a:r>
              <a:rPr lang="en-US" dirty="0" smtClean="0"/>
              <a:t>many standards </a:t>
            </a:r>
            <a:r>
              <a:rPr lang="en-US" dirty="0"/>
              <a:t>use XML-based encodings, but </a:t>
            </a:r>
            <a:r>
              <a:rPr lang="en-US" dirty="0">
                <a:solidFill>
                  <a:srgbClr val="00B050"/>
                </a:solidFill>
              </a:rPr>
              <a:t>using XML is not a guarantee for interoperability</a:t>
            </a:r>
            <a:r>
              <a:rPr lang="en-US" dirty="0"/>
              <a:t>. 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19D92-9F23-4126-B294-CBB6D6F007C3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83987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096634" cy="1224136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/>
              <a:t>Fundamental </a:t>
            </a:r>
            <a:r>
              <a:rPr lang="en-US" dirty="0"/>
              <a:t>principles </a:t>
            </a:r>
            <a:r>
              <a:rPr lang="en-US" dirty="0" smtClean="0"/>
              <a:t>for metadata interoperability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416824" cy="3987805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b="1" dirty="0" smtClean="0"/>
              <a:t>Extensibility:</a:t>
            </a:r>
            <a:r>
              <a:rPr lang="en-US" dirty="0" smtClean="0"/>
              <a:t> ability </a:t>
            </a:r>
            <a:r>
              <a:rPr lang="en-US" dirty="0"/>
              <a:t>to create </a:t>
            </a:r>
            <a:r>
              <a:rPr lang="en-US" dirty="0">
                <a:solidFill>
                  <a:srgbClr val="00B050"/>
                </a:solidFill>
              </a:rPr>
              <a:t>structural additions </a:t>
            </a:r>
            <a:r>
              <a:rPr lang="en-US" dirty="0"/>
              <a:t>to a metadata </a:t>
            </a:r>
            <a:r>
              <a:rPr lang="en-US" dirty="0" smtClean="0"/>
              <a:t>standard</a:t>
            </a:r>
          </a:p>
          <a:p>
            <a:pPr algn="l" rtl="0"/>
            <a:r>
              <a:rPr lang="en-US" b="1" dirty="0" smtClean="0"/>
              <a:t>Modularity:</a:t>
            </a:r>
            <a:r>
              <a:rPr lang="en-US" dirty="0" smtClean="0"/>
              <a:t> ability  </a:t>
            </a:r>
            <a:r>
              <a:rPr lang="en-US" dirty="0"/>
              <a:t>to </a:t>
            </a:r>
            <a:r>
              <a:rPr lang="en-US" dirty="0">
                <a:solidFill>
                  <a:srgbClr val="00B050"/>
                </a:solidFill>
              </a:rPr>
              <a:t>combine</a:t>
            </a:r>
            <a:r>
              <a:rPr lang="en-US" dirty="0"/>
              <a:t> metadata  fragments adhering  to different  </a:t>
            </a:r>
            <a:r>
              <a:rPr lang="en-US" dirty="0" smtClean="0"/>
              <a:t>standards.</a:t>
            </a:r>
          </a:p>
          <a:p>
            <a:pPr algn="l" rtl="0"/>
            <a:r>
              <a:rPr lang="en-US" b="1" dirty="0" smtClean="0"/>
              <a:t>Refinements:</a:t>
            </a:r>
            <a:r>
              <a:rPr lang="en-US" dirty="0" smtClean="0"/>
              <a:t> </a:t>
            </a:r>
            <a:r>
              <a:rPr lang="en-US" dirty="0"/>
              <a:t>ability to </a:t>
            </a:r>
            <a:r>
              <a:rPr lang="en-US" dirty="0">
                <a:solidFill>
                  <a:srgbClr val="00B050"/>
                </a:solidFill>
              </a:rPr>
              <a:t>create semantic </a:t>
            </a:r>
            <a:r>
              <a:rPr lang="en-US" dirty="0" smtClean="0">
                <a:solidFill>
                  <a:srgbClr val="00B050"/>
                </a:solidFill>
              </a:rPr>
              <a:t>extensions</a:t>
            </a:r>
          </a:p>
          <a:p>
            <a:pPr algn="l" rtl="0"/>
            <a:r>
              <a:rPr lang="en-US" b="1" dirty="0" smtClean="0"/>
              <a:t>Multilingualism: </a:t>
            </a:r>
            <a:r>
              <a:rPr lang="en-US" dirty="0" smtClean="0"/>
              <a:t>ability </a:t>
            </a:r>
            <a:r>
              <a:rPr lang="en-US" dirty="0"/>
              <a:t>to </a:t>
            </a:r>
            <a:r>
              <a:rPr lang="en-US" dirty="0">
                <a:solidFill>
                  <a:srgbClr val="00B050"/>
                </a:solidFill>
              </a:rPr>
              <a:t>express, process and display metadata in a number </a:t>
            </a:r>
            <a:r>
              <a:rPr lang="en-US" dirty="0" smtClean="0">
                <a:solidFill>
                  <a:srgbClr val="00B050"/>
                </a:solidFill>
              </a:rPr>
              <a:t>of different </a:t>
            </a:r>
            <a:r>
              <a:rPr lang="en-US" dirty="0">
                <a:solidFill>
                  <a:srgbClr val="00B050"/>
                </a:solidFill>
              </a:rPr>
              <a:t>linguistic</a:t>
            </a:r>
            <a:r>
              <a:rPr lang="en-US" dirty="0"/>
              <a:t> and cultural </a:t>
            </a:r>
            <a:r>
              <a:rPr lang="en-US" dirty="0" smtClean="0"/>
              <a:t>circumstances</a:t>
            </a:r>
          </a:p>
          <a:p>
            <a:pPr marL="68580" indent="0" rtl="0">
              <a:buNone/>
            </a:pPr>
            <a:r>
              <a:rPr lang="en-US" sz="1700" dirty="0"/>
              <a:t>(Duval, </a:t>
            </a:r>
            <a:r>
              <a:rPr lang="en-US" sz="1700" dirty="0" err="1"/>
              <a:t>Hodgins</a:t>
            </a:r>
            <a:r>
              <a:rPr lang="en-US" sz="1700" dirty="0"/>
              <a:t>, Sutton, and </a:t>
            </a:r>
            <a:r>
              <a:rPr lang="en-US" sz="1700" dirty="0" err="1"/>
              <a:t>Weibel</a:t>
            </a:r>
            <a:r>
              <a:rPr lang="en-US" sz="1700" dirty="0"/>
              <a:t>, 2002)</a:t>
            </a:r>
            <a:endParaRPr lang="fa-IR" sz="1700" dirty="0"/>
          </a:p>
          <a:p>
            <a:pPr algn="l" rtl="0"/>
            <a:r>
              <a:rPr lang="en-US" b="1" dirty="0" smtClean="0"/>
              <a:t>Machine-</a:t>
            </a:r>
            <a:r>
              <a:rPr lang="en-US" b="1" dirty="0" err="1" smtClean="0"/>
              <a:t>processability</a:t>
            </a:r>
            <a:r>
              <a:rPr lang="en-US" dirty="0"/>
              <a:t>:</a:t>
            </a:r>
            <a:r>
              <a:rPr lang="en-US" dirty="0" smtClean="0"/>
              <a:t> ability </a:t>
            </a:r>
            <a:r>
              <a:rPr lang="en-US" dirty="0"/>
              <a:t>to </a:t>
            </a:r>
            <a:r>
              <a:rPr lang="en-US" dirty="0">
                <a:solidFill>
                  <a:srgbClr val="00B050"/>
                </a:solidFill>
              </a:rPr>
              <a:t>automate processing</a:t>
            </a:r>
            <a:r>
              <a:rPr lang="en-US" dirty="0"/>
              <a:t> of different aspects of </a:t>
            </a:r>
            <a:r>
              <a:rPr lang="en-US" dirty="0" smtClean="0"/>
              <a:t>the metadata specifications (</a:t>
            </a:r>
            <a:r>
              <a:rPr lang="en-US" dirty="0"/>
              <a:t>Nilsson et al </a:t>
            </a:r>
            <a:r>
              <a:rPr lang="en-US" dirty="0" smtClean="0"/>
              <a:t> 2006)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48761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8912" cy="1080120"/>
          </a:xfrm>
        </p:spPr>
        <p:txBody>
          <a:bodyPr>
            <a:noAutofit/>
          </a:bodyPr>
          <a:lstStyle/>
          <a:p>
            <a:pPr rtl="0"/>
            <a:r>
              <a:rPr lang="en-US" sz="3200" dirty="0" smtClean="0"/>
              <a:t>Resource description Framework (RDF)</a:t>
            </a:r>
            <a:endParaRPr lang="fa-I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37360"/>
            <a:ext cx="6912884" cy="4095269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dirty="0"/>
              <a:t>RDF was designed as an extensible framework for metadata descriptions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 smtClean="0"/>
              <a:t>It </a:t>
            </a:r>
            <a:r>
              <a:rPr lang="en-US" dirty="0"/>
              <a:t>was created in </a:t>
            </a:r>
            <a:r>
              <a:rPr lang="en-US" b="1" dirty="0"/>
              <a:t>1999</a:t>
            </a:r>
            <a:r>
              <a:rPr lang="en-US" dirty="0" smtClean="0"/>
              <a:t>, within </a:t>
            </a:r>
            <a:r>
              <a:rPr lang="en-US" dirty="0"/>
              <a:t>the Semantic Web initiative at the World Wide Web Consortium (W3C</a:t>
            </a:r>
            <a:r>
              <a:rPr lang="en-US" dirty="0" smtClean="0"/>
              <a:t>).</a:t>
            </a:r>
          </a:p>
          <a:p>
            <a:pPr algn="l" rtl="0"/>
            <a:r>
              <a:rPr lang="en-US" dirty="0"/>
              <a:t>The core model of RDF is specified in  </a:t>
            </a:r>
            <a:r>
              <a:rPr lang="en-US" b="1" dirty="0"/>
              <a:t>Resource Description Framework (RDF): </a:t>
            </a:r>
            <a:r>
              <a:rPr lang="en-US" b="1" dirty="0" smtClean="0"/>
              <a:t>Concepts and </a:t>
            </a:r>
            <a:r>
              <a:rPr lang="en-US" b="1" dirty="0"/>
              <a:t>Abstract </a:t>
            </a:r>
            <a:r>
              <a:rPr lang="en-US" b="1" dirty="0" smtClean="0"/>
              <a:t>Syntax.</a:t>
            </a:r>
          </a:p>
          <a:p>
            <a:pPr lvl="1" algn="l" rtl="0"/>
            <a:r>
              <a:rPr lang="en-US" dirty="0"/>
              <a:t>This model defines the interpretation of </a:t>
            </a:r>
            <a:r>
              <a:rPr lang="en-US" dirty="0" smtClean="0"/>
              <a:t>RDF metadata </a:t>
            </a:r>
            <a:r>
              <a:rPr lang="en-US" dirty="0"/>
              <a:t>and how to construct RDF </a:t>
            </a:r>
            <a:r>
              <a:rPr lang="en-US" dirty="0" smtClean="0"/>
              <a:t>descriptions</a:t>
            </a:r>
          </a:p>
          <a:p>
            <a:pPr algn="l" rtl="0"/>
            <a:r>
              <a:rPr lang="en-US" dirty="0">
                <a:solidFill>
                  <a:srgbClr val="00B050"/>
                </a:solidFill>
              </a:rPr>
              <a:t>A</a:t>
            </a:r>
            <a:r>
              <a:rPr lang="en-US" dirty="0" smtClean="0">
                <a:solidFill>
                  <a:srgbClr val="00B050"/>
                </a:solidFill>
              </a:rPr>
              <a:t>bstract </a:t>
            </a:r>
            <a:r>
              <a:rPr lang="en-US" dirty="0">
                <a:solidFill>
                  <a:srgbClr val="00B050"/>
                </a:solidFill>
              </a:rPr>
              <a:t>models are essential in </a:t>
            </a:r>
            <a:r>
              <a:rPr lang="en-US" dirty="0" smtClean="0">
                <a:solidFill>
                  <a:srgbClr val="00B050"/>
                </a:solidFill>
              </a:rPr>
              <a:t>understanding </a:t>
            </a:r>
            <a:r>
              <a:rPr lang="en-US" dirty="0">
                <a:solidFill>
                  <a:srgbClr val="00B050"/>
                </a:solidFill>
              </a:rPr>
              <a:t>metadata harmonization issues.</a:t>
            </a:r>
            <a:endParaRPr lang="fa-IR" dirty="0">
              <a:solidFill>
                <a:srgbClr val="00B05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4564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936104"/>
          </a:xfrm>
        </p:spPr>
        <p:txBody>
          <a:bodyPr>
            <a:normAutofit/>
          </a:bodyPr>
          <a:lstStyle/>
          <a:p>
            <a:pPr rtl="0"/>
            <a:r>
              <a:rPr lang="en-US" dirty="0" smtClean="0"/>
              <a:t>RDF (2)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7848872" cy="4445081"/>
          </a:xfrm>
        </p:spPr>
        <p:txBody>
          <a:bodyPr>
            <a:normAutofit fontScale="92500"/>
          </a:bodyPr>
          <a:lstStyle/>
          <a:p>
            <a:pPr algn="l" rtl="0"/>
            <a:r>
              <a:rPr lang="en-US" dirty="0"/>
              <a:t> </a:t>
            </a:r>
            <a:r>
              <a:rPr lang="en-US" b="1" dirty="0"/>
              <a:t>RDF/XML Syntax </a:t>
            </a:r>
            <a:r>
              <a:rPr lang="en-US" b="1" dirty="0" smtClean="0"/>
              <a:t>Specification</a:t>
            </a:r>
            <a:r>
              <a:rPr lang="en-US" dirty="0" smtClean="0"/>
              <a:t>, </a:t>
            </a:r>
            <a:r>
              <a:rPr lang="en-US" dirty="0"/>
              <a:t>defining an </a:t>
            </a:r>
            <a:r>
              <a:rPr lang="en-US" dirty="0" smtClean="0">
                <a:solidFill>
                  <a:srgbClr val="00B050"/>
                </a:solidFill>
              </a:rPr>
              <a:t>XML-based </a:t>
            </a:r>
            <a:r>
              <a:rPr lang="en-US" dirty="0">
                <a:solidFill>
                  <a:srgbClr val="00B050"/>
                </a:solidFill>
              </a:rPr>
              <a:t>expression of RDF metadata</a:t>
            </a:r>
            <a:r>
              <a:rPr lang="en-US" dirty="0" smtClean="0">
                <a:solidFill>
                  <a:srgbClr val="00B050"/>
                </a:solidFill>
              </a:rPr>
              <a:t>.</a:t>
            </a:r>
          </a:p>
          <a:p>
            <a:pPr algn="l" rtl="0"/>
            <a:r>
              <a:rPr lang="en-US" b="1" dirty="0"/>
              <a:t>RDF Vocabulary Description </a:t>
            </a:r>
            <a:r>
              <a:rPr lang="en-US" b="1" dirty="0" smtClean="0"/>
              <a:t>Language: </a:t>
            </a:r>
            <a:r>
              <a:rPr lang="en-US" b="1" dirty="0"/>
              <a:t>RDF Schema</a:t>
            </a:r>
            <a:r>
              <a:rPr lang="en-US" dirty="0"/>
              <a:t> </a:t>
            </a:r>
            <a:r>
              <a:rPr lang="en-US" dirty="0" smtClean="0"/>
              <a:t>specification </a:t>
            </a:r>
            <a:r>
              <a:rPr lang="en-US" dirty="0"/>
              <a:t>defines </a:t>
            </a:r>
            <a:r>
              <a:rPr lang="en-US" dirty="0">
                <a:solidFill>
                  <a:srgbClr val="00B050"/>
                </a:solidFill>
              </a:rPr>
              <a:t>how to describe vocabularies </a:t>
            </a:r>
            <a:r>
              <a:rPr lang="en-US" dirty="0">
                <a:solidFill>
                  <a:schemeClr val="tx1"/>
                </a:solidFill>
              </a:rPr>
              <a:t>for use in RDF </a:t>
            </a:r>
            <a:r>
              <a:rPr lang="en-US" dirty="0" smtClean="0">
                <a:solidFill>
                  <a:schemeClr val="tx1"/>
                </a:solidFill>
              </a:rPr>
              <a:t>metadata</a:t>
            </a:r>
          </a:p>
          <a:p>
            <a:pPr algn="l" rtl="0"/>
            <a:r>
              <a:rPr lang="en-US" dirty="0"/>
              <a:t>The formal semantics of RDF and RDF Schema is defined mathematically in </a:t>
            </a:r>
            <a:r>
              <a:rPr lang="en-US" b="1" dirty="0"/>
              <a:t>RDF </a:t>
            </a:r>
            <a:r>
              <a:rPr lang="en-US" b="1" dirty="0" smtClean="0"/>
              <a:t>Semantics</a:t>
            </a:r>
            <a:r>
              <a:rPr lang="en-US" dirty="0" smtClean="0"/>
              <a:t>. </a:t>
            </a:r>
          </a:p>
          <a:p>
            <a:pPr algn="l" rtl="0"/>
            <a:r>
              <a:rPr lang="en-US" dirty="0" smtClean="0"/>
              <a:t>This </a:t>
            </a:r>
            <a:r>
              <a:rPr lang="en-US" dirty="0"/>
              <a:t>semantics is the basis for the ontology specifications of the W3C, </a:t>
            </a:r>
            <a:r>
              <a:rPr lang="en-US" b="1" dirty="0" smtClean="0"/>
              <a:t>OWL Web </a:t>
            </a:r>
            <a:r>
              <a:rPr lang="en-US" b="1" dirty="0"/>
              <a:t>Ontology Language</a:t>
            </a:r>
            <a:r>
              <a:rPr lang="en-US" dirty="0"/>
              <a:t>  from 2004 and the more recent  </a:t>
            </a:r>
            <a:r>
              <a:rPr lang="en-US" b="1" dirty="0"/>
              <a:t>OWL 2 Web Ontology </a:t>
            </a:r>
            <a:r>
              <a:rPr lang="en-US" b="1" dirty="0" smtClean="0"/>
              <a:t>Language.</a:t>
            </a:r>
          </a:p>
          <a:p>
            <a:pPr marL="68580" indent="0" algn="ctr" rtl="0">
              <a:buNone/>
            </a:pPr>
            <a:r>
              <a:rPr lang="en-US" b="1" dirty="0">
                <a:solidFill>
                  <a:srgbClr val="00B050"/>
                </a:solidFill>
              </a:rPr>
              <a:t> RDF is more than a syntax, as it also carries semantics.</a:t>
            </a:r>
            <a:endParaRPr lang="fa-IR" b="1" dirty="0">
              <a:solidFill>
                <a:srgbClr val="00B05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29062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en-US" i="1" dirty="0"/>
              <a:t> Extending LOM with a MODS </a:t>
            </a:r>
            <a:r>
              <a:rPr lang="fa-IR" i="1" dirty="0" smtClean="0"/>
              <a:t> </a:t>
            </a:r>
            <a:r>
              <a:rPr lang="en-US" i="1" dirty="0" smtClean="0"/>
              <a:t>fragment (an example)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25</a:t>
            </a:fld>
            <a:endParaRPr lang="fa-I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52650"/>
            <a:ext cx="8136904" cy="343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2353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136904" cy="1143000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Combining RDF metadata from LOM and </a:t>
            </a:r>
            <a:r>
              <a:rPr lang="en-US" i="1" dirty="0" smtClean="0"/>
              <a:t>DC (an example)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26</a:t>
            </a:fld>
            <a:endParaRPr lang="fa-I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0274"/>
            <a:ext cx="8136904" cy="3460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369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1296144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/>
              <a:t>Major problems in metadata mapping or cross-walk 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27</a:t>
            </a:fld>
            <a:endParaRPr lang="fa-IR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99592" y="1844824"/>
            <a:ext cx="7488832" cy="4104456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dirty="0"/>
              <a:t>Every mapping requires </a:t>
            </a:r>
            <a:r>
              <a:rPr lang="en-US" dirty="0">
                <a:solidFill>
                  <a:srgbClr val="00B050"/>
                </a:solidFill>
              </a:rPr>
              <a:t>manual </a:t>
            </a:r>
            <a:r>
              <a:rPr lang="en-US" dirty="0" smtClean="0">
                <a:solidFill>
                  <a:srgbClr val="00B050"/>
                </a:solidFill>
              </a:rPr>
              <a:t>construction</a:t>
            </a:r>
          </a:p>
          <a:p>
            <a:pPr algn="l" rtl="0"/>
            <a:r>
              <a:rPr lang="en-US" dirty="0"/>
              <a:t>The differences in abstract models, terminology and vocabulary necessarily </a:t>
            </a:r>
            <a:r>
              <a:rPr lang="en-US" dirty="0" smtClean="0"/>
              <a:t>make mappings </a:t>
            </a:r>
            <a:r>
              <a:rPr lang="en-US" dirty="0"/>
              <a:t>incomplete and sometimes </a:t>
            </a:r>
            <a:r>
              <a:rPr lang="en-US" dirty="0" smtClean="0"/>
              <a:t>ambiguous</a:t>
            </a:r>
          </a:p>
          <a:p>
            <a:pPr algn="l" rtl="0"/>
            <a:r>
              <a:rPr lang="en-US" dirty="0"/>
              <a:t>Each new metadata standard requires a new set of mappings to each other </a:t>
            </a:r>
            <a:r>
              <a:rPr lang="en-US" dirty="0" smtClean="0"/>
              <a:t>relevant standard</a:t>
            </a:r>
          </a:p>
          <a:p>
            <a:pPr algn="l" rtl="0"/>
            <a:r>
              <a:rPr lang="en-US" dirty="0"/>
              <a:t>Semantic information tends to be lost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Mappings do not really solve the problem of  </a:t>
            </a:r>
            <a:r>
              <a:rPr lang="en-US" i="1" dirty="0"/>
              <a:t>combining</a:t>
            </a:r>
            <a:r>
              <a:rPr lang="en-US" dirty="0"/>
              <a:t> parts from different </a:t>
            </a:r>
            <a:r>
              <a:rPr lang="en-US" dirty="0" smtClean="0"/>
              <a:t>standards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34718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b="1" dirty="0"/>
              <a:t>In semantics of content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There are two main models in integrating digital library contents:</a:t>
            </a:r>
          </a:p>
          <a:p>
            <a:pPr lvl="1" algn="l" rtl="0"/>
            <a:r>
              <a:rPr lang="en-US" dirty="0" smtClean="0"/>
              <a:t>Harvesting</a:t>
            </a:r>
          </a:p>
          <a:p>
            <a:pPr lvl="1" algn="l" rtl="0"/>
            <a:r>
              <a:rPr lang="en-US" dirty="0" smtClean="0"/>
              <a:t>Federated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28</a:t>
            </a:fld>
            <a:endParaRPr lang="fa-IR"/>
          </a:p>
        </p:txBody>
      </p:sp>
      <p:pic>
        <p:nvPicPr>
          <p:cNvPr id="13314" name="Picture 2" descr="C:\Users\alipour\Desktop\DLI\interop-wor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256" y="3270194"/>
            <a:ext cx="4340200" cy="325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996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548680"/>
            <a:ext cx="8165923" cy="864096"/>
          </a:xfrm>
        </p:spPr>
        <p:txBody>
          <a:bodyPr>
            <a:normAutofit/>
          </a:bodyPr>
          <a:lstStyle/>
          <a:p>
            <a:r>
              <a:rPr lang="en-US" sz="3200" dirty="0"/>
              <a:t>In semantics of content</a:t>
            </a:r>
            <a:r>
              <a:rPr lang="en-US" sz="3200" dirty="0" smtClean="0"/>
              <a:t>: </a:t>
            </a:r>
            <a:r>
              <a:rPr lang="en-US" sz="3200" b="1" dirty="0" smtClean="0"/>
              <a:t>Harvesting</a:t>
            </a:r>
            <a:endParaRPr lang="fa-IR" sz="32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29</a:t>
            </a:fld>
            <a:endParaRPr lang="fa-I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844824"/>
            <a:ext cx="806489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785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8136904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36904" cy="936104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/>
              <a:t>In semantics of </a:t>
            </a:r>
            <a:r>
              <a:rPr lang="en-US" dirty="0" smtClean="0"/>
              <a:t>content: </a:t>
            </a:r>
            <a:r>
              <a:rPr lang="en-US" b="1" dirty="0" smtClean="0"/>
              <a:t>Federated</a:t>
            </a:r>
            <a:endParaRPr lang="fa-IR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30</a:t>
            </a:fld>
            <a:endParaRPr lang="fa-IR"/>
          </a:p>
        </p:txBody>
      </p:sp>
      <p:sp>
        <p:nvSpPr>
          <p:cNvPr id="7" name="Rounded Rectangle 6">
            <a:hlinkClick r:id="rId3" action="ppaction://hlinksldjump"/>
          </p:cNvPr>
          <p:cNvSpPr/>
          <p:nvPr/>
        </p:nvSpPr>
        <p:spPr>
          <a:xfrm>
            <a:off x="539552" y="4149080"/>
            <a:ext cx="8136904" cy="93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ounded Rectangle 7">
            <a:hlinkClick r:id="rId4" action="ppaction://hlinksldjump"/>
          </p:cNvPr>
          <p:cNvSpPr/>
          <p:nvPr/>
        </p:nvSpPr>
        <p:spPr>
          <a:xfrm>
            <a:off x="2627784" y="1484784"/>
            <a:ext cx="1980220" cy="25202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08640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Conclusion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/>
            <a:r>
              <a:rPr lang="en-US" dirty="0" smtClean="0"/>
              <a:t>Integrating digital libraries is essential now</a:t>
            </a:r>
          </a:p>
          <a:p>
            <a:pPr algn="l" rtl="0"/>
            <a:r>
              <a:rPr lang="en-US" dirty="0" smtClean="0"/>
              <a:t>There are two major steps in interoperability: Syntactic and Semantic</a:t>
            </a:r>
          </a:p>
          <a:p>
            <a:pPr algn="l" rtl="0"/>
            <a:r>
              <a:rPr lang="en-US" dirty="0" smtClean="0"/>
              <a:t>There are two main levels of semantic metadata interoperability: </a:t>
            </a:r>
            <a:r>
              <a:rPr lang="en-US" dirty="0"/>
              <a:t>In semantics of </a:t>
            </a:r>
            <a:r>
              <a:rPr lang="en-US" dirty="0" smtClean="0"/>
              <a:t>terms, In semantics of content</a:t>
            </a:r>
          </a:p>
          <a:p>
            <a:pPr algn="l" rtl="0"/>
            <a:r>
              <a:rPr lang="en-US" dirty="0" smtClean="0"/>
              <a:t>There are two main </a:t>
            </a:r>
            <a:r>
              <a:rPr lang="en-US" dirty="0"/>
              <a:t>models in integrating digital library contents</a:t>
            </a:r>
            <a:r>
              <a:rPr lang="en-US" dirty="0" smtClean="0"/>
              <a:t>: Harvesting, Federated 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31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43103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04664"/>
            <a:ext cx="7024744" cy="864096"/>
          </a:xfrm>
        </p:spPr>
        <p:txBody>
          <a:bodyPr>
            <a:normAutofit/>
          </a:bodyPr>
          <a:lstStyle/>
          <a:p>
            <a:pPr rtl="0"/>
            <a:r>
              <a:rPr lang="en-US" dirty="0" smtClean="0"/>
              <a:t>Some important resources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68760"/>
            <a:ext cx="8208912" cy="5184576"/>
          </a:xfrm>
        </p:spPr>
        <p:txBody>
          <a:bodyPr>
            <a:normAutofit fontScale="70000" lnSpcReduction="20000"/>
          </a:bodyPr>
          <a:lstStyle/>
          <a:p>
            <a:pPr algn="l" rtl="0"/>
            <a:r>
              <a:rPr lang="en-US" dirty="0" err="1" smtClean="0"/>
              <a:t>Bergamaschi</a:t>
            </a:r>
            <a:r>
              <a:rPr lang="en-US" dirty="0" smtClean="0"/>
              <a:t>, S.; </a:t>
            </a:r>
            <a:r>
              <a:rPr lang="en-US" dirty="0" err="1" smtClean="0"/>
              <a:t>Castano</a:t>
            </a:r>
            <a:r>
              <a:rPr lang="en-US" dirty="0" smtClean="0"/>
              <a:t>, S.; De </a:t>
            </a:r>
            <a:r>
              <a:rPr lang="en-US" dirty="0" err="1" smtClean="0"/>
              <a:t>Capitani</a:t>
            </a:r>
            <a:r>
              <a:rPr lang="en-US" dirty="0" smtClean="0"/>
              <a:t> di </a:t>
            </a:r>
            <a:r>
              <a:rPr lang="en-US" dirty="0" err="1" smtClean="0"/>
              <a:t>Vimercati</a:t>
            </a:r>
            <a:r>
              <a:rPr lang="en-US" dirty="0" smtClean="0"/>
              <a:t>, S.; </a:t>
            </a:r>
            <a:r>
              <a:rPr lang="en-US" dirty="0" err="1" smtClean="0"/>
              <a:t>Montanari</a:t>
            </a:r>
            <a:r>
              <a:rPr lang="en-US" dirty="0" smtClean="0"/>
              <a:t>, S.; </a:t>
            </a:r>
            <a:r>
              <a:rPr lang="en-US" dirty="0" err="1" smtClean="0"/>
              <a:t>Vincini</a:t>
            </a:r>
            <a:r>
              <a:rPr lang="en-US" dirty="0" smtClean="0"/>
              <a:t>, M. (1998). An intelligent approach to information integration. In formal ontology in information systems. IOS Press.</a:t>
            </a:r>
          </a:p>
          <a:p>
            <a:pPr algn="l" rtl="0"/>
            <a:r>
              <a:rPr lang="en-US" dirty="0" err="1" smtClean="0"/>
              <a:t>Kalfoglou</a:t>
            </a:r>
            <a:r>
              <a:rPr lang="en-US" dirty="0" smtClean="0"/>
              <a:t>, </a:t>
            </a:r>
            <a:r>
              <a:rPr lang="en-US" dirty="0" err="1" smtClean="0"/>
              <a:t>Yannis</a:t>
            </a:r>
            <a:r>
              <a:rPr lang="en-US" dirty="0" smtClean="0"/>
              <a:t> (2010). </a:t>
            </a:r>
            <a:r>
              <a:rPr lang="en-US" dirty="0"/>
              <a:t>Cases on semantic interoperability for information systems </a:t>
            </a:r>
            <a:r>
              <a:rPr lang="en-US" dirty="0" smtClean="0"/>
              <a:t>integration: </a:t>
            </a:r>
            <a:r>
              <a:rPr lang="en-US" dirty="0"/>
              <a:t>practices and </a:t>
            </a:r>
            <a:r>
              <a:rPr lang="en-US" dirty="0" smtClean="0"/>
              <a:t>applications. </a:t>
            </a:r>
            <a:r>
              <a:rPr lang="en-US" dirty="0"/>
              <a:t>Information Science Reference (an imprint of IGI Global</a:t>
            </a:r>
            <a:r>
              <a:rPr lang="en-US" dirty="0" smtClean="0"/>
              <a:t>).</a:t>
            </a:r>
          </a:p>
          <a:p>
            <a:pPr algn="l" rtl="0"/>
            <a:r>
              <a:rPr lang="en-US" dirty="0" smtClean="0"/>
              <a:t>National Information Standards Organization (NISO) (2004), Understanding Metadata, Bethesda, MD, NISO Press. </a:t>
            </a:r>
            <a:r>
              <a:rPr lang="en-US" dirty="0" smtClean="0">
                <a:hlinkClick r:id="rId2"/>
              </a:rPr>
              <a:t>http://www.niso.org/publications/press/UnderstandingMetadata.pdf</a:t>
            </a:r>
            <a:endParaRPr lang="en-US" dirty="0" smtClean="0"/>
          </a:p>
          <a:p>
            <a:pPr algn="l" rtl="0"/>
            <a:r>
              <a:rPr lang="en-US" dirty="0" smtClean="0"/>
              <a:t>National Information Standards Organization (NISO) (2007), A Framework of Guidance for Building Good Digital Collections, 3rd ed., A NISO Recommended Practice, NISO, Baltimore, USA. </a:t>
            </a:r>
            <a:r>
              <a:rPr lang="en-US" dirty="0" smtClean="0">
                <a:hlinkClick r:id="rId3"/>
              </a:rPr>
              <a:t>http://framework.niso.org/</a:t>
            </a:r>
            <a:endParaRPr lang="en-US" dirty="0" smtClean="0"/>
          </a:p>
          <a:p>
            <a:pPr lvl="0" algn="l" rtl="0"/>
            <a:r>
              <a:rPr lang="en-US" dirty="0" err="1" smtClean="0"/>
              <a:t>Shen</a:t>
            </a:r>
            <a:r>
              <a:rPr lang="en-US" dirty="0" smtClean="0"/>
              <a:t>, </a:t>
            </a:r>
            <a:r>
              <a:rPr lang="en-US" dirty="0" err="1" smtClean="0"/>
              <a:t>Rao</a:t>
            </a:r>
            <a:r>
              <a:rPr lang="en-US" dirty="0" smtClean="0"/>
              <a:t> (2006). Applying the 5S framework to integrating digital libraries. Dissertation for the Doctor of Philosophy in Computer Science and Application. Virginia Polytechnic Institute and State University.</a:t>
            </a:r>
          </a:p>
          <a:p>
            <a:pPr algn="l" rtl="0"/>
            <a:r>
              <a:rPr lang="en-US" dirty="0"/>
              <a:t>Duval, E., </a:t>
            </a:r>
            <a:r>
              <a:rPr lang="en-US" dirty="0" err="1"/>
              <a:t>Hodgins</a:t>
            </a:r>
            <a:r>
              <a:rPr lang="en-US" dirty="0"/>
              <a:t>, W., Sutton, S. &amp; </a:t>
            </a:r>
            <a:r>
              <a:rPr lang="en-US" dirty="0" err="1"/>
              <a:t>Weibel</a:t>
            </a:r>
            <a:r>
              <a:rPr lang="en-US" dirty="0"/>
              <a:t>, S. L. (2002), Metadata Principles and Practicalities</a:t>
            </a:r>
            <a:r>
              <a:rPr lang="en-US" dirty="0" smtClean="0"/>
              <a:t>, </a:t>
            </a:r>
            <a:r>
              <a:rPr lang="de-DE" i="1" dirty="0" smtClean="0"/>
              <a:t>D-Lib </a:t>
            </a:r>
            <a:r>
              <a:rPr lang="de-DE" i="1" dirty="0"/>
              <a:t>Magazine</a:t>
            </a:r>
            <a:r>
              <a:rPr lang="de-DE" dirty="0"/>
              <a:t>, April 2002. </a:t>
            </a:r>
            <a:r>
              <a:rPr lang="de-DE" dirty="0" smtClean="0">
                <a:hlinkClick r:id="rId4"/>
              </a:rPr>
              <a:t>http</a:t>
            </a:r>
            <a:r>
              <a:rPr lang="de-DE" dirty="0">
                <a:hlinkClick r:id="rId4"/>
              </a:rPr>
              <a:t>://</a:t>
            </a:r>
            <a:r>
              <a:rPr lang="de-DE" dirty="0" smtClean="0">
                <a:hlinkClick r:id="rId4"/>
              </a:rPr>
              <a:t>www.dlib.org/dlib/april02/weibel/04weibel.html</a:t>
            </a:r>
            <a:endParaRPr lang="de-DE" dirty="0" smtClean="0"/>
          </a:p>
          <a:p>
            <a:pPr algn="l" rtl="0"/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32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2054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1008112"/>
          </a:xfrm>
        </p:spPr>
        <p:txBody>
          <a:bodyPr>
            <a:normAutofit fontScale="90000"/>
          </a:bodyPr>
          <a:lstStyle/>
          <a:p>
            <a:r>
              <a:rPr lang="en-US" dirty="0"/>
              <a:t>Some important </a:t>
            </a:r>
            <a:r>
              <a:rPr lang="en-US" dirty="0" smtClean="0"/>
              <a:t>resources (2)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7920880" cy="4680520"/>
          </a:xfrm>
        </p:spPr>
        <p:txBody>
          <a:bodyPr>
            <a:normAutofit fontScale="77500" lnSpcReduction="20000"/>
          </a:bodyPr>
          <a:lstStyle/>
          <a:p>
            <a:pPr algn="l" rtl="0"/>
            <a:r>
              <a:rPr lang="en-US" dirty="0"/>
              <a:t>Nilsson, M., Johnston, P., </a:t>
            </a:r>
            <a:r>
              <a:rPr lang="en-US" dirty="0" err="1"/>
              <a:t>Naeve</a:t>
            </a:r>
            <a:r>
              <a:rPr lang="en-US" dirty="0"/>
              <a:t>, A., Powell, A. (2006a), The Future of Learning </a:t>
            </a:r>
            <a:r>
              <a:rPr lang="en-US" dirty="0" smtClean="0"/>
              <a:t>Object Metadata </a:t>
            </a:r>
            <a:r>
              <a:rPr lang="en-US" dirty="0"/>
              <a:t>Interoperability, in </a:t>
            </a:r>
            <a:r>
              <a:rPr lang="en-US" dirty="0" err="1"/>
              <a:t>Koohang</a:t>
            </a:r>
            <a:r>
              <a:rPr lang="en-US" dirty="0"/>
              <a:t> A. (ed.) </a:t>
            </a:r>
            <a:r>
              <a:rPr lang="en-US" i="1" dirty="0"/>
              <a:t>Learning Objects: Standards, Metadata</a:t>
            </a:r>
            <a:r>
              <a:rPr lang="en-US" i="1" dirty="0" smtClean="0"/>
              <a:t>, Repositories</a:t>
            </a:r>
            <a:r>
              <a:rPr lang="en-US" i="1" dirty="0"/>
              <a:t>, and LCMS</a:t>
            </a:r>
            <a:r>
              <a:rPr lang="en-US" dirty="0"/>
              <a:t>.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kmr.nada.kth.se/papers/SemanticWeb/FutureOfLOMI.pdf</a:t>
            </a:r>
            <a:endParaRPr lang="en-US" dirty="0" smtClean="0"/>
          </a:p>
          <a:p>
            <a:pPr algn="l" rtl="0"/>
            <a:r>
              <a:rPr lang="en-US" dirty="0" smtClean="0"/>
              <a:t>Nilsson</a:t>
            </a:r>
            <a:r>
              <a:rPr lang="en-US" dirty="0"/>
              <a:t>, M., Mason, J., </a:t>
            </a:r>
            <a:r>
              <a:rPr lang="en-US" dirty="0" err="1"/>
              <a:t>Naeve</a:t>
            </a:r>
            <a:r>
              <a:rPr lang="en-US" dirty="0"/>
              <a:t>, A., Powell, A., Johnston, P., Baker, T., Sutton, S., </a:t>
            </a:r>
            <a:r>
              <a:rPr lang="en-US" dirty="0" err="1"/>
              <a:t>Hillmann</a:t>
            </a:r>
            <a:r>
              <a:rPr lang="en-US" dirty="0"/>
              <a:t>, D. I</a:t>
            </a:r>
            <a:r>
              <a:rPr lang="en-US" dirty="0" smtClean="0"/>
              <a:t>. (</a:t>
            </a:r>
            <a:r>
              <a:rPr lang="en-US" dirty="0"/>
              <a:t>2006b), DCMI Comments on WG4 N0145: Working Draft for ISO/IEC 19788-2 </a:t>
            </a:r>
            <a:r>
              <a:rPr lang="en-US" dirty="0" smtClean="0"/>
              <a:t>. Metadata </a:t>
            </a:r>
            <a:r>
              <a:rPr lang="en-US" dirty="0"/>
              <a:t>for Learning Resources . Part 2: Data Elements, ISO IEC JTC1 SC36 </a:t>
            </a:r>
            <a:r>
              <a:rPr lang="en-US" dirty="0" smtClean="0"/>
              <a:t>Liaison comment</a:t>
            </a:r>
            <a:r>
              <a:rPr lang="en-US" dirty="0"/>
              <a:t>, N1203,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isotc.iso.org/livelink/livelink?func=ll&amp;objId=4993430&amp;objAction=Open</a:t>
            </a:r>
            <a:endParaRPr lang="en-US" dirty="0" smtClean="0"/>
          </a:p>
          <a:p>
            <a:pPr algn="l" rtl="0"/>
            <a:r>
              <a:rPr lang="en-US" dirty="0"/>
              <a:t>Nilsson, M., </a:t>
            </a:r>
            <a:r>
              <a:rPr lang="en-US" dirty="0" err="1"/>
              <a:t>Naeve</a:t>
            </a:r>
            <a:r>
              <a:rPr lang="en-US" dirty="0"/>
              <a:t>, A. (2010), Metadata harmonization: a roadmap for standardization</a:t>
            </a:r>
            <a:r>
              <a:rPr lang="en-US" dirty="0" smtClean="0"/>
              <a:t>, submitted </a:t>
            </a:r>
            <a:r>
              <a:rPr lang="en-US" dirty="0"/>
              <a:t>for publication</a:t>
            </a:r>
            <a:r>
              <a:rPr lang="en-US" dirty="0" smtClean="0"/>
              <a:t>.</a:t>
            </a:r>
          </a:p>
          <a:p>
            <a:pPr algn="l" rtl="0"/>
            <a:r>
              <a:rPr lang="en-US" dirty="0"/>
              <a:t>Nilsson, M</a:t>
            </a:r>
            <a:r>
              <a:rPr lang="en-US" dirty="0" smtClean="0"/>
              <a:t>. (2010). From </a:t>
            </a:r>
            <a:r>
              <a:rPr lang="en-US" dirty="0"/>
              <a:t>Interoperability to </a:t>
            </a:r>
            <a:r>
              <a:rPr lang="en-US" dirty="0" smtClean="0"/>
              <a:t>Harmonization in </a:t>
            </a:r>
            <a:r>
              <a:rPr lang="en-US" dirty="0"/>
              <a:t>Metadata </a:t>
            </a:r>
            <a:r>
              <a:rPr lang="en-US" dirty="0" smtClean="0"/>
              <a:t>Standardization: Designing </a:t>
            </a:r>
            <a:r>
              <a:rPr lang="en-US" dirty="0"/>
              <a:t>an Evolvable Framework for Metadata </a:t>
            </a:r>
            <a:r>
              <a:rPr lang="en-US" dirty="0" smtClean="0"/>
              <a:t>Harmonization. </a:t>
            </a:r>
            <a:r>
              <a:rPr lang="en-US" dirty="0"/>
              <a:t>Doctoral </a:t>
            </a:r>
            <a:r>
              <a:rPr lang="en-US" dirty="0" smtClean="0"/>
              <a:t>thesis, </a:t>
            </a:r>
            <a:r>
              <a:rPr lang="en-US" dirty="0"/>
              <a:t>Stockholm, </a:t>
            </a:r>
            <a:r>
              <a:rPr lang="en-US" dirty="0" smtClean="0"/>
              <a:t>Sweden.</a:t>
            </a:r>
          </a:p>
          <a:p>
            <a:pPr algn="l" rtl="0"/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3/4/2013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33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72120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lipour\Desktop\DLI\jigsaw-e13545459233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4320480" cy="4190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390916" y="2348880"/>
            <a:ext cx="6637468" cy="1362075"/>
          </a:xfrm>
        </p:spPr>
        <p:txBody>
          <a:bodyPr/>
          <a:lstStyle/>
          <a:p>
            <a:pPr algn="r"/>
            <a:r>
              <a:rPr lang="fa-IR" dirty="0" smtClean="0"/>
              <a:t>با تشکر از حوصله شما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34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88445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Wrapper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/>
              <a:t>Responsible for translating the structure of the data source into the common data language (ODL)</a:t>
            </a:r>
          </a:p>
          <a:p>
            <a:pPr algn="l" rtl="0"/>
            <a:r>
              <a:rPr lang="en-US" dirty="0" smtClean="0"/>
              <a:t>Also translation is made by the wrapper for the query, from the CQL to a local request executed by the single sources. 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35</a:t>
            </a:fld>
            <a:endParaRPr lang="fa-IR"/>
          </a:p>
        </p:txBody>
      </p:sp>
      <p:sp>
        <p:nvSpPr>
          <p:cNvPr id="7" name="Donut 6">
            <a:hlinkClick r:id="rId2" action="ppaction://hlinksldjump"/>
          </p:cNvPr>
          <p:cNvSpPr/>
          <p:nvPr/>
        </p:nvSpPr>
        <p:spPr>
          <a:xfrm>
            <a:off x="7740352" y="4789316"/>
            <a:ext cx="576064" cy="648072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622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dirty="0" smtClean="0"/>
              <a:t>Mediator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/>
            <a:r>
              <a:rPr lang="en-US" dirty="0" smtClean="0"/>
              <a:t>A software module that combine, integrates, and refine data received from the wrappers.</a:t>
            </a:r>
          </a:p>
          <a:p>
            <a:pPr algn="l" rtl="0"/>
            <a:r>
              <a:rPr lang="en-US" dirty="0" smtClean="0"/>
              <a:t>Also mediator generates the CQL queries for the wrappers, starting from the query request formulated on the global schema.</a:t>
            </a:r>
          </a:p>
          <a:p>
            <a:pPr algn="l" rtl="0"/>
            <a:r>
              <a:rPr lang="en-US" dirty="0" smtClean="0"/>
              <a:t>Mediator modules is obtained by coupling a </a:t>
            </a:r>
            <a:r>
              <a:rPr lang="en-US" b="1" dirty="0" smtClean="0"/>
              <a:t>semantic approa</a:t>
            </a:r>
            <a:r>
              <a:rPr lang="en-US" dirty="0" smtClean="0"/>
              <a:t>ch (i.e., ODB tools engine) and on a </a:t>
            </a:r>
            <a:r>
              <a:rPr lang="en-US" b="1" dirty="0" smtClean="0"/>
              <a:t>clustering component </a:t>
            </a:r>
            <a:r>
              <a:rPr lang="en-US" dirty="0" smtClean="0"/>
              <a:t>(i.e., ARTMIS tool)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B63DA-04A0-4579-9486-9094A3894148}" type="datetime1">
              <a:rPr lang="en-US" smtClean="0"/>
              <a:t>3/5/2013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یکپارچه‌سازی معنایی در کتابخانه‌های دیجیتال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A72B0-5638-48D6-ADF7-F20B656FCEE6}" type="slidenum">
              <a:rPr lang="fa-IR" smtClean="0"/>
              <a:t>36</a:t>
            </a:fld>
            <a:endParaRPr lang="fa-IR"/>
          </a:p>
        </p:txBody>
      </p:sp>
      <p:sp>
        <p:nvSpPr>
          <p:cNvPr id="7" name="Donut 6">
            <a:hlinkClick r:id="rId2" action="ppaction://hlinksldjump"/>
          </p:cNvPr>
          <p:cNvSpPr/>
          <p:nvPr/>
        </p:nvSpPr>
        <p:spPr>
          <a:xfrm>
            <a:off x="7740352" y="5013176"/>
            <a:ext cx="576064" cy="648072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043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8652</TotalTime>
  <Words>2040</Words>
  <Application>Microsoft Office PowerPoint</Application>
  <PresentationFormat>On-screen Show (4:3)</PresentationFormat>
  <Paragraphs>239</Paragraphs>
  <Slides>36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Austin</vt:lpstr>
      <vt:lpstr>یکپارچه‌سازی معنایی در کتابخانه‌های دیجیتال</vt:lpstr>
      <vt:lpstr>در یک نگاه</vt:lpstr>
      <vt:lpstr>بخش اول</vt:lpstr>
      <vt:lpstr>What is the issue?</vt:lpstr>
      <vt:lpstr>What is metadata?</vt:lpstr>
      <vt:lpstr>Metadata classification</vt:lpstr>
      <vt:lpstr>What is integration?</vt:lpstr>
      <vt:lpstr>What is interoperability?</vt:lpstr>
      <vt:lpstr>Levels of interoperability</vt:lpstr>
      <vt:lpstr>What is Harmonization?</vt:lpstr>
      <vt:lpstr>بخش دوم</vt:lpstr>
      <vt:lpstr>What is expected?</vt:lpstr>
      <vt:lpstr>Interoperability in DLs</vt:lpstr>
      <vt:lpstr>Various aspects of interoperability in DLs</vt:lpstr>
      <vt:lpstr>PowerPoint Presentation</vt:lpstr>
      <vt:lpstr>بخش سوم</vt:lpstr>
      <vt:lpstr>What is expected?</vt:lpstr>
      <vt:lpstr>What is semantic Interoperability?</vt:lpstr>
      <vt:lpstr>PowerPoint Presentation</vt:lpstr>
      <vt:lpstr>Levels of semantic metadata interoperability</vt:lpstr>
      <vt:lpstr>Metadata interoperability issues</vt:lpstr>
      <vt:lpstr>Fundamental principles for metadata interoperability</vt:lpstr>
      <vt:lpstr>Resource description Framework (RDF)</vt:lpstr>
      <vt:lpstr>RDF (2)</vt:lpstr>
      <vt:lpstr> Extending LOM with a MODS  fragment (an example)</vt:lpstr>
      <vt:lpstr>Combining RDF metadata from LOM and DC (an example)</vt:lpstr>
      <vt:lpstr>Major problems in metadata mapping or cross-walk </vt:lpstr>
      <vt:lpstr>In semantics of content</vt:lpstr>
      <vt:lpstr>In semantics of content: Harvesting</vt:lpstr>
      <vt:lpstr>In semantics of content: Federated</vt:lpstr>
      <vt:lpstr>Conclusion</vt:lpstr>
      <vt:lpstr>Some important resources</vt:lpstr>
      <vt:lpstr>Some important resources (2)</vt:lpstr>
      <vt:lpstr>با تشکر از حوصله شما</vt:lpstr>
      <vt:lpstr>Wrapper</vt:lpstr>
      <vt:lpstr>Mediator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تحقیق:  ویژه دانشجویان کارشناسی ارشد علم اطلاعات و دانش شناسی</dc:title>
  <dc:creator>Alipour, Mehdi</dc:creator>
  <cp:lastModifiedBy>Alipour, Mehdi</cp:lastModifiedBy>
  <cp:revision>273</cp:revision>
  <dcterms:created xsi:type="dcterms:W3CDTF">2012-10-10T12:25:51Z</dcterms:created>
  <dcterms:modified xsi:type="dcterms:W3CDTF">2013-03-05T15:26:48Z</dcterms:modified>
</cp:coreProperties>
</file>