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9"/>
  </p:notesMasterIdLst>
  <p:handoutMasterIdLst>
    <p:handoutMasterId r:id="rId30"/>
  </p:handoutMasterIdLst>
  <p:sldIdLst>
    <p:sldId id="328" r:id="rId2"/>
    <p:sldId id="329" r:id="rId3"/>
    <p:sldId id="317" r:id="rId4"/>
    <p:sldId id="426" r:id="rId5"/>
    <p:sldId id="438" r:id="rId6"/>
    <p:sldId id="393" r:id="rId7"/>
    <p:sldId id="439" r:id="rId8"/>
    <p:sldId id="427" r:id="rId9"/>
    <p:sldId id="429" r:id="rId10"/>
    <p:sldId id="428" r:id="rId11"/>
    <p:sldId id="430" r:id="rId12"/>
    <p:sldId id="431" r:id="rId13"/>
    <p:sldId id="432" r:id="rId14"/>
    <p:sldId id="433" r:id="rId15"/>
    <p:sldId id="434" r:id="rId16"/>
    <p:sldId id="440" r:id="rId17"/>
    <p:sldId id="441" r:id="rId18"/>
    <p:sldId id="442" r:id="rId19"/>
    <p:sldId id="435" r:id="rId20"/>
    <p:sldId id="436" r:id="rId21"/>
    <p:sldId id="437" r:id="rId22"/>
    <p:sldId id="388" r:id="rId23"/>
    <p:sldId id="389" r:id="rId24"/>
    <p:sldId id="390" r:id="rId25"/>
    <p:sldId id="391" r:id="rId26"/>
    <p:sldId id="407" r:id="rId27"/>
    <p:sldId id="42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FF"/>
    <a:srgbClr val="003399"/>
    <a:srgbClr val="0000FF"/>
    <a:srgbClr val="3333CC"/>
    <a:srgbClr val="FF00FF"/>
    <a:srgbClr val="9900FF"/>
    <a:srgbClr val="16FCD6"/>
    <a:srgbClr val="008000"/>
    <a:srgbClr val="0099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806" autoAdjust="0"/>
    <p:restoredTop sz="99647" autoAdjust="0"/>
  </p:normalViewPr>
  <p:slideViewPr>
    <p:cSldViewPr>
      <p:cViewPr varScale="1">
        <p:scale>
          <a:sx n="86" d="100"/>
          <a:sy n="86" d="100"/>
        </p:scale>
        <p:origin x="-5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a-IR" smtClean="0"/>
              <a:t>ش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56402-DCDF-48AD-8885-938DD2831B6F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C2C43-879D-4377-8614-C9117DE860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9084828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a-IR" smtClean="0"/>
              <a:t>ش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CC848-5439-4E0F-BBE4-DB958B3E8786}" type="datetimeFigureOut">
              <a:rPr lang="en-US" smtClean="0"/>
              <a:pPr/>
              <a:t>3/9/2015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941DF1-1F25-4EE9-A946-0C5EAF3209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595078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941DF1-1F25-4EE9-A946-0C5EAF32091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a-IR" smtClean="0"/>
              <a:t>ش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443D4-DCF1-4715-891C-2273166659AE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E5586-D2FB-4BF2-A06C-87BAEAD5BAA3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67DC0-CE61-456C-9048-8577307B1702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83F1F-2B6D-4456-9BAF-05FA4D01579E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D9E10-0B4B-4E82-87F8-299529498EFE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9DDF2-9745-454E-B4B5-2A060F40DCC5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ED893-9D1A-433B-ABC7-F9B644C3B962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9E4F4-D186-4C82-A703-260D649A288D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23A1-5865-49F0-A468-61E406BB3353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C5BFF-ADDD-4412-AC06-97CE5A278E76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060A1-81B8-456D-8163-EF9EF0E2D474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295400"/>
            <a:ext cx="43815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295400"/>
            <a:ext cx="43815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6D033-8AB5-430E-8501-7E8F63FCE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D291175-A69C-4477-B4C1-7EABF0718EC8}" type="datetime1">
              <a:rPr lang="en-US" smtClean="0"/>
              <a:pPr/>
              <a:t>3/9/2015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esmeallah-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3" y="69270"/>
            <a:ext cx="5618963" cy="6788754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2808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304800"/>
            <a:ext cx="7620000" cy="6196034"/>
          </a:xfrm>
        </p:spPr>
        <p:txBody>
          <a:bodyPr>
            <a:normAutofit/>
          </a:bodyPr>
          <a:lstStyle/>
          <a:p>
            <a:pPr>
              <a:buNone/>
            </a:pPr>
            <a:endParaRPr lang="fa-IR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fa-IR" dirty="0" smtClean="0"/>
          </a:p>
          <a:p>
            <a:pPr algn="ctr">
              <a:buNone/>
            </a:pPr>
            <a:endParaRPr lang="en-US" sz="1800" dirty="0" smtClean="0">
              <a:cs typeface="B Titr" pitchFamily="2" charset="-78"/>
            </a:endParaRPr>
          </a:p>
          <a:p>
            <a:pPr algn="ctr">
              <a:buNone/>
            </a:pPr>
            <a:endParaRPr lang="fa-IR" sz="1800" dirty="0" smtClean="0">
              <a:cs typeface="B Titr" pitchFamily="2" charset="-78"/>
            </a:endParaRPr>
          </a:p>
          <a:p>
            <a:pPr algn="ctr">
              <a:buNone/>
            </a:pPr>
            <a:r>
              <a:rPr lang="fa-IR" sz="1800" dirty="0" smtClean="0">
                <a:cs typeface="B Titr" pitchFamily="2" charset="-78"/>
              </a:rPr>
              <a:t>مروری بر روش های بازیابی تصاویر مشابه</a:t>
            </a:r>
            <a:endParaRPr lang="en-US" sz="1800" dirty="0" smtClean="0">
              <a:cs typeface="B Titr" pitchFamily="2" charset="-78"/>
            </a:endParaRPr>
          </a:p>
          <a:p>
            <a:pPr algn="ctr">
              <a:buNone/>
            </a:pPr>
            <a:endParaRPr lang="en-US" sz="1800" dirty="0" smtClean="0">
              <a:cs typeface="B Titr" pitchFamily="2" charset="-78"/>
            </a:endParaRPr>
          </a:p>
          <a:p>
            <a:pPr algn="ctr">
              <a:buNone/>
            </a:pPr>
            <a:endParaRPr lang="en-US" sz="1800" dirty="0" smtClean="0">
              <a:cs typeface="B Titr" pitchFamily="2" charset="-78"/>
            </a:endParaRPr>
          </a:p>
          <a:p>
            <a:pPr algn="ctr">
              <a:buNone/>
            </a:pPr>
            <a:r>
              <a:rPr lang="fa-IR" sz="1800" dirty="0" smtClean="0">
                <a:cs typeface="B Titr" pitchFamily="2" charset="-78"/>
              </a:rPr>
              <a:t>دانشجو</a:t>
            </a:r>
          </a:p>
          <a:p>
            <a:pPr algn="ctr">
              <a:buNone/>
            </a:pPr>
            <a:r>
              <a:rPr lang="fa-IR" sz="1800" dirty="0" smtClean="0">
                <a:cs typeface="B Titr" pitchFamily="2" charset="-78"/>
              </a:rPr>
              <a:t>داور گیوکی</a:t>
            </a:r>
          </a:p>
          <a:p>
            <a:pPr algn="ctr">
              <a:buNone/>
            </a:pPr>
            <a:endParaRPr lang="en-US" sz="1800" dirty="0" smtClean="0">
              <a:cs typeface="B Titr" pitchFamily="2" charset="-78"/>
            </a:endParaRPr>
          </a:p>
          <a:p>
            <a:pPr algn="ctr">
              <a:buNone/>
            </a:pPr>
            <a:endParaRPr lang="en-US" sz="1800" dirty="0" smtClean="0">
              <a:cs typeface="B Titr" pitchFamily="2" charset="-78"/>
            </a:endParaRPr>
          </a:p>
          <a:p>
            <a:pPr algn="ctr">
              <a:buNone/>
            </a:pPr>
            <a:r>
              <a:rPr lang="fa-IR" sz="1800" dirty="0" smtClean="0">
                <a:cs typeface="B Titr" pitchFamily="2" charset="-78"/>
              </a:rPr>
              <a:t>استاد راهنما</a:t>
            </a:r>
          </a:p>
          <a:p>
            <a:pPr algn="ctr">
              <a:buNone/>
            </a:pPr>
            <a:r>
              <a:rPr lang="fa-IR" sz="1800" dirty="0" smtClean="0">
                <a:cs typeface="B Titr" pitchFamily="2" charset="-78"/>
              </a:rPr>
              <a:t>دکتر غلامعلی منتظر</a:t>
            </a:r>
          </a:p>
          <a:p>
            <a:pPr algn="ctr">
              <a:buNone/>
            </a:pPr>
            <a:endParaRPr lang="fa-IR" sz="1800" dirty="0" smtClean="0">
              <a:cs typeface="B Titr" pitchFamily="2" charset="-78"/>
            </a:endParaRPr>
          </a:p>
          <a:p>
            <a:pPr algn="ctr">
              <a:buNone/>
            </a:pPr>
            <a:r>
              <a:rPr lang="fa-IR" sz="1800" dirty="0" smtClean="0">
                <a:cs typeface="B Titr" pitchFamily="2" charset="-78"/>
              </a:rPr>
              <a:t>زمستان 93</a:t>
            </a:r>
            <a:endParaRPr lang="en-US" sz="1800" dirty="0">
              <a:cs typeface="B Titr" pitchFamily="2" charset="-78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714356"/>
            <a:ext cx="2586046" cy="93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3097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2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/>
          <p:cNvSpPr>
            <a:spLocks noGrp="1"/>
          </p:cNvSpPr>
          <p:nvPr>
            <p:ph idx="1"/>
          </p:nvPr>
        </p:nvSpPr>
        <p:spPr>
          <a:xfrm>
            <a:off x="571472" y="642918"/>
            <a:ext cx="8001056" cy="5857916"/>
          </a:xfrm>
        </p:spPr>
        <p:txBody>
          <a:bodyPr>
            <a:normAutofit fontScale="92500" lnSpcReduction="20000"/>
          </a:bodyPr>
          <a:lstStyle/>
          <a:p>
            <a:pPr algn="ctr" rtl="1">
              <a:buNone/>
            </a:pPr>
            <a:r>
              <a:rPr lang="fa-IR" sz="2800" dirty="0" smtClean="0">
                <a:solidFill>
                  <a:schemeClr val="accent1"/>
                </a:solidFill>
                <a:cs typeface="B Titr" pitchFamily="2" charset="-78"/>
              </a:rPr>
              <a:t>سرفصل مطالب</a:t>
            </a:r>
          </a:p>
          <a:p>
            <a:pPr algn="r" rtl="1">
              <a:lnSpc>
                <a:spcPct val="170000"/>
              </a:lnSpc>
              <a:buNone/>
            </a:pP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1- تعریف مسئله</a:t>
            </a:r>
          </a:p>
          <a:p>
            <a:pPr>
              <a:lnSpc>
                <a:spcPct val="170000"/>
              </a:lnSpc>
              <a:buNone/>
            </a:pP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1- انواع روش های </a:t>
            </a: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بازیابی </a:t>
            </a: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تصاویر مشابه</a:t>
            </a:r>
            <a:endParaRPr lang="fa-IR" sz="1800" b="1" dirty="0" smtClean="0">
              <a:solidFill>
                <a:srgbClr val="003399"/>
              </a:solidFill>
              <a:cs typeface="B Titr" pitchFamily="2" charset="-78"/>
            </a:endParaRPr>
          </a:p>
          <a:p>
            <a:pPr lvl="1">
              <a:lnSpc>
                <a:spcPct val="170000"/>
              </a:lnSpc>
              <a:buNone/>
            </a:pP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	</a:t>
            </a: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1-1- </a:t>
            </a: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بازیابی میتنی </a:t>
            </a: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بر برچسب زنی</a:t>
            </a: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	1-2- </a:t>
            </a: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بازیابی مبتنی </a:t>
            </a: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بر محتوا</a:t>
            </a:r>
          </a:p>
          <a:p>
            <a:pPr algn="r" rtl="1">
              <a:lnSpc>
                <a:spcPct val="170000"/>
              </a:lnSpc>
              <a:buNone/>
            </a:pP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2- </a:t>
            </a: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انواع </a:t>
            </a: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روش </a:t>
            </a: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های بازیابی مبتنی بر محتوای تصویر</a:t>
            </a:r>
            <a:endParaRPr lang="fa-IR" sz="1800" b="1" dirty="0" smtClean="0">
              <a:solidFill>
                <a:srgbClr val="003399"/>
              </a:solidFill>
              <a:cs typeface="B Titr" pitchFamily="2" charset="-78"/>
            </a:endParaRP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2-1- روش های مبتنی بر رنگ</a:t>
            </a: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2-2- روش های مبتنی بر بافت</a:t>
            </a: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2-3- روش های مبتنی بر شکل</a:t>
            </a:r>
          </a:p>
          <a:p>
            <a:pPr algn="r" rtl="1">
              <a:lnSpc>
                <a:spcPct val="170000"/>
              </a:lnSpc>
              <a:buNone/>
            </a:pP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3- تکنیک های مختلف بازیابی محتوا محور تصاویر</a:t>
            </a: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3-1- روش های سنتی</a:t>
            </a: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3-2- روش های هوشمند</a:t>
            </a: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solidFill>
                  <a:srgbClr val="003399"/>
                </a:solidFill>
                <a:cs typeface="B Titr" pitchFamily="2" charset="-78"/>
              </a:rPr>
              <a:t>3-2- روش های فیدبک مرتبط</a:t>
            </a:r>
          </a:p>
          <a:p>
            <a:pPr>
              <a:lnSpc>
                <a:spcPct val="170000"/>
              </a:lnSpc>
              <a:buNone/>
            </a:pP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4- روش بسته لغات تصویری</a:t>
            </a:r>
          </a:p>
          <a:p>
            <a:pPr>
              <a:lnSpc>
                <a:spcPct val="170000"/>
              </a:lnSpc>
              <a:buNone/>
            </a:pPr>
            <a:r>
              <a:rPr lang="fa-IR" sz="1800" b="1" dirty="0" smtClean="0">
                <a:solidFill>
                  <a:srgbClr val="003399"/>
                </a:solidFill>
                <a:cs typeface="B Titr" pitchFamily="2" charset="-78"/>
              </a:rPr>
              <a:t>5-خلاصه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3353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3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00760" y="857232"/>
            <a:ext cx="2952768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a-IR" dirty="0" smtClean="0">
                <a:solidFill>
                  <a:schemeClr val="accent1"/>
                </a:solidFill>
                <a:cs typeface="B Farnaz" pitchFamily="2" charset="-78"/>
              </a:rPr>
              <a:t>تعریف مسئله</a:t>
            </a:r>
            <a:endParaRPr lang="en-US" dirty="0" smtClean="0">
              <a:solidFill>
                <a:schemeClr val="accent1"/>
              </a:solidFill>
              <a:cs typeface="B Farnaz" pitchFamily="2" charset="-78"/>
            </a:endParaRPr>
          </a:p>
        </p:txBody>
      </p:sp>
      <p:sp>
        <p:nvSpPr>
          <p:cNvPr id="5123" name="Title 1"/>
          <p:cNvSpPr txBox="1">
            <a:spLocks/>
          </p:cNvSpPr>
          <p:nvPr/>
        </p:nvSpPr>
        <p:spPr bwMode="auto">
          <a:xfrm>
            <a:off x="3124200" y="5562600"/>
            <a:ext cx="30480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r" rtl="1"/>
            <a:r>
              <a:rPr lang="fa-IR" b="1" dirty="0">
                <a:solidFill>
                  <a:schemeClr val="accent1"/>
                </a:solidFill>
                <a:cs typeface="B Homa" pitchFamily="2" charset="-78"/>
              </a:rPr>
              <a:t>نمونه‌ای از يك سيستم بازيابي تصوير</a:t>
            </a:r>
            <a:endParaRPr lang="en-US" b="1" dirty="0">
              <a:solidFill>
                <a:schemeClr val="accent1"/>
              </a:solidFill>
              <a:cs typeface="B Homa" pitchFamily="2" charset="-78"/>
            </a:endParaRPr>
          </a:p>
        </p:txBody>
      </p:sp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304800" y="6096000"/>
            <a:ext cx="327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4</a:t>
            </a:r>
            <a:endParaRPr lang="fa-IR" b="1" dirty="0">
              <a:cs typeface="B Titr" pitchFamily="2" charset="-78"/>
            </a:endParaRPr>
          </a:p>
        </p:txBody>
      </p:sp>
      <p:pic>
        <p:nvPicPr>
          <p:cNvPr id="512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825" y="1578538"/>
            <a:ext cx="8520141" cy="3769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1000108"/>
            <a:ext cx="7696208" cy="533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a-IR" dirty="0" smtClean="0">
                <a:solidFill>
                  <a:schemeClr val="accent1"/>
                </a:solidFill>
                <a:cs typeface="B Farnaz" pitchFamily="2" charset="-78"/>
              </a:rPr>
              <a:t>انواع روش های جست و جوی تصاویر</a:t>
            </a:r>
            <a:endParaRPr lang="en-US" dirty="0" smtClean="0">
              <a:solidFill>
                <a:schemeClr val="accent1"/>
              </a:solidFill>
              <a:cs typeface="B Farnaz" pitchFamily="2" charset="-7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381000" y="1857364"/>
            <a:ext cx="8048652" cy="4543436"/>
          </a:xfrm>
        </p:spPr>
        <p:txBody>
          <a:bodyPr>
            <a:normAutofit/>
          </a:bodyPr>
          <a:lstStyle/>
          <a:p>
            <a:pPr marL="0" indent="0" algn="r" rtl="1" eaLnBrk="1" hangingPunct="1">
              <a:buFontTx/>
              <a:buNone/>
              <a:defRPr/>
            </a:pPr>
            <a:r>
              <a:rPr lang="fa-IR" dirty="0" smtClean="0">
                <a:solidFill>
                  <a:schemeClr val="tx1"/>
                </a:solidFill>
                <a:cs typeface="B Homa" pitchFamily="2" charset="-78"/>
              </a:rPr>
              <a:t> الف. جست وجوی مبتنی بر برچسب زنی </a:t>
            </a:r>
          </a:p>
          <a:p>
            <a:pPr marL="0" indent="0" algn="r" rtl="1" eaLnBrk="1" hangingPunct="1">
              <a:buFontTx/>
              <a:buNone/>
              <a:defRPr/>
            </a:pPr>
            <a:r>
              <a:rPr lang="fa-IR" dirty="0" smtClean="0">
                <a:solidFill>
                  <a:schemeClr val="tx1"/>
                </a:solidFill>
                <a:cs typeface="B Homa" pitchFamily="2" charset="-78"/>
              </a:rPr>
              <a:t>	اختصاص برچسب هایی به تصاویر توسط نیروی کار انسانی</a:t>
            </a:r>
          </a:p>
          <a:p>
            <a:pPr marL="0" indent="0" algn="r" rtl="1" eaLnBrk="1" hangingPunct="1">
              <a:buFontTx/>
              <a:buNone/>
              <a:defRPr/>
            </a:pPr>
            <a:endParaRPr lang="fa-IR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r" rtl="1" eaLnBrk="1" hangingPunct="1">
              <a:buFont typeface="Wingdings" pitchFamily="2" charset="2"/>
              <a:buChar char="ü"/>
              <a:defRPr/>
            </a:pPr>
            <a:r>
              <a:rPr lang="fa-IR" sz="2000" dirty="0" smtClean="0">
                <a:solidFill>
                  <a:srgbClr val="005A9E"/>
                </a:solidFill>
                <a:cs typeface="B Homa" pitchFamily="2" charset="-78"/>
              </a:rPr>
              <a:t>مشکلات جست وجوی مبتنی بر برچسب زنی</a:t>
            </a:r>
          </a:p>
          <a:p>
            <a:pPr marL="0" indent="0" algn="r" rtl="1" eaLnBrk="1" hangingPunct="1">
              <a:buFontTx/>
              <a:buNone/>
              <a:defRPr/>
            </a:pPr>
            <a:r>
              <a:rPr lang="fa-IR" sz="2000" dirty="0" smtClean="0">
                <a:solidFill>
                  <a:srgbClr val="005A9E"/>
                </a:solidFill>
                <a:cs typeface="B Homa" pitchFamily="2" charset="-78"/>
              </a:rPr>
              <a:t>	</a:t>
            </a:r>
            <a:endParaRPr lang="fa-IR" sz="2000" dirty="0" smtClean="0">
              <a:solidFill>
                <a:srgbClr val="005A9E"/>
              </a:solidFill>
              <a:cs typeface="B Zar" pitchFamily="2" charset="-78"/>
            </a:endParaRPr>
          </a:p>
          <a:p>
            <a:pPr marL="0" indent="0" algn="r" rtl="1" eaLnBrk="1" hangingPunct="1">
              <a:buFontTx/>
              <a:buNone/>
              <a:defRPr/>
            </a:pPr>
            <a:r>
              <a:rPr lang="fa-IR" sz="2000" dirty="0" smtClean="0">
                <a:solidFill>
                  <a:srgbClr val="005A9E"/>
                </a:solidFill>
                <a:cs typeface="B Homa" pitchFamily="2" charset="-78"/>
              </a:rPr>
              <a:t>          الف. وجود حجم وسیعی از تصاویر (مدت زمان طولانی، خسته کننده)</a:t>
            </a:r>
          </a:p>
          <a:p>
            <a:pPr marL="0" indent="0" algn="r" rtl="1" eaLnBrk="1" hangingPunct="1">
              <a:buFontTx/>
              <a:buNone/>
              <a:defRPr/>
            </a:pPr>
            <a:r>
              <a:rPr lang="fa-IR" sz="2000" dirty="0" smtClean="0">
                <a:solidFill>
                  <a:srgbClr val="005A9E"/>
                </a:solidFill>
                <a:cs typeface="B Homa" pitchFamily="2" charset="-78"/>
              </a:rPr>
              <a:t>          ب. سلیقه‌ای بودن</a:t>
            </a:r>
          </a:p>
          <a:p>
            <a:pPr marL="0" indent="0" algn="r" rtl="1" eaLnBrk="1" hangingPunct="1">
              <a:buFontTx/>
              <a:buNone/>
              <a:defRPr/>
            </a:pPr>
            <a:r>
              <a:rPr lang="fa-IR" sz="2000" dirty="0" smtClean="0">
                <a:solidFill>
                  <a:srgbClr val="005A9E"/>
                </a:solidFill>
                <a:cs typeface="B Homa" pitchFamily="2" charset="-78"/>
              </a:rPr>
              <a:t>          ج. قابل استفاده بودن تنها در یک زبان</a:t>
            </a:r>
          </a:p>
          <a:p>
            <a:pPr marL="0" indent="0" algn="r" rtl="1" eaLnBrk="1" hangingPunct="1">
              <a:buFontTx/>
              <a:buNone/>
              <a:defRPr/>
            </a:pPr>
            <a:r>
              <a:rPr lang="fa-IR" sz="2000" dirty="0" smtClean="0">
                <a:solidFill>
                  <a:srgbClr val="005A9E"/>
                </a:solidFill>
                <a:cs typeface="B Homa" pitchFamily="2" charset="-78"/>
              </a:rPr>
              <a:t>          د. عدم امکان توصیف همه تصاویر مد نظر با واژه‌ها</a:t>
            </a:r>
          </a:p>
          <a:p>
            <a:pPr marL="0" indent="0" algn="r" rtl="1" eaLnBrk="1" hangingPunct="1">
              <a:buFontTx/>
              <a:buNone/>
              <a:defRPr/>
            </a:pPr>
            <a:endParaRPr lang="fa-IR" dirty="0" smtClean="0">
              <a:solidFill>
                <a:schemeClr val="tx1"/>
              </a:solidFill>
              <a:cs typeface="B Zar" pitchFamily="2" charset="-78"/>
            </a:endParaRPr>
          </a:p>
          <a:p>
            <a:pPr algn="r" rtl="1">
              <a:buFontTx/>
              <a:buNone/>
              <a:defRPr/>
            </a:pP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304800" y="6096000"/>
            <a:ext cx="327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>
                <a:cs typeface="B Titr" pitchFamily="2" charset="-78"/>
              </a:rPr>
              <a:t>5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74" y="642918"/>
            <a:ext cx="6286576" cy="685800"/>
          </a:xfrm>
        </p:spPr>
        <p:txBody>
          <a:bodyPr>
            <a:normAutofit/>
          </a:bodyPr>
          <a:lstStyle/>
          <a:p>
            <a:pPr algn="r"/>
            <a:r>
              <a:rPr lang="fa-IR" sz="2400" dirty="0" smtClean="0">
                <a:solidFill>
                  <a:schemeClr val="accent1"/>
                </a:solidFill>
                <a:latin typeface="+mn-lt"/>
                <a:ea typeface="+mn-ea"/>
                <a:cs typeface="B Titr" pitchFamily="2" charset="-78"/>
              </a:rPr>
              <a:t>نمونه ای از جست و جو مبتنی بر برچسب زنی </a:t>
            </a:r>
            <a:endParaRPr lang="en-US" sz="2400" dirty="0">
              <a:solidFill>
                <a:schemeClr val="accent1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643050"/>
            <a:ext cx="7714488" cy="4429140"/>
          </a:xfrm>
        </p:spPr>
        <p:txBody>
          <a:bodyPr>
            <a:normAutofit/>
          </a:bodyPr>
          <a:lstStyle/>
          <a:p>
            <a:pPr algn="r" rtl="1">
              <a:buNone/>
            </a:pPr>
            <a:r>
              <a:rPr lang="fa-IR" sz="2000" b="1" dirty="0" smtClean="0">
                <a:cs typeface="B Titr" pitchFamily="2" charset="-78"/>
              </a:rPr>
              <a:t> الف. جست وجوی مبتنی بر برچسب زنی </a:t>
            </a:r>
          </a:p>
          <a:p>
            <a:pPr algn="r" rtl="1">
              <a:buNone/>
            </a:pPr>
            <a:r>
              <a:rPr lang="fa-IR" sz="2800" b="1" dirty="0" smtClean="0">
                <a:cs typeface="B Zar" pitchFamily="2" charset="-78"/>
              </a:rPr>
              <a:t>	     </a:t>
            </a:r>
            <a:r>
              <a:rPr lang="fa-IR" sz="2400" dirty="0" smtClean="0">
                <a:cs typeface="B Zar" pitchFamily="2" charset="-78"/>
              </a:rPr>
              <a:t>اختصاص برچسب هایی به تصاویر توسط نیروی کار انسانی</a:t>
            </a:r>
          </a:p>
          <a:p>
            <a:pPr algn="r" rtl="1">
              <a:buNone/>
            </a:pPr>
            <a:endParaRPr lang="fa-IR" sz="2000" b="1" dirty="0" smtClean="0">
              <a:cs typeface="B Titr" pitchFamily="2" charset="-78"/>
            </a:endParaRPr>
          </a:p>
          <a:p>
            <a:pPr algn="r" rtl="1">
              <a:buNone/>
            </a:pPr>
            <a:r>
              <a:rPr lang="fa-IR" sz="2000" b="1" dirty="0" smtClean="0">
                <a:cs typeface="B Titr" pitchFamily="2" charset="-78"/>
              </a:rPr>
              <a:t>مشکلات جست وجوی مبتنی بر برچسب زنی</a:t>
            </a:r>
          </a:p>
          <a:p>
            <a:pPr algn="r">
              <a:buNone/>
            </a:pPr>
            <a:r>
              <a:rPr lang="fa-IR" sz="2400" dirty="0" smtClean="0">
                <a:cs typeface="B Zar" pitchFamily="2" charset="-78"/>
              </a:rPr>
              <a:t>	     الف. وجود حجم وسیعی از تصاویر (مدت زمان طولانی، خسته کننده)</a:t>
            </a:r>
          </a:p>
          <a:p>
            <a:pPr algn="r">
              <a:buNone/>
            </a:pPr>
            <a:r>
              <a:rPr lang="fa-IR" sz="2400" dirty="0" smtClean="0">
                <a:cs typeface="B Zar" pitchFamily="2" charset="-78"/>
              </a:rPr>
              <a:t>	     ب. سلیقه‌ای بودن</a:t>
            </a:r>
          </a:p>
          <a:p>
            <a:pPr algn="r">
              <a:buNone/>
            </a:pPr>
            <a:r>
              <a:rPr lang="fa-IR" sz="2400" dirty="0" smtClean="0">
                <a:cs typeface="B Zar" pitchFamily="2" charset="-78"/>
              </a:rPr>
              <a:t>         ج. قابل استفاده بودن تنها در یک زبان</a:t>
            </a:r>
          </a:p>
          <a:p>
            <a:pPr algn="r">
              <a:buNone/>
            </a:pPr>
            <a:r>
              <a:rPr lang="fa-IR" sz="2400" dirty="0" smtClean="0">
                <a:cs typeface="B Zar" pitchFamily="2" charset="-78"/>
              </a:rPr>
              <a:t>	     د. عدم امکان توصیف همه تصاویر مد نظر با واژه‌ها</a:t>
            </a:r>
          </a:p>
          <a:p>
            <a:pPr algn="r">
              <a:buNone/>
            </a:pPr>
            <a:endParaRPr lang="fa-IR" sz="2400" dirty="0" smtClean="0">
              <a:cs typeface="B Zar" pitchFamily="2" charset="-78"/>
            </a:endParaRPr>
          </a:p>
          <a:p>
            <a:pPr algn="l">
              <a:buNone/>
            </a:pPr>
            <a:r>
              <a:rPr lang="fa-IR" sz="1200" dirty="0" smtClean="0">
                <a:cs typeface="B Zar" pitchFamily="2" charset="-78"/>
              </a:rPr>
              <a:t>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Datta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et al 2008)</a:t>
            </a:r>
            <a:endParaRPr lang="fa-IR" sz="1200" dirty="0" smtClean="0">
              <a:cs typeface="B Zar" pitchFamily="2" charset="-78"/>
            </a:endParaRPr>
          </a:p>
          <a:p>
            <a:pPr algn="r">
              <a:buNone/>
            </a:pPr>
            <a:endParaRPr lang="fa-IR" dirty="0" smtClean="0">
              <a:cs typeface="B Zar" pitchFamily="2" charset="-78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8108537" cy="4083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3209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6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609600" y="1066800"/>
            <a:ext cx="8001000" cy="4724400"/>
          </a:xfrm>
        </p:spPr>
        <p:txBody>
          <a:bodyPr>
            <a:normAutofit fontScale="92500" lnSpcReduction="10000"/>
          </a:bodyPr>
          <a:lstStyle/>
          <a:p>
            <a:pPr marL="0" indent="0" algn="justLow" rtl="1" eaLnBrk="1" hangingPunct="1">
              <a:buFontTx/>
              <a:buNone/>
              <a:defRPr/>
            </a:pPr>
            <a:r>
              <a:rPr lang="fa-IR" dirty="0" smtClean="0">
                <a:solidFill>
                  <a:schemeClr val="tx1"/>
                </a:solidFill>
                <a:cs typeface="B Homa" pitchFamily="2" charset="-78"/>
              </a:rPr>
              <a:t>ب. جست وجوی مبتنی بر محتوای تصویر</a:t>
            </a:r>
          </a:p>
          <a:p>
            <a:pPr marL="0" indent="0" algn="justLow" rtl="1" eaLnBrk="1" hangingPunct="1">
              <a:buFontTx/>
              <a:buNone/>
              <a:defRPr/>
            </a:pPr>
            <a:endParaRPr lang="fa-IR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r>
              <a:rPr lang="fa-IR" dirty="0" smtClean="0">
                <a:solidFill>
                  <a:schemeClr val="tx1"/>
                </a:solidFill>
                <a:cs typeface="B Homa" pitchFamily="2" charset="-78"/>
              </a:rPr>
              <a:t>در این روش ها از محتوای تصویر برای یافتن تصاویر شبیه به آن استفاده می شود یعنی محتوای تصویر با استفاده از توصیف گرهایی بیان می </a:t>
            </a:r>
            <a:r>
              <a:rPr lang="fa-IR" dirty="0" smtClean="0">
                <a:solidFill>
                  <a:schemeClr val="tx1"/>
                </a:solidFill>
                <a:cs typeface="B Homa" pitchFamily="2" charset="-78"/>
              </a:rPr>
              <a:t>شود</a:t>
            </a:r>
            <a:endParaRPr lang="fa-IR" sz="1200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endParaRPr lang="fa-IR" sz="1200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endParaRPr lang="fa-IR" sz="1200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r>
              <a:rPr lang="fa-IR" sz="1800" dirty="0" smtClean="0">
                <a:solidFill>
                  <a:srgbClr val="005A9E"/>
                </a:solidFill>
                <a:cs typeface="B Homa" pitchFamily="2" charset="-78"/>
              </a:rPr>
              <a:t>الف- توصیف‌گرهای </a:t>
            </a:r>
            <a:r>
              <a:rPr lang="fa-IR" sz="1800" dirty="0" smtClean="0">
                <a:solidFill>
                  <a:srgbClr val="005A9E"/>
                </a:solidFill>
                <a:cs typeface="B Homa" pitchFamily="2" charset="-78"/>
              </a:rPr>
              <a:t>رنگ</a:t>
            </a:r>
            <a:endParaRPr lang="en-US" sz="1200" dirty="0" smtClean="0">
              <a:solidFill>
                <a:srgbClr val="005A9E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endParaRPr lang="en-US" dirty="0" smtClean="0">
              <a:solidFill>
                <a:srgbClr val="005A9E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r>
              <a:rPr lang="fa-IR" sz="1800" dirty="0" smtClean="0">
                <a:solidFill>
                  <a:srgbClr val="005A9E"/>
                </a:solidFill>
                <a:cs typeface="B Homa" pitchFamily="2" charset="-78"/>
              </a:rPr>
              <a:t>ب- توصیف‌گرهای  بافت</a:t>
            </a:r>
          </a:p>
          <a:p>
            <a:pPr marL="0" indent="0" algn="justLow" rtl="1" eaLnBrk="1" hangingPunct="1">
              <a:buFontTx/>
              <a:buNone/>
              <a:defRPr/>
            </a:pPr>
            <a:endParaRPr lang="fa-IR" sz="1800" dirty="0" smtClean="0">
              <a:solidFill>
                <a:srgbClr val="005A9E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endParaRPr lang="fa-IR" sz="1800" dirty="0" smtClean="0">
              <a:solidFill>
                <a:srgbClr val="005A9E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r>
              <a:rPr lang="fa-IR" sz="1800" dirty="0" smtClean="0">
                <a:solidFill>
                  <a:srgbClr val="005A9E"/>
                </a:solidFill>
                <a:cs typeface="B Homa" pitchFamily="2" charset="-78"/>
              </a:rPr>
              <a:t>ج- توصیف‌گرهای شکل</a:t>
            </a:r>
          </a:p>
          <a:p>
            <a:pPr marL="0" indent="0" algn="justLow" rtl="1" eaLnBrk="1" hangingPunct="1">
              <a:buFontTx/>
              <a:buNone/>
              <a:defRPr/>
            </a:pPr>
            <a:endParaRPr lang="en-US" sz="1200" dirty="0" smtClean="0">
              <a:solidFill>
                <a:srgbClr val="005A9E"/>
              </a:solidFill>
              <a:cs typeface="B Homa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endParaRPr lang="fa-IR" sz="1200" dirty="0" smtClean="0">
              <a:solidFill>
                <a:schemeClr val="tx1"/>
              </a:solidFill>
              <a:cs typeface="B Zar" pitchFamily="2" charset="-78"/>
            </a:endParaRPr>
          </a:p>
          <a:p>
            <a:pPr marL="0" indent="0" algn="justLow" rtl="1" eaLnBrk="1" hangingPunct="1">
              <a:buFontTx/>
              <a:buNone/>
              <a:defRPr/>
            </a:pPr>
            <a:r>
              <a:rPr lang="fa-IR" dirty="0" smtClean="0">
                <a:solidFill>
                  <a:schemeClr val="tx1"/>
                </a:solidFill>
                <a:cs typeface="B Zar" pitchFamily="2" charset="-78"/>
              </a:rPr>
              <a:t> </a:t>
            </a:r>
          </a:p>
          <a:p>
            <a:pPr marL="0" indent="0" algn="justLow" rtl="1" eaLnBrk="1" hangingPunct="1">
              <a:buFontTx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justLow">
              <a:buFontTx/>
              <a:buNone/>
              <a:defRPr/>
            </a:pP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304800" y="6096000"/>
            <a:ext cx="327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7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571472" y="857232"/>
            <a:ext cx="8143932" cy="5643602"/>
          </a:xfrm>
        </p:spPr>
        <p:txBody>
          <a:bodyPr/>
          <a:lstStyle/>
          <a:p>
            <a:pPr algn="ctr" rtl="1">
              <a:buNone/>
            </a:pPr>
            <a:r>
              <a:rPr lang="fa-IR" sz="2800" b="1" dirty="0" smtClean="0">
                <a:solidFill>
                  <a:schemeClr val="accent1"/>
                </a:solidFill>
                <a:cs typeface="B Titr" pitchFamily="2" charset="-78"/>
              </a:rPr>
              <a:t>الف- توصیف‌گرهای رنگ</a:t>
            </a:r>
            <a:endParaRPr lang="en-US" sz="2800" b="1" dirty="0" smtClean="0">
              <a:solidFill>
                <a:schemeClr val="accent1"/>
              </a:solidFill>
              <a:cs typeface="B Titr" pitchFamily="2" charset="-78"/>
            </a:endParaRPr>
          </a:p>
          <a:p>
            <a:pPr algn="r" rtl="1">
              <a:buNone/>
            </a:pPr>
            <a:endParaRPr lang="fa-IR" sz="1800" b="1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1800" b="1" dirty="0" smtClean="0">
                <a:cs typeface="B Zar" pitchFamily="2" charset="-78"/>
              </a:rPr>
              <a:t>این توصیف گرها رنگ تصاویر را معیار مشابهت قرار می دهند.</a:t>
            </a:r>
          </a:p>
          <a:p>
            <a:pPr algn="r" rtl="1">
              <a:buNone/>
            </a:pPr>
            <a:r>
              <a:rPr lang="fa-IR" sz="1800" b="1" dirty="0" smtClean="0">
                <a:cs typeface="B Zar" pitchFamily="2" charset="-78"/>
              </a:rPr>
              <a:t>تقسیم بندی آنها به صورت زیر </a:t>
            </a:r>
            <a:r>
              <a:rPr lang="fa-IR" sz="1800" b="1" dirty="0" smtClean="0">
                <a:cs typeface="B Zar" pitchFamily="2" charset="-78"/>
              </a:rPr>
              <a:t>است</a:t>
            </a:r>
            <a:endParaRPr lang="fa-IR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 rtl="1">
              <a:buNone/>
            </a:pP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571744"/>
            <a:ext cx="6705600" cy="3500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327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8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8596" y="857232"/>
            <a:ext cx="8072494" cy="550072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a-IR" sz="2400" b="1" dirty="0" smtClean="0">
                <a:solidFill>
                  <a:schemeClr val="accent1"/>
                </a:solidFill>
                <a:cs typeface="B Titr" pitchFamily="2" charset="-78"/>
              </a:rPr>
              <a:t>مرور برخی روش های مبتنی بر رنگ</a:t>
            </a:r>
            <a:endParaRPr lang="en-US" sz="2400" dirty="0" smtClean="0">
              <a:solidFill>
                <a:schemeClr val="accent1"/>
              </a:solidFill>
              <a:cs typeface="B Titr" pitchFamily="2" charset="-78"/>
            </a:endParaRPr>
          </a:p>
          <a:p>
            <a:pPr algn="ctr">
              <a:buNone/>
            </a:pPr>
            <a:endParaRPr lang="fa-IR" dirty="0" smtClean="0">
              <a:solidFill>
                <a:srgbClr val="FF0000"/>
              </a:solidFill>
            </a:endParaRPr>
          </a:p>
          <a:p>
            <a:pPr algn="r">
              <a:buNone/>
            </a:pPr>
            <a:endParaRPr lang="fa-IR" sz="14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   </a:t>
            </a:r>
            <a:r>
              <a:rPr lang="fa-IR" sz="2000" b="1" dirty="0" smtClean="0">
                <a:cs typeface="B Zar" pitchFamily="2" charset="-78"/>
              </a:rPr>
              <a:t>	الف- ممان های </a:t>
            </a:r>
            <a:r>
              <a:rPr lang="fa-IR" sz="2000" b="1" dirty="0" smtClean="0">
                <a:cs typeface="B Zar" pitchFamily="2" charset="-78"/>
              </a:rPr>
              <a:t>رنگ</a:t>
            </a:r>
            <a:endParaRPr lang="fa-IR" sz="1200" dirty="0" smtClean="0"/>
          </a:p>
          <a:p>
            <a:pPr algn="r" rtl="1">
              <a:buNone/>
            </a:pPr>
            <a:r>
              <a:rPr lang="fa-IR" sz="2400" dirty="0" smtClean="0"/>
              <a:t>		</a:t>
            </a:r>
            <a:r>
              <a:rPr lang="fa-IR" sz="1800" b="1" dirty="0" smtClean="0">
                <a:cs typeface="B Zar" pitchFamily="2" charset="-78"/>
              </a:rPr>
              <a:t>بسیار ساده و سریع ولی کم دقت</a:t>
            </a:r>
          </a:p>
          <a:p>
            <a:pPr algn="r" rtl="1">
              <a:buNone/>
            </a:pPr>
            <a:r>
              <a:rPr lang="fa-IR" sz="2400" dirty="0" smtClean="0"/>
              <a:t>	</a:t>
            </a:r>
            <a:r>
              <a:rPr lang="fa-IR" sz="2000" b="1" dirty="0" smtClean="0">
                <a:cs typeface="B Zar" pitchFamily="2" charset="-78"/>
              </a:rPr>
              <a:t>ب- هیستوگرام </a:t>
            </a:r>
            <a:r>
              <a:rPr lang="fa-IR" sz="2000" b="1" dirty="0" smtClean="0">
                <a:cs typeface="B Zar" pitchFamily="2" charset="-78"/>
              </a:rPr>
              <a:t>رنگ</a:t>
            </a:r>
            <a:endParaRPr lang="fa-IR" sz="1200" dirty="0" smtClean="0"/>
          </a:p>
          <a:p>
            <a:pPr algn="r" rtl="1">
              <a:buNone/>
            </a:pPr>
            <a:r>
              <a:rPr lang="fa-IR" sz="2400" dirty="0" smtClean="0"/>
              <a:t>	</a:t>
            </a:r>
            <a:r>
              <a:rPr lang="fa-IR" sz="1800" dirty="0" smtClean="0">
                <a:cs typeface="B Zar" pitchFamily="2" charset="-78"/>
              </a:rPr>
              <a:t>	 </a:t>
            </a:r>
            <a:r>
              <a:rPr lang="fa-IR" sz="1800" b="1" dirty="0" smtClean="0">
                <a:cs typeface="B Zar" pitchFamily="2" charset="-78"/>
              </a:rPr>
              <a:t>ساده و با سرعت خوب  اما نیاز به حافظه بالا دارد . عدم توجه به چینش پیکسلها.  	برای پایگاه داده‌هایی با تصاویر زیاد اصلاً مناسب نیست. </a:t>
            </a:r>
          </a:p>
          <a:p>
            <a:pPr algn="r" rtl="1">
              <a:buNone/>
            </a:pPr>
            <a:r>
              <a:rPr lang="fa-IR" sz="2000" b="1" dirty="0" smtClean="0">
                <a:cs typeface="B Zar" pitchFamily="2" charset="-78"/>
              </a:rPr>
              <a:t>      ج- بردار انسجام </a:t>
            </a:r>
            <a:r>
              <a:rPr lang="fa-IR" sz="2000" b="1" dirty="0" smtClean="0">
                <a:cs typeface="B Zar" pitchFamily="2" charset="-78"/>
              </a:rPr>
              <a:t>رنگ</a:t>
            </a:r>
            <a:endParaRPr lang="fa-IR" sz="1200" dirty="0" smtClean="0"/>
          </a:p>
          <a:p>
            <a:pPr algn="r" rtl="1">
              <a:buNone/>
            </a:pPr>
            <a:r>
              <a:rPr lang="fa-IR" sz="1800" dirty="0" smtClean="0">
                <a:cs typeface="B Zar" pitchFamily="2" charset="-78"/>
              </a:rPr>
              <a:t>		</a:t>
            </a:r>
            <a:r>
              <a:rPr lang="fa-IR" sz="1800" b="1" dirty="0" smtClean="0">
                <a:cs typeface="B Zar" pitchFamily="2" charset="-78"/>
              </a:rPr>
              <a:t> در نظر گرفتن چيدمان پيكسل‌ها . تقسيم هيستوگرام به دو بخش منسجم و نامنسجم. مؤثر براي تصاوير با تغييرات يكنواخت</a:t>
            </a:r>
          </a:p>
          <a:p>
            <a:pPr algn="r" rtl="1">
              <a:buNone/>
            </a:pPr>
            <a:endParaRPr lang="en-US" sz="18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000" b="1" dirty="0" smtClean="0">
                <a:cs typeface="B Zar" pitchFamily="2" charset="-78"/>
              </a:rPr>
              <a:t>	د- كرلوگرام </a:t>
            </a:r>
            <a:r>
              <a:rPr lang="fa-IR" sz="2000" b="1" dirty="0" smtClean="0">
                <a:cs typeface="B Zar" pitchFamily="2" charset="-78"/>
              </a:rPr>
              <a:t>رنگ</a:t>
            </a:r>
            <a:endParaRPr lang="fa-IR" sz="1200" dirty="0" smtClean="0"/>
          </a:p>
          <a:p>
            <a:pPr algn="r" rtl="1">
              <a:buNone/>
            </a:pPr>
            <a:r>
              <a:rPr lang="fa-IR" sz="1800" dirty="0" smtClean="0">
                <a:cs typeface="B Zar" pitchFamily="2" charset="-78"/>
              </a:rPr>
              <a:t>		</a:t>
            </a:r>
            <a:r>
              <a:rPr lang="fa-IR" sz="1800" b="1" dirty="0" smtClean="0">
                <a:cs typeface="B Zar" pitchFamily="2" charset="-78"/>
              </a:rPr>
              <a:t>توزیع آماری پیکسلهای رنگی را در نظر می گیرد. یکی از موثرترین روشها است. اما  حافظه مصرفی بالایی دارد</a:t>
            </a:r>
            <a:endParaRPr lang="en-US" sz="1800" b="1" dirty="0" smtClean="0">
              <a:cs typeface="B Zar" pitchFamily="2" charset="-78"/>
            </a:endParaRPr>
          </a:p>
          <a:p>
            <a:pPr algn="r">
              <a:buNone/>
            </a:pPr>
            <a:endParaRPr lang="en-US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2984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9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83568" y="857232"/>
            <a:ext cx="8031836" cy="5643602"/>
          </a:xfrm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fa-IR" sz="2800" b="1" dirty="0" smtClean="0">
                <a:solidFill>
                  <a:schemeClr val="accent1"/>
                </a:solidFill>
                <a:cs typeface="B Titr" pitchFamily="2" charset="-78"/>
              </a:rPr>
              <a:t>ب- توصیف‌گرهای بافت</a:t>
            </a:r>
            <a:endParaRPr lang="en-US" sz="2800" b="1" dirty="0" smtClean="0">
              <a:solidFill>
                <a:schemeClr val="accent1"/>
              </a:solidFill>
              <a:cs typeface="B Titr" pitchFamily="2" charset="-78"/>
            </a:endParaRPr>
          </a:p>
          <a:p>
            <a:pPr algn="r" rtl="1">
              <a:buNone/>
            </a:pPr>
            <a:r>
              <a:rPr lang="fa-IR" sz="2000" b="1" dirty="0" smtClean="0">
                <a:cs typeface="B Titr" pitchFamily="2" charset="-78"/>
              </a:rPr>
              <a:t>به 4 دسته زیر تقسیم می‌شوند: </a:t>
            </a:r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1- </a:t>
            </a:r>
            <a:r>
              <a:rPr lang="fa-IR" sz="2000" b="1" dirty="0" smtClean="0">
                <a:cs typeface="B Zar" pitchFamily="2" charset="-78"/>
              </a:rPr>
              <a:t>روش‌های آماری : </a:t>
            </a:r>
            <a:r>
              <a:rPr lang="fa-IR" sz="1800" b="1" dirty="0" smtClean="0">
                <a:cs typeface="B Zar" pitchFamily="2" charset="-78"/>
              </a:rPr>
              <a:t>استفاده از اطلاعات آماری (ماتریس هم‌رخدادی)</a:t>
            </a:r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2- </a:t>
            </a:r>
            <a:r>
              <a:rPr lang="fa-IR" sz="2000" b="1" dirty="0" smtClean="0">
                <a:cs typeface="B Zar" pitchFamily="2" charset="-78"/>
              </a:rPr>
              <a:t>روش‌های هندسی: </a:t>
            </a:r>
            <a:r>
              <a:rPr lang="ar-SA" sz="1800" b="1" dirty="0" smtClean="0">
                <a:cs typeface="B Zar" pitchFamily="2" charset="-78"/>
              </a:rPr>
              <a:t>تحليل ويژگي‌هاي هندسي «عناصر بافت» مانند اندازه، شكل، ناحيه و طول</a:t>
            </a:r>
            <a:endParaRPr lang="fa-IR" sz="1800" b="1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3- </a:t>
            </a:r>
            <a:r>
              <a:rPr lang="ar-SA" sz="2000" dirty="0" smtClean="0">
                <a:cs typeface="B Zar" pitchFamily="2" charset="-78"/>
              </a:rPr>
              <a:t> </a:t>
            </a:r>
            <a:r>
              <a:rPr lang="ar-SA" sz="2000" b="1" dirty="0" smtClean="0">
                <a:cs typeface="B Zar" pitchFamily="2" charset="-78"/>
              </a:rPr>
              <a:t>روش‌هاي مبتني بر مدل</a:t>
            </a:r>
            <a:r>
              <a:rPr lang="ar-SA" sz="2000" dirty="0" smtClean="0">
                <a:cs typeface="B Zar" pitchFamily="2" charset="-78"/>
              </a:rPr>
              <a:t>: </a:t>
            </a:r>
            <a:r>
              <a:rPr lang="fa-IR" sz="1800" b="1" dirty="0" smtClean="0">
                <a:cs typeface="B Zar" pitchFamily="2" charset="-78"/>
              </a:rPr>
              <a:t>سعی در تخمین بافت با استفاده از توزیع‌های آماری</a:t>
            </a:r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4</a:t>
            </a:r>
            <a:r>
              <a:rPr lang="ar-SA" sz="2000" dirty="0" smtClean="0">
                <a:cs typeface="B Zar" pitchFamily="2" charset="-78"/>
              </a:rPr>
              <a:t>- </a:t>
            </a:r>
            <a:r>
              <a:rPr lang="ar-SA" sz="2000" b="1" dirty="0" smtClean="0">
                <a:cs typeface="B Zar" pitchFamily="2" charset="-78"/>
              </a:rPr>
              <a:t>روش‌هاي پردازش سيگنال</a:t>
            </a:r>
            <a:r>
              <a:rPr lang="ar-SA" sz="2000" dirty="0" smtClean="0">
                <a:cs typeface="B Zar" pitchFamily="2" charset="-78"/>
              </a:rPr>
              <a:t>: </a:t>
            </a:r>
            <a:r>
              <a:rPr lang="ar-SA" sz="1800" b="1" dirty="0" smtClean="0">
                <a:cs typeface="B Zar" pitchFamily="2" charset="-78"/>
              </a:rPr>
              <a:t>اعمال فيلترهايي (در حوزه‌هاي </a:t>
            </a:r>
            <a:r>
              <a:rPr lang="fa-IR" sz="1800" b="1" dirty="0" smtClean="0">
                <a:cs typeface="B Zar" pitchFamily="2" charset="-78"/>
              </a:rPr>
              <a:t>فرکانس</a:t>
            </a:r>
            <a:r>
              <a:rPr lang="ar-SA" sz="1800" b="1" dirty="0" smtClean="0">
                <a:cs typeface="B Zar" pitchFamily="2" charset="-78"/>
              </a:rPr>
              <a:t> و مكان) روي تصوير</a:t>
            </a:r>
            <a:endParaRPr lang="en-US" sz="1800" b="1" dirty="0">
              <a:cs typeface="B Zar" pitchFamily="2" charset="-78"/>
            </a:endParaRPr>
          </a:p>
        </p:txBody>
      </p:sp>
      <p:pic>
        <p:nvPicPr>
          <p:cNvPr id="6" name="Content Placeholder 3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571876"/>
            <a:ext cx="7000924" cy="254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3834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10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785794"/>
            <a:ext cx="8429684" cy="571504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a-IR" sz="2400" b="1" dirty="0" smtClean="0">
                <a:solidFill>
                  <a:schemeClr val="accent1"/>
                </a:solidFill>
                <a:cs typeface="B Titr" pitchFamily="2" charset="-78"/>
              </a:rPr>
              <a:t>مرور برخی روش های مبتنی بر بافت</a:t>
            </a:r>
            <a:endParaRPr lang="en-US" dirty="0" smtClean="0">
              <a:solidFill>
                <a:schemeClr val="accent1"/>
              </a:solidFill>
            </a:endParaRPr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  </a:t>
            </a:r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 </a:t>
            </a:r>
            <a:r>
              <a:rPr lang="fa-IR" sz="2000" b="1" dirty="0" smtClean="0">
                <a:cs typeface="B Zar" pitchFamily="2" charset="-78"/>
              </a:rPr>
              <a:t>	</a:t>
            </a:r>
            <a:r>
              <a:rPr lang="fa-IR" sz="2000" b="1" dirty="0" smtClean="0">
                <a:cs typeface="B Titr" pitchFamily="2" charset="-78"/>
              </a:rPr>
              <a:t>الف- ماتريس </a:t>
            </a:r>
            <a:r>
              <a:rPr lang="fa-IR" sz="2000" b="1" dirty="0" smtClean="0">
                <a:cs typeface="B Titr" pitchFamily="2" charset="-78"/>
              </a:rPr>
              <a:t>هم‌رخدادي</a:t>
            </a:r>
            <a:endParaRPr lang="en-US" sz="1400" dirty="0" smtClean="0"/>
          </a:p>
          <a:p>
            <a:pPr algn="r" rtl="1">
              <a:buNone/>
            </a:pPr>
            <a:r>
              <a:rPr lang="fa-IR" sz="2800" dirty="0" smtClean="0"/>
              <a:t>	</a:t>
            </a:r>
            <a:r>
              <a:rPr lang="fa-IR" sz="2000" dirty="0" smtClean="0">
                <a:cs typeface="B Zar" pitchFamily="2" charset="-78"/>
              </a:rPr>
              <a:t>	</a:t>
            </a:r>
            <a:r>
              <a:rPr lang="fa-IR" sz="1900" b="1" dirty="0" smtClean="0">
                <a:cs typeface="B Zar" pitchFamily="2" charset="-78"/>
              </a:rPr>
              <a:t>اين ماتريس تعداد دفعاتي‌كه دو پيكسل معين </a:t>
            </a:r>
            <a:r>
              <a:rPr lang="en-US" sz="1900" b="1" dirty="0" err="1" smtClean="0">
                <a:cs typeface="B Zar" pitchFamily="2" charset="-78"/>
              </a:rPr>
              <a:t>i</a:t>
            </a:r>
            <a:r>
              <a:rPr lang="fa-IR" sz="1900" b="1" dirty="0" smtClean="0">
                <a:cs typeface="B Zar" pitchFamily="2" charset="-78"/>
              </a:rPr>
              <a:t> و </a:t>
            </a:r>
            <a:r>
              <a:rPr lang="en-US" sz="1900" b="1" dirty="0" smtClean="0">
                <a:cs typeface="B Zar" pitchFamily="2" charset="-78"/>
              </a:rPr>
              <a:t>j</a:t>
            </a:r>
            <a:r>
              <a:rPr lang="fa-IR" sz="1900" b="1" dirty="0" smtClean="0">
                <a:cs typeface="B Zar" pitchFamily="2" charset="-78"/>
              </a:rPr>
              <a:t>  در فاصلة </a:t>
            </a:r>
            <a:r>
              <a:rPr lang="en-US" sz="1900" b="1" dirty="0" smtClean="0">
                <a:cs typeface="B Zar" pitchFamily="2" charset="-78"/>
              </a:rPr>
              <a:t>d</a:t>
            </a:r>
            <a:r>
              <a:rPr lang="fa-IR" sz="1900" b="1" dirty="0" smtClean="0">
                <a:cs typeface="B Zar" pitchFamily="2" charset="-78"/>
              </a:rPr>
              <a:t> و در جهت </a:t>
            </a:r>
            <a:r>
              <a:rPr lang="en-US" sz="1900" b="1" dirty="0" smtClean="0">
                <a:cs typeface="B Zar" pitchFamily="2" charset="-78"/>
              </a:rPr>
              <a:t>D </a:t>
            </a:r>
            <a:r>
              <a:rPr lang="fa-IR" sz="1900" b="1" dirty="0" smtClean="0">
                <a:cs typeface="B Zar" pitchFamily="2" charset="-78"/>
              </a:rPr>
              <a:t> از هم در كل تصويرظاهر شده‌اند را نشان مي‌دهد. </a:t>
            </a:r>
          </a:p>
          <a:p>
            <a:pPr algn="r" rtl="1">
              <a:buNone/>
            </a:pPr>
            <a:endParaRPr lang="fa-IR" sz="20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en-US" sz="2400" b="1" dirty="0" smtClean="0">
                <a:cs typeface="B Zar" pitchFamily="2" charset="-78"/>
              </a:rPr>
              <a:t>	</a:t>
            </a:r>
            <a:r>
              <a:rPr lang="fa-IR" sz="2000" b="1" dirty="0" smtClean="0">
                <a:cs typeface="B Titr" pitchFamily="2" charset="-78"/>
              </a:rPr>
              <a:t>ب- مدل </a:t>
            </a:r>
            <a:r>
              <a:rPr lang="fa-IR" sz="2000" b="1" dirty="0" smtClean="0">
                <a:cs typeface="B Titr" pitchFamily="2" charset="-78"/>
              </a:rPr>
              <a:t>خودبرازش</a:t>
            </a:r>
            <a:endParaRPr lang="fa-IR" sz="1400" dirty="0" smtClean="0"/>
          </a:p>
          <a:p>
            <a:pPr algn="r" rtl="1">
              <a:buNone/>
            </a:pPr>
            <a:r>
              <a:rPr lang="fa-IR" sz="2800" dirty="0" smtClean="0"/>
              <a:t>	</a:t>
            </a:r>
            <a:r>
              <a:rPr lang="fa-IR" sz="2000" dirty="0" smtClean="0">
                <a:cs typeface="B Zar" pitchFamily="2" charset="-78"/>
              </a:rPr>
              <a:t>	</a:t>
            </a:r>
            <a:r>
              <a:rPr lang="fa-IR" sz="1900" b="1" dirty="0" smtClean="0">
                <a:cs typeface="B Zar" pitchFamily="2" charset="-78"/>
              </a:rPr>
              <a:t>مدل خودبرازش روشي آماري است كه در آن هر پيكسل تصوير يك متغير تصادفي  فرض مي‌شود.</a:t>
            </a:r>
          </a:p>
          <a:p>
            <a:pPr algn="r" rtl="1">
              <a:buNone/>
            </a:pPr>
            <a:endParaRPr lang="fa-IR" sz="20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400" b="1" dirty="0" smtClean="0">
                <a:cs typeface="B Zar" pitchFamily="2" charset="-78"/>
              </a:rPr>
              <a:t>      </a:t>
            </a:r>
            <a:r>
              <a:rPr lang="fa-IR" sz="2000" b="1" dirty="0" smtClean="0">
                <a:cs typeface="B Titr" pitchFamily="2" charset="-78"/>
              </a:rPr>
              <a:t>ج- استفاده از تبدیل </a:t>
            </a:r>
            <a:r>
              <a:rPr lang="fa-IR" sz="2000" b="1" dirty="0" smtClean="0">
                <a:cs typeface="B Titr" pitchFamily="2" charset="-78"/>
              </a:rPr>
              <a:t>موجک</a:t>
            </a:r>
            <a:endParaRPr lang="fa-IR" sz="1400" dirty="0" smtClean="0"/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		</a:t>
            </a:r>
            <a:r>
              <a:rPr lang="fa-IR" sz="1900" b="1" dirty="0" smtClean="0">
                <a:cs typeface="B Zar" pitchFamily="2" charset="-78"/>
              </a:rPr>
              <a:t>استفاده از داده های آماری ضرایب به عنوان ویژگی هاي تصوير. این دسته روش‌ها از بهترین روش‌ها هستند</a:t>
            </a:r>
          </a:p>
          <a:p>
            <a:pPr algn="r" rtl="1">
              <a:buNone/>
            </a:pPr>
            <a:endParaRPr lang="en-US" sz="18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000" b="1" dirty="0" smtClean="0">
                <a:cs typeface="B Zar" pitchFamily="2" charset="-78"/>
              </a:rPr>
              <a:t>	</a:t>
            </a:r>
            <a:endParaRPr lang="en-US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11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838200" y="1000108"/>
            <a:ext cx="7520014" cy="5553092"/>
          </a:xfrm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fa-IR" sz="2800" b="1" dirty="0" smtClean="0">
                <a:solidFill>
                  <a:schemeClr val="accent1"/>
                </a:solidFill>
                <a:cs typeface="B Titr" pitchFamily="2" charset="-78"/>
              </a:rPr>
              <a:t>ج- توصیف‌گرهای شکل</a:t>
            </a:r>
          </a:p>
          <a:p>
            <a:pPr algn="r" rtl="1">
              <a:buNone/>
            </a:pPr>
            <a:r>
              <a:rPr lang="fa-IR" sz="2000" b="1" dirty="0" smtClean="0">
                <a:cs typeface="B Zar" pitchFamily="2" charset="-78"/>
              </a:rPr>
              <a:t>مهم‌ترین ویژگی‌ها (به دلیل پرمعنا بودن)</a:t>
            </a:r>
          </a:p>
          <a:p>
            <a:pPr algn="r" rtl="1">
              <a:buNone/>
            </a:pPr>
            <a:r>
              <a:rPr lang="fa-IR" sz="2000" b="1" dirty="0" smtClean="0">
                <a:cs typeface="B Zar" pitchFamily="2" charset="-78"/>
              </a:rPr>
              <a:t>نیاز به اعمال الگوریتم‌های اضافی چون بخش‌بندی و تشخیص شیء</a:t>
            </a: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000" b="1" dirty="0" smtClean="0">
                <a:cs typeface="B Zar" pitchFamily="2" charset="-78"/>
              </a:rPr>
              <a:t>به دو دستة کلی تقسیم می‌شوند</a:t>
            </a:r>
            <a:r>
              <a:rPr lang="en-US" sz="2000" b="1" dirty="0" smtClean="0">
                <a:cs typeface="B Zar" pitchFamily="2" charset="-78"/>
              </a:rPr>
              <a:t> </a:t>
            </a:r>
            <a:r>
              <a:rPr lang="fa-IR" sz="2700" dirty="0" smtClean="0">
                <a:cs typeface="B Zar" pitchFamily="2" charset="-78"/>
              </a:rPr>
              <a:t>:</a:t>
            </a: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700" dirty="0" smtClean="0">
              <a:cs typeface="B Zar" pitchFamily="2" charset="-78"/>
            </a:endParaRPr>
          </a:p>
          <a:p>
            <a:pPr algn="r" rtl="1">
              <a:buNone/>
            </a:pPr>
            <a:endParaRPr lang="en-US" sz="2700" dirty="0">
              <a:cs typeface="B Zar" pitchFamily="2" charset="-78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429000"/>
            <a:ext cx="6019800" cy="2129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05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12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000108"/>
            <a:ext cx="7786742" cy="50006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a-IR" sz="2400" b="1" dirty="0" smtClean="0">
                <a:solidFill>
                  <a:schemeClr val="accent1"/>
                </a:solidFill>
                <a:cs typeface="B Titr" pitchFamily="2" charset="-78"/>
              </a:rPr>
              <a:t>مرور برخی روش های مبتنی بر شکل</a:t>
            </a:r>
          </a:p>
          <a:p>
            <a:pPr algn="r">
              <a:buNone/>
            </a:pPr>
            <a:endParaRPr lang="fa-IR" sz="14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000" dirty="0" smtClean="0">
                <a:cs typeface="B Zar" pitchFamily="2" charset="-78"/>
              </a:rPr>
              <a:t>   </a:t>
            </a:r>
            <a:r>
              <a:rPr lang="fa-IR" sz="2000" b="1" dirty="0" smtClean="0">
                <a:cs typeface="B Zar" pitchFamily="2" charset="-78"/>
              </a:rPr>
              <a:t>	</a:t>
            </a:r>
          </a:p>
          <a:p>
            <a:pPr algn="r" rtl="1">
              <a:buNone/>
            </a:pPr>
            <a:r>
              <a:rPr lang="fa-IR" sz="1800" b="1" dirty="0" smtClean="0">
                <a:cs typeface="B Titr" pitchFamily="2" charset="-78"/>
              </a:rPr>
              <a:t>الف- ممان های </a:t>
            </a:r>
            <a:r>
              <a:rPr lang="fa-IR" sz="1800" b="1" dirty="0" smtClean="0">
                <a:cs typeface="B Titr" pitchFamily="2" charset="-78"/>
              </a:rPr>
              <a:t>هو</a:t>
            </a:r>
            <a:endParaRPr lang="fa-IR" sz="1200" dirty="0" smtClean="0"/>
          </a:p>
          <a:p>
            <a:pPr algn="r" rtl="1">
              <a:buNone/>
            </a:pPr>
            <a:r>
              <a:rPr lang="fa-IR" sz="2400" dirty="0" smtClean="0"/>
              <a:t>		</a:t>
            </a:r>
            <a:r>
              <a:rPr lang="fa-IR" sz="1800" b="1" dirty="0" smtClean="0">
                <a:cs typeface="B Zar" pitchFamily="2" charset="-78"/>
              </a:rPr>
              <a:t>بسیار ساده و کارا و نسبت به چرخش، انتقال و تغییر مقیاس شکل نامتغیر هستند. اما 	دارای اطلاعات اضافی هستند زیرا بر هم متعامد نیستند</a:t>
            </a:r>
          </a:p>
          <a:p>
            <a:pPr algn="r" rtl="1">
              <a:buNone/>
            </a:pPr>
            <a:r>
              <a:rPr lang="fa-IR" sz="2400" dirty="0" smtClean="0"/>
              <a:t>	</a:t>
            </a:r>
            <a:r>
              <a:rPr lang="fa-IR" sz="1800" b="1" dirty="0" smtClean="0">
                <a:cs typeface="B Titr" pitchFamily="2" charset="-78"/>
              </a:rPr>
              <a:t>ب- ممان های </a:t>
            </a:r>
            <a:r>
              <a:rPr lang="fa-IR" sz="1800" b="1" dirty="0" smtClean="0">
                <a:cs typeface="B Titr" pitchFamily="2" charset="-78"/>
              </a:rPr>
              <a:t>زرنیک</a:t>
            </a:r>
            <a:endParaRPr lang="fa-IR" sz="1200" dirty="0" smtClean="0"/>
          </a:p>
          <a:p>
            <a:pPr algn="r" rtl="1">
              <a:buNone/>
            </a:pPr>
            <a:r>
              <a:rPr lang="fa-IR" sz="2400" dirty="0" smtClean="0"/>
              <a:t>	</a:t>
            </a:r>
            <a:r>
              <a:rPr lang="fa-IR" sz="1800" dirty="0" smtClean="0">
                <a:cs typeface="B Zar" pitchFamily="2" charset="-78"/>
              </a:rPr>
              <a:t>	</a:t>
            </a:r>
            <a:r>
              <a:rPr lang="fa-IR" sz="1800" b="1" dirty="0" smtClean="0">
                <a:cs typeface="B Zar" pitchFamily="2" charset="-78"/>
              </a:rPr>
              <a:t>مجموعه‌ای از چند جمله‌ای‌های متعامد هستند که روی دایره‌ای به شعاع واحد تعریف می‌شوند. محاسبه آنها زمانبر است. نیاز به پیش پردازش هایی دارند. نسبت به چرخش نامتغیر و در برابر نویز بسیار مقاوم هستند </a:t>
            </a:r>
          </a:p>
          <a:p>
            <a:pPr algn="r" rtl="1">
              <a:buNone/>
            </a:pPr>
            <a:endParaRPr lang="fa-IR" sz="1200" dirty="0" smtClean="0"/>
          </a:p>
          <a:p>
            <a:pPr algn="r" rtl="1">
              <a:buNone/>
            </a:pPr>
            <a:r>
              <a:rPr lang="fa-IR" sz="1800" dirty="0" smtClean="0">
                <a:cs typeface="B Zar" pitchFamily="2" charset="-78"/>
              </a:rPr>
              <a:t>             </a:t>
            </a:r>
            <a:endParaRPr lang="en-US" dirty="0"/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31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13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642918"/>
            <a:ext cx="7714488" cy="5867400"/>
          </a:xfrm>
        </p:spPr>
        <p:txBody>
          <a:bodyPr>
            <a:normAutofit fontScale="70000" lnSpcReduction="20000"/>
          </a:bodyPr>
          <a:lstStyle/>
          <a:p>
            <a:pPr algn="r" rtl="1">
              <a:buNone/>
            </a:pPr>
            <a:endParaRPr lang="fa-IR" sz="28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8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800" dirty="0" smtClean="0">
                <a:cs typeface="B Zar" pitchFamily="2" charset="-78"/>
              </a:rPr>
              <a:t>    </a:t>
            </a:r>
          </a:p>
          <a:p>
            <a:pPr algn="r" rtl="1">
              <a:buNone/>
            </a:pPr>
            <a:r>
              <a:rPr lang="fa-IR" sz="2800" dirty="0" smtClean="0">
                <a:cs typeface="B Zar" pitchFamily="2" charset="-78"/>
              </a:rPr>
              <a:t>    </a:t>
            </a:r>
            <a:r>
              <a:rPr lang="fa-IR" sz="2400" dirty="0" smtClean="0">
                <a:cs typeface="B Titr" pitchFamily="2" charset="-78"/>
              </a:rPr>
              <a:t>ا</a:t>
            </a:r>
            <a:r>
              <a:rPr lang="fa-IR" sz="2900" dirty="0" smtClean="0">
                <a:cs typeface="B Titr" pitchFamily="2" charset="-78"/>
              </a:rPr>
              <a:t>لف-</a:t>
            </a:r>
            <a:r>
              <a:rPr lang="fa-IR" sz="2900" dirty="0" smtClean="0">
                <a:cs typeface="B Zar" pitchFamily="2" charset="-78"/>
              </a:rPr>
              <a:t> </a:t>
            </a:r>
            <a:r>
              <a:rPr lang="fa-IR" sz="2600" b="1" dirty="0" smtClean="0">
                <a:cs typeface="B Zar" pitchFamily="2" charset="-78"/>
              </a:rPr>
              <a:t>هر یک از روش‌های مذکور مزایا و معایبی دارند و بر ویژگی‌های خاصی  از تصویر 	تکیه دارند.  </a:t>
            </a:r>
          </a:p>
          <a:p>
            <a:pPr algn="r" rtl="1">
              <a:buNone/>
            </a:pPr>
            <a:endParaRPr lang="fa-IR" sz="29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900" dirty="0" smtClean="0">
                <a:cs typeface="B Zar" pitchFamily="2" charset="-78"/>
              </a:rPr>
              <a:t>	</a:t>
            </a:r>
            <a:r>
              <a:rPr lang="fa-IR" sz="2900" dirty="0" smtClean="0">
                <a:cs typeface="B Titr" pitchFamily="2" charset="-78"/>
              </a:rPr>
              <a:t>ب-</a:t>
            </a:r>
            <a:r>
              <a:rPr lang="fa-IR" sz="2900" dirty="0" smtClean="0">
                <a:cs typeface="B Zar" pitchFamily="2" charset="-78"/>
              </a:rPr>
              <a:t> </a:t>
            </a:r>
            <a:r>
              <a:rPr lang="fa-IR" sz="2600" b="1" dirty="0" smtClean="0">
                <a:cs typeface="B Zar" pitchFamily="2" charset="-78"/>
              </a:rPr>
              <a:t>هر یک از روش‌ها روی پایگاه داده‌های خاصی  و برای کاربردی خاص تعریف شده‌اند</a:t>
            </a:r>
          </a:p>
          <a:p>
            <a:pPr algn="r" rtl="1">
              <a:buNone/>
            </a:pPr>
            <a:endParaRPr lang="fa-IR" sz="29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900" dirty="0" smtClean="0">
                <a:cs typeface="B Zar" pitchFamily="2" charset="-78"/>
              </a:rPr>
              <a:t>	</a:t>
            </a:r>
            <a:r>
              <a:rPr lang="fa-IR" sz="2900" dirty="0" smtClean="0">
                <a:cs typeface="B Titr" pitchFamily="2" charset="-78"/>
              </a:rPr>
              <a:t>ج-</a:t>
            </a:r>
            <a:r>
              <a:rPr lang="fa-IR" sz="2900" dirty="0" smtClean="0">
                <a:cs typeface="B Zar" pitchFamily="2" charset="-78"/>
              </a:rPr>
              <a:t> </a:t>
            </a:r>
            <a:r>
              <a:rPr lang="fa-IR" sz="2600" b="1" dirty="0" smtClean="0">
                <a:cs typeface="B Zar" pitchFamily="2" charset="-78"/>
              </a:rPr>
              <a:t>استفاده از ترکیب روش‌ها کارایی بالاتری را از خود نشان داده‌است زیرا اطلاعات بیشتری از تصویر جمع می‌شود</a:t>
            </a:r>
          </a:p>
          <a:p>
            <a:pPr algn="r" rtl="1">
              <a:buNone/>
            </a:pPr>
            <a:endParaRPr lang="fa-IR" sz="29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900" dirty="0" smtClean="0">
                <a:cs typeface="B Zar" pitchFamily="2" charset="-78"/>
              </a:rPr>
              <a:t>	</a:t>
            </a:r>
            <a:r>
              <a:rPr lang="fa-IR" sz="2900" dirty="0" smtClean="0">
                <a:cs typeface="B Titr" pitchFamily="2" charset="-78"/>
              </a:rPr>
              <a:t>د- </a:t>
            </a:r>
            <a:r>
              <a:rPr lang="fa-IR" sz="2600" b="1" dirty="0" smtClean="0">
                <a:cs typeface="B Zar" pitchFamily="2" charset="-78"/>
              </a:rPr>
              <a:t>ویژگی‌های محلی قدرت تمایز بالایی به دست می‌دهند اما نسبت به نویز حساس هستند</a:t>
            </a:r>
          </a:p>
          <a:p>
            <a:pPr algn="r" rtl="1">
              <a:buNone/>
            </a:pPr>
            <a:endParaRPr lang="fa-IR" sz="29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900" dirty="0" smtClean="0">
                <a:cs typeface="B Zar" pitchFamily="2" charset="-78"/>
              </a:rPr>
              <a:t>	</a:t>
            </a:r>
            <a:r>
              <a:rPr lang="fa-IR" sz="2900" dirty="0" smtClean="0">
                <a:cs typeface="B Titr" pitchFamily="2" charset="-78"/>
              </a:rPr>
              <a:t>ه-</a:t>
            </a:r>
            <a:r>
              <a:rPr lang="fa-IR" sz="2900" dirty="0" smtClean="0">
                <a:cs typeface="B Zar" pitchFamily="2" charset="-78"/>
              </a:rPr>
              <a:t> </a:t>
            </a:r>
            <a:r>
              <a:rPr lang="fa-IR" sz="2600" b="1" dirty="0" smtClean="0">
                <a:cs typeface="B Zar" pitchFamily="2" charset="-78"/>
              </a:rPr>
              <a:t>ویژگی‌های سراسری قدرت تمایز کمتر اما نسبت به نویز پایدارتر هستند</a:t>
            </a:r>
          </a:p>
          <a:p>
            <a:pPr algn="r" rtl="1">
              <a:buNone/>
            </a:pPr>
            <a:endParaRPr lang="fa-IR" sz="29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900" dirty="0" smtClean="0">
                <a:cs typeface="B Zar" pitchFamily="2" charset="-78"/>
              </a:rPr>
              <a:t>	</a:t>
            </a:r>
            <a:r>
              <a:rPr lang="fa-IR" sz="2900" dirty="0" smtClean="0">
                <a:cs typeface="B Titr" pitchFamily="2" charset="-78"/>
              </a:rPr>
              <a:t>و-</a:t>
            </a:r>
            <a:r>
              <a:rPr lang="fa-IR" sz="2900" dirty="0" smtClean="0">
                <a:cs typeface="B Zar" pitchFamily="2" charset="-78"/>
              </a:rPr>
              <a:t> </a:t>
            </a:r>
            <a:r>
              <a:rPr lang="fa-IR" sz="2600" b="1" dirty="0" smtClean="0">
                <a:cs typeface="B Zar" pitchFamily="2" charset="-78"/>
              </a:rPr>
              <a:t>مهم‌ترین نکتة قابل تأمل این است که ویژگی‌ها باید مکمل هم باشند طوری که بتوانند 	جوانب مختلف تصویر را توصیف کنند.</a:t>
            </a:r>
          </a:p>
          <a:p>
            <a:pPr algn="r" rtl="1">
              <a:buNone/>
            </a:pPr>
            <a:endParaRPr lang="fa-IR" sz="29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2900" dirty="0" smtClean="0">
                <a:cs typeface="B Zar" pitchFamily="2" charset="-78"/>
              </a:rPr>
              <a:t>	</a:t>
            </a:r>
            <a:r>
              <a:rPr lang="fa-IR" sz="2900" dirty="0" smtClean="0">
                <a:cs typeface="B Titr" pitchFamily="2" charset="-78"/>
              </a:rPr>
              <a:t>ی-</a:t>
            </a:r>
            <a:r>
              <a:rPr lang="fa-IR" sz="2900" dirty="0" smtClean="0">
                <a:cs typeface="B Zar" pitchFamily="2" charset="-78"/>
              </a:rPr>
              <a:t> </a:t>
            </a:r>
            <a:r>
              <a:rPr lang="fa-IR" sz="2600" b="1" dirty="0" smtClean="0">
                <a:cs typeface="B Zar" pitchFamily="2" charset="-78"/>
              </a:rPr>
              <a:t>ویژگی‌های یک توصیفگر خوب : فشرده بودن- سریع بودن- راحتی کار با آن</a:t>
            </a:r>
          </a:p>
          <a:p>
            <a:pPr algn="r">
              <a:buNone/>
            </a:pPr>
            <a:endParaRPr lang="en-US" sz="2800" dirty="0">
              <a:cs typeface="B Zar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71868" y="857232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a-IR" b="1" dirty="0" smtClean="0">
                <a:solidFill>
                  <a:schemeClr val="accent1"/>
                </a:solidFill>
                <a:cs typeface="B Titr" pitchFamily="2" charset="-78"/>
              </a:rPr>
              <a:t>شكاف‌ها و چالش‌ها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235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14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0"/>
            <a:ext cx="7848600" cy="6477000"/>
          </a:xfrm>
        </p:spPr>
        <p:txBody>
          <a:bodyPr/>
          <a:lstStyle/>
          <a:p>
            <a:pPr algn="r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r>
              <a:rPr lang="fa-IR" sz="1800" b="1" dirty="0" smtClean="0">
                <a:cs typeface="B Zar" pitchFamily="2" charset="-78"/>
              </a:rPr>
              <a:t>     </a:t>
            </a: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algn="r" rtl="1">
              <a:buNone/>
            </a:pPr>
            <a:endParaRPr lang="fa-IR" sz="2400" dirty="0" smtClean="0">
              <a:cs typeface="B Zar" pitchFamily="2" charset="-78"/>
            </a:endParaRPr>
          </a:p>
          <a:p>
            <a:pPr lvl="0" rtl="1">
              <a:buNone/>
            </a:pPr>
            <a:endParaRPr lang="en-US" dirty="0" smtClean="0"/>
          </a:p>
          <a:p>
            <a:pPr algn="r">
              <a:buNone/>
            </a:pPr>
            <a:endParaRPr lang="fa-IR" dirty="0" smtClean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algn="ctr">
              <a:buNone/>
            </a:pPr>
            <a:endParaRPr lang="fa-IR" dirty="0" smtClean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algn="ctr">
              <a:buNone/>
            </a:pPr>
            <a:endParaRPr lang="fa-IR" dirty="0" smtClean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algn="ctr">
              <a:buNone/>
            </a:pPr>
            <a:endParaRPr lang="fa-IR" dirty="0" smtClean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algn="ctr">
              <a:buNone/>
            </a:pPr>
            <a:endParaRPr lang="fa-IR" dirty="0" smtClean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algn="ctr">
              <a:buNone/>
            </a:pPr>
            <a:endParaRPr lang="fa-IR" dirty="0" smtClean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  <a:p>
            <a:pPr algn="ctr">
              <a:buNone/>
            </a:pPr>
            <a:endParaRPr lang="en-US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Titr" pitchFamily="2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643050"/>
            <a:ext cx="4521723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357290" y="928670"/>
            <a:ext cx="6715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fa-IR" sz="2800" dirty="0" smtClean="0">
                <a:solidFill>
                  <a:schemeClr val="accent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cs typeface="B Titr" pitchFamily="2" charset="-78"/>
              </a:rPr>
              <a:t>معیارهای ارزیابی یک سیستم بازیابی تصاویر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171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15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643998" cy="631542"/>
          </a:xfrm>
        </p:spPr>
        <p:txBody>
          <a:bodyPr>
            <a:normAutofit/>
          </a:bodyPr>
          <a:lstStyle/>
          <a:p>
            <a:pPr algn="r"/>
            <a:r>
              <a:rPr lang="fa-IR" sz="2800" b="1" dirty="0" smtClean="0">
                <a:solidFill>
                  <a:schemeClr val="accent1"/>
                </a:solidFill>
                <a:latin typeface="+mn-lt"/>
                <a:ea typeface="+mn-ea"/>
                <a:cs typeface="B Titr" pitchFamily="2" charset="-78"/>
              </a:rPr>
              <a:t>تکنیک های مختلف بازیابی محتوا محور تصاویر</a:t>
            </a:r>
            <a:endParaRPr lang="en-US" sz="2800" b="1" dirty="0">
              <a:solidFill>
                <a:schemeClr val="accent1"/>
              </a:solidFill>
              <a:latin typeface="+mn-lt"/>
              <a:ea typeface="+mn-ea"/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329642" cy="4752988"/>
          </a:xfrm>
        </p:spPr>
        <p:txBody>
          <a:bodyPr/>
          <a:lstStyle/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cs typeface="B Titr" pitchFamily="2" charset="-78"/>
              </a:rPr>
              <a:t>1- روش های سنتی</a:t>
            </a: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cs typeface="B Titr" pitchFamily="2" charset="-78"/>
              </a:rPr>
              <a:t>2- روش های هوشمند</a:t>
            </a:r>
          </a:p>
          <a:p>
            <a:pPr lvl="1">
              <a:lnSpc>
                <a:spcPct val="170000"/>
              </a:lnSpc>
              <a:buNone/>
            </a:pPr>
            <a:r>
              <a:rPr lang="fa-IR" sz="1300" b="1" dirty="0" smtClean="0">
                <a:cs typeface="B Titr" pitchFamily="2" charset="-78"/>
              </a:rPr>
              <a:t>3- روش فیدبک مرتبط</a:t>
            </a:r>
          </a:p>
          <a:p>
            <a:pPr lvl="1">
              <a:lnSpc>
                <a:spcPct val="170000"/>
              </a:lnSpc>
              <a:buNone/>
            </a:pPr>
            <a:endParaRPr lang="fa-IR" sz="1300" b="1" dirty="0" smtClean="0">
              <a:cs typeface="B Titr" pitchFamily="2" charset="-78"/>
            </a:endParaRP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fa-IR" sz="1300" b="1" dirty="0" smtClean="0">
                <a:cs typeface="B Titr" pitchFamily="2" charset="-78"/>
              </a:rPr>
              <a:t>1- روش های سنتی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Content Placeholder 4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56992"/>
            <a:ext cx="75608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171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16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19256" cy="866360"/>
          </a:xfrm>
        </p:spPr>
        <p:txBody>
          <a:bodyPr/>
          <a:lstStyle/>
          <a:p>
            <a:pPr lvl="1" algn="r" rtl="1">
              <a:spcBef>
                <a:spcPct val="0"/>
              </a:spcBef>
            </a:pPr>
            <a:r>
              <a:rPr lang="fa-IR" sz="1700" b="1" kern="1200" dirty="0">
                <a:solidFill>
                  <a:schemeClr val="tx1"/>
                </a:solidFill>
                <a:latin typeface="+mn-lt"/>
                <a:ea typeface="+mn-ea"/>
                <a:cs typeface="B Titr" pitchFamily="2" charset="-78"/>
              </a:rPr>
              <a:t>2- روش های هوشمند</a:t>
            </a:r>
            <a:r>
              <a:rPr lang="fa-IR" sz="1300" b="1" dirty="0" smtClean="0">
                <a:cs typeface="B Titr" pitchFamily="2" charset="-78"/>
              </a:rPr>
              <a:t/>
            </a:r>
            <a:br>
              <a:rPr lang="fa-IR" sz="1300" b="1" dirty="0" smtClean="0">
                <a:cs typeface="B Titr" pitchFamily="2" charset="-78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643050"/>
            <a:ext cx="8171620" cy="4349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142844" y="6357958"/>
            <a:ext cx="4251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17</a:t>
            </a:r>
            <a:endParaRPr lang="fa-IR" b="1" dirty="0" smtClean="0">
              <a:cs typeface="B Titr" pitchFamily="2" charset="-78"/>
            </a:endParaRPr>
          </a:p>
          <a:p>
            <a:endParaRPr lang="fa-IR" b="1" dirty="0">
              <a:cs typeface="B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435280" cy="5415880"/>
          </a:xfrm>
        </p:spPr>
        <p:txBody>
          <a:bodyPr/>
          <a:lstStyle/>
          <a:p>
            <a:pPr lvl="1">
              <a:lnSpc>
                <a:spcPct val="170000"/>
              </a:lnSpc>
              <a:buNone/>
            </a:pPr>
            <a:endParaRPr lang="fa-IR" sz="1300" b="1" dirty="0" smtClean="0">
              <a:cs typeface="B Titr" pitchFamily="2" charset="-78"/>
            </a:endParaRPr>
          </a:p>
          <a:p>
            <a:pPr lvl="1">
              <a:lnSpc>
                <a:spcPct val="170000"/>
              </a:lnSpc>
              <a:buNone/>
            </a:pPr>
            <a:r>
              <a:rPr lang="fa-IR" sz="1700" b="1" dirty="0" smtClean="0">
                <a:cs typeface="B Titr" pitchFamily="2" charset="-78"/>
              </a:rPr>
              <a:t>3- روش فیدبک مرتبط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-142908" y="6357958"/>
            <a:ext cx="762000" cy="365125"/>
          </a:xfrm>
        </p:spPr>
        <p:txBody>
          <a:bodyPr/>
          <a:lstStyle/>
          <a:p>
            <a:r>
              <a:rPr lang="fa-IR" sz="1800" dirty="0" smtClean="0">
                <a:solidFill>
                  <a:schemeClr val="tx1"/>
                </a:solidFill>
                <a:cs typeface="B Titr" pitchFamily="2" charset="-78"/>
              </a:rPr>
              <a:t>18</a:t>
            </a:r>
            <a:endParaRPr lang="en-US" sz="1800" dirty="0">
              <a:solidFill>
                <a:schemeClr val="tx1"/>
              </a:solidFill>
              <a:cs typeface="B Titr" pitchFamily="2" charset="-78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85992"/>
            <a:ext cx="83058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84" y="1000108"/>
            <a:ext cx="5429288" cy="609600"/>
          </a:xfrm>
        </p:spPr>
        <p:txBody>
          <a:bodyPr>
            <a:normAutofit fontScale="90000"/>
          </a:bodyPr>
          <a:lstStyle/>
          <a:p>
            <a:pPr rtl="1" eaLnBrk="1" hangingPunct="1"/>
            <a:r>
              <a:rPr lang="ar-SA" dirty="0" smtClean="0">
                <a:solidFill>
                  <a:schemeClr val="accent1"/>
                </a:solidFill>
                <a:cs typeface="B Farnaz" pitchFamily="2" charset="-78"/>
              </a:rPr>
              <a:t>مدل </a:t>
            </a:r>
            <a:r>
              <a:rPr lang="fa-IR" dirty="0" smtClean="0">
                <a:solidFill>
                  <a:schemeClr val="accent1"/>
                </a:solidFill>
                <a:cs typeface="B Farnaz" pitchFamily="2" charset="-78"/>
              </a:rPr>
              <a:t>بسته </a:t>
            </a:r>
            <a:r>
              <a:rPr lang="ar-SA" dirty="0" smtClean="0">
                <a:solidFill>
                  <a:schemeClr val="accent1"/>
                </a:solidFill>
                <a:cs typeface="B Farnaz" pitchFamily="2" charset="-78"/>
              </a:rPr>
              <a:t>لغات تصویری</a:t>
            </a:r>
            <a:endParaRPr lang="en-US" sz="2500" dirty="0" smtClean="0">
              <a:solidFill>
                <a:schemeClr val="accent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1"/>
          </p:nvPr>
        </p:nvSpPr>
        <p:spPr>
          <a:xfrm>
            <a:off x="685800" y="1785926"/>
            <a:ext cx="7886728" cy="4614874"/>
          </a:xfrm>
        </p:spPr>
        <p:txBody>
          <a:bodyPr>
            <a:normAutofit fontScale="92500"/>
          </a:bodyPr>
          <a:lstStyle/>
          <a:p>
            <a:pPr marL="0" indent="0" algn="r" rtl="1" eaLnBrk="1" hangingPunct="1">
              <a:lnSpc>
                <a:spcPct val="150000"/>
              </a:lnSpc>
              <a:buFontTx/>
              <a:buNone/>
              <a:defRPr/>
            </a:pPr>
            <a:r>
              <a:rPr lang="ar-SA" b="0" dirty="0" smtClean="0">
                <a:solidFill>
                  <a:schemeClr val="tx1"/>
                </a:solidFill>
                <a:cs typeface="B Homa" pitchFamily="2" charset="-78"/>
              </a:rPr>
              <a:t>1- تقسیم تصویر به نواحی/قطعات </a:t>
            </a:r>
            <a:endParaRPr lang="fa-IR" b="0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r" rtl="1" eaLnBrk="1" hangingPunct="1">
              <a:lnSpc>
                <a:spcPct val="150000"/>
              </a:lnSpc>
              <a:buFontTx/>
              <a:buNone/>
              <a:defRPr/>
            </a:pPr>
            <a:r>
              <a:rPr lang="ar-SA" b="0" dirty="0" smtClean="0">
                <a:solidFill>
                  <a:schemeClr val="tx1"/>
                </a:solidFill>
                <a:cs typeface="B Homa" pitchFamily="2" charset="-78"/>
              </a:rPr>
              <a:t>2- توصیف قطعات تصویر (استخراج ویژگی‌ها) </a:t>
            </a:r>
            <a:endParaRPr lang="fa-IR" b="0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r" rtl="1" eaLnBrk="1" hangingPunct="1">
              <a:lnSpc>
                <a:spcPct val="150000"/>
              </a:lnSpc>
              <a:buFontTx/>
              <a:buNone/>
              <a:defRPr/>
            </a:pPr>
            <a:r>
              <a:rPr lang="ar-SA" b="0" dirty="0" smtClean="0">
                <a:solidFill>
                  <a:schemeClr val="tx1"/>
                </a:solidFill>
                <a:cs typeface="B Homa" pitchFamily="2" charset="-78"/>
              </a:rPr>
              <a:t>3- کوانتایزکردن توصیف‌گرها برای ساختن دایرۀ لغت با استفاده از روش‌های خوشه‌بندی </a:t>
            </a:r>
            <a:endParaRPr lang="fa-IR" b="0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r" rtl="1" eaLnBrk="1" hangingPunct="1">
              <a:lnSpc>
                <a:spcPct val="150000"/>
              </a:lnSpc>
              <a:buFontTx/>
              <a:buNone/>
              <a:defRPr/>
            </a:pPr>
            <a:r>
              <a:rPr lang="ar-SA" b="0" dirty="0" smtClean="0">
                <a:solidFill>
                  <a:schemeClr val="tx1"/>
                </a:solidFill>
                <a:cs typeface="B Homa" pitchFamily="2" charset="-78"/>
              </a:rPr>
              <a:t>4- شمارش تعداد وقوع هر لغت در هر تصویر و ساختن هیستوگرام لغات</a:t>
            </a:r>
            <a:endParaRPr lang="fa-IR" b="0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r" rtl="1" eaLnBrk="1" hangingPunct="1">
              <a:lnSpc>
                <a:spcPct val="150000"/>
              </a:lnSpc>
              <a:buFontTx/>
              <a:buNone/>
              <a:defRPr/>
            </a:pPr>
            <a:r>
              <a:rPr lang="ar-SA" b="0" dirty="0" smtClean="0">
                <a:solidFill>
                  <a:schemeClr val="tx1"/>
                </a:solidFill>
                <a:cs typeface="B Homa" pitchFamily="2" charset="-78"/>
              </a:rPr>
              <a:t>5- آموزش دسته‌بندی کننده‌های مختلف برای آموختن هیستوگرام لغت مربوط به هر دسته </a:t>
            </a:r>
            <a:endParaRPr lang="en-US" b="0" dirty="0" smtClean="0">
              <a:solidFill>
                <a:schemeClr val="tx1"/>
              </a:solidFill>
              <a:cs typeface="B Homa" pitchFamily="2" charset="-78"/>
            </a:endParaRPr>
          </a:p>
          <a:p>
            <a:pPr marL="0" indent="0" algn="r" rtl="1" eaLnBrk="1" hangingPunct="1">
              <a:buFontTx/>
              <a:buNone/>
              <a:defRPr/>
            </a:pPr>
            <a:endParaRPr lang="fa-IR" b="0" dirty="0" smtClean="0">
              <a:solidFill>
                <a:schemeClr val="tx1"/>
              </a:solidFill>
              <a:cs typeface="B Homa" pitchFamily="2" charset="-78"/>
            </a:endParaRPr>
          </a:p>
          <a:p>
            <a:pPr algn="r" rtl="1">
              <a:buFontTx/>
              <a:buNone/>
              <a:defRPr/>
            </a:pPr>
            <a:endParaRPr lang="fa-IR" b="0" dirty="0">
              <a:solidFill>
                <a:schemeClr val="tx1"/>
              </a:solidFill>
              <a:cs typeface="B Homa" pitchFamily="2" charset="-78"/>
            </a:endParaRPr>
          </a:p>
        </p:txBody>
      </p:sp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304800" y="6096000"/>
            <a:ext cx="394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19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19200"/>
            <a:ext cx="6929438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675" name="Rectangle 12"/>
          <p:cNvSpPr>
            <a:spLocks noChangeArrowheads="1"/>
          </p:cNvSpPr>
          <p:nvPr/>
        </p:nvSpPr>
        <p:spPr bwMode="auto">
          <a:xfrm>
            <a:off x="2286000" y="5867400"/>
            <a:ext cx="4170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ar-SA" dirty="0">
                <a:solidFill>
                  <a:schemeClr val="accent1"/>
                </a:solidFill>
                <a:cs typeface="B Farnaz" pitchFamily="2" charset="-78"/>
              </a:rPr>
              <a:t>نمایش کیف لغات تصویری برای سه تصویر بافتی</a:t>
            </a:r>
            <a:endParaRPr lang="en-US" dirty="0">
              <a:solidFill>
                <a:schemeClr val="accent1"/>
              </a:solidFill>
              <a:cs typeface="B Farnaz" pitchFamily="2" charset="-78"/>
            </a:endParaRP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122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20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16" y="571480"/>
            <a:ext cx="4857784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a-IR" dirty="0" smtClean="0">
                <a:solidFill>
                  <a:schemeClr val="accent1"/>
                </a:solidFill>
                <a:cs typeface="B Farnaz" pitchFamily="2" charset="-78"/>
              </a:rPr>
              <a:t>به طور خلاصه داریم :</a:t>
            </a:r>
            <a:endParaRPr lang="en-US" dirty="0" smtClean="0">
              <a:solidFill>
                <a:schemeClr val="accent1"/>
              </a:solidFill>
              <a:cs typeface="B Farnaz" pitchFamily="2" charset="-78"/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62" y="1190628"/>
            <a:ext cx="6929486" cy="566737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700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058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21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sp>
        <p:nvSpPr>
          <p:cNvPr id="8" name="Content Placeholder 4"/>
          <p:cNvSpPr txBox="1">
            <a:spLocks noGrp="1"/>
          </p:cNvSpPr>
          <p:nvPr>
            <p:ph idx="1"/>
          </p:nvPr>
        </p:nvSpPr>
        <p:spPr>
          <a:xfrm>
            <a:off x="500034" y="785794"/>
            <a:ext cx="8186737" cy="400110"/>
          </a:xfrm>
          <a:prstGeom prst="rect">
            <a:avLst/>
          </a:prstGeom>
          <a:noFill/>
        </p:spPr>
        <p:txBody>
          <a:bodyPr vert="horz" wrap="square" rtlCol="1">
            <a:sp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fa-IR" sz="2000" dirty="0" smtClean="0">
                <a:cs typeface="B Titr" pitchFamily="2" charset="-78"/>
              </a:rPr>
              <a:t>نتایج بازیابی با استفاده از </a:t>
            </a:r>
            <a:r>
              <a:rPr kumimoji="0" lang="fa-I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Titr" pitchFamily="2" charset="-78"/>
              </a:rPr>
              <a:t>تبدیل موجک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B Titr" pitchFamily="2" charset="-78"/>
            </a:endParaRPr>
          </a:p>
        </p:txBody>
      </p:sp>
      <p:pic>
        <p:nvPicPr>
          <p:cNvPr id="10" name="Picture 9" descr="1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1538" y="1214445"/>
            <a:ext cx="8001056" cy="5643579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347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22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14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0"/>
            <a:ext cx="7572428" cy="6858000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603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23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489790"/>
          </a:xfrm>
        </p:spPr>
        <p:txBody>
          <a:bodyPr>
            <a:normAutofit/>
          </a:bodyPr>
          <a:lstStyle/>
          <a:p>
            <a:pPr algn="r"/>
            <a:r>
              <a:rPr lang="fa-IR" sz="2400" dirty="0" smtClean="0">
                <a:solidFill>
                  <a:schemeClr val="tx1"/>
                </a:solidFill>
                <a:cs typeface="B Titr" pitchFamily="2" charset="-78"/>
              </a:rPr>
              <a:t>نتایج بازیابی با استفاده از کرلوگرام رنگ</a:t>
            </a:r>
            <a:endParaRPr lang="fa-IR" sz="2400" dirty="0">
              <a:solidFill>
                <a:schemeClr val="tx1"/>
              </a:solidFill>
            </a:endParaRPr>
          </a:p>
        </p:txBody>
      </p:sp>
      <p:pic>
        <p:nvPicPr>
          <p:cNvPr id="19" name="Picture 18" descr="21کرلوگرام رنگ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282" y="1142984"/>
            <a:ext cx="6715172" cy="5643578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215338" y="6215082"/>
            <a:ext cx="4523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24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2کرلوگرام رنگ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42900"/>
            <a:ext cx="7929618" cy="6858000"/>
          </a:xfrm>
          <a:prstGeom prst="rect">
            <a:avLst/>
          </a:prstGeom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459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25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G:\test\Copy of result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80405"/>
            <a:ext cx="6984776" cy="6428561"/>
          </a:xfrm>
          <a:prstGeom prst="rect">
            <a:avLst/>
          </a:prstGeom>
          <a:noFill/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459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dirty="0" smtClean="0">
                <a:cs typeface="B Titr" pitchFamily="2" charset="-78"/>
              </a:rPr>
              <a:t>26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8229600" cy="704104"/>
          </a:xfrm>
        </p:spPr>
        <p:txBody>
          <a:bodyPr>
            <a:normAutofit/>
          </a:bodyPr>
          <a:lstStyle/>
          <a:p>
            <a:pPr algn="r"/>
            <a:r>
              <a:rPr lang="fa-IR" sz="2400" dirty="0" smtClean="0">
                <a:solidFill>
                  <a:srgbClr val="003399"/>
                </a:solidFill>
                <a:cs typeface="B Titr" pitchFamily="2" charset="-78"/>
              </a:rPr>
              <a:t>جمع بندی</a:t>
            </a:r>
            <a:endParaRPr lang="en-US" sz="2400" dirty="0">
              <a:solidFill>
                <a:srgbClr val="003399"/>
              </a:solidFill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329642" cy="4895864"/>
          </a:xfrm>
        </p:spPr>
        <p:txBody>
          <a:bodyPr>
            <a:normAutofit/>
          </a:bodyPr>
          <a:lstStyle/>
          <a:p>
            <a:pPr>
              <a:buNone/>
            </a:pPr>
            <a:endParaRPr lang="fa-IR" sz="2000" b="1" dirty="0" smtClean="0">
              <a:cs typeface="B Zar" pitchFamily="2" charset="-78"/>
            </a:endParaRPr>
          </a:p>
          <a:p>
            <a:pPr>
              <a:buNone/>
            </a:pPr>
            <a:r>
              <a:rPr lang="fa-IR" sz="1600" b="1" dirty="0" smtClean="0">
                <a:solidFill>
                  <a:srgbClr val="0066FF"/>
                </a:solidFill>
                <a:cs typeface="B Titr" pitchFamily="2" charset="-78"/>
              </a:rPr>
              <a:t>1- معرفی روش های مختلف بازیابی تصاویر</a:t>
            </a:r>
          </a:p>
          <a:p>
            <a:pPr>
              <a:buNone/>
            </a:pPr>
            <a:endParaRPr lang="fa-IR" sz="1600" b="1" dirty="0" smtClean="0">
              <a:solidFill>
                <a:srgbClr val="0066FF"/>
              </a:solidFill>
              <a:cs typeface="B Titr" pitchFamily="2" charset="-78"/>
            </a:endParaRPr>
          </a:p>
          <a:p>
            <a:pPr>
              <a:buNone/>
            </a:pPr>
            <a:r>
              <a:rPr lang="fa-IR" sz="1600" b="1" dirty="0" smtClean="0">
                <a:solidFill>
                  <a:srgbClr val="0066FF"/>
                </a:solidFill>
                <a:cs typeface="B Titr" pitchFamily="2" charset="-78"/>
              </a:rPr>
              <a:t>2- دسته بندی انواع روش های رایج بازیابی محتوامحور تصاویر</a:t>
            </a:r>
          </a:p>
          <a:p>
            <a:pPr>
              <a:buNone/>
            </a:pPr>
            <a:endParaRPr lang="fa-IR" sz="1600" b="1" dirty="0" smtClean="0">
              <a:solidFill>
                <a:srgbClr val="0066FF"/>
              </a:solidFill>
              <a:cs typeface="B Titr" pitchFamily="2" charset="-78"/>
            </a:endParaRPr>
          </a:p>
          <a:p>
            <a:pPr>
              <a:buNone/>
            </a:pPr>
            <a:r>
              <a:rPr lang="fa-IR" sz="1600" b="1" dirty="0" smtClean="0">
                <a:solidFill>
                  <a:srgbClr val="0066FF"/>
                </a:solidFill>
                <a:cs typeface="B Titr" pitchFamily="2" charset="-78"/>
              </a:rPr>
              <a:t>3- بیان مزایا و معایب هر یک از روشها</a:t>
            </a:r>
          </a:p>
          <a:p>
            <a:pPr>
              <a:buNone/>
            </a:pPr>
            <a:endParaRPr lang="fa-IR" sz="1600" b="1" dirty="0" smtClean="0">
              <a:solidFill>
                <a:srgbClr val="0066FF"/>
              </a:solidFill>
              <a:cs typeface="B Titr" pitchFamily="2" charset="-78"/>
            </a:endParaRPr>
          </a:p>
          <a:p>
            <a:pPr>
              <a:buNone/>
            </a:pPr>
            <a:r>
              <a:rPr lang="fa-IR" sz="1600" b="1" dirty="0" smtClean="0">
                <a:solidFill>
                  <a:srgbClr val="0066FF"/>
                </a:solidFill>
                <a:cs typeface="B Titr" pitchFamily="2" charset="-78"/>
              </a:rPr>
              <a:t>4- مرور برخی روش های رنگ، بافت و شکل</a:t>
            </a:r>
          </a:p>
          <a:p>
            <a:pPr>
              <a:buNone/>
            </a:pPr>
            <a:endParaRPr lang="fa-IR" sz="1600" b="1" dirty="0" smtClean="0">
              <a:solidFill>
                <a:srgbClr val="0066FF"/>
              </a:solidFill>
              <a:cs typeface="B Titr" pitchFamily="2" charset="-78"/>
            </a:endParaRPr>
          </a:p>
          <a:p>
            <a:pPr>
              <a:buNone/>
            </a:pPr>
            <a:r>
              <a:rPr lang="fa-IR" sz="1600" b="1" dirty="0" smtClean="0">
                <a:solidFill>
                  <a:srgbClr val="0066FF"/>
                </a:solidFill>
                <a:cs typeface="B Titr" pitchFamily="2" charset="-78"/>
              </a:rPr>
              <a:t>5- تکنیک های مختلف بازیابی تصاویر مشابه</a:t>
            </a:r>
          </a:p>
          <a:p>
            <a:pPr>
              <a:buNone/>
            </a:pPr>
            <a:endParaRPr lang="fa-IR" sz="1600" b="1" dirty="0" smtClean="0">
              <a:solidFill>
                <a:srgbClr val="0066FF"/>
              </a:solidFill>
              <a:cs typeface="B Titr" pitchFamily="2" charset="-78"/>
            </a:endParaRPr>
          </a:p>
          <a:p>
            <a:pPr>
              <a:buNone/>
            </a:pPr>
            <a:r>
              <a:rPr lang="fa-IR" sz="1600" b="1" dirty="0" smtClean="0">
                <a:solidFill>
                  <a:srgbClr val="0066FF"/>
                </a:solidFill>
                <a:cs typeface="B Titr" pitchFamily="2" charset="-78"/>
              </a:rPr>
              <a:t>6- معرفی روش بسته لغات تصویری</a:t>
            </a:r>
          </a:p>
          <a:p>
            <a:pPr>
              <a:buNone/>
            </a:pPr>
            <a:endParaRPr lang="fa-IR" sz="1600" b="1" dirty="0" smtClean="0">
              <a:solidFill>
                <a:srgbClr val="0066FF"/>
              </a:solidFill>
              <a:cs typeface="B Titr" pitchFamily="2" charset="-78"/>
            </a:endParaRPr>
          </a:p>
          <a:p>
            <a:pPr>
              <a:buNone/>
            </a:pPr>
            <a:endParaRPr lang="fa-IR" sz="2000" b="1" dirty="0" smtClean="0">
              <a:cs typeface="B Zar" pitchFamily="2" charset="-78"/>
            </a:endParaRPr>
          </a:p>
          <a:p>
            <a:pPr>
              <a:buNone/>
            </a:pPr>
            <a:endParaRPr lang="en-US" sz="2000" b="1" dirty="0">
              <a:cs typeface="B Zar" pitchFamily="2" charset="-78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04800" y="6096000"/>
            <a:ext cx="4539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b="1" smtClean="0">
                <a:cs typeface="B Titr" pitchFamily="2" charset="-78"/>
              </a:rPr>
              <a:t>27</a:t>
            </a:r>
            <a:endParaRPr lang="fa-IR" b="1" dirty="0">
              <a:cs typeface="B Titr" pitchFamily="2" charset="-7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4054</TotalTime>
  <Words>487</Words>
  <Application>Microsoft Office PowerPoint</Application>
  <PresentationFormat>On-screen Show (4:3)</PresentationFormat>
  <Paragraphs>227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Flow</vt:lpstr>
      <vt:lpstr>Slide 1</vt:lpstr>
      <vt:lpstr>Slide 2</vt:lpstr>
      <vt:lpstr>Slide 3</vt:lpstr>
      <vt:lpstr>تعریف مسئله</vt:lpstr>
      <vt:lpstr>انواع روش های جست و جوی تصاویر</vt:lpstr>
      <vt:lpstr>نمونه ای از جست و جو مبتنی بر برچسب زنی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تکنیک های مختلف بازیابی محتوا محور تصاویر</vt:lpstr>
      <vt:lpstr>2- روش های هوشمند </vt:lpstr>
      <vt:lpstr>Slide 18</vt:lpstr>
      <vt:lpstr>مدل بسته لغات تصویری</vt:lpstr>
      <vt:lpstr>Slide 20</vt:lpstr>
      <vt:lpstr>به طور خلاصه داریم :</vt:lpstr>
      <vt:lpstr>Slide 22</vt:lpstr>
      <vt:lpstr>Slide 23</vt:lpstr>
      <vt:lpstr>نتایج بازیابی با استفاده از کرلوگرام رنگ</vt:lpstr>
      <vt:lpstr>Slide 25</vt:lpstr>
      <vt:lpstr>Slide 26</vt:lpstr>
      <vt:lpstr>جمع بندی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Tirdad</dc:creator>
  <cp:lastModifiedBy>Davar</cp:lastModifiedBy>
  <cp:revision>479</cp:revision>
  <dcterms:created xsi:type="dcterms:W3CDTF">2006-08-16T00:00:00Z</dcterms:created>
  <dcterms:modified xsi:type="dcterms:W3CDTF">2015-03-09T15:53:21Z</dcterms:modified>
</cp:coreProperties>
</file>