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tags/tag12.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tiff" ContentType="image/tiff"/>
  <Default Extension="gif" ContentType="image/gif"/>
  <Override PartName="/ppt/tags/tag13.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3"/>
  </p:notesMasterIdLst>
  <p:handoutMasterIdLst>
    <p:handoutMasterId r:id="rId44"/>
  </p:handoutMasterIdLst>
  <p:sldIdLst>
    <p:sldId id="256" r:id="rId2"/>
    <p:sldId id="257" r:id="rId3"/>
    <p:sldId id="286" r:id="rId4"/>
    <p:sldId id="259" r:id="rId5"/>
    <p:sldId id="269" r:id="rId6"/>
    <p:sldId id="274" r:id="rId7"/>
    <p:sldId id="270" r:id="rId8"/>
    <p:sldId id="258" r:id="rId9"/>
    <p:sldId id="278" r:id="rId10"/>
    <p:sldId id="287" r:id="rId11"/>
    <p:sldId id="288" r:id="rId12"/>
    <p:sldId id="289" r:id="rId13"/>
    <p:sldId id="290" r:id="rId14"/>
    <p:sldId id="291" r:id="rId15"/>
    <p:sldId id="292" r:id="rId16"/>
    <p:sldId id="279" r:id="rId17"/>
    <p:sldId id="280" r:id="rId18"/>
    <p:sldId id="282" r:id="rId19"/>
    <p:sldId id="283" r:id="rId20"/>
    <p:sldId id="293" r:id="rId21"/>
    <p:sldId id="294" r:id="rId22"/>
    <p:sldId id="295" r:id="rId23"/>
    <p:sldId id="262" r:id="rId24"/>
    <p:sldId id="275" r:id="rId25"/>
    <p:sldId id="303" r:id="rId26"/>
    <p:sldId id="261" r:id="rId27"/>
    <p:sldId id="297" r:id="rId28"/>
    <p:sldId id="304" r:id="rId29"/>
    <p:sldId id="265" r:id="rId30"/>
    <p:sldId id="299" r:id="rId31"/>
    <p:sldId id="298" r:id="rId32"/>
    <p:sldId id="266" r:id="rId33"/>
    <p:sldId id="306" r:id="rId34"/>
    <p:sldId id="271" r:id="rId35"/>
    <p:sldId id="272" r:id="rId36"/>
    <p:sldId id="273" r:id="rId37"/>
    <p:sldId id="277" r:id="rId38"/>
    <p:sldId id="305" r:id="rId39"/>
    <p:sldId id="300" r:id="rId40"/>
    <p:sldId id="302" r:id="rId41"/>
    <p:sldId id="301" r:id="rId42"/>
  </p:sldIdLst>
  <p:sldSz cx="9144000" cy="6858000" type="screen4x3"/>
  <p:notesSz cx="6797675" cy="9926638"/>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3399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957" autoAdjust="0"/>
  </p:normalViewPr>
  <p:slideViewPr>
    <p:cSldViewPr>
      <p:cViewPr varScale="1">
        <p:scale>
          <a:sx n="64" d="100"/>
          <a:sy n="64" d="100"/>
        </p:scale>
        <p:origin x="-119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52016" y="0"/>
            <a:ext cx="2945659" cy="496332"/>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sz="quarter" idx="1"/>
          </p:nvPr>
        </p:nvSpPr>
        <p:spPr>
          <a:xfrm>
            <a:off x="1574" y="0"/>
            <a:ext cx="2945659" cy="496332"/>
          </a:xfrm>
          <a:prstGeom prst="rect">
            <a:avLst/>
          </a:prstGeom>
        </p:spPr>
        <p:txBody>
          <a:bodyPr vert="horz" lIns="91440" tIns="45720" rIns="91440" bIns="45720" rtlCol="1"/>
          <a:lstStyle>
            <a:lvl1pPr algn="l">
              <a:defRPr sz="1200"/>
            </a:lvl1pPr>
          </a:lstStyle>
          <a:p>
            <a:fld id="{1AAF1E07-464C-43B1-96D9-0910AE65274D}" type="datetimeFigureOut">
              <a:rPr lang="fa-IR" smtClean="0"/>
              <a:pPr/>
              <a:t>1432/08/19</a:t>
            </a:fld>
            <a:endParaRPr lang="fa-IR"/>
          </a:p>
        </p:txBody>
      </p:sp>
      <p:sp>
        <p:nvSpPr>
          <p:cNvPr id="4" name="Footer Placeholder 3"/>
          <p:cNvSpPr>
            <a:spLocks noGrp="1"/>
          </p:cNvSpPr>
          <p:nvPr>
            <p:ph type="ftr" sz="quarter" idx="2"/>
          </p:nvPr>
        </p:nvSpPr>
        <p:spPr>
          <a:xfrm>
            <a:off x="3852016" y="9428583"/>
            <a:ext cx="2945659" cy="496332"/>
          </a:xfrm>
          <a:prstGeom prst="rect">
            <a:avLst/>
          </a:prstGeom>
        </p:spPr>
        <p:txBody>
          <a:bodyPr vert="horz" lIns="91440" tIns="45720" rIns="91440" bIns="45720" rtlCol="1" anchor="b"/>
          <a:lstStyle>
            <a:lvl1pPr algn="r">
              <a:defRPr sz="1200"/>
            </a:lvl1pPr>
          </a:lstStyle>
          <a:p>
            <a:endParaRPr lang="fa-IR"/>
          </a:p>
        </p:txBody>
      </p:sp>
      <p:sp>
        <p:nvSpPr>
          <p:cNvPr id="5" name="Slide Number Placeholder 4"/>
          <p:cNvSpPr>
            <a:spLocks noGrp="1"/>
          </p:cNvSpPr>
          <p:nvPr>
            <p:ph type="sldNum" sz="quarter" idx="3"/>
          </p:nvPr>
        </p:nvSpPr>
        <p:spPr>
          <a:xfrm>
            <a:off x="1574" y="9428583"/>
            <a:ext cx="2945659" cy="496332"/>
          </a:xfrm>
          <a:prstGeom prst="rect">
            <a:avLst/>
          </a:prstGeom>
        </p:spPr>
        <p:txBody>
          <a:bodyPr vert="horz" lIns="91440" tIns="45720" rIns="91440" bIns="45720" rtlCol="1" anchor="b"/>
          <a:lstStyle>
            <a:lvl1pPr algn="l">
              <a:defRPr sz="1200"/>
            </a:lvl1pPr>
          </a:lstStyle>
          <a:p>
            <a:fld id="{113D4642-A34E-42B1-8B88-56862820767F}" type="slidenum">
              <a:rPr lang="fa-IR" smtClean="0"/>
              <a:pPr/>
              <a:t>‹#›</a:t>
            </a:fld>
            <a:endParaRPr lang="fa-IR"/>
          </a:p>
        </p:txBody>
      </p:sp>
    </p:spTree>
    <p:extLst>
      <p:ext uri="{BB962C8B-B14F-4D97-AF65-F5344CB8AC3E}">
        <p14:creationId xmlns:p14="http://schemas.microsoft.com/office/powerpoint/2010/main" xmlns="" val="32950007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1B07B6CB-8562-4235-8F21-587ADED21918}" type="datetimeFigureOut">
              <a:rPr lang="en-US" smtClean="0"/>
              <a:pPr/>
              <a:t>7/20/2011</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4B487F3-A3A6-47A3-858C-99B24B19A036}" type="slidenum">
              <a:rPr lang="en-US" smtClean="0"/>
              <a:pPr/>
              <a:t>‹#›</a:t>
            </a:fld>
            <a:endParaRPr lang="en-US"/>
          </a:p>
        </p:txBody>
      </p:sp>
    </p:spTree>
    <p:extLst>
      <p:ext uri="{BB962C8B-B14F-4D97-AF65-F5344CB8AC3E}">
        <p14:creationId xmlns:p14="http://schemas.microsoft.com/office/powerpoint/2010/main" xmlns="" val="4253546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جنگ جهانی چند تحول به همراه داشت:</a:t>
            </a:r>
          </a:p>
          <a:p>
            <a:pPr marL="228600" indent="-228600" algn="r" rtl="1">
              <a:buAutoNum type="arabicPeriod"/>
            </a:pPr>
            <a:r>
              <a:rPr lang="fa-IR" baseline="0" dirty="0" smtClean="0"/>
              <a:t>درک دولتها از اهمیت علم و نقش آن در برتری آنها (مثلا نقشی که رادار، موتور جت و پلاستیک و دیگر دستاوردهای علمی در پیروز در جنگ داشت)</a:t>
            </a:r>
          </a:p>
          <a:p>
            <a:pPr marL="228600" indent="-228600" algn="r" rtl="1">
              <a:buAutoNum type="arabicPeriod"/>
            </a:pPr>
            <a:r>
              <a:rPr lang="fa-IR" baseline="0" dirty="0" smtClean="0"/>
              <a:t>در نتیجه، سرمایه گذاری عمده دولتها در حوزه پژوهش و شتاب فعالیت های پژوهشی</a:t>
            </a:r>
          </a:p>
          <a:p>
            <a:pPr marL="228600" indent="-228600" algn="r" rtl="1">
              <a:buAutoNum type="arabicPeriod"/>
            </a:pPr>
            <a:r>
              <a:rPr lang="fa-IR" baseline="0" dirty="0" smtClean="0"/>
              <a:t>ایجاد سیستم گرانت و تثبیت آن برای تأمین مالی طرح های پژوهشی</a:t>
            </a:r>
          </a:p>
          <a:p>
            <a:pPr marL="228600" indent="-228600" algn="r" rtl="1">
              <a:buAutoNum type="arabicPeriod"/>
            </a:pPr>
            <a:r>
              <a:rPr lang="fa-IR" baseline="0" dirty="0" smtClean="0"/>
              <a:t>تغییر الگوی فعالیتهای علمی از علم کوچک به علم بزرگ</a:t>
            </a:r>
          </a:p>
          <a:p>
            <a:pPr marL="0" indent="0" algn="r" rtl="1">
              <a:buNone/>
            </a:pPr>
            <a:r>
              <a:rPr lang="fa-IR" baseline="0" dirty="0" smtClean="0"/>
              <a:t>در نتیجه جنگ همچنین کشورهای ویران در پژوهشهای کاربردی سرمایه گذاری فراوان کردند برای پیشرفت و آبادانی سریعتر (مثل ژاپن)، و آمریکا که ازویرانی جنگ دور بود مراکز پژوهشی پایه و بنیادین مجللی در بخش دولتی و خصوصی ایجاد کرد. اما پس از مدتی با بهبود اوضاع در اروپا و آسیا، توان رقابت شرکتهای آمریکایی کم شد و از تجملات پژوهشهای بنیادین کاسته شد.</a:t>
            </a:r>
          </a:p>
          <a:p>
            <a:pPr marL="228600" indent="-228600" algn="r" rtl="1">
              <a:buAutoNum type="arabicPeriod"/>
            </a:pPr>
            <a:endParaRPr lang="en-GB" dirty="0"/>
          </a:p>
        </p:txBody>
      </p:sp>
      <p:sp>
        <p:nvSpPr>
          <p:cNvPr id="4" name="Slide Number Placeholder 3"/>
          <p:cNvSpPr>
            <a:spLocks noGrp="1"/>
          </p:cNvSpPr>
          <p:nvPr>
            <p:ph type="sldNum" sz="quarter" idx="10"/>
          </p:nvPr>
        </p:nvSpPr>
        <p:spPr/>
        <p:txBody>
          <a:bodyPr/>
          <a:lstStyle/>
          <a:p>
            <a:fld id="{A4B487F3-A3A6-47A3-858C-99B24B19A036}" type="slidenum">
              <a:rPr lang="en-US" smtClean="0"/>
              <a:pPr/>
              <a:t>4</a:t>
            </a:fld>
            <a:endParaRPr lang="en-US"/>
          </a:p>
        </p:txBody>
      </p:sp>
    </p:spTree>
    <p:extLst>
      <p:ext uri="{BB962C8B-B14F-4D97-AF65-F5344CB8AC3E}">
        <p14:creationId xmlns:p14="http://schemas.microsoft.com/office/powerpoint/2010/main" xmlns="" val="2207101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در</a:t>
            </a:r>
            <a:r>
              <a:rPr lang="fa-IR" baseline="0" dirty="0" smtClean="0"/>
              <a:t> کشورهای توسعه یافته بخش خصوصی قسمت اعظم هزینه های پژوهش را تأمین می کند اما تحقیقات این بخش عموما از نوع کاربردی هستند و دولتها کمبود سرمایه گذاری در پژوهشهای بنیادین را جبران می کنند.</a:t>
            </a:r>
          </a:p>
          <a:p>
            <a:pPr algn="r" rtl="1"/>
            <a:endParaRPr lang="en-GB" dirty="0"/>
          </a:p>
        </p:txBody>
      </p:sp>
      <p:sp>
        <p:nvSpPr>
          <p:cNvPr id="4" name="Slide Number Placeholder 3"/>
          <p:cNvSpPr>
            <a:spLocks noGrp="1"/>
          </p:cNvSpPr>
          <p:nvPr>
            <p:ph type="sldNum" sz="quarter" idx="10"/>
          </p:nvPr>
        </p:nvSpPr>
        <p:spPr/>
        <p:txBody>
          <a:bodyPr/>
          <a:lstStyle/>
          <a:p>
            <a:fld id="{A4B487F3-A3A6-47A3-858C-99B24B19A036}" type="slidenum">
              <a:rPr lang="en-US" smtClean="0"/>
              <a:pPr/>
              <a:t>5</a:t>
            </a:fld>
            <a:endParaRPr lang="en-US"/>
          </a:p>
        </p:txBody>
      </p:sp>
    </p:spTree>
    <p:extLst>
      <p:ext uri="{BB962C8B-B14F-4D97-AF65-F5344CB8AC3E}">
        <p14:creationId xmlns:p14="http://schemas.microsoft.com/office/powerpoint/2010/main" xmlns="" val="986832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A4B487F3-A3A6-47A3-858C-99B24B19A036}" type="slidenum">
              <a:rPr lang="en-US" smtClean="0"/>
              <a:pPr/>
              <a:t>27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تعداد تولیدات و شاخصهای توصیفی صرف دیگر جایی در ارزیابی ها ندارد</a:t>
            </a:r>
            <a:endParaRPr lang="en-GB" dirty="0"/>
          </a:p>
        </p:txBody>
      </p:sp>
      <p:sp>
        <p:nvSpPr>
          <p:cNvPr id="4" name="Slide Number Placeholder 3"/>
          <p:cNvSpPr>
            <a:spLocks noGrp="1"/>
          </p:cNvSpPr>
          <p:nvPr>
            <p:ph type="sldNum" sz="quarter" idx="10"/>
          </p:nvPr>
        </p:nvSpPr>
        <p:spPr/>
        <p:txBody>
          <a:bodyPr/>
          <a:lstStyle/>
          <a:p>
            <a:fld id="{A4B487F3-A3A6-47A3-858C-99B24B19A036}" type="slidenum">
              <a:rPr lang="en-US" smtClean="0"/>
              <a:pPr/>
              <a:t>39</a:t>
            </a:fld>
            <a:endParaRPr lang="en-US"/>
          </a:p>
        </p:txBody>
      </p:sp>
    </p:spTree>
    <p:extLst>
      <p:ext uri="{BB962C8B-B14F-4D97-AF65-F5344CB8AC3E}">
        <p14:creationId xmlns:p14="http://schemas.microsoft.com/office/powerpoint/2010/main" xmlns="" val="34815352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rmAutofit/>
          </a:bodyPr>
          <a:lstStyle>
            <a:lvl1pPr>
              <a:defRPr sz="3600" b="1">
                <a:effectLst>
                  <a:outerShdw blurRad="38100" dist="38100" dir="2700000" algn="tl">
                    <a:srgbClr val="000000">
                      <a:alpha val="43137"/>
                    </a:srgbClr>
                  </a:outerShdw>
                </a:effectLst>
                <a:cs typeface="B Titr" pitchFamily="2" charset="-78"/>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b="1">
                <a:solidFill>
                  <a:srgbClr val="00206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pPr rtl="1"/>
            <a:r>
              <a:rPr lang="fa-IR" dirty="0" smtClean="0"/>
              <a:t>پژوهشکده علوم اطلاعات</a:t>
            </a:r>
            <a:endParaRPr lang="en-US" dirty="0"/>
          </a:p>
        </p:txBody>
      </p:sp>
      <p:sp>
        <p:nvSpPr>
          <p:cNvPr id="6" name="Slide Number Placeholder 5"/>
          <p:cNvSpPr>
            <a:spLocks noGrp="1"/>
          </p:cNvSpPr>
          <p:nvPr>
            <p:ph type="sldNum" sz="quarter" idx="12"/>
          </p:nvPr>
        </p:nvSpPr>
        <p:spPr/>
        <p:txBody>
          <a:bodyPr/>
          <a:lstStyle/>
          <a:p>
            <a:fld id="{384B8C84-84CE-4600-AE8A-E3298D66FA2A}" type="slidenum">
              <a:rPr lang="en-US" smtClean="0"/>
              <a:pPr/>
              <a:t>‹#›</a:t>
            </a:fld>
            <a:endParaRPr lang="en-US"/>
          </a:p>
        </p:txBody>
      </p:sp>
      <p:pic>
        <p:nvPicPr>
          <p:cNvPr id="7" name="Picture 6" descr="irandoc_header.gif"/>
          <p:cNvPicPr>
            <a:picLocks noChangeAspect="1"/>
          </p:cNvPicPr>
          <p:nvPr userDrawn="1"/>
        </p:nvPicPr>
        <p:blipFill>
          <a:blip r:embed="rId2" cstate="print"/>
          <a:stretch>
            <a:fillRect/>
          </a:stretch>
        </p:blipFill>
        <p:spPr>
          <a:xfrm>
            <a:off x="0" y="0"/>
            <a:ext cx="9144000" cy="890954"/>
          </a:xfrm>
          <a:prstGeom prst="rect">
            <a:avLst/>
          </a:prstGeom>
          <a:ln w="3175" cap="sq">
            <a:solidFill>
              <a:srgbClr val="0070C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pPr rtl="1"/>
            <a:r>
              <a:rPr lang="fa-IR" dirty="0" smtClean="0"/>
              <a:t>پژوهشکده علوم اطلاعات</a:t>
            </a:r>
            <a:endParaRPr lang="en-US" dirty="0"/>
          </a:p>
        </p:txBody>
      </p:sp>
      <p:sp>
        <p:nvSpPr>
          <p:cNvPr id="6" name="Slide Number Placeholder 5"/>
          <p:cNvSpPr>
            <a:spLocks noGrp="1"/>
          </p:cNvSpPr>
          <p:nvPr>
            <p:ph type="sldNum" sz="quarter" idx="12"/>
          </p:nvPr>
        </p:nvSpPr>
        <p:spPr/>
        <p:txBody>
          <a:bodyPr/>
          <a:lstStyle/>
          <a:p>
            <a:fld id="{C3017F7E-7721-4544-BA4A-A6F80C28A94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pPr rtl="1"/>
            <a:r>
              <a:rPr lang="fa-IR" dirty="0" smtClean="0"/>
              <a:t>پژوهشکده علوم اطلاعات</a:t>
            </a:r>
            <a:endParaRPr lang="en-US" dirty="0"/>
          </a:p>
        </p:txBody>
      </p:sp>
      <p:sp>
        <p:nvSpPr>
          <p:cNvPr id="6" name="Slide Number Placeholder 5"/>
          <p:cNvSpPr>
            <a:spLocks noGrp="1"/>
          </p:cNvSpPr>
          <p:nvPr>
            <p:ph type="sldNum" sz="quarter" idx="12"/>
          </p:nvPr>
        </p:nvSpPr>
        <p:spPr/>
        <p:txBody>
          <a:bodyPr/>
          <a:lstStyle/>
          <a:p>
            <a:fld id="{F58684B6-A7F8-4137-B0F0-090A9E9CB86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2pPr>
              <a:defRPr>
                <a:solidFill>
                  <a:srgbClr val="002060"/>
                </a:solidFill>
              </a:defRPr>
            </a:lvl2pPr>
            <a:lvl3pPr>
              <a:defRPr>
                <a:solidFill>
                  <a:srgbClr val="00B0F0"/>
                </a:solidFill>
              </a:defRPr>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pPr rtl="1"/>
            <a:r>
              <a:rPr lang="fa-IR" dirty="0" smtClean="0"/>
              <a:t>پژوهشکده علوم اطلاعات</a:t>
            </a:r>
            <a:endParaRPr lang="en-US" dirty="0"/>
          </a:p>
        </p:txBody>
      </p:sp>
      <p:sp>
        <p:nvSpPr>
          <p:cNvPr id="6" name="Slide Number Placeholder 5"/>
          <p:cNvSpPr>
            <a:spLocks noGrp="1"/>
          </p:cNvSpPr>
          <p:nvPr>
            <p:ph type="sldNum" sz="quarter" idx="12"/>
          </p:nvPr>
        </p:nvSpPr>
        <p:spPr/>
        <p:txBody>
          <a:bodyPr/>
          <a:lstStyle/>
          <a:p>
            <a:fld id="{480468B3-1773-4851-AE03-2E9926578D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pPr rtl="1"/>
            <a:r>
              <a:rPr lang="fa-IR" dirty="0" smtClean="0"/>
              <a:t>پژوهشکده علوم اطلاعات</a:t>
            </a:r>
            <a:endParaRPr lang="en-US" dirty="0"/>
          </a:p>
        </p:txBody>
      </p:sp>
      <p:sp>
        <p:nvSpPr>
          <p:cNvPr id="6" name="Slide Number Placeholder 5"/>
          <p:cNvSpPr>
            <a:spLocks noGrp="1"/>
          </p:cNvSpPr>
          <p:nvPr>
            <p:ph type="sldNum" sz="quarter" idx="12"/>
          </p:nvPr>
        </p:nvSpPr>
        <p:spPr/>
        <p:txBody>
          <a:bodyPr/>
          <a:lstStyle/>
          <a:p>
            <a:fld id="{F3F8D21F-F454-4774-BABA-BCF50F36767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pPr rtl="1"/>
            <a:r>
              <a:rPr lang="fa-IR" dirty="0" smtClean="0"/>
              <a:t>پژوهشکده علوم اطلاعات</a:t>
            </a:r>
            <a:endParaRPr lang="en-US" dirty="0"/>
          </a:p>
        </p:txBody>
      </p:sp>
      <p:sp>
        <p:nvSpPr>
          <p:cNvPr id="7" name="Slide Number Placeholder 6"/>
          <p:cNvSpPr>
            <a:spLocks noGrp="1"/>
          </p:cNvSpPr>
          <p:nvPr>
            <p:ph type="sldNum" sz="quarter" idx="12"/>
          </p:nvPr>
        </p:nvSpPr>
        <p:spPr/>
        <p:txBody>
          <a:bodyPr/>
          <a:lstStyle/>
          <a:p>
            <a:fld id="{0A1A7BFA-AA1B-4A82-B040-E85805887D2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pPr rtl="1"/>
            <a:r>
              <a:rPr lang="fa-IR" dirty="0" smtClean="0"/>
              <a:t>پژوهشکده علوم اطلاعات</a:t>
            </a:r>
            <a:endParaRPr lang="en-US" dirty="0"/>
          </a:p>
        </p:txBody>
      </p:sp>
      <p:sp>
        <p:nvSpPr>
          <p:cNvPr id="9" name="Slide Number Placeholder 8"/>
          <p:cNvSpPr>
            <a:spLocks noGrp="1"/>
          </p:cNvSpPr>
          <p:nvPr>
            <p:ph type="sldNum" sz="quarter" idx="12"/>
          </p:nvPr>
        </p:nvSpPr>
        <p:spPr/>
        <p:txBody>
          <a:bodyPr/>
          <a:lstStyle/>
          <a:p>
            <a:fld id="{A0E506D9-274A-4DFE-AFF6-79535B23EAD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pPr rtl="1"/>
            <a:r>
              <a:rPr lang="fa-IR" dirty="0"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06FD9266-D20D-459D-B8A4-7A9FB6CA52D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pPr rtl="1"/>
            <a:r>
              <a:rPr lang="fa-IR" dirty="0" smtClean="0"/>
              <a:t>پژوهشکده علوم اطلاعات</a:t>
            </a:r>
            <a:endParaRPr lang="en-US" dirty="0"/>
          </a:p>
        </p:txBody>
      </p:sp>
      <p:sp>
        <p:nvSpPr>
          <p:cNvPr id="4" name="Slide Number Placeholder 3"/>
          <p:cNvSpPr>
            <a:spLocks noGrp="1"/>
          </p:cNvSpPr>
          <p:nvPr>
            <p:ph type="sldNum" sz="quarter" idx="12"/>
          </p:nvPr>
        </p:nvSpPr>
        <p:spPr/>
        <p:txBody>
          <a:bodyPr/>
          <a:lstStyle/>
          <a:p>
            <a:fld id="{C780C26E-791C-45E5-A609-95C08CB874E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pPr rtl="1"/>
            <a:r>
              <a:rPr lang="fa-IR" dirty="0" smtClean="0"/>
              <a:t>پژوهشکده علوم اطلاعات</a:t>
            </a:r>
            <a:endParaRPr lang="en-US" dirty="0"/>
          </a:p>
        </p:txBody>
      </p:sp>
      <p:sp>
        <p:nvSpPr>
          <p:cNvPr id="7" name="Slide Number Placeholder 6"/>
          <p:cNvSpPr>
            <a:spLocks noGrp="1"/>
          </p:cNvSpPr>
          <p:nvPr>
            <p:ph type="sldNum" sz="quarter" idx="12"/>
          </p:nvPr>
        </p:nvSpPr>
        <p:spPr/>
        <p:txBody>
          <a:bodyPr/>
          <a:lstStyle/>
          <a:p>
            <a:fld id="{1B9846C0-2851-4C18-8D7A-25EF92B02F0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pPr rtl="1"/>
            <a:r>
              <a:rPr lang="fa-IR" dirty="0" smtClean="0"/>
              <a:t>پژوهشکده علوم اطلاعات</a:t>
            </a:r>
            <a:endParaRPr lang="en-US" dirty="0"/>
          </a:p>
        </p:txBody>
      </p:sp>
      <p:sp>
        <p:nvSpPr>
          <p:cNvPr id="7" name="Slide Number Placeholder 6"/>
          <p:cNvSpPr>
            <a:spLocks noGrp="1"/>
          </p:cNvSpPr>
          <p:nvPr>
            <p:ph type="sldNum" sz="quarter" idx="12"/>
          </p:nvPr>
        </p:nvSpPr>
        <p:spPr/>
        <p:txBody>
          <a:bodyPr/>
          <a:lstStyle/>
          <a:p>
            <a:fld id="{3F78CD15-AF7E-4BA0-817D-1A7FAC3B0EA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2000"/>
            <a:lum/>
          </a:blip>
          <a:srcRect/>
          <a:stretch>
            <a:fillRect l="6000" t="-6000" r="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400">
                <a:solidFill>
                  <a:schemeClr val="tx1">
                    <a:tint val="75000"/>
                  </a:schemeClr>
                </a:solidFill>
                <a:cs typeface="B Lotus" pitchFamily="2" charset="-78"/>
              </a:defRPr>
            </a:lvl1pPr>
          </a:lstStyle>
          <a:p>
            <a:pPr rtl="1"/>
            <a:r>
              <a:rPr lang="fa-IR" dirty="0" smtClean="0"/>
              <a:t>پژوهشکده علوم اطلاعات</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BF9E7-3765-4C12-B483-B7D9434974EF}" type="slidenum">
              <a:rPr lang="en-US" smtClean="0"/>
              <a:pPr/>
              <a:t>‹#›</a:t>
            </a:fld>
            <a:endParaRPr lang="en-US" dirty="0"/>
          </a:p>
        </p:txBody>
      </p:sp>
      <p:sp>
        <p:nvSpPr>
          <p:cNvPr id="8" name="TextBox 7"/>
          <p:cNvSpPr txBox="1"/>
          <p:nvPr userDrawn="1"/>
        </p:nvSpPr>
        <p:spPr>
          <a:xfrm>
            <a:off x="0" y="0"/>
            <a:ext cx="9144000" cy="276999"/>
          </a:xfrm>
          <a:prstGeom prst="rect">
            <a:avLst/>
          </a:prstGeom>
          <a:solidFill>
            <a:srgbClr val="00B0F0"/>
          </a:solidFill>
        </p:spPr>
        <p:txBody>
          <a:bodyPr wrap="square" rtlCol="0">
            <a:spAutoFit/>
          </a:bodyPr>
          <a:lstStyle/>
          <a:p>
            <a:r>
              <a:rPr lang="en-US" sz="1200" b="0" i="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Iranian</a:t>
            </a:r>
            <a:r>
              <a:rPr lang="en-US" sz="1200" b="0" i="0" baseline="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Research Institute for Information Science and Technology (IRANDOC)</a:t>
            </a:r>
            <a:endParaRPr lang="en-US" sz="1200" b="0" i="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10" name="Picture 9" descr="irandoc_header.gif"/>
          <p:cNvPicPr>
            <a:picLocks noChangeAspect="1"/>
          </p:cNvPicPr>
          <p:nvPr userDrawn="1"/>
        </p:nvPicPr>
        <p:blipFill>
          <a:blip r:embed="rId14" cstate="print"/>
          <a:srcRect l="59231" t="7895" r="1795" b="7895"/>
          <a:stretch>
            <a:fillRect/>
          </a:stretch>
        </p:blipFill>
        <p:spPr>
          <a:xfrm>
            <a:off x="7696203" y="0"/>
            <a:ext cx="1447797" cy="3048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dt="0"/>
  <p:txStyles>
    <p:titleStyle>
      <a:lvl1pPr algn="ctr" defTabSz="914400" rtl="1" eaLnBrk="1" latinLnBrk="0" hangingPunct="1">
        <a:spcBef>
          <a:spcPct val="0"/>
        </a:spcBef>
        <a:buNone/>
        <a:defRPr sz="3600" b="1" kern="1200">
          <a:solidFill>
            <a:schemeClr val="tx1"/>
          </a:solidFill>
          <a:latin typeface="+mj-lt"/>
          <a:ea typeface="+mj-ea"/>
          <a:cs typeface="B Titr" pitchFamily="2" charset="-78"/>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B Nazanin" pitchFamily="2" charset="-78"/>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B Nazanin" pitchFamily="2" charset="-78"/>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B Nazanin" pitchFamily="2" charset="-78"/>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B Nazanin" pitchFamily="2" charset="-78"/>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B Nazanin" pitchFamily="2" charset="-7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21.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dirty="0" smtClean="0"/>
              <a:t>ارزیابی پژوهش: روشها، مدلها و چالشها</a:t>
            </a:r>
            <a:endParaRPr lang="en-US" dirty="0"/>
          </a:p>
        </p:txBody>
      </p:sp>
      <p:sp>
        <p:nvSpPr>
          <p:cNvPr id="3" name="Subtitle 2"/>
          <p:cNvSpPr>
            <a:spLocks noGrp="1"/>
          </p:cNvSpPr>
          <p:nvPr>
            <p:ph type="subTitle" idx="1"/>
          </p:nvPr>
        </p:nvSpPr>
        <p:spPr/>
        <p:txBody>
          <a:bodyPr>
            <a:normAutofit lnSpcReduction="10000"/>
          </a:bodyPr>
          <a:lstStyle/>
          <a:p>
            <a:r>
              <a:rPr lang="fa-IR" dirty="0" smtClean="0"/>
              <a:t>حميد رضا جمالي</a:t>
            </a:r>
          </a:p>
          <a:p>
            <a:r>
              <a:rPr lang="fa-IR" sz="1800" dirty="0" smtClean="0"/>
              <a:t>استاديار دانشگاه تربيت معلم تهران و</a:t>
            </a:r>
          </a:p>
          <a:p>
            <a:r>
              <a:rPr lang="fa-IR" sz="1800" dirty="0" smtClean="0"/>
              <a:t>سرپرست پژوهشکده علوم اطلاعات ايرانداك</a:t>
            </a:r>
            <a:endParaRPr lang="en-US" sz="1800" dirty="0" smtClean="0"/>
          </a:p>
          <a:p>
            <a:r>
              <a:rPr lang="fa-IR" sz="1600" b="0" dirty="0" smtClean="0"/>
              <a:t>29 تیر 1390</a:t>
            </a:r>
          </a:p>
          <a:p>
            <a:r>
              <a:rPr lang="en-US" sz="1400" b="0" dirty="0" smtClean="0">
                <a:solidFill>
                  <a:srgbClr val="0066FF"/>
                </a:solidFill>
                <a:latin typeface="Arial" pitchFamily="34" charset="0"/>
                <a:cs typeface="Arial" pitchFamily="34" charset="0"/>
              </a:rPr>
              <a:t>h.jamali@irandoc.ac.ir</a:t>
            </a:r>
            <a:endParaRPr lang="en-US" sz="1400" b="0" dirty="0">
              <a:solidFill>
                <a:srgbClr val="0066FF"/>
              </a:solidFill>
              <a:latin typeface="Arial" pitchFamily="34" charset="0"/>
              <a:cs typeface="Arial" pitchFamily="34" charset="0"/>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10000" y="990600"/>
            <a:ext cx="1528092" cy="9942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تلاشهاي اوليه- دهه 1950</a:t>
            </a:r>
            <a:endParaRPr lang="fa-IR" dirty="0"/>
          </a:p>
        </p:txBody>
      </p:sp>
      <p:sp>
        <p:nvSpPr>
          <p:cNvPr id="3" name="Content Placeholder 2"/>
          <p:cNvSpPr>
            <a:spLocks noGrp="1"/>
          </p:cNvSpPr>
          <p:nvPr>
            <p:ph idx="1"/>
          </p:nvPr>
        </p:nvSpPr>
        <p:spPr/>
        <p:txBody>
          <a:bodyPr/>
          <a:lstStyle/>
          <a:p>
            <a:pPr algn="l" rtl="0"/>
            <a:r>
              <a:rPr lang="en-US" dirty="0" smtClean="0"/>
              <a:t>The Source of Invention, 1958</a:t>
            </a:r>
          </a:p>
          <a:p>
            <a:pPr algn="r"/>
            <a:r>
              <a:rPr lang="fa-IR" dirty="0" smtClean="0"/>
              <a:t>مطالعه موردي تكامل 61 نوآوري از رشته‌هاي مختلف (مثل ميكروسكوپ الكتروني، انسولين، استرپتومايسين)</a:t>
            </a:r>
          </a:p>
          <a:p>
            <a:pPr algn="r"/>
            <a:r>
              <a:rPr lang="fa-IR" dirty="0" smtClean="0"/>
              <a:t>به دنبال منابع مالي و سازمانهاي پژوهشي مؤثر در ايجاد نوآوري</a:t>
            </a:r>
          </a:p>
          <a:p>
            <a:pPr algn="r"/>
            <a:r>
              <a:rPr lang="fa-IR" dirty="0" smtClean="0"/>
              <a:t>نتيجه: انواع مختلف سازمانها از جمله دولت، صنعت و افراد در نوآوري دخيل هستند</a:t>
            </a:r>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10</a:t>
            </a:fld>
            <a:endParaRPr lang="en-US"/>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تلاشهاي اوليه- دهه 1960</a:t>
            </a:r>
            <a:endParaRPr lang="fa-IR" dirty="0"/>
          </a:p>
        </p:txBody>
      </p:sp>
      <p:sp>
        <p:nvSpPr>
          <p:cNvPr id="3" name="Content Placeholder 2"/>
          <p:cNvSpPr>
            <a:spLocks noGrp="1"/>
          </p:cNvSpPr>
          <p:nvPr>
            <p:ph idx="1"/>
          </p:nvPr>
        </p:nvSpPr>
        <p:spPr/>
        <p:txBody>
          <a:bodyPr/>
          <a:lstStyle/>
          <a:p>
            <a:pPr algn="l" rtl="0"/>
            <a:r>
              <a:rPr lang="en-US" dirty="0" smtClean="0"/>
              <a:t>Project Hindsight, 1967</a:t>
            </a:r>
          </a:p>
          <a:p>
            <a:pPr algn="r"/>
            <a:r>
              <a:rPr lang="fa-IR" dirty="0" smtClean="0"/>
              <a:t>باني وزارت دفاع آمريكا</a:t>
            </a:r>
          </a:p>
          <a:p>
            <a:pPr algn="r"/>
            <a:r>
              <a:rPr lang="fa-IR" dirty="0" smtClean="0"/>
              <a:t>هدف: ارزش حاصل از سرمايه گذاري روي پژوهش در سخت افزار نظامي</a:t>
            </a:r>
          </a:p>
          <a:p>
            <a:pPr algn="r"/>
            <a:r>
              <a:rPr lang="fa-IR" dirty="0" smtClean="0"/>
              <a:t>بررسي 710 رخداد منجر به ابداع 20سيستم دفاعي (20 سال رو به عقب)</a:t>
            </a:r>
          </a:p>
          <a:p>
            <a:pPr algn="r"/>
            <a:r>
              <a:rPr lang="fa-IR" dirty="0" smtClean="0"/>
              <a:t>نتيجه:91% مرتبط با فناوري، 9% مرتبط با علم (پژوهش غير مأموريت محور)</a:t>
            </a:r>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11</a:t>
            </a:fld>
            <a:endParaRPr lang="en-US"/>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تلاشهاي اوليه- دهه 1960 ادامه</a:t>
            </a:r>
            <a:endParaRPr lang="fa-IR" dirty="0"/>
          </a:p>
        </p:txBody>
      </p:sp>
      <p:sp>
        <p:nvSpPr>
          <p:cNvPr id="3" name="Content Placeholder 2"/>
          <p:cNvSpPr>
            <a:spLocks noGrp="1"/>
          </p:cNvSpPr>
          <p:nvPr>
            <p:ph idx="1"/>
          </p:nvPr>
        </p:nvSpPr>
        <p:spPr/>
        <p:txBody>
          <a:bodyPr/>
          <a:lstStyle/>
          <a:p>
            <a:pPr algn="l" rtl="0"/>
            <a:r>
              <a:rPr lang="en-US" dirty="0" smtClean="0"/>
              <a:t>TRACES, 1968</a:t>
            </a:r>
          </a:p>
          <a:p>
            <a:pPr algn="r"/>
            <a:r>
              <a:rPr lang="fa-IR" dirty="0" smtClean="0"/>
              <a:t>بررسي 340 رخداد (مقاله، پيشرفت علمي..) منجر به ابداع 5 نوآوري طي يك دوره 50 ساله ( از جمله نوار ضبط ويدئو، اكسيد آهن منغاطيسي)</a:t>
            </a:r>
          </a:p>
          <a:p>
            <a:pPr algn="r"/>
            <a:r>
              <a:rPr lang="fa-IR" dirty="0" smtClean="0"/>
              <a:t>نتيجه: 70% رخدادهاي منجر به ابداع تحقيقات پايه (غير مأموريت محور) و 20% كاربردي بودند</a:t>
            </a:r>
          </a:p>
          <a:p>
            <a:pPr algn="r"/>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12</a:t>
            </a:fld>
            <a:endParaRPr lang="en-US"/>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تلاشهاي اوليه- دهه 1970</a:t>
            </a:r>
            <a:endParaRPr lang="fa-IR" dirty="0"/>
          </a:p>
        </p:txBody>
      </p:sp>
      <p:sp>
        <p:nvSpPr>
          <p:cNvPr id="3" name="Content Placeholder 2"/>
          <p:cNvSpPr>
            <a:spLocks noGrp="1"/>
          </p:cNvSpPr>
          <p:nvPr>
            <p:ph idx="1"/>
          </p:nvPr>
        </p:nvSpPr>
        <p:spPr/>
        <p:txBody>
          <a:bodyPr>
            <a:normAutofit lnSpcReduction="10000"/>
          </a:bodyPr>
          <a:lstStyle/>
          <a:p>
            <a:pPr algn="l" rtl="0"/>
            <a:r>
              <a:rPr lang="en-US" dirty="0" smtClean="0"/>
              <a:t>Battelle, 1973</a:t>
            </a:r>
          </a:p>
          <a:p>
            <a:pPr algn="r"/>
            <a:r>
              <a:rPr lang="fa-IR" dirty="0" smtClean="0"/>
              <a:t>هدف: مشابه پروژه تريس؛ تفاوت: مرتب كردن رخدادها به ترتيب اهميت</a:t>
            </a:r>
          </a:p>
          <a:p>
            <a:r>
              <a:rPr lang="fa-IR" dirty="0" smtClean="0"/>
              <a:t>بررسي 3 نوآوري از موارد بررسي شده در تريس (نوار ضبط ويدئو، اكسيد آهن منغاطيسي، داروي خوراكي ضد بارداري) و 5 مورد جديد (الكتروفوتوگرافي) در يك دوره 50 ساله</a:t>
            </a:r>
          </a:p>
          <a:p>
            <a:r>
              <a:rPr lang="fa-IR" dirty="0" smtClean="0"/>
              <a:t>نتيجه: پژوهش كاربردي و پايه هردو در نوآوري مهم هستند، اما سهم پژوهشهاي كاربردي به عنوان موارد تعيين كننده بيشتر است</a:t>
            </a:r>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13</a:t>
            </a:fld>
            <a:endParaRPr lang="en-US"/>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تلاشهاي اوليه- دهه 1980-</a:t>
            </a:r>
            <a:endParaRPr lang="fa-IR" dirty="0"/>
          </a:p>
        </p:txBody>
      </p:sp>
      <p:sp>
        <p:nvSpPr>
          <p:cNvPr id="3" name="Content Placeholder 2"/>
          <p:cNvSpPr>
            <a:spLocks noGrp="1"/>
          </p:cNvSpPr>
          <p:nvPr>
            <p:ph idx="1"/>
          </p:nvPr>
        </p:nvSpPr>
        <p:spPr/>
        <p:txBody>
          <a:bodyPr/>
          <a:lstStyle/>
          <a:p>
            <a:r>
              <a:rPr lang="fa-IR" dirty="0" smtClean="0"/>
              <a:t>كوچكتر شدن مطالعات</a:t>
            </a:r>
          </a:p>
          <a:p>
            <a:r>
              <a:rPr lang="fa-IR" dirty="0" smtClean="0"/>
              <a:t>دخيل كردن فاكتورهاي بيشتر</a:t>
            </a:r>
          </a:p>
          <a:p>
            <a:r>
              <a:rPr lang="fa-IR" dirty="0" smtClean="0"/>
              <a:t>دخيل كردن بروندادهاي بيشتر</a:t>
            </a:r>
          </a:p>
          <a:p>
            <a:r>
              <a:rPr lang="fa-IR" dirty="0" smtClean="0"/>
              <a:t>تمركز بر روي فرايند نوآوري و برونداد آن</a:t>
            </a:r>
          </a:p>
          <a:p>
            <a:r>
              <a:rPr lang="fa-IR" dirty="0" smtClean="0"/>
              <a:t>رواج ارزيابي نهادهاي پژوهشي</a:t>
            </a:r>
          </a:p>
          <a:p>
            <a:r>
              <a:rPr lang="fa-IR" dirty="0" smtClean="0"/>
              <a:t>ظهور نظامهاي ارزيابي ملي</a:t>
            </a:r>
          </a:p>
          <a:p>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14</a:t>
            </a:fld>
            <a:endParaRPr lang="en-US"/>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جمع بندي </a:t>
            </a:r>
            <a:endParaRPr lang="fa-IR" dirty="0"/>
          </a:p>
        </p:txBody>
      </p:sp>
      <p:sp>
        <p:nvSpPr>
          <p:cNvPr id="3" name="Content Placeholder 2"/>
          <p:cNvSpPr>
            <a:spLocks noGrp="1"/>
          </p:cNvSpPr>
          <p:nvPr>
            <p:ph idx="1"/>
          </p:nvPr>
        </p:nvSpPr>
        <p:spPr/>
        <p:txBody>
          <a:bodyPr/>
          <a:lstStyle/>
          <a:p>
            <a:r>
              <a:rPr lang="fa-IR" dirty="0" smtClean="0"/>
              <a:t>شروع ارزيابي</a:t>
            </a:r>
          </a:p>
          <a:p>
            <a:pPr lvl="1"/>
            <a:r>
              <a:rPr lang="fa-IR" dirty="0" smtClean="0"/>
              <a:t>با اهداف كلان راهبردي</a:t>
            </a:r>
          </a:p>
          <a:p>
            <a:pPr lvl="1"/>
            <a:r>
              <a:rPr lang="fa-IR" dirty="0" smtClean="0"/>
              <a:t>پروژه‌هاي بسيار بزرگ</a:t>
            </a:r>
          </a:p>
          <a:p>
            <a:pPr lvl="1"/>
            <a:r>
              <a:rPr lang="fa-IR" dirty="0" smtClean="0"/>
              <a:t>تأكيد بر دستاورد و جنبه‌هاي اقتصادي</a:t>
            </a:r>
          </a:p>
          <a:p>
            <a:pPr>
              <a:buNone/>
            </a:pPr>
            <a:endParaRPr lang="fa-IR" dirty="0" smtClean="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15</a:t>
            </a:fld>
            <a:endParaRPr lang="en-US"/>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ارزيابي پژوهش: واحد و هدف ارزيابي</a:t>
            </a:r>
            <a:endParaRPr lang="fa-IR" dirty="0"/>
          </a:p>
        </p:txBody>
      </p:sp>
      <p:sp>
        <p:nvSpPr>
          <p:cNvPr id="3" name="Content Placeholder 2"/>
          <p:cNvSpPr>
            <a:spLocks noGrp="1"/>
          </p:cNvSpPr>
          <p:nvPr>
            <p:ph idx="1"/>
          </p:nvPr>
        </p:nvSpPr>
        <p:spPr/>
        <p:txBody>
          <a:bodyPr/>
          <a:lstStyle/>
          <a:p>
            <a:r>
              <a:rPr lang="fa-IR" dirty="0" smtClean="0"/>
              <a:t>شخص: براي ارتقاء، تبديل وضعيت</a:t>
            </a:r>
          </a:p>
          <a:p>
            <a:r>
              <a:rPr lang="fa-IR" dirty="0" smtClean="0"/>
              <a:t>گروه پژوهشي: براي گرانت و پروژه</a:t>
            </a:r>
          </a:p>
          <a:p>
            <a:r>
              <a:rPr lang="fa-IR" dirty="0" smtClean="0"/>
              <a:t>گروه (دپارتمان) يا دانشكده و دانشگاه: براي بودجه پژوهشي</a:t>
            </a:r>
          </a:p>
          <a:p>
            <a:r>
              <a:rPr lang="fa-IR" dirty="0" smtClean="0"/>
              <a:t>كشور (منطقه): برنامه ريزي راهبردي</a:t>
            </a:r>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16</a:t>
            </a:fld>
            <a:endParaRPr lang="en-US"/>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دسته بندي شاخص‌ها </a:t>
            </a:r>
            <a:r>
              <a:rPr lang="fa-IR" sz="2800" dirty="0" smtClean="0">
                <a:solidFill>
                  <a:srgbClr val="0070C0"/>
                </a:solidFill>
                <a:latin typeface="+mn-lt"/>
                <a:ea typeface="+mn-ea"/>
                <a:cs typeface="B Nazanin" pitchFamily="2" charset="-78"/>
              </a:rPr>
              <a:t>بر اساس ماهيت و عملكرد</a:t>
            </a:r>
          </a:p>
        </p:txBody>
      </p:sp>
      <p:sp>
        <p:nvSpPr>
          <p:cNvPr id="3" name="Content Placeholder 2"/>
          <p:cNvSpPr>
            <a:spLocks noGrp="1"/>
          </p:cNvSpPr>
          <p:nvPr>
            <p:ph sz="half" idx="1"/>
          </p:nvPr>
        </p:nvSpPr>
        <p:spPr/>
        <p:txBody>
          <a:bodyPr>
            <a:normAutofit/>
          </a:bodyPr>
          <a:lstStyle/>
          <a:p>
            <a:r>
              <a:rPr lang="fa-IR" dirty="0" smtClean="0"/>
              <a:t>درونداد </a:t>
            </a:r>
            <a:r>
              <a:rPr lang="en-US" dirty="0" smtClean="0"/>
              <a:t>input</a:t>
            </a:r>
            <a:endParaRPr lang="fa-IR" dirty="0" smtClean="0"/>
          </a:p>
          <a:p>
            <a:r>
              <a:rPr lang="fa-IR" dirty="0" smtClean="0"/>
              <a:t>برونداد </a:t>
            </a:r>
            <a:r>
              <a:rPr lang="en-US" dirty="0" smtClean="0"/>
              <a:t>output</a:t>
            </a:r>
            <a:endParaRPr lang="fa-IR" dirty="0" smtClean="0"/>
          </a:p>
          <a:p>
            <a:pPr>
              <a:buNone/>
            </a:pPr>
            <a:endParaRPr lang="fa-IR" dirty="0" smtClean="0"/>
          </a:p>
          <a:p>
            <a:r>
              <a:rPr lang="fa-IR" dirty="0" smtClean="0"/>
              <a:t>كاركردي </a:t>
            </a:r>
            <a:r>
              <a:rPr lang="en-US" dirty="0" smtClean="0"/>
              <a:t>functional</a:t>
            </a:r>
            <a:endParaRPr lang="fa-IR" dirty="0" smtClean="0"/>
          </a:p>
          <a:p>
            <a:r>
              <a:rPr lang="fa-IR" dirty="0" smtClean="0"/>
              <a:t>ابزاري </a:t>
            </a:r>
            <a:r>
              <a:rPr lang="en-US" dirty="0" smtClean="0"/>
              <a:t>instrumental</a:t>
            </a:r>
            <a:endParaRPr lang="fa-IR" dirty="0" smtClean="0"/>
          </a:p>
          <a:p>
            <a:endParaRPr lang="fa-IR" dirty="0" smtClean="0"/>
          </a:p>
          <a:p>
            <a:r>
              <a:rPr lang="fa-IR" dirty="0" smtClean="0"/>
              <a:t>كمّي (پايگاه) </a:t>
            </a:r>
            <a:r>
              <a:rPr lang="en-US" sz="2000" dirty="0" err="1" smtClean="0"/>
              <a:t>Quan</a:t>
            </a:r>
            <a:r>
              <a:rPr lang="en-US" sz="2000" dirty="0" smtClean="0"/>
              <a:t>, database</a:t>
            </a:r>
            <a:endParaRPr lang="fa-IR" sz="2000" dirty="0" smtClean="0"/>
          </a:p>
          <a:p>
            <a:r>
              <a:rPr lang="fa-IR" dirty="0" smtClean="0"/>
              <a:t>كيفي (ذهني) </a:t>
            </a:r>
            <a:r>
              <a:rPr lang="en-US" sz="2000" dirty="0" err="1" smtClean="0"/>
              <a:t>Qual</a:t>
            </a:r>
            <a:r>
              <a:rPr lang="en-US" sz="2000" dirty="0" smtClean="0"/>
              <a:t>, perceptual</a:t>
            </a:r>
            <a:endParaRPr lang="fa-IR" sz="2000" dirty="0" smtClean="0"/>
          </a:p>
        </p:txBody>
      </p:sp>
      <p:sp>
        <p:nvSpPr>
          <p:cNvPr id="6" name="Content Placeholder 5"/>
          <p:cNvSpPr>
            <a:spLocks noGrp="1"/>
          </p:cNvSpPr>
          <p:nvPr>
            <p:ph sz="half" idx="2"/>
          </p:nvPr>
        </p:nvSpPr>
        <p:spPr/>
        <p:txBody>
          <a:bodyPr>
            <a:normAutofit/>
          </a:bodyPr>
          <a:lstStyle/>
          <a:p>
            <a:r>
              <a:rPr lang="fa-IR" dirty="0" smtClean="0"/>
              <a:t>فعاليت </a:t>
            </a:r>
            <a:r>
              <a:rPr lang="en-US" dirty="0" smtClean="0"/>
              <a:t>activity</a:t>
            </a:r>
            <a:endParaRPr lang="fa-IR" dirty="0" smtClean="0"/>
          </a:p>
          <a:p>
            <a:r>
              <a:rPr lang="fa-IR" dirty="0" smtClean="0"/>
              <a:t>زايندگي </a:t>
            </a:r>
            <a:r>
              <a:rPr lang="en-US" dirty="0" smtClean="0"/>
              <a:t>productivity</a:t>
            </a:r>
            <a:endParaRPr lang="fa-IR" dirty="0" smtClean="0"/>
          </a:p>
          <a:p>
            <a:r>
              <a:rPr lang="fa-IR" dirty="0" smtClean="0"/>
              <a:t>پيشرفت </a:t>
            </a:r>
            <a:r>
              <a:rPr lang="en-US" dirty="0" smtClean="0"/>
              <a:t>progress</a:t>
            </a:r>
            <a:endParaRPr lang="fa-IR" dirty="0" smtClean="0"/>
          </a:p>
          <a:p>
            <a:pPr>
              <a:buNone/>
            </a:pPr>
            <a:endParaRPr lang="fa-IR" dirty="0" smtClean="0"/>
          </a:p>
          <a:p>
            <a:r>
              <a:rPr lang="fa-IR" dirty="0" smtClean="0"/>
              <a:t>كيفيت </a:t>
            </a:r>
            <a:r>
              <a:rPr lang="en-US" dirty="0" smtClean="0"/>
              <a:t>quality</a:t>
            </a:r>
            <a:endParaRPr lang="fa-IR" dirty="0" smtClean="0"/>
          </a:p>
          <a:p>
            <a:r>
              <a:rPr lang="fa-IR" dirty="0" smtClean="0"/>
              <a:t>اهميت </a:t>
            </a:r>
            <a:r>
              <a:rPr lang="en-US" dirty="0" smtClean="0"/>
              <a:t>importance</a:t>
            </a:r>
            <a:endParaRPr lang="fa-IR" dirty="0" smtClean="0"/>
          </a:p>
          <a:p>
            <a:r>
              <a:rPr lang="fa-IR" dirty="0" smtClean="0"/>
              <a:t>تأثير </a:t>
            </a:r>
            <a:r>
              <a:rPr lang="en-US" dirty="0" smtClean="0"/>
              <a:t>impact</a:t>
            </a:r>
            <a:endParaRPr lang="fa-IR" dirty="0" smtClean="0"/>
          </a:p>
          <a:p>
            <a:pPr>
              <a:buNone/>
            </a:pPr>
            <a:endParaRPr lang="fa-IR" dirty="0" smtClean="0"/>
          </a:p>
          <a:p>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17</a:t>
            </a:fld>
            <a:endParaRPr lang="en-US"/>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 calcmode="lin" valueType="num">
                                      <p:cBhvr additive="base">
                                        <p:cTn id="2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 calcmode="lin" valueType="num">
                                      <p:cBhvr additive="base">
                                        <p:cTn id="25"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 calcmode="lin" valueType="num">
                                      <p:cBhvr additive="base">
                                        <p:cTn id="2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anim calcmode="lin" valueType="num">
                                      <p:cBhvr additive="base">
                                        <p:cTn id="3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0" end="0"/>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1" end="1"/>
                                            </p:txEl>
                                          </p:spTgt>
                                        </p:tgtEl>
                                        <p:attrNameLst>
                                          <p:attrName>style.visibility</p:attrName>
                                        </p:attrNameLst>
                                      </p:cBhvr>
                                      <p:to>
                                        <p:strVal val="visible"/>
                                      </p:to>
                                    </p:set>
                                    <p:anim calcmode="lin" valueType="num">
                                      <p:cBhvr additive="base">
                                        <p:cTn id="3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3" end="3"/>
                                            </p:txEl>
                                          </p:spTgt>
                                        </p:tgtEl>
                                        <p:attrNameLst>
                                          <p:attrName>style.visibility</p:attrName>
                                        </p:attrNameLst>
                                      </p:cBhvr>
                                      <p:to>
                                        <p:strVal val="visible"/>
                                      </p:to>
                                    </p:set>
                                    <p:anim calcmode="lin" valueType="num">
                                      <p:cBhvr additive="base">
                                        <p:cTn id="4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 calcmode="lin" valueType="num">
                                      <p:cBhvr additive="base">
                                        <p:cTn id="4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additive="base">
                                        <p:cTn id="5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anim calcmode="lin" valueType="num">
                                      <p:cBhvr additive="base">
                                        <p:cTn id="5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دسته بندي شاخصها </a:t>
            </a:r>
            <a:r>
              <a:rPr lang="fa-IR" dirty="0" smtClean="0">
                <a:solidFill>
                  <a:srgbClr val="0070C0"/>
                </a:solidFill>
              </a:rPr>
              <a:t>...</a:t>
            </a:r>
            <a:endParaRPr lang="fa-IR" dirty="0">
              <a:solidFill>
                <a:srgbClr val="0070C0"/>
              </a:solidFill>
            </a:endParaRPr>
          </a:p>
        </p:txBody>
      </p:sp>
      <p:sp>
        <p:nvSpPr>
          <p:cNvPr id="3" name="Content Placeholder 2"/>
          <p:cNvSpPr>
            <a:spLocks noGrp="1"/>
          </p:cNvSpPr>
          <p:nvPr>
            <p:ph sz="half" idx="1"/>
          </p:nvPr>
        </p:nvSpPr>
        <p:spPr/>
        <p:txBody>
          <a:bodyPr/>
          <a:lstStyle/>
          <a:p>
            <a:pPr algn="ctr">
              <a:buNone/>
            </a:pPr>
            <a:r>
              <a:rPr lang="fa-IR" b="1" dirty="0" smtClean="0">
                <a:solidFill>
                  <a:srgbClr val="0070C0"/>
                </a:solidFill>
              </a:rPr>
              <a:t>بر اساس سطح ارزيابي</a:t>
            </a:r>
          </a:p>
          <a:p>
            <a:r>
              <a:rPr lang="fa-IR" dirty="0" smtClean="0"/>
              <a:t>خرد </a:t>
            </a:r>
            <a:r>
              <a:rPr lang="en-US" dirty="0" smtClean="0"/>
              <a:t>micro</a:t>
            </a:r>
            <a:endParaRPr lang="fa-IR" dirty="0" smtClean="0"/>
          </a:p>
          <a:p>
            <a:r>
              <a:rPr lang="fa-IR" dirty="0" smtClean="0"/>
              <a:t>ميانه </a:t>
            </a:r>
            <a:r>
              <a:rPr lang="en-US" dirty="0" err="1" smtClean="0"/>
              <a:t>meso</a:t>
            </a:r>
            <a:endParaRPr lang="fa-IR" dirty="0" smtClean="0"/>
          </a:p>
          <a:p>
            <a:r>
              <a:rPr lang="fa-IR" dirty="0" smtClean="0"/>
              <a:t>كلان </a:t>
            </a:r>
            <a:r>
              <a:rPr lang="en-US" dirty="0" smtClean="0"/>
              <a:t>macro</a:t>
            </a:r>
            <a:endParaRPr lang="fa-IR" dirty="0"/>
          </a:p>
        </p:txBody>
      </p:sp>
      <p:sp>
        <p:nvSpPr>
          <p:cNvPr id="4" name="Content Placeholder 3"/>
          <p:cNvSpPr>
            <a:spLocks noGrp="1"/>
          </p:cNvSpPr>
          <p:nvPr>
            <p:ph sz="half" idx="2"/>
          </p:nvPr>
        </p:nvSpPr>
        <p:spPr/>
        <p:txBody>
          <a:bodyPr/>
          <a:lstStyle/>
          <a:p>
            <a:pPr algn="ctr">
              <a:buNone/>
            </a:pPr>
            <a:r>
              <a:rPr lang="fa-IR" b="1" dirty="0" smtClean="0">
                <a:solidFill>
                  <a:srgbClr val="0070C0"/>
                </a:solidFill>
              </a:rPr>
              <a:t>بر اساس عنصر مورد ارزيابي</a:t>
            </a:r>
          </a:p>
          <a:p>
            <a:r>
              <a:rPr lang="fa-IR" dirty="0" smtClean="0"/>
              <a:t>انتشارات</a:t>
            </a:r>
          </a:p>
          <a:p>
            <a:r>
              <a:rPr lang="fa-IR" dirty="0" smtClean="0"/>
              <a:t>استنادها</a:t>
            </a:r>
          </a:p>
          <a:p>
            <a:r>
              <a:rPr lang="fa-IR" dirty="0" smtClean="0"/>
              <a:t>پروانه ثبت اختراع</a:t>
            </a:r>
          </a:p>
          <a:p>
            <a:r>
              <a:rPr lang="fa-IR" dirty="0" smtClean="0"/>
              <a:t>پتانسيل (گرانت، سرمايه انساني، تجهيزات...)</a:t>
            </a:r>
            <a:endParaRPr lang="fa-IR" dirty="0"/>
          </a:p>
        </p:txBody>
      </p:sp>
      <p:sp>
        <p:nvSpPr>
          <p:cNvPr id="5" name="Footer Placeholder 4"/>
          <p:cNvSpPr>
            <a:spLocks noGrp="1"/>
          </p:cNvSpPr>
          <p:nvPr>
            <p:ph type="ftr" sz="quarter" idx="11"/>
          </p:nvPr>
        </p:nvSpPr>
        <p:spPr/>
        <p:txBody>
          <a:bodyPr/>
          <a:lstStyle/>
          <a:p>
            <a:pPr rtl="1"/>
            <a:r>
              <a:rPr lang="fa-IR" smtClean="0"/>
              <a:t>پژوهشکده علوم اطلاعات</a:t>
            </a:r>
            <a:endParaRPr lang="en-US" dirty="0"/>
          </a:p>
        </p:txBody>
      </p:sp>
      <p:sp>
        <p:nvSpPr>
          <p:cNvPr id="6" name="Slide Number Placeholder 5"/>
          <p:cNvSpPr>
            <a:spLocks noGrp="1"/>
          </p:cNvSpPr>
          <p:nvPr>
            <p:ph type="sldNum" sz="quarter" idx="12"/>
          </p:nvPr>
        </p:nvSpPr>
        <p:spPr/>
        <p:txBody>
          <a:bodyPr/>
          <a:lstStyle/>
          <a:p>
            <a:fld id="{0A1A7BFA-AA1B-4A82-B040-E85805887D27}" type="slidenum">
              <a:rPr lang="en-US" smtClean="0"/>
              <a:pPr/>
              <a:t>18</a:t>
            </a:fld>
            <a:endParaRPr lang="en-US"/>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 calcmode="lin" valueType="num">
                                      <p:cBhvr additive="base">
                                        <p:cTn id="2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0" end="0"/>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 calcmode="lin" valueType="num">
                                      <p:cBhvr additive="base">
                                        <p:cTn id="3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 calcmode="lin" valueType="num">
                                      <p:cBhvr additive="base">
                                        <p:cTn id="3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anim calcmode="lin" valueType="num">
                                      <p:cBhvr additive="base">
                                        <p:cTn id="4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دسته بندي شاخصها </a:t>
            </a:r>
            <a:r>
              <a:rPr lang="fa-IR" sz="2800" dirty="0" smtClean="0">
                <a:solidFill>
                  <a:srgbClr val="0070C0"/>
                </a:solidFill>
                <a:latin typeface="+mn-lt"/>
                <a:ea typeface="+mn-ea"/>
                <a:cs typeface="B Nazanin" pitchFamily="2" charset="-78"/>
              </a:rPr>
              <a:t>بر اساس تعداد مجموعه هاي علم‌سنجي</a:t>
            </a:r>
          </a:p>
        </p:txBody>
      </p:sp>
      <p:sp>
        <p:nvSpPr>
          <p:cNvPr id="7" name="Content Placeholder 6"/>
          <p:cNvSpPr>
            <a:spLocks noGrp="1"/>
          </p:cNvSpPr>
          <p:nvPr>
            <p:ph idx="1"/>
          </p:nvPr>
        </p:nvSpPr>
        <p:spPr/>
        <p:txBody>
          <a:bodyPr>
            <a:normAutofit lnSpcReduction="10000"/>
          </a:bodyPr>
          <a:lstStyle/>
          <a:p>
            <a:r>
              <a:rPr lang="fa-IR" dirty="0" smtClean="0"/>
              <a:t>1- </a:t>
            </a:r>
            <a:r>
              <a:rPr lang="en-US" dirty="0" smtClean="0"/>
              <a:t>gross</a:t>
            </a:r>
            <a:r>
              <a:rPr lang="fa-IR" dirty="0" smtClean="0"/>
              <a:t>: يك جنبه از يك مجموعه در يك سطح</a:t>
            </a:r>
          </a:p>
          <a:p>
            <a:pPr>
              <a:buNone/>
            </a:pPr>
            <a:endParaRPr lang="fa-IR" dirty="0" smtClean="0"/>
          </a:p>
          <a:p>
            <a:pPr>
              <a:buNone/>
            </a:pPr>
            <a:r>
              <a:rPr lang="fa-IR" dirty="0" smtClean="0"/>
              <a:t>مثل: </a:t>
            </a:r>
          </a:p>
          <a:p>
            <a:r>
              <a:rPr lang="fa-IR" dirty="0" smtClean="0"/>
              <a:t>تعداد كل انتشارات يك سازمان</a:t>
            </a:r>
          </a:p>
          <a:p>
            <a:r>
              <a:rPr lang="fa-IR" dirty="0" smtClean="0"/>
              <a:t>تعداد كل هئيت علمي و نيروي انساني</a:t>
            </a:r>
          </a:p>
          <a:p>
            <a:r>
              <a:rPr lang="fa-IR" dirty="0" smtClean="0"/>
              <a:t>تعداد استنادهاي دريافت شده توسط يك مجله</a:t>
            </a:r>
          </a:p>
          <a:p>
            <a:r>
              <a:rPr lang="fa-IR" dirty="0" smtClean="0"/>
              <a:t>كاربرد: ارزيابي يك سازمان، براي مقايسه سازمانها با اندازه هاي مختلف مناسب نيستند</a:t>
            </a:r>
          </a:p>
        </p:txBody>
      </p:sp>
      <p:sp>
        <p:nvSpPr>
          <p:cNvPr id="5" name="Footer Placeholder 4"/>
          <p:cNvSpPr>
            <a:spLocks noGrp="1"/>
          </p:cNvSpPr>
          <p:nvPr>
            <p:ph type="ftr" sz="quarter" idx="11"/>
          </p:nvPr>
        </p:nvSpPr>
        <p:spPr/>
        <p:txBody>
          <a:bodyPr/>
          <a:lstStyle/>
          <a:p>
            <a:pPr rtl="1"/>
            <a:r>
              <a:rPr lang="fa-IR" smtClean="0"/>
              <a:t>پژوهشکده علوم اطلاعات</a:t>
            </a:r>
            <a:endParaRPr lang="en-US" dirty="0"/>
          </a:p>
        </p:txBody>
      </p:sp>
      <p:sp>
        <p:nvSpPr>
          <p:cNvPr id="6" name="Slide Number Placeholder 5"/>
          <p:cNvSpPr>
            <a:spLocks noGrp="1"/>
          </p:cNvSpPr>
          <p:nvPr>
            <p:ph type="sldNum" sz="quarter" idx="12"/>
          </p:nvPr>
        </p:nvSpPr>
        <p:spPr/>
        <p:txBody>
          <a:bodyPr/>
          <a:lstStyle/>
          <a:p>
            <a:fld id="{0A1A7BFA-AA1B-4A82-B040-E85805887D27}" type="slidenum">
              <a:rPr lang="en-US" smtClean="0"/>
              <a:pPr/>
              <a:t>19</a:t>
            </a:fld>
            <a:endParaRPr lang="en-US"/>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مطالب</a:t>
            </a:r>
            <a:endParaRPr lang="en-GB" dirty="0"/>
          </a:p>
        </p:txBody>
      </p:sp>
      <p:sp>
        <p:nvSpPr>
          <p:cNvPr id="3" name="Content Placeholder 2"/>
          <p:cNvSpPr>
            <a:spLocks noGrp="1"/>
          </p:cNvSpPr>
          <p:nvPr>
            <p:ph idx="1"/>
          </p:nvPr>
        </p:nvSpPr>
        <p:spPr/>
        <p:txBody>
          <a:bodyPr>
            <a:normAutofit/>
          </a:bodyPr>
          <a:lstStyle/>
          <a:p>
            <a:r>
              <a:rPr lang="fa-IR" dirty="0" smtClean="0"/>
              <a:t>ارزیابی پژوهش چیست؟</a:t>
            </a:r>
          </a:p>
          <a:p>
            <a:r>
              <a:rPr lang="fa-IR" dirty="0" smtClean="0"/>
              <a:t>چطور آغاز شد؟</a:t>
            </a:r>
          </a:p>
          <a:p>
            <a:r>
              <a:rPr lang="fa-IR" dirty="0" smtClean="0"/>
              <a:t>چطور انجام می شود؟</a:t>
            </a:r>
          </a:p>
          <a:p>
            <a:r>
              <a:rPr lang="fa-IR" dirty="0" smtClean="0"/>
              <a:t>مشکلاتش چیست؟</a:t>
            </a:r>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2</a:t>
            </a:fld>
            <a:endParaRPr lang="en-US"/>
          </a:p>
        </p:txBody>
      </p:sp>
    </p:spTree>
    <p:extLst>
      <p:ext uri="{BB962C8B-B14F-4D97-AF65-F5344CB8AC3E}">
        <p14:creationId xmlns:p14="http://schemas.microsoft.com/office/powerpoint/2010/main" xmlns="" val="3057389911"/>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 </a:t>
            </a:r>
            <a:r>
              <a:rPr lang="fa-IR" dirty="0" smtClean="0">
                <a:solidFill>
                  <a:srgbClr val="0070C0"/>
                </a:solidFill>
                <a:cs typeface="B Nazanin" pitchFamily="2" charset="-78"/>
              </a:rPr>
              <a:t>بر اساس تعداد مجموعه هاي علم‌سنجي</a:t>
            </a:r>
            <a:endParaRPr lang="fa-IR" dirty="0"/>
          </a:p>
        </p:txBody>
      </p:sp>
      <p:sp>
        <p:nvSpPr>
          <p:cNvPr id="3" name="Content Placeholder 2"/>
          <p:cNvSpPr>
            <a:spLocks noGrp="1"/>
          </p:cNvSpPr>
          <p:nvPr>
            <p:ph idx="1"/>
          </p:nvPr>
        </p:nvSpPr>
        <p:spPr/>
        <p:txBody>
          <a:bodyPr/>
          <a:lstStyle/>
          <a:p>
            <a:r>
              <a:rPr lang="fa-IR" dirty="0" smtClean="0"/>
              <a:t>2-</a:t>
            </a:r>
            <a:r>
              <a:rPr lang="en-US" dirty="0" smtClean="0"/>
              <a:t>complex</a:t>
            </a:r>
            <a:r>
              <a:rPr lang="fa-IR" dirty="0" smtClean="0"/>
              <a:t>: يك يا دو مجموعه از يك يا دو سطح</a:t>
            </a:r>
          </a:p>
          <a:p>
            <a:pPr>
              <a:buNone/>
            </a:pPr>
            <a:r>
              <a:rPr lang="fa-IR" dirty="0" smtClean="0"/>
              <a:t>مثل</a:t>
            </a:r>
          </a:p>
          <a:p>
            <a:r>
              <a:rPr lang="fa-IR" dirty="0" smtClean="0"/>
              <a:t>تعداد استناد / تعداد مقاله (ضريب تأثير)</a:t>
            </a:r>
          </a:p>
          <a:p>
            <a:r>
              <a:rPr lang="fa-IR" dirty="0" smtClean="0"/>
              <a:t>تعداد استناد / تعداد استناد كننده</a:t>
            </a:r>
          </a:p>
          <a:p>
            <a:r>
              <a:rPr lang="fa-IR" dirty="0" smtClean="0"/>
              <a:t>تعداد استناد به مجله توسط مجلات هسته / تعداد مقالات مجله (ضريب تأثير رشته)</a:t>
            </a:r>
          </a:p>
          <a:p>
            <a:r>
              <a:rPr lang="fa-IR" dirty="0" smtClean="0"/>
              <a:t>كاربرد: مقايسه </a:t>
            </a:r>
          </a:p>
          <a:p>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20</a:t>
            </a:fld>
            <a:endParaRPr lang="en-US"/>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 </a:t>
            </a:r>
            <a:r>
              <a:rPr lang="fa-IR" dirty="0" smtClean="0">
                <a:solidFill>
                  <a:srgbClr val="0070C0"/>
                </a:solidFill>
                <a:cs typeface="B Nazanin" pitchFamily="2" charset="-78"/>
              </a:rPr>
              <a:t>بر اساس تعداد مجموعه هاي علم‌سنجي</a:t>
            </a:r>
            <a:endParaRPr lang="fa-IR" dirty="0"/>
          </a:p>
        </p:txBody>
      </p:sp>
      <p:sp>
        <p:nvSpPr>
          <p:cNvPr id="3" name="Content Placeholder 2"/>
          <p:cNvSpPr>
            <a:spLocks noGrp="1"/>
          </p:cNvSpPr>
          <p:nvPr>
            <p:ph idx="1"/>
          </p:nvPr>
        </p:nvSpPr>
        <p:spPr/>
        <p:txBody>
          <a:bodyPr/>
          <a:lstStyle/>
          <a:p>
            <a:r>
              <a:rPr lang="fa-IR" dirty="0" smtClean="0"/>
              <a:t>3-</a:t>
            </a:r>
            <a:r>
              <a:rPr lang="en-US" dirty="0" smtClean="0"/>
              <a:t>composite or compound</a:t>
            </a:r>
            <a:r>
              <a:rPr lang="fa-IR" dirty="0" smtClean="0"/>
              <a:t>: تركيبي از چند شاخص گراس يا پيچيده</a:t>
            </a:r>
          </a:p>
          <a:p>
            <a:r>
              <a:rPr lang="fa-IR" dirty="0" smtClean="0"/>
              <a:t>مثل</a:t>
            </a:r>
          </a:p>
          <a:p>
            <a:r>
              <a:rPr lang="fa-IR" dirty="0" smtClean="0"/>
              <a:t>شاخص سودمندي مجله (</a:t>
            </a:r>
            <a:r>
              <a:rPr lang="en-US" dirty="0" smtClean="0"/>
              <a:t>utility index</a:t>
            </a:r>
            <a:r>
              <a:rPr lang="fa-IR" dirty="0" smtClean="0"/>
              <a:t>)</a:t>
            </a:r>
          </a:p>
          <a:p>
            <a:r>
              <a:rPr lang="fa-IR" dirty="0" smtClean="0"/>
              <a:t>شاخص عملكرد كلي (</a:t>
            </a:r>
            <a:r>
              <a:rPr lang="en-US" dirty="0" smtClean="0"/>
              <a:t>general performance index</a:t>
            </a:r>
            <a:r>
              <a:rPr lang="fa-IR" dirty="0" smtClean="0"/>
              <a:t>)</a:t>
            </a:r>
          </a:p>
          <a:p>
            <a:r>
              <a:rPr lang="fa-IR" dirty="0" smtClean="0"/>
              <a:t>كاربرد: براي درك فعاليت جهاني يك واحد (گروه ،كشور...) در يك نظام متشكل از چندين واحد</a:t>
            </a:r>
          </a:p>
          <a:p>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21</a:t>
            </a:fld>
            <a:endParaRPr lang="en-US"/>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22</a:t>
            </a:fld>
            <a:endParaRPr lang="en-US"/>
          </a:p>
        </p:txBody>
      </p:sp>
      <p:pic>
        <p:nvPicPr>
          <p:cNvPr id="3074" name="Picture 2"/>
          <p:cNvPicPr>
            <a:picLocks noChangeAspect="1" noChangeArrowheads="1"/>
          </p:cNvPicPr>
          <p:nvPr/>
        </p:nvPicPr>
        <p:blipFill>
          <a:blip r:embed="rId3" cstate="print"/>
          <a:srcRect/>
          <a:stretch>
            <a:fillRect/>
          </a:stretch>
        </p:blipFill>
        <p:spPr bwMode="auto">
          <a:xfrm>
            <a:off x="685800" y="762000"/>
            <a:ext cx="8001000" cy="5696185"/>
          </a:xfrm>
          <a:prstGeom prst="rect">
            <a:avLst/>
          </a:prstGeom>
          <a:noFill/>
          <a:ln w="9525">
            <a:noFill/>
            <a:miter lim="800000"/>
            <a:headEnd/>
            <a:tailEnd/>
          </a:ln>
        </p:spPr>
      </p:pic>
      <p:pic>
        <p:nvPicPr>
          <p:cNvPr id="11" name="Content Placeholder 10" descr="MM900178140.GIF"/>
          <p:cNvPicPr>
            <a:picLocks noGrp="1" noChangeAspect="1"/>
          </p:cNvPicPr>
          <p:nvPr>
            <p:ph idx="1"/>
          </p:nvPr>
        </p:nvPicPr>
        <p:blipFill>
          <a:blip r:embed="rId4" cstate="print"/>
          <a:stretch>
            <a:fillRect/>
          </a:stretch>
        </p:blipFill>
        <p:spPr>
          <a:xfrm>
            <a:off x="6400800" y="0"/>
            <a:ext cx="990600" cy="1447800"/>
          </a:xfrm>
        </p:spPr>
      </p:pic>
      <p:sp>
        <p:nvSpPr>
          <p:cNvPr id="2" name="Title 1"/>
          <p:cNvSpPr>
            <a:spLocks noGrp="1"/>
          </p:cNvSpPr>
          <p:nvPr>
            <p:ph type="title"/>
          </p:nvPr>
        </p:nvSpPr>
        <p:spPr>
          <a:xfrm>
            <a:off x="457200" y="274638"/>
            <a:ext cx="8229600" cy="639762"/>
          </a:xfrm>
        </p:spPr>
        <p:txBody>
          <a:bodyPr>
            <a:normAutofit fontScale="90000"/>
          </a:bodyPr>
          <a:lstStyle/>
          <a:p>
            <a:r>
              <a:rPr lang="fa-IR" dirty="0" smtClean="0"/>
              <a:t>مراحل پژوهش</a:t>
            </a:r>
            <a:endParaRPr lang="fa-IR" dirty="0"/>
          </a:p>
        </p:txBody>
      </p:sp>
      <p:sp>
        <p:nvSpPr>
          <p:cNvPr id="7" name="Rectangle 6"/>
          <p:cNvSpPr/>
          <p:nvPr/>
        </p:nvSpPr>
        <p:spPr>
          <a:xfrm rot="2824908">
            <a:off x="1156508" y="3728009"/>
            <a:ext cx="3886200" cy="1313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8" name="Rectangle 7"/>
          <p:cNvSpPr/>
          <p:nvPr/>
        </p:nvSpPr>
        <p:spPr>
          <a:xfrm rot="2824908">
            <a:off x="4276336" y="2225418"/>
            <a:ext cx="3304843" cy="16322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Rectangle 8"/>
          <p:cNvSpPr/>
          <p:nvPr/>
        </p:nvSpPr>
        <p:spPr>
          <a:xfrm rot="2824908">
            <a:off x="2356052" y="2889916"/>
            <a:ext cx="3886200" cy="16762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2" name="Freeform 11"/>
          <p:cNvSpPr/>
          <p:nvPr/>
        </p:nvSpPr>
        <p:spPr>
          <a:xfrm>
            <a:off x="5562600" y="228600"/>
            <a:ext cx="3163637" cy="2997765"/>
          </a:xfrm>
          <a:custGeom>
            <a:avLst/>
            <a:gdLst>
              <a:gd name="connsiteX0" fmla="*/ 3147935 w 3163637"/>
              <a:gd name="connsiteY0" fmla="*/ 2513138 h 2997765"/>
              <a:gd name="connsiteX1" fmla="*/ 3147935 w 3163637"/>
              <a:gd name="connsiteY1" fmla="*/ 2513138 h 2997765"/>
              <a:gd name="connsiteX2" fmla="*/ 3132945 w 3163637"/>
              <a:gd name="connsiteY2" fmla="*/ 1328915 h 2997765"/>
              <a:gd name="connsiteX3" fmla="*/ 3102964 w 3163637"/>
              <a:gd name="connsiteY3" fmla="*/ 1223984 h 2997765"/>
              <a:gd name="connsiteX4" fmla="*/ 3072984 w 3163637"/>
              <a:gd name="connsiteY4" fmla="*/ 1059092 h 2997765"/>
              <a:gd name="connsiteX5" fmla="*/ 3057994 w 3163637"/>
              <a:gd name="connsiteY5" fmla="*/ 909190 h 2997765"/>
              <a:gd name="connsiteX6" fmla="*/ 3013023 w 3163637"/>
              <a:gd name="connsiteY6" fmla="*/ 774279 h 2997765"/>
              <a:gd name="connsiteX7" fmla="*/ 2983043 w 3163637"/>
              <a:gd name="connsiteY7" fmla="*/ 684338 h 2997765"/>
              <a:gd name="connsiteX8" fmla="*/ 2953063 w 3163637"/>
              <a:gd name="connsiteY8" fmla="*/ 639367 h 2997765"/>
              <a:gd name="connsiteX9" fmla="*/ 2938072 w 3163637"/>
              <a:gd name="connsiteY9" fmla="*/ 369544 h 2997765"/>
              <a:gd name="connsiteX10" fmla="*/ 2878112 w 3163637"/>
              <a:gd name="connsiteY10" fmla="*/ 354554 h 2997765"/>
              <a:gd name="connsiteX11" fmla="*/ 2833141 w 3163637"/>
              <a:gd name="connsiteY11" fmla="*/ 339564 h 2997765"/>
              <a:gd name="connsiteX12" fmla="*/ 2548328 w 3163637"/>
              <a:gd name="connsiteY12" fmla="*/ 324574 h 2997765"/>
              <a:gd name="connsiteX13" fmla="*/ 2503358 w 3163637"/>
              <a:gd name="connsiteY13" fmla="*/ 309584 h 2997765"/>
              <a:gd name="connsiteX14" fmla="*/ 2233535 w 3163637"/>
              <a:gd name="connsiteY14" fmla="*/ 279603 h 2997765"/>
              <a:gd name="connsiteX15" fmla="*/ 2188564 w 3163637"/>
              <a:gd name="connsiteY15" fmla="*/ 264613 h 2997765"/>
              <a:gd name="connsiteX16" fmla="*/ 2143594 w 3163637"/>
              <a:gd name="connsiteY16" fmla="*/ 234633 h 2997765"/>
              <a:gd name="connsiteX17" fmla="*/ 2038663 w 3163637"/>
              <a:gd name="connsiteY17" fmla="*/ 219643 h 2997765"/>
              <a:gd name="connsiteX18" fmla="*/ 1798820 w 3163637"/>
              <a:gd name="connsiteY18" fmla="*/ 189662 h 2997765"/>
              <a:gd name="connsiteX19" fmla="*/ 1753849 w 3163637"/>
              <a:gd name="connsiteY19" fmla="*/ 159682 h 2997765"/>
              <a:gd name="connsiteX20" fmla="*/ 1633928 w 3163637"/>
              <a:gd name="connsiteY20" fmla="*/ 114712 h 2997765"/>
              <a:gd name="connsiteX21" fmla="*/ 1558977 w 3163637"/>
              <a:gd name="connsiteY21" fmla="*/ 84731 h 2997765"/>
              <a:gd name="connsiteX22" fmla="*/ 1454046 w 3163637"/>
              <a:gd name="connsiteY22" fmla="*/ 54751 h 2997765"/>
              <a:gd name="connsiteX23" fmla="*/ 1304145 w 3163637"/>
              <a:gd name="connsiteY23" fmla="*/ 9780 h 2997765"/>
              <a:gd name="connsiteX24" fmla="*/ 1259174 w 3163637"/>
              <a:gd name="connsiteY24" fmla="*/ 24771 h 2997765"/>
              <a:gd name="connsiteX25" fmla="*/ 1124263 w 3163637"/>
              <a:gd name="connsiteY25" fmla="*/ 69741 h 2997765"/>
              <a:gd name="connsiteX26" fmla="*/ 1034322 w 3163637"/>
              <a:gd name="connsiteY26" fmla="*/ 174672 h 2997765"/>
              <a:gd name="connsiteX27" fmla="*/ 989351 w 3163637"/>
              <a:gd name="connsiteY27" fmla="*/ 204653 h 2997765"/>
              <a:gd name="connsiteX28" fmla="*/ 959371 w 3163637"/>
              <a:gd name="connsiteY28" fmla="*/ 249623 h 2997765"/>
              <a:gd name="connsiteX29" fmla="*/ 899410 w 3163637"/>
              <a:gd name="connsiteY29" fmla="*/ 309584 h 2997765"/>
              <a:gd name="connsiteX30" fmla="*/ 839449 w 3163637"/>
              <a:gd name="connsiteY30" fmla="*/ 399525 h 2997765"/>
              <a:gd name="connsiteX31" fmla="*/ 794479 w 3163637"/>
              <a:gd name="connsiteY31" fmla="*/ 429505 h 2997765"/>
              <a:gd name="connsiteX32" fmla="*/ 749509 w 3163637"/>
              <a:gd name="connsiteY32" fmla="*/ 474476 h 2997765"/>
              <a:gd name="connsiteX33" fmla="*/ 674558 w 3163637"/>
              <a:gd name="connsiteY33" fmla="*/ 519446 h 2997765"/>
              <a:gd name="connsiteX34" fmla="*/ 569627 w 3163637"/>
              <a:gd name="connsiteY34" fmla="*/ 624377 h 2997765"/>
              <a:gd name="connsiteX35" fmla="*/ 539646 w 3163637"/>
              <a:gd name="connsiteY35" fmla="*/ 654357 h 2997765"/>
              <a:gd name="connsiteX36" fmla="*/ 494676 w 3163637"/>
              <a:gd name="connsiteY36" fmla="*/ 684338 h 2997765"/>
              <a:gd name="connsiteX37" fmla="*/ 419725 w 3163637"/>
              <a:gd name="connsiteY37" fmla="*/ 744298 h 2997765"/>
              <a:gd name="connsiteX38" fmla="*/ 269823 w 3163637"/>
              <a:gd name="connsiteY38" fmla="*/ 804259 h 2997765"/>
              <a:gd name="connsiteX39" fmla="*/ 194872 w 3163637"/>
              <a:gd name="connsiteY39" fmla="*/ 879210 h 2997765"/>
              <a:gd name="connsiteX40" fmla="*/ 149902 w 3163637"/>
              <a:gd name="connsiteY40" fmla="*/ 924180 h 2997765"/>
              <a:gd name="connsiteX41" fmla="*/ 104931 w 3163637"/>
              <a:gd name="connsiteY41" fmla="*/ 1014121 h 2997765"/>
              <a:gd name="connsiteX42" fmla="*/ 74951 w 3163637"/>
              <a:gd name="connsiteY42" fmla="*/ 1074082 h 2997765"/>
              <a:gd name="connsiteX43" fmla="*/ 14990 w 3163637"/>
              <a:gd name="connsiteY43" fmla="*/ 1164023 h 2997765"/>
              <a:gd name="connsiteX44" fmla="*/ 0 w 3163637"/>
              <a:gd name="connsiteY44" fmla="*/ 1208994 h 2997765"/>
              <a:gd name="connsiteX45" fmla="*/ 89941 w 3163637"/>
              <a:gd name="connsiteY45" fmla="*/ 1313925 h 2997765"/>
              <a:gd name="connsiteX46" fmla="*/ 134912 w 3163637"/>
              <a:gd name="connsiteY46" fmla="*/ 1358895 h 2997765"/>
              <a:gd name="connsiteX47" fmla="*/ 224853 w 3163637"/>
              <a:gd name="connsiteY47" fmla="*/ 1463826 h 2997765"/>
              <a:gd name="connsiteX48" fmla="*/ 254833 w 3163637"/>
              <a:gd name="connsiteY48" fmla="*/ 1508797 h 2997765"/>
              <a:gd name="connsiteX49" fmla="*/ 329784 w 3163637"/>
              <a:gd name="connsiteY49" fmla="*/ 1583748 h 2997765"/>
              <a:gd name="connsiteX50" fmla="*/ 404735 w 3163637"/>
              <a:gd name="connsiteY50" fmla="*/ 1703669 h 2997765"/>
              <a:gd name="connsiteX51" fmla="*/ 509666 w 3163637"/>
              <a:gd name="connsiteY51" fmla="*/ 1838580 h 2997765"/>
              <a:gd name="connsiteX52" fmla="*/ 599607 w 3163637"/>
              <a:gd name="connsiteY52" fmla="*/ 1973492 h 2997765"/>
              <a:gd name="connsiteX53" fmla="*/ 629587 w 3163637"/>
              <a:gd name="connsiteY53" fmla="*/ 2018462 h 2997765"/>
              <a:gd name="connsiteX54" fmla="*/ 689548 w 3163637"/>
              <a:gd name="connsiteY54" fmla="*/ 2078423 h 2997765"/>
              <a:gd name="connsiteX55" fmla="*/ 749509 w 3163637"/>
              <a:gd name="connsiteY55" fmla="*/ 2123394 h 2997765"/>
              <a:gd name="connsiteX56" fmla="*/ 809469 w 3163637"/>
              <a:gd name="connsiteY56" fmla="*/ 2198344 h 2997765"/>
              <a:gd name="connsiteX57" fmla="*/ 899410 w 3163637"/>
              <a:gd name="connsiteY57" fmla="*/ 2258305 h 2997765"/>
              <a:gd name="connsiteX58" fmla="*/ 974361 w 3163637"/>
              <a:gd name="connsiteY58" fmla="*/ 2333256 h 2997765"/>
              <a:gd name="connsiteX59" fmla="*/ 1109272 w 3163637"/>
              <a:gd name="connsiteY59" fmla="*/ 2438187 h 2997765"/>
              <a:gd name="connsiteX60" fmla="*/ 1169233 w 3163637"/>
              <a:gd name="connsiteY60" fmla="*/ 2483157 h 2997765"/>
              <a:gd name="connsiteX61" fmla="*/ 1199213 w 3163637"/>
              <a:gd name="connsiteY61" fmla="*/ 2513138 h 2997765"/>
              <a:gd name="connsiteX62" fmla="*/ 1244184 w 3163637"/>
              <a:gd name="connsiteY62" fmla="*/ 2528128 h 2997765"/>
              <a:gd name="connsiteX63" fmla="*/ 1379095 w 3163637"/>
              <a:gd name="connsiteY63" fmla="*/ 2588089 h 2997765"/>
              <a:gd name="connsiteX64" fmla="*/ 1633928 w 3163637"/>
              <a:gd name="connsiteY64" fmla="*/ 2723000 h 2997765"/>
              <a:gd name="connsiteX65" fmla="*/ 1948722 w 3163637"/>
              <a:gd name="connsiteY65" fmla="*/ 2872902 h 2997765"/>
              <a:gd name="connsiteX66" fmla="*/ 2023672 w 3163637"/>
              <a:gd name="connsiteY66" fmla="*/ 2917872 h 2997765"/>
              <a:gd name="connsiteX67" fmla="*/ 2053653 w 3163637"/>
              <a:gd name="connsiteY67" fmla="*/ 2947853 h 2997765"/>
              <a:gd name="connsiteX68" fmla="*/ 2323476 w 3163637"/>
              <a:gd name="connsiteY68" fmla="*/ 2962843 h 2997765"/>
              <a:gd name="connsiteX69" fmla="*/ 2398427 w 3163637"/>
              <a:gd name="connsiteY69" fmla="*/ 2992823 h 2997765"/>
              <a:gd name="connsiteX70" fmla="*/ 2638269 w 3163637"/>
              <a:gd name="connsiteY70" fmla="*/ 2962843 h 2997765"/>
              <a:gd name="connsiteX71" fmla="*/ 2713220 w 3163637"/>
              <a:gd name="connsiteY71" fmla="*/ 2932862 h 2997765"/>
              <a:gd name="connsiteX72" fmla="*/ 2758190 w 3163637"/>
              <a:gd name="connsiteY72" fmla="*/ 2902882 h 2997765"/>
              <a:gd name="connsiteX73" fmla="*/ 2878112 w 3163637"/>
              <a:gd name="connsiteY73" fmla="*/ 2872902 h 2997765"/>
              <a:gd name="connsiteX74" fmla="*/ 2923082 w 3163637"/>
              <a:gd name="connsiteY74" fmla="*/ 2857912 h 2997765"/>
              <a:gd name="connsiteX75" fmla="*/ 2953063 w 3163637"/>
              <a:gd name="connsiteY75" fmla="*/ 2827931 h 2997765"/>
              <a:gd name="connsiteX76" fmla="*/ 3043004 w 3163637"/>
              <a:gd name="connsiteY76" fmla="*/ 2797951 h 2997765"/>
              <a:gd name="connsiteX77" fmla="*/ 3132945 w 3163637"/>
              <a:gd name="connsiteY77" fmla="*/ 2723000 h 2997765"/>
              <a:gd name="connsiteX78" fmla="*/ 3147935 w 3163637"/>
              <a:gd name="connsiteY78" fmla="*/ 2678030 h 2997765"/>
              <a:gd name="connsiteX79" fmla="*/ 3162925 w 3163637"/>
              <a:gd name="connsiteY79" fmla="*/ 2438187 h 2997765"/>
              <a:gd name="connsiteX80" fmla="*/ 3147935 w 3163637"/>
              <a:gd name="connsiteY80" fmla="*/ 2513138 h 299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3163637" h="2997765">
                <a:moveTo>
                  <a:pt x="3147935" y="2513138"/>
                </a:moveTo>
                <a:lnTo>
                  <a:pt x="3147935" y="2513138"/>
                </a:lnTo>
                <a:cubicBezTo>
                  <a:pt x="3142938" y="2118397"/>
                  <a:pt x="3146708" y="1723448"/>
                  <a:pt x="3132945" y="1328915"/>
                </a:cubicBezTo>
                <a:cubicBezTo>
                  <a:pt x="3131677" y="1292560"/>
                  <a:pt x="3111787" y="1259275"/>
                  <a:pt x="3102964" y="1223984"/>
                </a:cubicBezTo>
                <a:cubicBezTo>
                  <a:pt x="3095290" y="1193287"/>
                  <a:pt x="3076325" y="1085819"/>
                  <a:pt x="3072984" y="1059092"/>
                </a:cubicBezTo>
                <a:cubicBezTo>
                  <a:pt x="3066755" y="1009263"/>
                  <a:pt x="3068339" y="958329"/>
                  <a:pt x="3057994" y="909190"/>
                </a:cubicBezTo>
                <a:cubicBezTo>
                  <a:pt x="3048228" y="862804"/>
                  <a:pt x="3028013" y="819249"/>
                  <a:pt x="3013023" y="774279"/>
                </a:cubicBezTo>
                <a:cubicBezTo>
                  <a:pt x="3013023" y="774278"/>
                  <a:pt x="2983044" y="684339"/>
                  <a:pt x="2983043" y="684338"/>
                </a:cubicBezTo>
                <a:lnTo>
                  <a:pt x="2953063" y="639367"/>
                </a:lnTo>
                <a:cubicBezTo>
                  <a:pt x="2948066" y="549426"/>
                  <a:pt x="2960997" y="456658"/>
                  <a:pt x="2938072" y="369544"/>
                </a:cubicBezTo>
                <a:cubicBezTo>
                  <a:pt x="2932829" y="349621"/>
                  <a:pt x="2897921" y="360214"/>
                  <a:pt x="2878112" y="354554"/>
                </a:cubicBezTo>
                <a:cubicBezTo>
                  <a:pt x="2862919" y="350213"/>
                  <a:pt x="2848877" y="340995"/>
                  <a:pt x="2833141" y="339564"/>
                </a:cubicBezTo>
                <a:cubicBezTo>
                  <a:pt x="2738462" y="330957"/>
                  <a:pt x="2643266" y="329571"/>
                  <a:pt x="2548328" y="324574"/>
                </a:cubicBezTo>
                <a:cubicBezTo>
                  <a:pt x="2533338" y="319577"/>
                  <a:pt x="2518904" y="312411"/>
                  <a:pt x="2503358" y="309584"/>
                </a:cubicBezTo>
                <a:cubicBezTo>
                  <a:pt x="2451501" y="300156"/>
                  <a:pt x="2276564" y="283906"/>
                  <a:pt x="2233535" y="279603"/>
                </a:cubicBezTo>
                <a:cubicBezTo>
                  <a:pt x="2218545" y="274606"/>
                  <a:pt x="2202697" y="271679"/>
                  <a:pt x="2188564" y="264613"/>
                </a:cubicBezTo>
                <a:cubicBezTo>
                  <a:pt x="2172450" y="256556"/>
                  <a:pt x="2160850" y="239810"/>
                  <a:pt x="2143594" y="234633"/>
                </a:cubicBezTo>
                <a:cubicBezTo>
                  <a:pt x="2109752" y="224480"/>
                  <a:pt x="2073584" y="225015"/>
                  <a:pt x="2038663" y="219643"/>
                </a:cubicBezTo>
                <a:cubicBezTo>
                  <a:pt x="1865977" y="193076"/>
                  <a:pt x="2033837" y="213165"/>
                  <a:pt x="1798820" y="189662"/>
                </a:cubicBezTo>
                <a:cubicBezTo>
                  <a:pt x="1783830" y="179669"/>
                  <a:pt x="1769963" y="167739"/>
                  <a:pt x="1753849" y="159682"/>
                </a:cubicBezTo>
                <a:cubicBezTo>
                  <a:pt x="1695897" y="130706"/>
                  <a:pt x="1685829" y="134175"/>
                  <a:pt x="1633928" y="114712"/>
                </a:cubicBezTo>
                <a:cubicBezTo>
                  <a:pt x="1608733" y="105264"/>
                  <a:pt x="1584172" y="94179"/>
                  <a:pt x="1558977" y="84731"/>
                </a:cubicBezTo>
                <a:cubicBezTo>
                  <a:pt x="1491812" y="59544"/>
                  <a:pt x="1532791" y="78374"/>
                  <a:pt x="1454046" y="54751"/>
                </a:cubicBezTo>
                <a:cubicBezTo>
                  <a:pt x="1271539" y="0"/>
                  <a:pt x="1442367" y="44338"/>
                  <a:pt x="1304145" y="9780"/>
                </a:cubicBezTo>
                <a:cubicBezTo>
                  <a:pt x="1289155" y="14777"/>
                  <a:pt x="1274503" y="20939"/>
                  <a:pt x="1259174" y="24771"/>
                </a:cubicBezTo>
                <a:cubicBezTo>
                  <a:pt x="1199799" y="39615"/>
                  <a:pt x="1174133" y="32338"/>
                  <a:pt x="1124263" y="69741"/>
                </a:cubicBezTo>
                <a:cubicBezTo>
                  <a:pt x="980988" y="177198"/>
                  <a:pt x="1124963" y="84031"/>
                  <a:pt x="1034322" y="174672"/>
                </a:cubicBezTo>
                <a:cubicBezTo>
                  <a:pt x="1021583" y="187411"/>
                  <a:pt x="1004341" y="194659"/>
                  <a:pt x="989351" y="204653"/>
                </a:cubicBezTo>
                <a:cubicBezTo>
                  <a:pt x="979358" y="219643"/>
                  <a:pt x="971095" y="235944"/>
                  <a:pt x="959371" y="249623"/>
                </a:cubicBezTo>
                <a:cubicBezTo>
                  <a:pt x="940976" y="271084"/>
                  <a:pt x="915089" y="286065"/>
                  <a:pt x="899410" y="309584"/>
                </a:cubicBezTo>
                <a:cubicBezTo>
                  <a:pt x="879423" y="339564"/>
                  <a:pt x="869429" y="379538"/>
                  <a:pt x="839449" y="399525"/>
                </a:cubicBezTo>
                <a:cubicBezTo>
                  <a:pt x="824459" y="409518"/>
                  <a:pt x="808319" y="417972"/>
                  <a:pt x="794479" y="429505"/>
                </a:cubicBezTo>
                <a:cubicBezTo>
                  <a:pt x="778193" y="443077"/>
                  <a:pt x="766468" y="461756"/>
                  <a:pt x="749509" y="474476"/>
                </a:cubicBezTo>
                <a:cubicBezTo>
                  <a:pt x="726201" y="491957"/>
                  <a:pt x="696941" y="500794"/>
                  <a:pt x="674558" y="519446"/>
                </a:cubicBezTo>
                <a:cubicBezTo>
                  <a:pt x="636558" y="551113"/>
                  <a:pt x="604604" y="589400"/>
                  <a:pt x="569627" y="624377"/>
                </a:cubicBezTo>
                <a:cubicBezTo>
                  <a:pt x="559633" y="634370"/>
                  <a:pt x="551405" y="646517"/>
                  <a:pt x="539646" y="654357"/>
                </a:cubicBezTo>
                <a:cubicBezTo>
                  <a:pt x="524656" y="664351"/>
                  <a:pt x="508744" y="673084"/>
                  <a:pt x="494676" y="684338"/>
                </a:cubicBezTo>
                <a:cubicBezTo>
                  <a:pt x="448204" y="721516"/>
                  <a:pt x="481237" y="713542"/>
                  <a:pt x="419725" y="744298"/>
                </a:cubicBezTo>
                <a:cubicBezTo>
                  <a:pt x="351460" y="778431"/>
                  <a:pt x="329640" y="784321"/>
                  <a:pt x="269823" y="804259"/>
                </a:cubicBezTo>
                <a:lnTo>
                  <a:pt x="194872" y="879210"/>
                </a:lnTo>
                <a:lnTo>
                  <a:pt x="149902" y="924180"/>
                </a:lnTo>
                <a:cubicBezTo>
                  <a:pt x="122418" y="1006634"/>
                  <a:pt x="151427" y="932754"/>
                  <a:pt x="104931" y="1014121"/>
                </a:cubicBezTo>
                <a:cubicBezTo>
                  <a:pt x="93844" y="1033523"/>
                  <a:pt x="86448" y="1054920"/>
                  <a:pt x="74951" y="1074082"/>
                </a:cubicBezTo>
                <a:cubicBezTo>
                  <a:pt x="56413" y="1104979"/>
                  <a:pt x="14990" y="1164023"/>
                  <a:pt x="14990" y="1164023"/>
                </a:cubicBezTo>
                <a:cubicBezTo>
                  <a:pt x="9993" y="1179013"/>
                  <a:pt x="0" y="1193193"/>
                  <a:pt x="0" y="1208994"/>
                </a:cubicBezTo>
                <a:cubicBezTo>
                  <a:pt x="0" y="1265581"/>
                  <a:pt x="53491" y="1282032"/>
                  <a:pt x="89941" y="1313925"/>
                </a:cubicBezTo>
                <a:cubicBezTo>
                  <a:pt x="105895" y="1327885"/>
                  <a:pt x="119922" y="1343905"/>
                  <a:pt x="134912" y="1358895"/>
                </a:cubicBezTo>
                <a:cubicBezTo>
                  <a:pt x="193470" y="1476014"/>
                  <a:pt x="127555" y="1366528"/>
                  <a:pt x="224853" y="1463826"/>
                </a:cubicBezTo>
                <a:cubicBezTo>
                  <a:pt x="237592" y="1476565"/>
                  <a:pt x="242969" y="1495239"/>
                  <a:pt x="254833" y="1508797"/>
                </a:cubicBezTo>
                <a:cubicBezTo>
                  <a:pt x="278099" y="1535387"/>
                  <a:pt x="311606" y="1553451"/>
                  <a:pt x="329784" y="1583748"/>
                </a:cubicBezTo>
                <a:cubicBezTo>
                  <a:pt x="346716" y="1611968"/>
                  <a:pt x="381662" y="1672905"/>
                  <a:pt x="404735" y="1703669"/>
                </a:cubicBezTo>
                <a:cubicBezTo>
                  <a:pt x="438918" y="1749246"/>
                  <a:pt x="478064" y="1791177"/>
                  <a:pt x="509666" y="1838580"/>
                </a:cubicBezTo>
                <a:lnTo>
                  <a:pt x="599607" y="1973492"/>
                </a:lnTo>
                <a:cubicBezTo>
                  <a:pt x="609600" y="1988482"/>
                  <a:pt x="616848" y="2005723"/>
                  <a:pt x="629587" y="2018462"/>
                </a:cubicBezTo>
                <a:cubicBezTo>
                  <a:pt x="649574" y="2038449"/>
                  <a:pt x="668276" y="2059810"/>
                  <a:pt x="689548" y="2078423"/>
                </a:cubicBezTo>
                <a:cubicBezTo>
                  <a:pt x="708350" y="2094875"/>
                  <a:pt x="731843" y="2105728"/>
                  <a:pt x="749509" y="2123394"/>
                </a:cubicBezTo>
                <a:cubicBezTo>
                  <a:pt x="772132" y="2146017"/>
                  <a:pt x="785688" y="2176941"/>
                  <a:pt x="809469" y="2198344"/>
                </a:cubicBezTo>
                <a:cubicBezTo>
                  <a:pt x="836251" y="2222448"/>
                  <a:pt x="871523" y="2235488"/>
                  <a:pt x="899410" y="2258305"/>
                </a:cubicBezTo>
                <a:cubicBezTo>
                  <a:pt x="926756" y="2280679"/>
                  <a:pt x="947535" y="2310262"/>
                  <a:pt x="974361" y="2333256"/>
                </a:cubicBezTo>
                <a:cubicBezTo>
                  <a:pt x="1017617" y="2370332"/>
                  <a:pt x="1064115" y="2403451"/>
                  <a:pt x="1109272" y="2438187"/>
                </a:cubicBezTo>
                <a:cubicBezTo>
                  <a:pt x="1129075" y="2453420"/>
                  <a:pt x="1151567" y="2465491"/>
                  <a:pt x="1169233" y="2483157"/>
                </a:cubicBezTo>
                <a:cubicBezTo>
                  <a:pt x="1179226" y="2493151"/>
                  <a:pt x="1187094" y="2505867"/>
                  <a:pt x="1199213" y="2513138"/>
                </a:cubicBezTo>
                <a:cubicBezTo>
                  <a:pt x="1212762" y="2521268"/>
                  <a:pt x="1229194" y="2523131"/>
                  <a:pt x="1244184" y="2528128"/>
                </a:cubicBezTo>
                <a:cubicBezTo>
                  <a:pt x="1408543" y="2651396"/>
                  <a:pt x="1193968" y="2503940"/>
                  <a:pt x="1379095" y="2588089"/>
                </a:cubicBezTo>
                <a:cubicBezTo>
                  <a:pt x="1466594" y="2627861"/>
                  <a:pt x="1549909" y="2676323"/>
                  <a:pt x="1633928" y="2723000"/>
                </a:cubicBezTo>
                <a:cubicBezTo>
                  <a:pt x="1939898" y="2892983"/>
                  <a:pt x="1577061" y="2698002"/>
                  <a:pt x="1948722" y="2872902"/>
                </a:cubicBezTo>
                <a:cubicBezTo>
                  <a:pt x="1975084" y="2885308"/>
                  <a:pt x="1999964" y="2900937"/>
                  <a:pt x="2023672" y="2917872"/>
                </a:cubicBezTo>
                <a:cubicBezTo>
                  <a:pt x="2035173" y="2926087"/>
                  <a:pt x="2039676" y="2945756"/>
                  <a:pt x="2053653" y="2947853"/>
                </a:cubicBezTo>
                <a:cubicBezTo>
                  <a:pt x="2142736" y="2961216"/>
                  <a:pt x="2233535" y="2957846"/>
                  <a:pt x="2323476" y="2962843"/>
                </a:cubicBezTo>
                <a:cubicBezTo>
                  <a:pt x="2348460" y="2972836"/>
                  <a:pt x="2371571" y="2991145"/>
                  <a:pt x="2398427" y="2992823"/>
                </a:cubicBezTo>
                <a:cubicBezTo>
                  <a:pt x="2477498" y="2997765"/>
                  <a:pt x="2560532" y="2978390"/>
                  <a:pt x="2638269" y="2962843"/>
                </a:cubicBezTo>
                <a:cubicBezTo>
                  <a:pt x="2663253" y="2952849"/>
                  <a:pt x="2689153" y="2944896"/>
                  <a:pt x="2713220" y="2932862"/>
                </a:cubicBezTo>
                <a:cubicBezTo>
                  <a:pt x="2729334" y="2924805"/>
                  <a:pt x="2741259" y="2909039"/>
                  <a:pt x="2758190" y="2902882"/>
                </a:cubicBezTo>
                <a:cubicBezTo>
                  <a:pt x="2796914" y="2888801"/>
                  <a:pt x="2839022" y="2885932"/>
                  <a:pt x="2878112" y="2872902"/>
                </a:cubicBezTo>
                <a:lnTo>
                  <a:pt x="2923082" y="2857912"/>
                </a:lnTo>
                <a:cubicBezTo>
                  <a:pt x="2933076" y="2847918"/>
                  <a:pt x="2940422" y="2834252"/>
                  <a:pt x="2953063" y="2827931"/>
                </a:cubicBezTo>
                <a:cubicBezTo>
                  <a:pt x="2981329" y="2813798"/>
                  <a:pt x="3043004" y="2797951"/>
                  <a:pt x="3043004" y="2797951"/>
                </a:cubicBezTo>
                <a:cubicBezTo>
                  <a:pt x="3053010" y="2790446"/>
                  <a:pt x="3119952" y="2744654"/>
                  <a:pt x="3132945" y="2723000"/>
                </a:cubicBezTo>
                <a:cubicBezTo>
                  <a:pt x="3141075" y="2709451"/>
                  <a:pt x="3142938" y="2693020"/>
                  <a:pt x="3147935" y="2678030"/>
                </a:cubicBezTo>
                <a:cubicBezTo>
                  <a:pt x="3163637" y="2458199"/>
                  <a:pt x="3162925" y="2538300"/>
                  <a:pt x="3162925" y="2438187"/>
                </a:cubicBezTo>
                <a:lnTo>
                  <a:pt x="3147935" y="2513138"/>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7"/>
                                        </p:tgtEl>
                                        <p:attrNameLst>
                                          <p:attrName>ppt_x</p:attrName>
                                        </p:attrNameLst>
                                      </p:cBhvr>
                                      <p:tavLst>
                                        <p:tav tm="0">
                                          <p:val>
                                            <p:strVal val="ppt_x"/>
                                          </p:val>
                                        </p:tav>
                                        <p:tav tm="100000">
                                          <p:val>
                                            <p:strVal val="ppt_x"/>
                                          </p:val>
                                        </p:tav>
                                      </p:tavLst>
                                    </p:anim>
                                    <p:anim calcmode="lin" valueType="num">
                                      <p:cBhvr additive="base">
                                        <p:cTn id="7" dur="500"/>
                                        <p:tgtEl>
                                          <p:spTgt spid="7"/>
                                        </p:tgtEl>
                                        <p:attrNameLst>
                                          <p:attrName>ppt_y</p:attrName>
                                        </p:attrNameLst>
                                      </p:cBhvr>
                                      <p:tavLst>
                                        <p:tav tm="0">
                                          <p:val>
                                            <p:strVal val="ppt_y"/>
                                          </p:val>
                                        </p:tav>
                                        <p:tav tm="100000">
                                          <p:val>
                                            <p:strVal val="1+ppt_h/2"/>
                                          </p:val>
                                        </p:tav>
                                      </p:tavLst>
                                    </p:anim>
                                    <p:set>
                                      <p:cBhvr>
                                        <p:cTn id="8" dur="1" fill="hold">
                                          <p:stCondLst>
                                            <p:cond delay="499"/>
                                          </p:stCondLst>
                                        </p:cTn>
                                        <p:tgtEl>
                                          <p:spTgt spid="7"/>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9"/>
                                        </p:tgtEl>
                                        <p:attrNameLst>
                                          <p:attrName>ppt_x</p:attrName>
                                        </p:attrNameLst>
                                      </p:cBhvr>
                                      <p:tavLst>
                                        <p:tav tm="0">
                                          <p:val>
                                            <p:strVal val="ppt_x"/>
                                          </p:val>
                                        </p:tav>
                                        <p:tav tm="100000">
                                          <p:val>
                                            <p:strVal val="ppt_x"/>
                                          </p:val>
                                        </p:tav>
                                      </p:tavLst>
                                    </p:anim>
                                    <p:anim calcmode="lin" valueType="num">
                                      <p:cBhvr additive="base">
                                        <p:cTn id="13" dur="500"/>
                                        <p:tgtEl>
                                          <p:spTgt spid="9"/>
                                        </p:tgtEl>
                                        <p:attrNameLst>
                                          <p:attrName>ppt_y</p:attrName>
                                        </p:attrNameLst>
                                      </p:cBhvr>
                                      <p:tavLst>
                                        <p:tav tm="0">
                                          <p:val>
                                            <p:strVal val="ppt_y"/>
                                          </p:val>
                                        </p:tav>
                                        <p:tav tm="100000">
                                          <p:val>
                                            <p:strVal val="1+ppt_h/2"/>
                                          </p:val>
                                        </p:tav>
                                      </p:tavLst>
                                    </p:anim>
                                    <p:set>
                                      <p:cBhvr>
                                        <p:cTn id="14" dur="1" fill="hold">
                                          <p:stCondLst>
                                            <p:cond delay="499"/>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0" nodeType="clickEffect">
                                  <p:stCondLst>
                                    <p:cond delay="0"/>
                                  </p:stCondLst>
                                  <p:childTnLst>
                                    <p:anim calcmode="lin" valueType="num">
                                      <p:cBhvr additive="base">
                                        <p:cTn id="18" dur="500"/>
                                        <p:tgtEl>
                                          <p:spTgt spid="8"/>
                                        </p:tgtEl>
                                        <p:attrNameLst>
                                          <p:attrName>ppt_x</p:attrName>
                                        </p:attrNameLst>
                                      </p:cBhvr>
                                      <p:tavLst>
                                        <p:tav tm="0">
                                          <p:val>
                                            <p:strVal val="ppt_x"/>
                                          </p:val>
                                        </p:tav>
                                        <p:tav tm="100000">
                                          <p:val>
                                            <p:strVal val="ppt_x"/>
                                          </p:val>
                                        </p:tav>
                                      </p:tavLst>
                                    </p:anim>
                                    <p:anim calcmode="lin" valueType="num">
                                      <p:cBhvr additive="base">
                                        <p:cTn id="19" dur="500"/>
                                        <p:tgtEl>
                                          <p:spTgt spid="8"/>
                                        </p:tgtEl>
                                        <p:attrNameLst>
                                          <p:attrName>ppt_y</p:attrName>
                                        </p:attrNameLst>
                                      </p:cBhvr>
                                      <p:tavLst>
                                        <p:tav tm="0">
                                          <p:val>
                                            <p:strVal val="ppt_y"/>
                                          </p:val>
                                        </p:tav>
                                        <p:tav tm="100000">
                                          <p:val>
                                            <p:strVal val="1+ppt_h/2"/>
                                          </p:val>
                                        </p:tav>
                                      </p:tavLst>
                                    </p:anim>
                                    <p:set>
                                      <p:cBhvr>
                                        <p:cTn id="20" dur="1" fill="hold">
                                          <p:stCondLst>
                                            <p:cond delay="499"/>
                                          </p:stCondLst>
                                        </p:cTn>
                                        <p:tgtEl>
                                          <p:spTgt spid="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0" nodeType="clickEffect">
                                  <p:stCondLst>
                                    <p:cond delay="0"/>
                                  </p:stCondLst>
                                  <p:childTnLst>
                                    <p:anim calcmode="lin" valueType="num">
                                      <p:cBhvr additive="base">
                                        <p:cTn id="24" dur="500"/>
                                        <p:tgtEl>
                                          <p:spTgt spid="12"/>
                                        </p:tgtEl>
                                        <p:attrNameLst>
                                          <p:attrName>ppt_x</p:attrName>
                                        </p:attrNameLst>
                                      </p:cBhvr>
                                      <p:tavLst>
                                        <p:tav tm="0">
                                          <p:val>
                                            <p:strVal val="ppt_x"/>
                                          </p:val>
                                        </p:tav>
                                        <p:tav tm="100000">
                                          <p:val>
                                            <p:strVal val="ppt_x"/>
                                          </p:val>
                                        </p:tav>
                                      </p:tavLst>
                                    </p:anim>
                                    <p:anim calcmode="lin" valueType="num">
                                      <p:cBhvr additive="base">
                                        <p:cTn id="25" dur="500"/>
                                        <p:tgtEl>
                                          <p:spTgt spid="12"/>
                                        </p:tgtEl>
                                        <p:attrNameLst>
                                          <p:attrName>ppt_y</p:attrName>
                                        </p:attrNameLst>
                                      </p:cBhvr>
                                      <p:tavLst>
                                        <p:tav tm="0">
                                          <p:val>
                                            <p:strVal val="ppt_y"/>
                                          </p:val>
                                        </p:tav>
                                        <p:tav tm="100000">
                                          <p:val>
                                            <p:strVal val="1+ppt_h/2"/>
                                          </p:val>
                                        </p:tav>
                                      </p:tavLst>
                                    </p:anim>
                                    <p:set>
                                      <p:cBhvr>
                                        <p:cTn id="26"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مفاهیم</a:t>
            </a:r>
            <a:endParaRPr lang="en-GB" dirty="0"/>
          </a:p>
        </p:txBody>
      </p:sp>
      <p:sp>
        <p:nvSpPr>
          <p:cNvPr id="3" name="Content Placeholder 2"/>
          <p:cNvSpPr>
            <a:spLocks noGrp="1"/>
          </p:cNvSpPr>
          <p:nvPr>
            <p:ph sz="half" idx="1"/>
          </p:nvPr>
        </p:nvSpPr>
        <p:spPr>
          <a:xfrm>
            <a:off x="4572000" y="1600200"/>
            <a:ext cx="2667000" cy="4525963"/>
          </a:xfrm>
        </p:spPr>
        <p:txBody>
          <a:bodyPr/>
          <a:lstStyle/>
          <a:p>
            <a:pPr algn="l" rtl="0"/>
            <a:r>
              <a:rPr lang="en-US" dirty="0" smtClean="0"/>
              <a:t>Input</a:t>
            </a:r>
            <a:endParaRPr lang="fa-IR" dirty="0" smtClean="0"/>
          </a:p>
          <a:p>
            <a:pPr algn="l" rtl="0"/>
            <a:r>
              <a:rPr lang="en-US" dirty="0" smtClean="0"/>
              <a:t>Output</a:t>
            </a:r>
            <a:endParaRPr lang="fa-IR" dirty="0" smtClean="0"/>
          </a:p>
          <a:p>
            <a:pPr algn="l" rtl="0"/>
            <a:r>
              <a:rPr lang="en-US" dirty="0" smtClean="0"/>
              <a:t>Impact</a:t>
            </a:r>
            <a:endParaRPr lang="fa-IR" dirty="0" smtClean="0"/>
          </a:p>
          <a:p>
            <a:pPr algn="l" rtl="0"/>
            <a:r>
              <a:rPr lang="en-US" dirty="0" smtClean="0"/>
              <a:t>Outcome</a:t>
            </a:r>
            <a:endParaRPr lang="fa-IR" dirty="0" smtClean="0"/>
          </a:p>
          <a:p>
            <a:pPr algn="l" rtl="0"/>
            <a:r>
              <a:rPr lang="en-US" dirty="0" smtClean="0"/>
              <a:t>Efficiency</a:t>
            </a:r>
            <a:endParaRPr lang="fa-IR" dirty="0" smtClean="0"/>
          </a:p>
          <a:p>
            <a:pPr algn="l" rtl="0"/>
            <a:r>
              <a:rPr lang="en-US" dirty="0" smtClean="0"/>
              <a:t>Effectiveness</a:t>
            </a:r>
            <a:endParaRPr lang="fa-IR" dirty="0" smtClean="0"/>
          </a:p>
          <a:p>
            <a:pPr algn="l" rtl="0"/>
            <a:r>
              <a:rPr lang="en-US" dirty="0" smtClean="0"/>
              <a:t>Performance</a:t>
            </a:r>
            <a:endParaRPr lang="fa-IR" dirty="0" smtClean="0"/>
          </a:p>
          <a:p>
            <a:pPr algn="l" rtl="0"/>
            <a:endParaRPr lang="en-GB" dirty="0"/>
          </a:p>
        </p:txBody>
      </p:sp>
      <p:sp>
        <p:nvSpPr>
          <p:cNvPr id="6" name="Content Placeholder 5"/>
          <p:cNvSpPr>
            <a:spLocks noGrp="1"/>
          </p:cNvSpPr>
          <p:nvPr>
            <p:ph sz="half" idx="2"/>
          </p:nvPr>
        </p:nvSpPr>
        <p:spPr>
          <a:xfrm>
            <a:off x="2133600" y="1600200"/>
            <a:ext cx="2362200" cy="4525963"/>
          </a:xfrm>
        </p:spPr>
        <p:txBody>
          <a:bodyPr/>
          <a:lstStyle/>
          <a:p>
            <a:pPr>
              <a:buNone/>
            </a:pPr>
            <a:r>
              <a:rPr lang="fa-IR" dirty="0" smtClean="0"/>
              <a:t>نهاده يا درونداد</a:t>
            </a:r>
          </a:p>
          <a:p>
            <a:pPr>
              <a:buNone/>
            </a:pPr>
            <a:r>
              <a:rPr lang="fa-IR" dirty="0" smtClean="0"/>
              <a:t>ستانده يا برونداد</a:t>
            </a:r>
          </a:p>
          <a:p>
            <a:pPr>
              <a:buNone/>
            </a:pPr>
            <a:r>
              <a:rPr lang="fa-IR" dirty="0" smtClean="0"/>
              <a:t>اثر</a:t>
            </a:r>
          </a:p>
          <a:p>
            <a:pPr>
              <a:buNone/>
            </a:pPr>
            <a:r>
              <a:rPr lang="fa-IR" dirty="0" smtClean="0"/>
              <a:t>دستاورد</a:t>
            </a:r>
          </a:p>
          <a:p>
            <a:pPr>
              <a:buNone/>
            </a:pPr>
            <a:r>
              <a:rPr lang="fa-IR" dirty="0" smtClean="0"/>
              <a:t>كارآيي</a:t>
            </a:r>
          </a:p>
          <a:p>
            <a:pPr>
              <a:buNone/>
            </a:pPr>
            <a:r>
              <a:rPr lang="fa-IR" dirty="0" smtClean="0"/>
              <a:t>اثربخشی</a:t>
            </a:r>
          </a:p>
          <a:p>
            <a:pPr>
              <a:buNone/>
            </a:pPr>
            <a:r>
              <a:rPr lang="fa-IR" dirty="0" smtClean="0"/>
              <a:t>عملکرد</a:t>
            </a:r>
            <a:endParaRPr lang="en-GB" dirty="0" smtClean="0"/>
          </a:p>
          <a:p>
            <a:pPr>
              <a:buNone/>
            </a:pPr>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23</a:t>
            </a:fld>
            <a:endParaRPr lang="en-US"/>
          </a:p>
        </p:txBody>
      </p:sp>
    </p:spTree>
    <p:extLst>
      <p:ext uri="{BB962C8B-B14F-4D97-AF65-F5344CB8AC3E}">
        <p14:creationId xmlns:p14="http://schemas.microsoft.com/office/powerpoint/2010/main" xmlns="" val="847936407"/>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تعاريف</a:t>
            </a:r>
            <a:endParaRPr lang="fa-IR" dirty="0"/>
          </a:p>
        </p:txBody>
      </p:sp>
      <p:sp>
        <p:nvSpPr>
          <p:cNvPr id="3" name="Content Placeholder 2"/>
          <p:cNvSpPr>
            <a:spLocks noGrp="1"/>
          </p:cNvSpPr>
          <p:nvPr>
            <p:ph idx="1"/>
          </p:nvPr>
        </p:nvSpPr>
        <p:spPr/>
        <p:txBody>
          <a:bodyPr>
            <a:normAutofit lnSpcReduction="10000"/>
          </a:bodyPr>
          <a:lstStyle/>
          <a:p>
            <a:r>
              <a:rPr lang="fa-IR" b="1" dirty="0" smtClean="0">
                <a:solidFill>
                  <a:srgbClr val="0070C0"/>
                </a:solidFill>
              </a:rPr>
              <a:t>برونداد:</a:t>
            </a:r>
            <a:r>
              <a:rPr lang="fa-IR" dirty="0" smtClean="0"/>
              <a:t> محصولات یا خدمات واقعی خلق شده در نتيجه پژوهش</a:t>
            </a:r>
            <a:endParaRPr lang="en-US" dirty="0" smtClean="0"/>
          </a:p>
          <a:p>
            <a:r>
              <a:rPr lang="fa-IR" b="1" dirty="0" smtClean="0">
                <a:solidFill>
                  <a:srgbClr val="0070C0"/>
                </a:solidFill>
              </a:rPr>
              <a:t>دستاورد: </a:t>
            </a:r>
            <a:r>
              <a:rPr lang="fa-IR" dirty="0" smtClean="0"/>
              <a:t>نتایج کلیدی یک طرح (که می تواند کوتاه، ميان یا بلند مدت باشد).</a:t>
            </a:r>
            <a:endParaRPr lang="en-US" dirty="0" smtClean="0"/>
          </a:p>
          <a:p>
            <a:r>
              <a:rPr lang="fa-IR" b="1" dirty="0" smtClean="0">
                <a:solidFill>
                  <a:srgbClr val="0070C0"/>
                </a:solidFill>
              </a:rPr>
              <a:t>اثر: </a:t>
            </a:r>
            <a:r>
              <a:rPr lang="fa-IR" dirty="0" smtClean="0"/>
              <a:t>نتیجه کلی همه آثاری که یک پژوهش می تواند بر جامعه داشته باشد. اثر شامل تأثیراتی است که ممکن است بخشی از اهداف پژوهش نبوده باشند مثل مشارکت در یک جامعه دانش بنیان یا رشد اقتصادی. اثر اجتماعي (</a:t>
            </a:r>
            <a:r>
              <a:rPr lang="en-US" dirty="0" smtClean="0"/>
              <a:t> societal</a:t>
            </a:r>
            <a:r>
              <a:rPr lang="fa-IR" dirty="0" smtClean="0"/>
              <a:t>)، اقتصادي</a:t>
            </a:r>
            <a:r>
              <a:rPr lang="fa-IR" smtClean="0"/>
              <a:t>، دانشگاهي.</a:t>
            </a:r>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24</a:t>
            </a:fld>
            <a:endParaRPr lang="en-US"/>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تعاريف</a:t>
            </a:r>
            <a:endParaRPr lang="fa-IR" dirty="0"/>
          </a:p>
        </p:txBody>
      </p:sp>
      <p:sp>
        <p:nvSpPr>
          <p:cNvPr id="3" name="Content Placeholder 2"/>
          <p:cNvSpPr>
            <a:spLocks noGrp="1"/>
          </p:cNvSpPr>
          <p:nvPr>
            <p:ph idx="1"/>
          </p:nvPr>
        </p:nvSpPr>
        <p:spPr/>
        <p:txBody>
          <a:bodyPr>
            <a:normAutofit/>
          </a:bodyPr>
          <a:lstStyle/>
          <a:p>
            <a:r>
              <a:rPr lang="fa-IR" b="1" dirty="0" smtClean="0">
                <a:solidFill>
                  <a:srgbClr val="0070C0"/>
                </a:solidFill>
              </a:rPr>
              <a:t>اثربخشي:</a:t>
            </a:r>
            <a:r>
              <a:rPr lang="fa-IR" dirty="0" smtClean="0"/>
              <a:t> </a:t>
            </a:r>
            <a:r>
              <a:rPr lang="ar-SA" dirty="0" smtClean="0"/>
              <a:t>سنجش تمرکز </a:t>
            </a:r>
            <a:r>
              <a:rPr lang="fa-IR" dirty="0" smtClean="0"/>
              <a:t>تأثیرات </a:t>
            </a:r>
            <a:r>
              <a:rPr lang="ar-SA" dirty="0" smtClean="0"/>
              <a:t>بر اهداف مطلوب</a:t>
            </a:r>
            <a:endParaRPr lang="en-US" dirty="0" smtClean="0"/>
          </a:p>
          <a:p>
            <a:r>
              <a:rPr lang="fa-IR" b="1" dirty="0" smtClean="0">
                <a:solidFill>
                  <a:srgbClr val="0070C0"/>
                </a:solidFill>
              </a:rPr>
              <a:t>كارآيي: </a:t>
            </a:r>
            <a:r>
              <a:rPr lang="ar-SA" dirty="0" smtClean="0"/>
              <a:t>پژوهشی یعنی میزان باروری پژوهش به نسبت منابع مورد استفاده</a:t>
            </a:r>
            <a:r>
              <a:rPr lang="fa-IR" dirty="0" smtClean="0"/>
              <a:t> (مثلا هزینه بر استناد)</a:t>
            </a:r>
            <a:endParaRPr lang="en-US" dirty="0" smtClean="0"/>
          </a:p>
          <a:p>
            <a:r>
              <a:rPr lang="fa-IR" b="1" dirty="0" smtClean="0">
                <a:solidFill>
                  <a:srgbClr val="0070C0"/>
                </a:solidFill>
              </a:rPr>
              <a:t>سنجش عملكرد: </a:t>
            </a:r>
            <a:r>
              <a:rPr lang="ar-SA" dirty="0" smtClean="0"/>
              <a:t>گردآوری و مانیتور کردن اطلاعات مرتبط با عملکرد جاری یک سازمان</a:t>
            </a:r>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25</a:t>
            </a:fld>
            <a:endParaRPr lang="en-US"/>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چرا سنجش اثر پژوهش</a:t>
            </a:r>
            <a:endParaRPr lang="en-GB" sz="2000" dirty="0"/>
          </a:p>
        </p:txBody>
      </p:sp>
      <p:sp>
        <p:nvSpPr>
          <p:cNvPr id="3" name="Content Placeholder 2"/>
          <p:cNvSpPr>
            <a:spLocks noGrp="1"/>
          </p:cNvSpPr>
          <p:nvPr>
            <p:ph idx="1"/>
          </p:nvPr>
        </p:nvSpPr>
        <p:spPr/>
        <p:txBody>
          <a:bodyPr>
            <a:normAutofit fontScale="92500"/>
          </a:bodyPr>
          <a:lstStyle/>
          <a:p>
            <a:r>
              <a:rPr lang="fa-IR" dirty="0" smtClean="0"/>
              <a:t>تمرکز نظامهای ارزیابی موجود بر برونداد مثل:</a:t>
            </a:r>
          </a:p>
          <a:p>
            <a:pPr lvl="1"/>
            <a:r>
              <a:rPr lang="fa-IR" dirty="0" smtClean="0"/>
              <a:t>در سطح فرد: ارتقاء به دانشیاری و استادی </a:t>
            </a:r>
          </a:p>
          <a:p>
            <a:pPr lvl="1"/>
            <a:r>
              <a:rPr lang="fa-IR" dirty="0" smtClean="0"/>
              <a:t>در سطح مؤسسه: تولیدات علمی دانشگاه</a:t>
            </a:r>
          </a:p>
          <a:p>
            <a:pPr lvl="1"/>
            <a:r>
              <a:rPr lang="fa-IR" dirty="0" smtClean="0"/>
              <a:t>در سطح کشور: تعداد مقاله و ثبت اختراع...</a:t>
            </a:r>
          </a:p>
          <a:p>
            <a:r>
              <a:rPr lang="fa-IR" dirty="0" smtClean="0"/>
              <a:t>منافع سنجش اثر: </a:t>
            </a:r>
          </a:p>
          <a:p>
            <a:pPr lvl="1"/>
            <a:r>
              <a:rPr lang="fa-IR" dirty="0" smtClean="0"/>
              <a:t>قطب نمای حرکت پژوهشی ما</a:t>
            </a:r>
          </a:p>
          <a:p>
            <a:pPr lvl="1"/>
            <a:r>
              <a:rPr lang="fa-IR" dirty="0" smtClean="0"/>
              <a:t>پاسخگويي سازمانهاي پژوهشي (آيا پژوهش در راستاي اهداف راهبردي)</a:t>
            </a:r>
          </a:p>
          <a:p>
            <a:pPr lvl="1"/>
            <a:r>
              <a:rPr lang="fa-IR" dirty="0" smtClean="0"/>
              <a:t>مشخص شدن نفع اجتماعی و اقتصادی</a:t>
            </a:r>
          </a:p>
          <a:p>
            <a:pPr lvl="1"/>
            <a:r>
              <a:rPr lang="fa-IR" dirty="0" smtClean="0"/>
              <a:t>توجیه بهتر سرمایه گذاری پول مردم! با شفافیت بازگشت سرمایه</a:t>
            </a:r>
            <a:endParaRPr lang="en-GB"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26</a:t>
            </a:fld>
            <a:endParaRPr lang="en-US"/>
          </a:p>
        </p:txBody>
      </p:sp>
    </p:spTree>
    <p:custDataLst>
      <p:tags r:id="rId1"/>
    </p:custDataLst>
    <p:extLst>
      <p:ext uri="{BB962C8B-B14F-4D97-AF65-F5344CB8AC3E}">
        <p14:creationId xmlns:p14="http://schemas.microsoft.com/office/powerpoint/2010/main" xmlns="" val="31698040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blinds(horizontal)">
                                      <p:cBhvr>
                                        <p:cTn id="7" dur="500"/>
                                        <p:tgtEl>
                                          <p:spTgt spid="3">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blinds(horizontal)">
                                      <p:cBhvr>
                                        <p:cTn id="10" dur="500"/>
                                        <p:tgtEl>
                                          <p:spTgt spid="3">
                                            <p:txEl>
                                              <p:pRg st="5" end="5"/>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blinds(horizontal)">
                                      <p:cBhvr>
                                        <p:cTn id="13" dur="500"/>
                                        <p:tgtEl>
                                          <p:spTgt spid="3">
                                            <p:txEl>
                                              <p:pRg st="6" end="6"/>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blinds(horizontal)">
                                      <p:cBhvr>
                                        <p:cTn id="16" dur="500"/>
                                        <p:tgtEl>
                                          <p:spTgt spid="3">
                                            <p:txEl>
                                              <p:pRg st="7" end="7"/>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blinds(horizontal)">
                                      <p:cBhvr>
                                        <p:cTn id="1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انواع و روشهاي ارزيابي</a:t>
            </a:r>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27</a:t>
            </a:fld>
            <a:endParaRPr lang="en-US"/>
          </a:p>
        </p:txBody>
      </p:sp>
      <p:sp>
        <p:nvSpPr>
          <p:cNvPr id="7" name="Content Placeholder 6"/>
          <p:cNvSpPr>
            <a:spLocks noGrp="1"/>
          </p:cNvSpPr>
          <p:nvPr>
            <p:ph idx="1"/>
          </p:nvPr>
        </p:nvSpPr>
        <p:spPr/>
        <p:txBody>
          <a:bodyPr/>
          <a:lstStyle/>
          <a:p>
            <a:endParaRPr lang="fa-IR"/>
          </a:p>
        </p:txBody>
      </p:sp>
      <p:pic>
        <p:nvPicPr>
          <p:cNvPr id="2052" name="Picture 4"/>
          <p:cNvPicPr>
            <a:picLocks noChangeAspect="1" noChangeArrowheads="1"/>
          </p:cNvPicPr>
          <p:nvPr/>
        </p:nvPicPr>
        <p:blipFill>
          <a:blip r:embed="rId3" cstate="print"/>
          <a:srcRect/>
          <a:stretch>
            <a:fillRect/>
          </a:stretch>
        </p:blipFill>
        <p:spPr bwMode="auto">
          <a:xfrm>
            <a:off x="152400" y="1447800"/>
            <a:ext cx="8906769" cy="48958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سنجش اثر با كتابسنجي</a:t>
            </a:r>
            <a:endParaRPr lang="fa-IR" dirty="0"/>
          </a:p>
        </p:txBody>
      </p:sp>
      <p:sp>
        <p:nvSpPr>
          <p:cNvPr id="3" name="Content Placeholder 2"/>
          <p:cNvSpPr>
            <a:spLocks noGrp="1"/>
          </p:cNvSpPr>
          <p:nvPr>
            <p:ph idx="1"/>
          </p:nvPr>
        </p:nvSpPr>
        <p:spPr/>
        <p:txBody>
          <a:bodyPr/>
          <a:lstStyle/>
          <a:p>
            <a:pPr>
              <a:buNone/>
            </a:pPr>
            <a:r>
              <a:rPr lang="fa-IR" dirty="0" smtClean="0"/>
              <a:t>داراي دو مرحله است</a:t>
            </a:r>
          </a:p>
          <a:p>
            <a:r>
              <a:rPr lang="fa-IR" dirty="0" smtClean="0"/>
              <a:t>شمارش</a:t>
            </a:r>
          </a:p>
          <a:p>
            <a:r>
              <a:rPr lang="fa-IR" dirty="0" smtClean="0"/>
              <a:t>نرمال سازي با استفاده از يك مجموعه مرجع</a:t>
            </a:r>
          </a:p>
          <a:p>
            <a:pPr lvl="1"/>
            <a:r>
              <a:rPr lang="fa-IR" dirty="0" smtClean="0"/>
              <a:t>مجلات يك رشته يا زيررشته به عنوان مجموعه مرتبط</a:t>
            </a:r>
            <a:endParaRPr lang="en-US" dirty="0" smtClean="0"/>
          </a:p>
          <a:p>
            <a:pPr lvl="1"/>
            <a:r>
              <a:rPr lang="fa-IR" dirty="0" smtClean="0"/>
              <a:t>در نظر گرفتن نويسندگان يك مجله به عنوان مجموعه مرتبط </a:t>
            </a:r>
            <a:endParaRPr lang="en-US" dirty="0" smtClean="0"/>
          </a:p>
          <a:p>
            <a:pPr lvl="1"/>
            <a:r>
              <a:rPr lang="fa-IR" dirty="0" smtClean="0"/>
              <a:t>استفاده از تحليل اشتراك در متن براي تعيين مدارك مرتبط</a:t>
            </a:r>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مدلهای سنجش</a:t>
            </a:r>
            <a:endParaRPr lang="en-GB" dirty="0"/>
          </a:p>
        </p:txBody>
      </p:sp>
      <p:sp>
        <p:nvSpPr>
          <p:cNvPr id="3" name="Content Placeholder 2"/>
          <p:cNvSpPr>
            <a:spLocks noGrp="1"/>
          </p:cNvSpPr>
          <p:nvPr>
            <p:ph idx="1"/>
          </p:nvPr>
        </p:nvSpPr>
        <p:spPr/>
        <p:txBody>
          <a:bodyPr/>
          <a:lstStyle/>
          <a:p>
            <a:r>
              <a:rPr lang="fa-IR" dirty="0" smtClean="0"/>
              <a:t>مدل </a:t>
            </a:r>
            <a:r>
              <a:rPr lang="en-US" dirty="0" smtClean="0"/>
              <a:t>payback</a:t>
            </a:r>
            <a:endParaRPr lang="fa-IR" dirty="0" smtClean="0"/>
          </a:p>
          <a:p>
            <a:r>
              <a:rPr lang="fa-IR" dirty="0" smtClean="0"/>
              <a:t>مدل </a:t>
            </a:r>
            <a:r>
              <a:rPr lang="en-US" dirty="0" smtClean="0"/>
              <a:t>REF</a:t>
            </a:r>
            <a:endParaRPr lang="fa-IR" dirty="0" smtClean="0"/>
          </a:p>
          <a:p>
            <a:endParaRPr lang="en-GB"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29</a:t>
            </a:fld>
            <a:endParaRPr lang="en-US"/>
          </a:p>
        </p:txBody>
      </p:sp>
    </p:spTree>
    <p:extLst>
      <p:ext uri="{BB962C8B-B14F-4D97-AF65-F5344CB8AC3E}">
        <p14:creationId xmlns:p14="http://schemas.microsoft.com/office/powerpoint/2010/main" xmlns="" val="4275900667"/>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تعریف</a:t>
            </a:r>
            <a:endParaRPr lang="en-GB" dirty="0"/>
          </a:p>
        </p:txBody>
      </p:sp>
      <p:sp>
        <p:nvSpPr>
          <p:cNvPr id="3" name="Content Placeholder 2"/>
          <p:cNvSpPr>
            <a:spLocks noGrp="1"/>
          </p:cNvSpPr>
          <p:nvPr>
            <p:ph idx="1"/>
          </p:nvPr>
        </p:nvSpPr>
        <p:spPr/>
        <p:txBody>
          <a:bodyPr/>
          <a:lstStyle/>
          <a:p>
            <a:r>
              <a:rPr lang="fa-IR" dirty="0" smtClean="0">
                <a:solidFill>
                  <a:srgbClr val="0070C0"/>
                </a:solidFill>
              </a:rPr>
              <a:t>ارزیابی</a:t>
            </a:r>
            <a:r>
              <a:rPr lang="fa-IR" dirty="0" smtClean="0"/>
              <a:t>: فرایندی نظام مند و عینی که به منظور سنجش ربط، کارآیی و اثربخشی سیاستها، برنامه ها و پروژه ها طراحی می شود.</a:t>
            </a:r>
          </a:p>
          <a:p>
            <a:r>
              <a:rPr lang="fa-IR" dirty="0">
                <a:solidFill>
                  <a:srgbClr val="0070C0"/>
                </a:solidFill>
              </a:rPr>
              <a:t>پژوهش</a:t>
            </a:r>
            <a:r>
              <a:rPr lang="fa-IR" dirty="0" smtClean="0"/>
              <a:t>: جستجوی نظام مند دانش یا </a:t>
            </a:r>
            <a:r>
              <a:rPr lang="fa-IR" dirty="0"/>
              <a:t>گردآوری و تحلیل نظام مند اطلاعات برای رسیدن به درک بیشتر از مسئله مورد مطالعه و یا رسیدن به یک راه حل برای یک مسئله</a:t>
            </a:r>
            <a:endParaRPr lang="fa-IR" dirty="0" smtClean="0"/>
          </a:p>
          <a:p>
            <a:r>
              <a:rPr lang="fa-IR" dirty="0">
                <a:solidFill>
                  <a:srgbClr val="0070C0"/>
                </a:solidFill>
              </a:rPr>
              <a:t>ارزیابی پژوهش</a:t>
            </a:r>
            <a:r>
              <a:rPr lang="fa-IR" dirty="0" smtClean="0"/>
              <a:t>: </a:t>
            </a:r>
            <a:r>
              <a:rPr lang="fa-IR" dirty="0"/>
              <a:t>سنجش نظام مند </a:t>
            </a:r>
            <a:r>
              <a:rPr lang="fa-IR" dirty="0" smtClean="0"/>
              <a:t>سیاستها</a:t>
            </a:r>
            <a:r>
              <a:rPr lang="fa-IR" dirty="0"/>
              <a:t>، برنامه ها یا طرح ها برای تعیین موفقیت در رسیدن به اهداف</a:t>
            </a:r>
            <a:endParaRPr lang="en-GB"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3</a:t>
            </a:fld>
            <a:endParaRPr lang="en-US"/>
          </a:p>
        </p:txBody>
      </p:sp>
    </p:spTree>
    <p:custDataLst>
      <p:tags r:id="rId1"/>
    </p:custDataLst>
    <p:extLst>
      <p:ext uri="{BB962C8B-B14F-4D97-AF65-F5344CB8AC3E}">
        <p14:creationId xmlns:p14="http://schemas.microsoft.com/office/powerpoint/2010/main" xmlns="" val="27040348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دسته بندي اثرات و منافع پژوهش درمدل </a:t>
            </a:r>
            <a:r>
              <a:rPr lang="en-US" dirty="0" smtClean="0"/>
              <a:t>payback</a:t>
            </a:r>
            <a:endParaRPr lang="fa-IR" dirty="0"/>
          </a:p>
        </p:txBody>
      </p:sp>
      <p:graphicFrame>
        <p:nvGraphicFramePr>
          <p:cNvPr id="6" name="Content Placeholder 5"/>
          <p:cNvGraphicFramePr>
            <a:graphicFrameLocks noGrp="1"/>
          </p:cNvGraphicFramePr>
          <p:nvPr>
            <p:ph idx="1"/>
          </p:nvPr>
        </p:nvGraphicFramePr>
        <p:xfrm>
          <a:off x="228600" y="1371599"/>
          <a:ext cx="8686800" cy="5029200"/>
        </p:xfrm>
        <a:graphic>
          <a:graphicData uri="http://schemas.openxmlformats.org/drawingml/2006/table">
            <a:tbl>
              <a:tblPr rtl="1"/>
              <a:tblGrid>
                <a:gridCol w="2074409"/>
                <a:gridCol w="6612391"/>
              </a:tblGrid>
              <a:tr h="359229">
                <a:tc>
                  <a:txBody>
                    <a:bodyPr/>
                    <a:lstStyle/>
                    <a:p>
                      <a:pPr algn="ctr" rtl="1">
                        <a:lnSpc>
                          <a:spcPct val="110000"/>
                        </a:lnSpc>
                        <a:spcAft>
                          <a:spcPts val="0"/>
                        </a:spcAft>
                      </a:pPr>
                      <a:r>
                        <a:rPr lang="fa-IR" sz="1800" b="1" dirty="0">
                          <a:latin typeface="Times New Roman"/>
                          <a:ea typeface="Times New Roman"/>
                          <a:cs typeface="B Zar"/>
                        </a:rPr>
                        <a:t>دسته</a:t>
                      </a:r>
                      <a:endParaRPr lang="en-US" sz="1800" b="1" dirty="0">
                        <a:latin typeface="Times New Roman"/>
                        <a:ea typeface="Times New Roman"/>
                        <a:cs typeface="B Zar"/>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0000"/>
                        </a:lnSpc>
                        <a:spcAft>
                          <a:spcPts val="0"/>
                        </a:spcAft>
                      </a:pPr>
                      <a:r>
                        <a:rPr lang="fa-IR" sz="1800" b="1">
                          <a:latin typeface="Times New Roman"/>
                          <a:ea typeface="Times New Roman"/>
                          <a:cs typeface="B Zar"/>
                        </a:rPr>
                        <a:t>دامنه</a:t>
                      </a:r>
                      <a:endParaRPr lang="en-US" sz="1800" b="1">
                        <a:latin typeface="Times New Roman"/>
                        <a:ea typeface="Times New Roman"/>
                        <a:cs typeface="B Zar"/>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9229">
                <a:tc>
                  <a:txBody>
                    <a:bodyPr/>
                    <a:lstStyle/>
                    <a:p>
                      <a:pPr marL="228600" algn="r" rtl="1">
                        <a:lnSpc>
                          <a:spcPct val="110000"/>
                        </a:lnSpc>
                        <a:spcAft>
                          <a:spcPts val="0"/>
                        </a:spcAft>
                      </a:pPr>
                      <a:r>
                        <a:rPr lang="fa-IR" sz="1800" b="1">
                          <a:latin typeface="Times New Roman"/>
                          <a:ea typeface="Times New Roman"/>
                          <a:cs typeface="B Zar"/>
                        </a:rPr>
                        <a:t>توليد دانش</a:t>
                      </a:r>
                      <a:endParaRPr lang="en-US" sz="1800" b="1">
                        <a:latin typeface="Times New Roman"/>
                        <a:ea typeface="Times New Roman"/>
                        <a:cs typeface="B Zar"/>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0000"/>
                        </a:lnSpc>
                        <a:spcAft>
                          <a:spcPts val="0"/>
                        </a:spcAft>
                      </a:pPr>
                      <a:r>
                        <a:rPr lang="fa-IR" sz="1800" b="1">
                          <a:latin typeface="Times New Roman"/>
                          <a:ea typeface="Times New Roman"/>
                          <a:cs typeface="B Zar"/>
                        </a:rPr>
                        <a:t>انتشارات داوري شده، استنادها، ضريب تأثير مجلات.</a:t>
                      </a:r>
                      <a:endParaRPr lang="en-US" sz="1800" b="1">
                        <a:latin typeface="Times New Roman"/>
                        <a:ea typeface="Times New Roman"/>
                        <a:cs typeface="B Zar"/>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77686">
                <a:tc>
                  <a:txBody>
                    <a:bodyPr/>
                    <a:lstStyle/>
                    <a:p>
                      <a:pPr marL="228600" algn="r" rtl="1">
                        <a:lnSpc>
                          <a:spcPct val="110000"/>
                        </a:lnSpc>
                        <a:spcAft>
                          <a:spcPts val="0"/>
                        </a:spcAft>
                      </a:pPr>
                      <a:r>
                        <a:rPr lang="fa-IR" sz="1800" b="1">
                          <a:latin typeface="Times New Roman"/>
                          <a:ea typeface="Times New Roman"/>
                          <a:cs typeface="B Zar"/>
                        </a:rPr>
                        <a:t>هدفگيري پژوهش، ظرفيت و جذب</a:t>
                      </a:r>
                      <a:endParaRPr lang="en-US" sz="1800" b="1">
                        <a:latin typeface="Times New Roman"/>
                        <a:ea typeface="Times New Roman"/>
                        <a:cs typeface="B Zar"/>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0000"/>
                        </a:lnSpc>
                        <a:spcAft>
                          <a:spcPts val="0"/>
                        </a:spcAft>
                      </a:pPr>
                      <a:r>
                        <a:rPr lang="fa-IR" sz="1800" b="1">
                          <a:latin typeface="Times New Roman"/>
                          <a:ea typeface="Times New Roman"/>
                          <a:cs typeface="B Zar"/>
                        </a:rPr>
                        <a:t>هدف گيري بهتر پژوهش‌هاي آينده؛ توسعه مهارتهاي پژوهشي، پرسنل و ظرفيت پژوهشي؛ ظرفيت حياتي براي استفاده مناسب از پژوهش‌هاي موجود؛ توسعه نيروي انساني و منافع آموزشي.</a:t>
                      </a:r>
                      <a:endParaRPr lang="en-US" sz="1800" b="1">
                        <a:latin typeface="Times New Roman"/>
                        <a:ea typeface="Times New Roman"/>
                        <a:cs typeface="B Zar"/>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77686">
                <a:tc>
                  <a:txBody>
                    <a:bodyPr/>
                    <a:lstStyle/>
                    <a:p>
                      <a:pPr marL="228600" algn="r" rtl="1">
                        <a:lnSpc>
                          <a:spcPct val="110000"/>
                        </a:lnSpc>
                        <a:spcAft>
                          <a:spcPts val="0"/>
                        </a:spcAft>
                      </a:pPr>
                      <a:r>
                        <a:rPr lang="fa-IR" sz="1800" b="1">
                          <a:latin typeface="Times New Roman"/>
                          <a:ea typeface="Times New Roman"/>
                          <a:cs typeface="B Zar"/>
                        </a:rPr>
                        <a:t>سياستهاي اطلاع‌دهي و توسعه محصول</a:t>
                      </a:r>
                      <a:endParaRPr lang="en-US" sz="1800" b="1">
                        <a:latin typeface="Times New Roman"/>
                        <a:ea typeface="Times New Roman"/>
                        <a:cs typeface="B Zar"/>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0000"/>
                        </a:lnSpc>
                        <a:spcAft>
                          <a:spcPts val="0"/>
                        </a:spcAft>
                      </a:pPr>
                      <a:r>
                        <a:rPr lang="fa-IR" sz="1800" b="1" dirty="0">
                          <a:latin typeface="Times New Roman"/>
                          <a:ea typeface="Times New Roman"/>
                          <a:cs typeface="B Zar"/>
                        </a:rPr>
                        <a:t>اطلاعات بهبود يافته كه بر مبناي آن تصميمات سياسي و اجرايي گرفته شود؛ راهنماهاي باليني و منطقه‌اي؛ سياست‌هاي آموزشي و تعليماتي يا معيارهاي ارزيابي و حسابرسي؛ شمول در مرور نظام‌مند؛ توسعه محصول آگاهانه.</a:t>
                      </a:r>
                      <a:endParaRPr lang="en-US" sz="1800" b="1" dirty="0">
                        <a:latin typeface="Times New Roman"/>
                        <a:ea typeface="Times New Roman"/>
                        <a:cs typeface="B Zar"/>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36913">
                <a:tc>
                  <a:txBody>
                    <a:bodyPr/>
                    <a:lstStyle/>
                    <a:p>
                      <a:pPr marL="228600" algn="r" rtl="1">
                        <a:lnSpc>
                          <a:spcPct val="110000"/>
                        </a:lnSpc>
                        <a:spcAft>
                          <a:spcPts val="0"/>
                        </a:spcAft>
                      </a:pPr>
                      <a:r>
                        <a:rPr lang="fa-IR" sz="1800" b="1">
                          <a:latin typeface="Times New Roman"/>
                          <a:ea typeface="Times New Roman"/>
                          <a:cs typeface="B Zar"/>
                        </a:rPr>
                        <a:t>منافع سلامت و بخش سلامت </a:t>
                      </a:r>
                      <a:endParaRPr lang="en-US" sz="1800" b="1">
                        <a:latin typeface="Times New Roman"/>
                        <a:ea typeface="Times New Roman"/>
                        <a:cs typeface="B Zar"/>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0000"/>
                        </a:lnSpc>
                        <a:spcAft>
                          <a:spcPts val="0"/>
                        </a:spcAft>
                      </a:pPr>
                      <a:r>
                        <a:rPr lang="fa-IR" sz="1800" b="1">
                          <a:latin typeface="Times New Roman"/>
                          <a:ea typeface="Times New Roman"/>
                          <a:cs typeface="B Zar"/>
                        </a:rPr>
                        <a:t>كاهش هزينه در ارائه خدمات موجود؛ بهبود كيفيت در فرايند ارائه خدمات؛ افزايش اثربخشي خدمات بهداشتي (يعني افزايش سلامت)؛ برابري يا به عبارت ديگر تخصيص بهبوديافته منابع در سطح منطقه، هدف گيري و دسترس پذيري بهتر؛ درآمدهاي ناشي از حقوق مالكيت فكري.</a:t>
                      </a:r>
                      <a:endParaRPr lang="en-US" sz="1800" b="1">
                        <a:latin typeface="Times New Roman"/>
                        <a:ea typeface="Times New Roman"/>
                        <a:cs typeface="B Zar"/>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8457">
                <a:tc>
                  <a:txBody>
                    <a:bodyPr/>
                    <a:lstStyle/>
                    <a:p>
                      <a:pPr algn="r" rtl="1">
                        <a:lnSpc>
                          <a:spcPct val="110000"/>
                        </a:lnSpc>
                        <a:spcAft>
                          <a:spcPts val="0"/>
                        </a:spcAft>
                      </a:pPr>
                      <a:r>
                        <a:rPr lang="fa-IR" sz="1800" b="1">
                          <a:latin typeface="Times New Roman"/>
                          <a:ea typeface="Times New Roman"/>
                          <a:cs typeface="B Zar"/>
                        </a:rPr>
                        <a:t>منافع اقتصادي عام‌تر</a:t>
                      </a:r>
                      <a:endParaRPr lang="en-US" sz="1800" b="1">
                        <a:latin typeface="Times New Roman"/>
                        <a:ea typeface="Times New Roman"/>
                        <a:cs typeface="B Zar"/>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0000"/>
                        </a:lnSpc>
                        <a:spcAft>
                          <a:spcPts val="0"/>
                        </a:spcAft>
                      </a:pPr>
                      <a:r>
                        <a:rPr lang="fa-IR" sz="1800" b="1" dirty="0">
                          <a:latin typeface="Times New Roman"/>
                          <a:ea typeface="Times New Roman"/>
                          <a:cs typeface="B Zar"/>
                        </a:rPr>
                        <a:t>منافع اقتصادي گسترده تر از بهره برداري از منافع ناشي از پژوهش؛ مشاركت در ايجاد نيروي كار سالم.</a:t>
                      </a:r>
                      <a:endParaRPr lang="en-US" sz="1800" b="1" dirty="0">
                        <a:latin typeface="Times New Roman"/>
                        <a:ea typeface="Times New Roman"/>
                        <a:cs typeface="B Zar"/>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30</a:t>
            </a:fld>
            <a:endParaRPr lang="en-US"/>
          </a:p>
        </p:txBody>
      </p:sp>
      <p:sp>
        <p:nvSpPr>
          <p:cNvPr id="7" name="Rectangle 6"/>
          <p:cNvSpPr/>
          <p:nvPr/>
        </p:nvSpPr>
        <p:spPr>
          <a:xfrm>
            <a:off x="304800" y="2209800"/>
            <a:ext cx="85344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8" name="Rectangle 7"/>
          <p:cNvSpPr/>
          <p:nvPr/>
        </p:nvSpPr>
        <p:spPr>
          <a:xfrm>
            <a:off x="228600" y="3276600"/>
            <a:ext cx="85344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Rectangle 8"/>
          <p:cNvSpPr/>
          <p:nvPr/>
        </p:nvSpPr>
        <p:spPr>
          <a:xfrm>
            <a:off x="304800" y="4419600"/>
            <a:ext cx="8534400" cy="1143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0" name="Rectangle 9"/>
          <p:cNvSpPr/>
          <p:nvPr/>
        </p:nvSpPr>
        <p:spPr>
          <a:xfrm>
            <a:off x="381000" y="5715000"/>
            <a:ext cx="8534400"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xit" presetSubtype="10" fill="hold" grpId="0" nodeType="clickEffect">
                                  <p:stCondLst>
                                    <p:cond delay="0"/>
                                  </p:stCondLst>
                                  <p:childTnLst>
                                    <p:animEffect transition="out" filter="checkerboard(across)">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5" presetClass="exit" presetSubtype="10" fill="hold" grpId="0" nodeType="clickEffect">
                                  <p:stCondLst>
                                    <p:cond delay="0"/>
                                  </p:stCondLst>
                                  <p:childTnLst>
                                    <p:animEffect transition="out" filter="checkerboard(across)">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5" presetClass="exit" presetSubtype="10" fill="hold" grpId="0" nodeType="clickEffect">
                                  <p:stCondLst>
                                    <p:cond delay="0"/>
                                  </p:stCondLst>
                                  <p:childTnLst>
                                    <p:animEffect transition="out" filter="checkerboard(across)">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فرايند تحقيق درمدل </a:t>
            </a:r>
            <a:r>
              <a:rPr lang="en-US" dirty="0" smtClean="0"/>
              <a:t>payback</a:t>
            </a:r>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31</a:t>
            </a:fld>
            <a:endParaRPr lang="en-US"/>
          </a:p>
        </p:txBody>
      </p:sp>
      <p:pic>
        <p:nvPicPr>
          <p:cNvPr id="1027" name="Picture 3"/>
          <p:cNvPicPr>
            <a:picLocks noChangeAspect="1" noChangeArrowheads="1"/>
          </p:cNvPicPr>
          <p:nvPr/>
        </p:nvPicPr>
        <p:blipFill>
          <a:blip r:embed="rId2" cstate="print"/>
          <a:srcRect/>
          <a:stretch>
            <a:fillRect/>
          </a:stretch>
        </p:blipFill>
        <p:spPr bwMode="auto">
          <a:xfrm>
            <a:off x="-33929" y="1828800"/>
            <a:ext cx="9072998" cy="3962401"/>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محدودیتها وچالشهای سنجش اثر</a:t>
            </a:r>
            <a:endParaRPr lang="en-GB" dirty="0"/>
          </a:p>
        </p:txBody>
      </p:sp>
      <p:sp>
        <p:nvSpPr>
          <p:cNvPr id="3" name="Content Placeholder 2"/>
          <p:cNvSpPr>
            <a:spLocks noGrp="1"/>
          </p:cNvSpPr>
          <p:nvPr>
            <p:ph idx="1"/>
          </p:nvPr>
        </p:nvSpPr>
        <p:spPr/>
        <p:txBody>
          <a:bodyPr>
            <a:normAutofit fontScale="92500" lnSpcReduction="10000"/>
          </a:bodyPr>
          <a:lstStyle/>
          <a:p>
            <a:r>
              <a:rPr lang="fa-IR" dirty="0" smtClean="0"/>
              <a:t>مشكل سنجش اثر تحقیقات بنیادین (موتور محرك نوآوري و پيشرفت)</a:t>
            </a:r>
          </a:p>
          <a:p>
            <a:r>
              <a:rPr lang="fa-IR" dirty="0" smtClean="0"/>
              <a:t>مشكل سنجش اثر پروژه های کوچک</a:t>
            </a:r>
          </a:p>
          <a:p>
            <a:r>
              <a:rPr lang="fa-IR" dirty="0" smtClean="0"/>
              <a:t>هزینه‌های سنجش (سنجش تحقيق قبلي يا انجام سنجش جديد؟)</a:t>
            </a:r>
            <a:endParaRPr lang="en-US" dirty="0" smtClean="0"/>
          </a:p>
          <a:p>
            <a:r>
              <a:rPr lang="fa-IR" dirty="0" smtClean="0"/>
              <a:t>زمان بر بودن اثرگذاری پژوهش (قلب و عروق 25 سال)</a:t>
            </a:r>
          </a:p>
          <a:p>
            <a:r>
              <a:rPr lang="fa-IR" dirty="0" smtClean="0"/>
              <a:t>شواهد اندك سودمندي سنجش (به دليل تجربه ناكافي)</a:t>
            </a:r>
          </a:p>
          <a:p>
            <a:r>
              <a:rPr lang="fa-IR" dirty="0" smtClean="0"/>
              <a:t>مشکل بودن انتساب یک تأثیر خاص به یک پژوهش خاص</a:t>
            </a:r>
          </a:p>
          <a:p>
            <a:r>
              <a:rPr lang="fa-IR" dirty="0" smtClean="0"/>
              <a:t>مشکل بودن ترسیم مرزهای قطعی برای یک پژوهش</a:t>
            </a:r>
          </a:p>
          <a:p>
            <a:r>
              <a:rPr lang="fa-IR" dirty="0" smtClean="0"/>
              <a:t>نبود روش استاندارد، کم هزینه و عینی برای سنجش</a:t>
            </a:r>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32</a:t>
            </a:fld>
            <a:endParaRPr lang="en-US"/>
          </a:p>
        </p:txBody>
      </p:sp>
    </p:spTree>
    <p:custDataLst>
      <p:tags r:id="rId1"/>
    </p:custDataLst>
    <p:extLst>
      <p:ext uri="{BB962C8B-B14F-4D97-AF65-F5344CB8AC3E}">
        <p14:creationId xmlns:p14="http://schemas.microsoft.com/office/powerpoint/2010/main" xmlns="" val="269641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چالشهای ارزیابی پژوهش به طور کل</a:t>
            </a:r>
            <a:endParaRPr lang="en-GB" dirty="0"/>
          </a:p>
        </p:txBody>
      </p:sp>
      <p:sp>
        <p:nvSpPr>
          <p:cNvPr id="3" name="Content Placeholder 2"/>
          <p:cNvSpPr>
            <a:spLocks noGrp="1"/>
          </p:cNvSpPr>
          <p:nvPr>
            <p:ph idx="1"/>
          </p:nvPr>
        </p:nvSpPr>
        <p:spPr/>
        <p:txBody>
          <a:bodyPr/>
          <a:lstStyle/>
          <a:p>
            <a:r>
              <a:rPr lang="fa-IR" dirty="0" smtClean="0"/>
              <a:t>وجود تفاوت در معیارهای سنجش عملکرد افراد، مؤسسات و گروه های پژوهشی و معیارهای سنجش تأثیرگذاری اجتماعی و اقتصادی</a:t>
            </a:r>
          </a:p>
          <a:p>
            <a:r>
              <a:rPr lang="fa-IR" dirty="0" smtClean="0"/>
              <a:t>حجم زیاد پژوهش و میسر نبودند ارزیابی با روشهای کیفی و نبود معیارهای کمّی مطمئن و قابل قبول</a:t>
            </a:r>
          </a:p>
          <a:p>
            <a:r>
              <a:rPr lang="fa-IR" dirty="0" smtClean="0"/>
              <a:t>نادیده گرفتن برخی فعالیتهای پژوهشگران در پژوهش</a:t>
            </a:r>
          </a:p>
          <a:p>
            <a:r>
              <a:rPr lang="fa-IR" dirty="0" smtClean="0"/>
              <a:t>ضعف روشهای موجود در ارزیابی پژوهش در برخی حوزه های علمی</a:t>
            </a:r>
            <a:endParaRPr lang="en-GB"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33</a:t>
            </a:fld>
            <a:endParaRPr lang="en-US"/>
          </a:p>
        </p:txBody>
      </p:sp>
    </p:spTree>
    <p:custDataLst>
      <p:tags r:id="rId1"/>
    </p:custDataLst>
    <p:extLst>
      <p:ext uri="{BB962C8B-B14F-4D97-AF65-F5344CB8AC3E}">
        <p14:creationId xmlns:p14="http://schemas.microsoft.com/office/powerpoint/2010/main" xmlns="" val="2468172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نظامهای ارزیابی ملی</a:t>
            </a:r>
            <a:endParaRPr lang="en-GB" dirty="0"/>
          </a:p>
        </p:txBody>
      </p:sp>
      <p:sp>
        <p:nvSpPr>
          <p:cNvPr id="3" name="Content Placeholder 2"/>
          <p:cNvSpPr>
            <a:spLocks noGrp="1"/>
          </p:cNvSpPr>
          <p:nvPr>
            <p:ph idx="1"/>
          </p:nvPr>
        </p:nvSpPr>
        <p:spPr/>
        <p:txBody>
          <a:bodyPr>
            <a:normAutofit fontScale="92500" lnSpcReduction="10000"/>
          </a:bodyPr>
          <a:lstStyle/>
          <a:p>
            <a:endParaRPr lang="fa-IR" dirty="0" smtClean="0"/>
          </a:p>
          <a:p>
            <a:pPr algn="l" rtl="0"/>
            <a:r>
              <a:rPr lang="en-US" dirty="0" smtClean="0">
                <a:solidFill>
                  <a:schemeClr val="accent1">
                    <a:lumMod val="75000"/>
                  </a:schemeClr>
                </a:solidFill>
              </a:rPr>
              <a:t>UK</a:t>
            </a:r>
            <a:r>
              <a:rPr lang="en-US" dirty="0" smtClean="0"/>
              <a:t>: Research Assessment Exercise (RAE)</a:t>
            </a:r>
          </a:p>
          <a:p>
            <a:pPr marL="0" indent="0" algn="l" rtl="0">
              <a:buNone/>
            </a:pPr>
            <a:r>
              <a:rPr lang="en-US" dirty="0" smtClean="0"/>
              <a:t>            Research Excellence Framework (REF)</a:t>
            </a:r>
          </a:p>
          <a:p>
            <a:pPr algn="l" rtl="0"/>
            <a:r>
              <a:rPr lang="en-US" dirty="0" smtClean="0">
                <a:solidFill>
                  <a:schemeClr val="accent1">
                    <a:lumMod val="75000"/>
                  </a:schemeClr>
                </a:solidFill>
              </a:rPr>
              <a:t>Italy</a:t>
            </a:r>
            <a:r>
              <a:rPr lang="en-US" dirty="0" smtClean="0"/>
              <a:t>: Triennial Research Exercise (VTR)</a:t>
            </a:r>
          </a:p>
          <a:p>
            <a:pPr algn="l" rtl="0"/>
            <a:r>
              <a:rPr lang="en-US" dirty="0">
                <a:solidFill>
                  <a:schemeClr val="accent1">
                    <a:lumMod val="75000"/>
                  </a:schemeClr>
                </a:solidFill>
              </a:rPr>
              <a:t>Netherlands</a:t>
            </a:r>
            <a:r>
              <a:rPr lang="en-US" dirty="0" smtClean="0"/>
              <a:t>: </a:t>
            </a:r>
            <a:r>
              <a:rPr lang="en-GB" dirty="0"/>
              <a:t>Netherlands </a:t>
            </a:r>
            <a:r>
              <a:rPr lang="en-GB" dirty="0" smtClean="0"/>
              <a:t>Observatory of </a:t>
            </a:r>
            <a:r>
              <a:rPr lang="en-GB" dirty="0"/>
              <a:t>Science and </a:t>
            </a:r>
            <a:r>
              <a:rPr lang="en-GB" dirty="0" smtClean="0"/>
              <a:t>Technology</a:t>
            </a:r>
          </a:p>
          <a:p>
            <a:pPr algn="l" rtl="0"/>
            <a:r>
              <a:rPr lang="en-US" dirty="0" smtClean="0">
                <a:solidFill>
                  <a:schemeClr val="accent1">
                    <a:lumMod val="75000"/>
                  </a:schemeClr>
                </a:solidFill>
              </a:rPr>
              <a:t>Australia</a:t>
            </a:r>
            <a:r>
              <a:rPr lang="en-US" dirty="0" smtClean="0"/>
              <a:t>: Australian Research Quality Framework</a:t>
            </a:r>
          </a:p>
          <a:p>
            <a:pPr algn="l" rtl="0"/>
            <a:r>
              <a:rPr lang="en-US" dirty="0" smtClean="0">
                <a:solidFill>
                  <a:schemeClr val="accent1">
                    <a:lumMod val="75000"/>
                  </a:schemeClr>
                </a:solidFill>
              </a:rPr>
              <a:t>New Zealand</a:t>
            </a:r>
            <a:r>
              <a:rPr lang="en-US" dirty="0" smtClean="0"/>
              <a:t>: New Zealand Performance-Based Research Fund</a:t>
            </a:r>
            <a:endParaRPr lang="en-GB"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34</a:t>
            </a:fld>
            <a:endParaRPr lang="en-US"/>
          </a:p>
        </p:txBody>
      </p:sp>
    </p:spTree>
    <p:extLst>
      <p:ext uri="{BB962C8B-B14F-4D97-AF65-F5344CB8AC3E}">
        <p14:creationId xmlns:p14="http://schemas.microsoft.com/office/powerpoint/2010/main" xmlns="" val="3018210988"/>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UK RAE</a:t>
            </a:r>
            <a:endParaRPr lang="en-GB" dirty="0"/>
          </a:p>
        </p:txBody>
      </p:sp>
      <p:sp>
        <p:nvSpPr>
          <p:cNvPr id="3" name="Content Placeholder 2"/>
          <p:cNvSpPr>
            <a:spLocks noGrp="1"/>
          </p:cNvSpPr>
          <p:nvPr>
            <p:ph idx="1"/>
          </p:nvPr>
        </p:nvSpPr>
        <p:spPr/>
        <p:txBody>
          <a:bodyPr/>
          <a:lstStyle/>
          <a:p>
            <a:pPr algn="l" rtl="0"/>
            <a:r>
              <a:rPr lang="en-US" dirty="0" smtClean="0"/>
              <a:t>1986, 1989, 1992, 1996, 2001 and 2008</a:t>
            </a:r>
          </a:p>
          <a:p>
            <a:pPr algn="l" rtl="0"/>
            <a:r>
              <a:rPr lang="en-US" dirty="0" smtClean="0"/>
              <a:t>Unit of assessment: disciplines, subject areas</a:t>
            </a:r>
          </a:p>
          <a:p>
            <a:pPr algn="l" rtl="0"/>
            <a:r>
              <a:rPr lang="en-US" dirty="0" smtClean="0"/>
              <a:t>Peer review process</a:t>
            </a:r>
          </a:p>
          <a:p>
            <a:pPr algn="l" rtl="0"/>
            <a:endParaRPr lang="en-GB"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35</a:t>
            </a:fld>
            <a:endParaRPr lang="en-US"/>
          </a:p>
        </p:txBody>
      </p:sp>
    </p:spTree>
    <p:extLst>
      <p:ext uri="{BB962C8B-B14F-4D97-AF65-F5344CB8AC3E}">
        <p14:creationId xmlns:p14="http://schemas.microsoft.com/office/powerpoint/2010/main" xmlns="" val="73971387"/>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UK REF</a:t>
            </a:r>
            <a:endParaRPr lang="en-GB" dirty="0"/>
          </a:p>
        </p:txBody>
      </p:sp>
      <p:sp>
        <p:nvSpPr>
          <p:cNvPr id="3" name="Content Placeholder 2"/>
          <p:cNvSpPr>
            <a:spLocks noGrp="1"/>
          </p:cNvSpPr>
          <p:nvPr>
            <p:ph idx="1"/>
          </p:nvPr>
        </p:nvSpPr>
        <p:spPr/>
        <p:txBody>
          <a:bodyPr/>
          <a:lstStyle/>
          <a:p>
            <a:pPr algn="l" rtl="0"/>
            <a:r>
              <a:rPr lang="en-GB" dirty="0" smtClean="0"/>
              <a:t>2014</a:t>
            </a:r>
          </a:p>
          <a:p>
            <a:pPr algn="l" rtl="0"/>
            <a:r>
              <a:rPr lang="en-GB" dirty="0" smtClean="0"/>
              <a:t>Output (65% of weight)</a:t>
            </a:r>
          </a:p>
          <a:p>
            <a:pPr algn="l" rtl="0"/>
            <a:r>
              <a:rPr lang="en-GB" dirty="0" smtClean="0"/>
              <a:t>Impact (economic, societal)(20%)</a:t>
            </a:r>
          </a:p>
          <a:p>
            <a:pPr algn="l" rtl="0"/>
            <a:r>
              <a:rPr lang="en-GB" dirty="0" smtClean="0"/>
              <a:t>Environment (15%)</a:t>
            </a:r>
          </a:p>
          <a:p>
            <a:pPr algn="l" rtl="0"/>
            <a:r>
              <a:rPr lang="en-GB" dirty="0" smtClean="0"/>
              <a:t>Informed peer review (peer review informed by ‘</a:t>
            </a:r>
            <a:r>
              <a:rPr lang="en-GB" dirty="0" err="1" smtClean="0"/>
              <a:t>bibliometrics</a:t>
            </a:r>
            <a:r>
              <a:rPr lang="en-GB" dirty="0" smtClean="0"/>
              <a:t>’)</a:t>
            </a:r>
            <a:endParaRPr lang="en-GB"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36</a:t>
            </a:fld>
            <a:endParaRPr lang="en-US"/>
          </a:p>
        </p:txBody>
      </p:sp>
    </p:spTree>
    <p:extLst>
      <p:ext uri="{BB962C8B-B14F-4D97-AF65-F5344CB8AC3E}">
        <p14:creationId xmlns:p14="http://schemas.microsoft.com/office/powerpoint/2010/main" xmlns="" val="2263427832"/>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مفاهيم مرتبط</a:t>
            </a:r>
            <a:endParaRPr lang="fa-IR" dirty="0"/>
          </a:p>
        </p:txBody>
      </p:sp>
      <p:sp>
        <p:nvSpPr>
          <p:cNvPr id="3" name="Content Placeholder 2"/>
          <p:cNvSpPr>
            <a:spLocks noGrp="1"/>
          </p:cNvSpPr>
          <p:nvPr>
            <p:ph idx="1"/>
          </p:nvPr>
        </p:nvSpPr>
        <p:spPr/>
        <p:txBody>
          <a:bodyPr>
            <a:normAutofit fontScale="85000" lnSpcReduction="20000"/>
          </a:bodyPr>
          <a:lstStyle/>
          <a:p>
            <a:pPr algn="l" rtl="0"/>
            <a:r>
              <a:rPr lang="en-US" dirty="0" smtClean="0"/>
              <a:t>Research </a:t>
            </a:r>
          </a:p>
          <a:p>
            <a:pPr lvl="1" algn="l" rtl="0"/>
            <a:r>
              <a:rPr lang="en-US" dirty="0" smtClean="0"/>
              <a:t>Benefit </a:t>
            </a:r>
          </a:p>
          <a:p>
            <a:pPr lvl="1" algn="l" rtl="0"/>
            <a:r>
              <a:rPr lang="en-US" dirty="0" smtClean="0"/>
              <a:t>Evaluation</a:t>
            </a:r>
          </a:p>
          <a:p>
            <a:pPr lvl="1" algn="l" rtl="0"/>
            <a:r>
              <a:rPr lang="en-US" dirty="0" smtClean="0"/>
              <a:t>Excellence </a:t>
            </a:r>
          </a:p>
          <a:p>
            <a:pPr lvl="1" algn="l" rtl="0"/>
            <a:r>
              <a:rPr lang="en-US" dirty="0" smtClean="0"/>
              <a:t>Impact</a:t>
            </a:r>
          </a:p>
          <a:p>
            <a:pPr lvl="1" algn="l" rtl="0"/>
            <a:r>
              <a:rPr lang="en-US" dirty="0" smtClean="0"/>
              <a:t>Implementation</a:t>
            </a:r>
          </a:p>
          <a:p>
            <a:pPr lvl="1" algn="l" rtl="0"/>
            <a:r>
              <a:rPr lang="en-US" dirty="0" smtClean="0"/>
              <a:t>Influence</a:t>
            </a:r>
          </a:p>
          <a:p>
            <a:pPr lvl="1" algn="l" rtl="0"/>
            <a:r>
              <a:rPr lang="en-US" dirty="0" smtClean="0"/>
              <a:t>Outcome</a:t>
            </a:r>
          </a:p>
          <a:p>
            <a:pPr lvl="1" algn="l" rtl="0"/>
            <a:r>
              <a:rPr lang="en-US" dirty="0" smtClean="0"/>
              <a:t>Success</a:t>
            </a:r>
          </a:p>
          <a:p>
            <a:pPr lvl="1" algn="l" rtl="0"/>
            <a:r>
              <a:rPr lang="en-US" dirty="0" smtClean="0"/>
              <a:t>Translation</a:t>
            </a:r>
          </a:p>
          <a:p>
            <a:pPr lvl="1" algn="l" rtl="0"/>
            <a:r>
              <a:rPr lang="en-US" dirty="0" smtClean="0"/>
              <a:t>Use</a:t>
            </a:r>
          </a:p>
          <a:p>
            <a:pPr lvl="1" algn="l" rtl="0"/>
            <a:r>
              <a:rPr lang="en-US" dirty="0" smtClean="0"/>
              <a:t>Utilization</a:t>
            </a:r>
          </a:p>
          <a:p>
            <a:pPr algn="l" rtl="0"/>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37</a:t>
            </a:fld>
            <a:endParaRPr lang="en-US"/>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برخی یافته های مطالعات ارزیابی پژوهش</a:t>
            </a:r>
            <a:endParaRPr lang="en-GB" dirty="0"/>
          </a:p>
        </p:txBody>
      </p:sp>
      <p:sp>
        <p:nvSpPr>
          <p:cNvPr id="3" name="Content Placeholder 2"/>
          <p:cNvSpPr>
            <a:spLocks noGrp="1"/>
          </p:cNvSpPr>
          <p:nvPr>
            <p:ph idx="1"/>
          </p:nvPr>
        </p:nvSpPr>
        <p:spPr/>
        <p:txBody>
          <a:bodyPr>
            <a:normAutofit fontScale="92500" lnSpcReduction="20000"/>
          </a:bodyPr>
          <a:lstStyle/>
          <a:p>
            <a:r>
              <a:rPr lang="fa-IR" dirty="0" smtClean="0"/>
              <a:t>متوسط زمان لازم برای اثرگذاری پژوهش در سلامت </a:t>
            </a:r>
            <a:r>
              <a:rPr lang="fa-IR" dirty="0"/>
              <a:t>روانی 12 سال، </a:t>
            </a:r>
            <a:r>
              <a:rPr lang="fa-IR" dirty="0" smtClean="0"/>
              <a:t>قلب و عروز 25 سال</a:t>
            </a:r>
          </a:p>
          <a:p>
            <a:r>
              <a:rPr lang="fa-IR" dirty="0" smtClean="0"/>
              <a:t>13 سال زمان لازم است تا بتوان توسعه نسل جدیدی از سخت افزار نظامی بر مبنای نسل پیشین را شروع کرد. طی این مدت 57% فعالیت تحقیقاتی لازم صورت گرفته است</a:t>
            </a:r>
          </a:p>
          <a:p>
            <a:r>
              <a:rPr lang="fa-IR" dirty="0" smtClean="0"/>
              <a:t>متوسط نرخ بازگشت سرمایه در </a:t>
            </a:r>
            <a:r>
              <a:rPr lang="en-US" dirty="0" smtClean="0"/>
              <a:t>R&amp;D</a:t>
            </a:r>
            <a:r>
              <a:rPr lang="fa-IR" dirty="0" smtClean="0"/>
              <a:t> پایه دانشگاهی: 28%، </a:t>
            </a:r>
          </a:p>
          <a:p>
            <a:r>
              <a:rPr lang="fa-IR" dirty="0" smtClean="0"/>
              <a:t>ارزش اقتصادی ناشی از پژوهشهای پزشکی از طریق افزایش امید به زندگی در آمریکا حدود 6/2 تریلیون دلار در سال در دهه های 70 و 80</a:t>
            </a:r>
          </a:p>
          <a:p>
            <a:r>
              <a:rPr lang="fa-IR" dirty="0" smtClean="0"/>
              <a:t>وجود رابطه مستقیم میان سرمایه گذاری در پژوهش علوم پایه و نفع اقتصادی</a:t>
            </a:r>
          </a:p>
          <a:p>
            <a:endParaRPr lang="en-GB"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38</a:t>
            </a:fld>
            <a:endParaRPr lang="en-US"/>
          </a:p>
        </p:txBody>
      </p:sp>
    </p:spTree>
    <p:extLst>
      <p:ext uri="{BB962C8B-B14F-4D97-AF65-F5344CB8AC3E}">
        <p14:creationId xmlns:p14="http://schemas.microsoft.com/office/powerpoint/2010/main" xmlns="" val="2545406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جمع بندي</a:t>
            </a:r>
            <a:endParaRPr lang="fa-IR" dirty="0"/>
          </a:p>
        </p:txBody>
      </p:sp>
      <p:sp>
        <p:nvSpPr>
          <p:cNvPr id="3" name="Content Placeholder 2"/>
          <p:cNvSpPr>
            <a:spLocks noGrp="1"/>
          </p:cNvSpPr>
          <p:nvPr>
            <p:ph idx="1"/>
          </p:nvPr>
        </p:nvSpPr>
        <p:spPr/>
        <p:txBody>
          <a:bodyPr/>
          <a:lstStyle/>
          <a:p>
            <a:r>
              <a:rPr lang="fa-IR" dirty="0" smtClean="0"/>
              <a:t>ارزيابي پژوهش عمدتاً با سنجش اثر پژوهش در مقياس كلان شروع شد</a:t>
            </a:r>
          </a:p>
          <a:p>
            <a:r>
              <a:rPr lang="fa-IR" dirty="0" smtClean="0"/>
              <a:t>سپس نياز به توجه به انواع ديگري از ارزيابي به وجود آمد</a:t>
            </a:r>
          </a:p>
          <a:p>
            <a:r>
              <a:rPr lang="fa-IR" dirty="0" smtClean="0"/>
              <a:t>اكنون اثرگذاري پژوهش بار ديگر مورد توجه قرار گرفته است</a:t>
            </a:r>
          </a:p>
          <a:p>
            <a:r>
              <a:rPr lang="fa-IR" dirty="0" smtClean="0"/>
              <a:t>شاخصهای توصیفی مثل تعداد مقاله دیگر کاربرد چندانی ندارند</a:t>
            </a:r>
          </a:p>
          <a:p>
            <a:r>
              <a:rPr lang="fa-IR" smtClean="0"/>
              <a:t>مثال: ارتقا</a:t>
            </a:r>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39</a:t>
            </a:fld>
            <a:endParaRPr lang="en-US"/>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جنگ جهانی دوم و پژوهش</a:t>
            </a:r>
            <a:endParaRPr lang="en-GB" dirty="0"/>
          </a:p>
        </p:txBody>
      </p:sp>
      <p:sp>
        <p:nvSpPr>
          <p:cNvPr id="3" name="Content Placeholder 2"/>
          <p:cNvSpPr>
            <a:spLocks noGrp="1"/>
          </p:cNvSpPr>
          <p:nvPr>
            <p:ph idx="1"/>
          </p:nvPr>
        </p:nvSpPr>
        <p:spPr>
          <a:xfrm>
            <a:off x="381000" y="1578937"/>
            <a:ext cx="8229600" cy="4525963"/>
          </a:xfrm>
        </p:spPr>
        <p:txBody>
          <a:bodyPr>
            <a:normAutofit/>
          </a:bodyPr>
          <a:lstStyle/>
          <a:p>
            <a:endParaRPr lang="fa-IR" dirty="0" smtClean="0"/>
          </a:p>
          <a:p>
            <a:endParaRPr lang="fa-IR" dirty="0"/>
          </a:p>
          <a:p>
            <a:endParaRPr lang="fa-IR" dirty="0" smtClean="0"/>
          </a:p>
          <a:p>
            <a:endParaRPr lang="fa-IR" dirty="0"/>
          </a:p>
          <a:p>
            <a:endParaRPr lang="fa-IR" dirty="0" smtClean="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4</a:t>
            </a:fld>
            <a:endParaRPr lang="en-US"/>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519444" y="4408714"/>
            <a:ext cx="437656" cy="3441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519444" y="5552705"/>
            <a:ext cx="462536" cy="3146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502532" y="4798640"/>
            <a:ext cx="462536" cy="3318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7" cstate="print">
            <a:duotone>
              <a:schemeClr val="accent1">
                <a:shade val="45000"/>
                <a:satMod val="135000"/>
              </a:schemeClr>
              <a:prstClr val="white"/>
            </a:duotone>
            <a:extLst>
              <a:ext uri="{28A0092B-C50C-407E-A947-70E740481C1C}">
                <a14:useLocalDpi xmlns:a14="http://schemas.microsoft.com/office/drawing/2010/main" xmlns="" val="0"/>
              </a:ext>
            </a:extLst>
          </a:blip>
          <a:srcRect l="5440" t="3762" r="6008" b="3884"/>
          <a:stretch/>
        </p:blipFill>
        <p:spPr bwMode="auto">
          <a:xfrm>
            <a:off x="228600" y="1544725"/>
            <a:ext cx="2854475" cy="32727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8" cstate="print">
            <a:duotone>
              <a:schemeClr val="accent1">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3200400" y="1544726"/>
            <a:ext cx="1371600" cy="13756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4648200" y="1524000"/>
            <a:ext cx="1434288" cy="1295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9" name="Table 8"/>
          <p:cNvGraphicFramePr>
            <a:graphicFrameLocks noGrp="1"/>
          </p:cNvGraphicFramePr>
          <p:nvPr>
            <p:extLst>
              <p:ext uri="{D42A27DB-BD31-4B8C-83A1-F6EECF244321}">
                <p14:modId xmlns:p14="http://schemas.microsoft.com/office/powerpoint/2010/main" xmlns="" val="980452131"/>
              </p:ext>
            </p:extLst>
          </p:nvPr>
        </p:nvGraphicFramePr>
        <p:xfrm>
          <a:off x="4017818" y="4004906"/>
          <a:ext cx="4127616" cy="1818640"/>
        </p:xfrm>
        <a:graphic>
          <a:graphicData uri="http://schemas.openxmlformats.org/drawingml/2006/table">
            <a:tbl>
              <a:tblPr firstRow="1" bandRow="1">
                <a:tableStyleId>{5C22544A-7EE6-4342-B048-85BDC9FD1C3A}</a:tableStyleId>
              </a:tblPr>
              <a:tblGrid>
                <a:gridCol w="1375872"/>
                <a:gridCol w="1375872"/>
                <a:gridCol w="1375872"/>
              </a:tblGrid>
              <a:tr h="324187">
                <a:tc gridSpan="2">
                  <a:txBody>
                    <a:bodyPr/>
                    <a:lstStyle/>
                    <a:p>
                      <a:r>
                        <a:rPr lang="en-US" sz="1400" dirty="0" smtClean="0"/>
                        <a:t>Spending on</a:t>
                      </a:r>
                      <a:r>
                        <a:rPr lang="en-US" sz="1400" baseline="0" dirty="0" smtClean="0"/>
                        <a:t> R&amp;D, </a:t>
                      </a:r>
                      <a:r>
                        <a:rPr lang="en-US" sz="1400" dirty="0" smtClean="0"/>
                        <a:t>Billion</a:t>
                      </a:r>
                      <a:r>
                        <a:rPr lang="en-US" sz="1400" baseline="0" dirty="0" smtClean="0"/>
                        <a:t> $, 2011</a:t>
                      </a:r>
                      <a:endParaRPr lang="en-GB" sz="1400" dirty="0"/>
                    </a:p>
                  </a:txBody>
                  <a:tcPr/>
                </a:tc>
                <a:tc hMerge="1">
                  <a:txBody>
                    <a:bodyPr/>
                    <a:lstStyle/>
                    <a:p>
                      <a:endParaRPr lang="en-GB" dirty="0"/>
                    </a:p>
                  </a:txBody>
                  <a:tcPr/>
                </a:tc>
                <a:tc>
                  <a:txBody>
                    <a:bodyPr/>
                    <a:lstStyle/>
                    <a:p>
                      <a:r>
                        <a:rPr lang="en-US" sz="1600" dirty="0" smtClean="0"/>
                        <a:t>%  of</a:t>
                      </a:r>
                      <a:r>
                        <a:rPr lang="en-US" sz="1600" baseline="0" dirty="0" smtClean="0"/>
                        <a:t> GDP</a:t>
                      </a:r>
                      <a:endParaRPr lang="en-GB" sz="1600" dirty="0"/>
                    </a:p>
                  </a:txBody>
                  <a:tcPr/>
                </a:tc>
              </a:tr>
              <a:tr h="370840">
                <a:tc>
                  <a:txBody>
                    <a:bodyPr/>
                    <a:lstStyle/>
                    <a:p>
                      <a:r>
                        <a:rPr lang="en-US" dirty="0" smtClean="0"/>
                        <a:t>USA</a:t>
                      </a:r>
                      <a:endParaRPr lang="en-GB" dirty="0"/>
                    </a:p>
                  </a:txBody>
                  <a:tcPr/>
                </a:tc>
                <a:tc>
                  <a:txBody>
                    <a:bodyPr/>
                    <a:lstStyle/>
                    <a:p>
                      <a:r>
                        <a:rPr lang="en-US" dirty="0" smtClean="0"/>
                        <a:t>405</a:t>
                      </a:r>
                      <a:endParaRPr lang="en-GB" dirty="0"/>
                    </a:p>
                  </a:txBody>
                  <a:tcPr/>
                </a:tc>
                <a:tc>
                  <a:txBody>
                    <a:bodyPr/>
                    <a:lstStyle/>
                    <a:p>
                      <a:r>
                        <a:rPr lang="en-US" dirty="0" smtClean="0"/>
                        <a:t>2.7</a:t>
                      </a:r>
                      <a:endParaRPr lang="en-GB" dirty="0"/>
                    </a:p>
                  </a:txBody>
                  <a:tcPr/>
                </a:tc>
              </a:tr>
              <a:tr h="370840">
                <a:tc>
                  <a:txBody>
                    <a:bodyPr/>
                    <a:lstStyle/>
                    <a:p>
                      <a:r>
                        <a:rPr lang="en-US" dirty="0" smtClean="0"/>
                        <a:t>Japan</a:t>
                      </a:r>
                      <a:endParaRPr lang="en-GB" dirty="0"/>
                    </a:p>
                  </a:txBody>
                  <a:tcPr/>
                </a:tc>
                <a:tc>
                  <a:txBody>
                    <a:bodyPr/>
                    <a:lstStyle/>
                    <a:p>
                      <a:r>
                        <a:rPr lang="en-US" dirty="0" smtClean="0"/>
                        <a:t>144</a:t>
                      </a:r>
                      <a:endParaRPr lang="en-GB" dirty="0"/>
                    </a:p>
                  </a:txBody>
                  <a:tcPr/>
                </a:tc>
                <a:tc>
                  <a:txBody>
                    <a:bodyPr/>
                    <a:lstStyle/>
                    <a:p>
                      <a:r>
                        <a:rPr lang="en-US" dirty="0" smtClean="0"/>
                        <a:t>3.3</a:t>
                      </a:r>
                      <a:endParaRPr lang="en-GB" dirty="0"/>
                    </a:p>
                  </a:txBody>
                  <a:tcPr/>
                </a:tc>
              </a:tr>
              <a:tr h="370840">
                <a:tc>
                  <a:txBody>
                    <a:bodyPr/>
                    <a:lstStyle/>
                    <a:p>
                      <a:r>
                        <a:rPr lang="en-US" dirty="0" smtClean="0"/>
                        <a:t>France</a:t>
                      </a:r>
                      <a:endParaRPr lang="en-GB" dirty="0"/>
                    </a:p>
                  </a:txBody>
                  <a:tcPr/>
                </a:tc>
                <a:tc>
                  <a:txBody>
                    <a:bodyPr/>
                    <a:lstStyle/>
                    <a:p>
                      <a:r>
                        <a:rPr lang="en-US" dirty="0" smtClean="0"/>
                        <a:t>42</a:t>
                      </a:r>
                      <a:endParaRPr lang="en-GB" dirty="0"/>
                    </a:p>
                  </a:txBody>
                  <a:tcPr/>
                </a:tc>
                <a:tc>
                  <a:txBody>
                    <a:bodyPr/>
                    <a:lstStyle/>
                    <a:p>
                      <a:r>
                        <a:rPr lang="en-US" dirty="0" smtClean="0"/>
                        <a:t>1.9</a:t>
                      </a:r>
                      <a:endParaRPr lang="en-GB" dirty="0"/>
                    </a:p>
                  </a:txBody>
                  <a:tcPr/>
                </a:tc>
              </a:tr>
              <a:tr h="370840">
                <a:tc>
                  <a:txBody>
                    <a:bodyPr/>
                    <a:lstStyle/>
                    <a:p>
                      <a:r>
                        <a:rPr lang="en-US" dirty="0" smtClean="0"/>
                        <a:t>UK</a:t>
                      </a:r>
                      <a:endParaRPr lang="en-GB" dirty="0"/>
                    </a:p>
                  </a:txBody>
                  <a:tcPr/>
                </a:tc>
                <a:tc>
                  <a:txBody>
                    <a:bodyPr/>
                    <a:lstStyle/>
                    <a:p>
                      <a:r>
                        <a:rPr lang="en-US" dirty="0" smtClean="0"/>
                        <a:t>38</a:t>
                      </a:r>
                      <a:endParaRPr lang="en-GB" dirty="0"/>
                    </a:p>
                  </a:txBody>
                  <a:tcPr/>
                </a:tc>
                <a:tc>
                  <a:txBody>
                    <a:bodyPr/>
                    <a:lstStyle/>
                    <a:p>
                      <a:r>
                        <a:rPr lang="en-US" dirty="0" smtClean="0"/>
                        <a:t>1.7</a:t>
                      </a:r>
                      <a:endParaRPr lang="en-GB" dirty="0"/>
                    </a:p>
                  </a:txBody>
                  <a:tcPr/>
                </a:tc>
              </a:tr>
            </a:tbl>
          </a:graphicData>
        </a:graphic>
      </p:graphicFrame>
      <p:pic>
        <p:nvPicPr>
          <p:cNvPr id="19" name="Picture 4"/>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3485620" y="5157651"/>
            <a:ext cx="496360" cy="3412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TextBox 9"/>
          <p:cNvSpPr txBox="1"/>
          <p:nvPr/>
        </p:nvSpPr>
        <p:spPr>
          <a:xfrm>
            <a:off x="3957100" y="5988278"/>
            <a:ext cx="4376518" cy="215444"/>
          </a:xfrm>
          <a:prstGeom prst="rect">
            <a:avLst/>
          </a:prstGeom>
          <a:noFill/>
        </p:spPr>
        <p:txBody>
          <a:bodyPr wrap="none" rtlCol="0">
            <a:spAutoFit/>
          </a:bodyPr>
          <a:lstStyle/>
          <a:p>
            <a:pPr algn="r" rtl="1"/>
            <a:r>
              <a:rPr lang="fa-IR" sz="800" dirty="0" smtClean="0"/>
              <a:t>منبع: </a:t>
            </a:r>
            <a:r>
              <a:rPr lang="en-GB" sz="800" dirty="0"/>
              <a:t>http://en.wikipedia.org/wiki/List_of_countries_by_research_and_development_spending</a:t>
            </a:r>
          </a:p>
        </p:txBody>
      </p:sp>
      <p:sp>
        <p:nvSpPr>
          <p:cNvPr id="11" name="TextBox 10"/>
          <p:cNvSpPr txBox="1"/>
          <p:nvPr/>
        </p:nvSpPr>
        <p:spPr>
          <a:xfrm>
            <a:off x="228600" y="5130459"/>
            <a:ext cx="3027304" cy="646331"/>
          </a:xfrm>
          <a:prstGeom prst="rect">
            <a:avLst/>
          </a:prstGeom>
          <a:noFill/>
        </p:spPr>
        <p:txBody>
          <a:bodyPr wrap="none" rtlCol="0">
            <a:spAutoFit/>
          </a:bodyPr>
          <a:lstStyle/>
          <a:p>
            <a:r>
              <a:rPr lang="en-US" b="1" dirty="0" smtClean="0">
                <a:solidFill>
                  <a:schemeClr val="accent1">
                    <a:lumMod val="75000"/>
                  </a:schemeClr>
                </a:solidFill>
              </a:rPr>
              <a:t>Total in 2010 for the world</a:t>
            </a:r>
          </a:p>
          <a:p>
            <a:r>
              <a:rPr lang="en-US" b="1" dirty="0" smtClean="0">
                <a:solidFill>
                  <a:schemeClr val="accent1">
                    <a:lumMod val="75000"/>
                  </a:schemeClr>
                </a:solidFill>
              </a:rPr>
              <a:t>1,000,000,000,000 US$</a:t>
            </a:r>
            <a:endParaRPr lang="en-GB" b="1" dirty="0">
              <a:solidFill>
                <a:schemeClr val="accent1">
                  <a:lumMod val="75000"/>
                </a:schemeClr>
              </a:solidFill>
            </a:endParaRPr>
          </a:p>
        </p:txBody>
      </p:sp>
      <p:pic>
        <p:nvPicPr>
          <p:cNvPr id="23557" name="Picture 5"/>
          <p:cNvPicPr>
            <a:picLocks noChangeAspect="1" noChangeArrowheads="1"/>
          </p:cNvPicPr>
          <p:nvPr/>
        </p:nvPicPr>
        <p:blipFill>
          <a:blip r:embed="rId11" cstate="print"/>
          <a:srcRect/>
          <a:stretch>
            <a:fillRect/>
          </a:stretch>
        </p:blipFill>
        <p:spPr bwMode="auto">
          <a:xfrm>
            <a:off x="6172200" y="1447800"/>
            <a:ext cx="2414016" cy="205740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xmlns="" val="17069360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31"/>
                                        </p:tgtEl>
                                        <p:attrNameLst>
                                          <p:attrName>style.visibility</p:attrName>
                                        </p:attrNameLst>
                                      </p:cBhvr>
                                      <p:to>
                                        <p:strVal val="visible"/>
                                      </p:to>
                                    </p:set>
                                    <p:anim calcmode="lin" valueType="num">
                                      <p:cBhvr additive="base">
                                        <p:cTn id="7" dur="500" fill="hold"/>
                                        <p:tgtEl>
                                          <p:spTgt spid="1031"/>
                                        </p:tgtEl>
                                        <p:attrNameLst>
                                          <p:attrName>ppt_x</p:attrName>
                                        </p:attrNameLst>
                                      </p:cBhvr>
                                      <p:tavLst>
                                        <p:tav tm="0">
                                          <p:val>
                                            <p:strVal val="#ppt_x"/>
                                          </p:val>
                                        </p:tav>
                                        <p:tav tm="100000">
                                          <p:val>
                                            <p:strVal val="#ppt_x"/>
                                          </p:val>
                                        </p:tav>
                                      </p:tavLst>
                                    </p:anim>
                                    <p:anim calcmode="lin" valueType="num">
                                      <p:cBhvr additive="base">
                                        <p:cTn id="8" dur="500" fill="hold"/>
                                        <p:tgtEl>
                                          <p:spTgt spid="103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33"/>
                                        </p:tgtEl>
                                        <p:attrNameLst>
                                          <p:attrName>style.visibility</p:attrName>
                                        </p:attrNameLst>
                                      </p:cBhvr>
                                      <p:to>
                                        <p:strVal val="visible"/>
                                      </p:to>
                                    </p:set>
                                    <p:anim calcmode="lin" valueType="num">
                                      <p:cBhvr additive="base">
                                        <p:cTn id="11" dur="500" fill="hold"/>
                                        <p:tgtEl>
                                          <p:spTgt spid="1033"/>
                                        </p:tgtEl>
                                        <p:attrNameLst>
                                          <p:attrName>ppt_x</p:attrName>
                                        </p:attrNameLst>
                                      </p:cBhvr>
                                      <p:tavLst>
                                        <p:tav tm="0">
                                          <p:val>
                                            <p:strVal val="#ppt_x"/>
                                          </p:val>
                                        </p:tav>
                                        <p:tav tm="100000">
                                          <p:val>
                                            <p:strVal val="#ppt_x"/>
                                          </p:val>
                                        </p:tav>
                                      </p:tavLst>
                                    </p:anim>
                                    <p:anim calcmode="lin" valueType="num">
                                      <p:cBhvr additive="base">
                                        <p:cTn id="12" dur="500" fill="hold"/>
                                        <p:tgtEl>
                                          <p:spTgt spid="103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3557"/>
                                        </p:tgtEl>
                                        <p:attrNameLst>
                                          <p:attrName>style.visibility</p:attrName>
                                        </p:attrNameLst>
                                      </p:cBhvr>
                                      <p:to>
                                        <p:strVal val="visible"/>
                                      </p:to>
                                    </p:set>
                                    <p:anim calcmode="lin" valueType="num">
                                      <p:cBhvr additive="base">
                                        <p:cTn id="31" dur="500" fill="hold"/>
                                        <p:tgtEl>
                                          <p:spTgt spid="23557"/>
                                        </p:tgtEl>
                                        <p:attrNameLst>
                                          <p:attrName>ppt_x</p:attrName>
                                        </p:attrNameLst>
                                      </p:cBhvr>
                                      <p:tavLst>
                                        <p:tav tm="0">
                                          <p:val>
                                            <p:strVal val="#ppt_x"/>
                                          </p:val>
                                        </p:tav>
                                        <p:tav tm="100000">
                                          <p:val>
                                            <p:strVal val="#ppt_x"/>
                                          </p:val>
                                        </p:tav>
                                      </p:tavLst>
                                    </p:anim>
                                    <p:anim calcmode="lin" valueType="num">
                                      <p:cBhvr additive="base">
                                        <p:cTn id="32" dur="500" fill="hold"/>
                                        <p:tgtEl>
                                          <p:spTgt spid="235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پيشنهاد پژوهش</a:t>
            </a:r>
            <a:endParaRPr lang="fa-IR" dirty="0"/>
          </a:p>
        </p:txBody>
      </p:sp>
      <p:sp>
        <p:nvSpPr>
          <p:cNvPr id="3" name="Content Placeholder 2"/>
          <p:cNvSpPr>
            <a:spLocks noGrp="1"/>
          </p:cNvSpPr>
          <p:nvPr>
            <p:ph idx="1"/>
          </p:nvPr>
        </p:nvSpPr>
        <p:spPr/>
        <p:txBody>
          <a:bodyPr>
            <a:normAutofit fontScale="70000" lnSpcReduction="20000"/>
          </a:bodyPr>
          <a:lstStyle/>
          <a:p>
            <a:r>
              <a:rPr lang="fa-IR" dirty="0" smtClean="0"/>
              <a:t>الگوي سرمايه گذاري در پژوهش در ايران چگونه بوده است؟</a:t>
            </a:r>
          </a:p>
          <a:p>
            <a:r>
              <a:rPr lang="fa-IR" dirty="0" smtClean="0"/>
              <a:t>بازگشت سرمايه در مورد سرمايه گذاريهاي پژوهشي دولت و صنعت در حوزه هاي مختلف چقدر بوده است؟</a:t>
            </a:r>
          </a:p>
          <a:p>
            <a:r>
              <a:rPr lang="fa-IR" dirty="0" smtClean="0"/>
              <a:t>ميزان تأثير پژوهش در حوزه هاي مختلف بر اجتماع، اقتصاد و سياستگذاري چه اندازه بوده است؟</a:t>
            </a:r>
          </a:p>
          <a:p>
            <a:r>
              <a:rPr lang="fa-IR" dirty="0" smtClean="0"/>
              <a:t>روش مناسب براي سنجش اثرگذاري پژوهش در حوزه هاي مختلف چيست؟</a:t>
            </a:r>
          </a:p>
          <a:p>
            <a:r>
              <a:rPr lang="fa-IR" dirty="0" smtClean="0"/>
              <a:t>ملزومات (مثلاً پايگاه داده) براي مطالعه اثرگذاري پژوهش در حوزه‌هاي مختلف چه هستند؟</a:t>
            </a:r>
          </a:p>
          <a:p>
            <a:r>
              <a:rPr lang="fa-IR" dirty="0" smtClean="0"/>
              <a:t>ميزان استفاده از نتايج پژوهش در ميان گروه‌هاي مختلف (دولتمردان و سياستگذاران، تصميم گيرندگان، تكنيسين‌ها...) چه اندازه است؟</a:t>
            </a:r>
          </a:p>
          <a:p>
            <a:r>
              <a:rPr lang="fa-IR" dirty="0" smtClean="0"/>
              <a:t>محققان ايراني از چه ساز وكاري براي تشويق و ترويج كاربست نتايج پژوهشهاي خود استفاده مي كنند؟</a:t>
            </a:r>
          </a:p>
          <a:p>
            <a:r>
              <a:rPr lang="fa-IR" dirty="0" smtClean="0"/>
              <a:t>کمّ و کیف حضور پژوهش در رسانه های جمعی چگونه است؟</a:t>
            </a:r>
          </a:p>
          <a:p>
            <a:endParaRPr lang="fa-IR" dirty="0" smtClean="0"/>
          </a:p>
          <a:p>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40</a:t>
            </a:fld>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منابع</a:t>
            </a:r>
            <a:endParaRPr lang="fa-IR" dirty="0"/>
          </a:p>
        </p:txBody>
      </p:sp>
      <p:sp>
        <p:nvSpPr>
          <p:cNvPr id="3" name="Content Placeholder 2"/>
          <p:cNvSpPr>
            <a:spLocks noGrp="1"/>
          </p:cNvSpPr>
          <p:nvPr>
            <p:ph idx="1"/>
          </p:nvPr>
        </p:nvSpPr>
        <p:spPr/>
        <p:txBody>
          <a:bodyPr>
            <a:noAutofit/>
          </a:bodyPr>
          <a:lstStyle/>
          <a:p>
            <a:pPr algn="l" rtl="0"/>
            <a:r>
              <a:rPr lang="en-US" sz="1600" dirty="0" err="1" smtClean="0"/>
              <a:t>Abramo</a:t>
            </a:r>
            <a:r>
              <a:rPr lang="en-US" sz="1600" dirty="0" smtClean="0"/>
              <a:t>, G., &amp; </a:t>
            </a:r>
            <a:r>
              <a:rPr lang="en-US" sz="1600" dirty="0" err="1" smtClean="0"/>
              <a:t>D'Angelo</a:t>
            </a:r>
            <a:r>
              <a:rPr lang="en-US" sz="1600" dirty="0" smtClean="0"/>
              <a:t>, C. A. (2011). Evaluating research: From informed peer review to </a:t>
            </a:r>
            <a:r>
              <a:rPr lang="en-US" sz="1600" dirty="0" err="1" smtClean="0"/>
              <a:t>bibliometrics</a:t>
            </a:r>
            <a:r>
              <a:rPr lang="en-US" sz="1600" dirty="0" smtClean="0"/>
              <a:t>. </a:t>
            </a:r>
            <a:r>
              <a:rPr lang="en-US" sz="1600" i="1" dirty="0" err="1" smtClean="0"/>
              <a:t>Scientometrics</a:t>
            </a:r>
            <a:r>
              <a:rPr lang="en-US" sz="1600" i="1" dirty="0" smtClean="0"/>
              <a:t>, 87</a:t>
            </a:r>
            <a:r>
              <a:rPr lang="en-US" sz="1600" dirty="0" smtClean="0"/>
              <a:t>(3), 499-514. </a:t>
            </a:r>
            <a:r>
              <a:rPr lang="en-US" sz="1600" dirty="0" err="1" smtClean="0"/>
              <a:t>doi</a:t>
            </a:r>
            <a:r>
              <a:rPr lang="en-US" sz="1600" dirty="0" smtClean="0"/>
              <a:t>: 10.1007/s11192-011-0352-7</a:t>
            </a:r>
          </a:p>
          <a:p>
            <a:pPr algn="l" rtl="0"/>
            <a:r>
              <a:rPr lang="en-US" sz="1600" dirty="0" smtClean="0"/>
              <a:t>Buxton, M., &amp; </a:t>
            </a:r>
            <a:r>
              <a:rPr lang="en-US" sz="1600" dirty="0" err="1" smtClean="0"/>
              <a:t>Hanney</a:t>
            </a:r>
            <a:r>
              <a:rPr lang="en-US" sz="1600" dirty="0" smtClean="0"/>
              <a:t>, S. (1996). How can payback from health services research be assessed? </a:t>
            </a:r>
            <a:r>
              <a:rPr lang="en-US" sz="1600" i="1" dirty="0" smtClean="0"/>
              <a:t>Journal of  Health Services Research &amp; Policy, 1</a:t>
            </a:r>
            <a:r>
              <a:rPr lang="en-US" sz="1600" dirty="0" smtClean="0"/>
              <a:t>(1), 35-43. </a:t>
            </a:r>
          </a:p>
          <a:p>
            <a:pPr algn="l" rtl="0"/>
            <a:r>
              <a:rPr lang="en-US" sz="1600" dirty="0" smtClean="0"/>
              <a:t>The Becker Medical Library Model for Assessment of Research Impact. (2011)  Retrieved 07 July, 2011, from http://becker.wustl.edu/impact/assessment/index.html</a:t>
            </a:r>
          </a:p>
          <a:p>
            <a:pPr algn="l" rtl="0"/>
            <a:r>
              <a:rPr lang="en-US" sz="1600" dirty="0" err="1" smtClean="0"/>
              <a:t>Hanney</a:t>
            </a:r>
            <a:r>
              <a:rPr lang="en-US" sz="1600" dirty="0" smtClean="0"/>
              <a:t>, S., Buxton, M., Green, C., </a:t>
            </a:r>
            <a:r>
              <a:rPr lang="en-US" sz="1600" dirty="0" err="1" smtClean="0"/>
              <a:t>Coulson</a:t>
            </a:r>
            <a:r>
              <a:rPr lang="en-US" sz="1600" dirty="0" smtClean="0"/>
              <a:t>, D., &amp; </a:t>
            </a:r>
            <a:r>
              <a:rPr lang="en-US" sz="1600" dirty="0" err="1" smtClean="0"/>
              <a:t>Raftery</a:t>
            </a:r>
            <a:r>
              <a:rPr lang="en-US" sz="1600" dirty="0" smtClean="0"/>
              <a:t>, J. (2007). An assessment of the impact of the NHS Health Technology Assessment </a:t>
            </a:r>
            <a:r>
              <a:rPr lang="en-US" sz="1600" dirty="0" err="1" smtClean="0"/>
              <a:t>Programme</a:t>
            </a:r>
            <a:r>
              <a:rPr lang="en-US" sz="1600" dirty="0" smtClean="0"/>
              <a:t>. </a:t>
            </a:r>
            <a:r>
              <a:rPr lang="en-US" sz="1600" i="1" dirty="0" smtClean="0"/>
              <a:t>Health Technology Assessment, 11</a:t>
            </a:r>
            <a:r>
              <a:rPr lang="en-US" sz="1600" dirty="0" smtClean="0"/>
              <a:t>(53), iii-iv, ix-xi, 1-180. </a:t>
            </a:r>
          </a:p>
          <a:p>
            <a:pPr algn="l" rtl="0"/>
            <a:r>
              <a:rPr lang="en-US" sz="1600" dirty="0" err="1" smtClean="0"/>
              <a:t>Kostoff</a:t>
            </a:r>
            <a:r>
              <a:rPr lang="en-US" sz="1600" dirty="0" smtClean="0"/>
              <a:t>, R. N. (1995). Federal research impact assessment: Axioms, approaches, applications. </a:t>
            </a:r>
            <a:r>
              <a:rPr lang="en-US" sz="1600" i="1" dirty="0" err="1" smtClean="0"/>
              <a:t>Scientometrics</a:t>
            </a:r>
            <a:r>
              <a:rPr lang="en-US" sz="1600" i="1" dirty="0" smtClean="0"/>
              <a:t>, 34</a:t>
            </a:r>
            <a:r>
              <a:rPr lang="en-US" sz="1600" dirty="0" smtClean="0"/>
              <a:t>(2), 163-206. </a:t>
            </a:r>
          </a:p>
          <a:p>
            <a:pPr algn="l" rtl="0"/>
            <a:r>
              <a:rPr lang="en-US" sz="1600" dirty="0" err="1" smtClean="0"/>
              <a:t>Marjanovic</a:t>
            </a:r>
            <a:r>
              <a:rPr lang="en-US" sz="1600" dirty="0" smtClean="0"/>
              <a:t>, S., </a:t>
            </a:r>
            <a:r>
              <a:rPr lang="en-US" sz="1600" dirty="0" err="1" smtClean="0"/>
              <a:t>Hanney</a:t>
            </a:r>
            <a:r>
              <a:rPr lang="en-US" sz="1600" dirty="0" smtClean="0"/>
              <a:t>, S., &amp; Wooding, S. (2009). A historical reflection on research evaluation studies, their recurrent themes and challenges. </a:t>
            </a:r>
            <a:r>
              <a:rPr lang="en-US" sz="1600" i="1" dirty="0" smtClean="0"/>
              <a:t>RAND Europe Technical Report</a:t>
            </a:r>
            <a:r>
              <a:rPr lang="en-US" sz="1600" dirty="0" smtClean="0"/>
              <a:t>. Retrieved from http://www.rand.org/pubs/technical_reports/2009/RAND_TR789.pdf</a:t>
            </a:r>
          </a:p>
          <a:p>
            <a:pPr algn="l" rtl="0"/>
            <a:r>
              <a:rPr lang="en-US" sz="1600" dirty="0" smtClean="0"/>
              <a:t>Taylor, J. (2011). The assessment of research quality in UK universities: Peer review or metrics? </a:t>
            </a:r>
            <a:r>
              <a:rPr lang="en-US" sz="1600" i="1" dirty="0" smtClean="0"/>
              <a:t>British Journal of Management, 22</a:t>
            </a:r>
            <a:r>
              <a:rPr lang="en-US" sz="1600" dirty="0" smtClean="0"/>
              <a:t>(2), 202-217. </a:t>
            </a:r>
            <a:r>
              <a:rPr lang="en-US" sz="1600" dirty="0" err="1" smtClean="0"/>
              <a:t>doi</a:t>
            </a:r>
            <a:r>
              <a:rPr lang="en-US" sz="1600" dirty="0" smtClean="0"/>
              <a:t>: 10.1111/j.1467-8551.2010.00722.x</a:t>
            </a:r>
          </a:p>
          <a:p>
            <a:pPr algn="l" rtl="0"/>
            <a:r>
              <a:rPr lang="en-US" sz="1600" dirty="0" err="1" smtClean="0"/>
              <a:t>Vinkler</a:t>
            </a:r>
            <a:r>
              <a:rPr lang="en-US" sz="1600" dirty="0" smtClean="0"/>
              <a:t>, P. (2010). </a:t>
            </a:r>
            <a:r>
              <a:rPr lang="en-US" sz="1600" i="1" dirty="0" smtClean="0"/>
              <a:t>The Evaluation of Research by </a:t>
            </a:r>
            <a:r>
              <a:rPr lang="en-US" sz="1600" i="1" dirty="0" err="1" smtClean="0"/>
              <a:t>Scientometric</a:t>
            </a:r>
            <a:r>
              <a:rPr lang="en-US" sz="1600" i="1" dirty="0" smtClean="0"/>
              <a:t> Indicators</a:t>
            </a:r>
            <a:r>
              <a:rPr lang="en-US" sz="1600" dirty="0" smtClean="0"/>
              <a:t>. Oxford: </a:t>
            </a:r>
            <a:r>
              <a:rPr lang="en-US" sz="1600" dirty="0" err="1" smtClean="0"/>
              <a:t>Chandos</a:t>
            </a:r>
            <a:r>
              <a:rPr lang="en-US" sz="1600" dirty="0" smtClean="0"/>
              <a:t>.</a:t>
            </a:r>
            <a:endParaRPr lang="fa-IR" sz="1600"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41</a:t>
            </a:fld>
            <a:endParaRPr lang="en-US"/>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منبع مالی پژوهش در حال حاضر</a:t>
            </a:r>
            <a:endParaRPr lang="en-GB" dirty="0"/>
          </a:p>
        </p:txBody>
      </p:sp>
      <p:sp>
        <p:nvSpPr>
          <p:cNvPr id="3" name="Content Placeholder 2"/>
          <p:cNvSpPr>
            <a:spLocks noGrp="1"/>
          </p:cNvSpPr>
          <p:nvPr>
            <p:ph idx="1"/>
          </p:nvPr>
        </p:nvSpPr>
        <p:spPr/>
        <p:txBody>
          <a:bodyPr/>
          <a:lstStyle/>
          <a:p>
            <a:r>
              <a:rPr lang="fa-IR" dirty="0" smtClean="0"/>
              <a:t>دولتها</a:t>
            </a:r>
          </a:p>
          <a:p>
            <a:r>
              <a:rPr lang="fa-IR" dirty="0" smtClean="0"/>
              <a:t>بخش خصوصی (صنایع و شرکتها)</a:t>
            </a:r>
            <a:endParaRPr lang="en-US" dirty="0" smtClean="0"/>
          </a:p>
          <a:p>
            <a:pPr lvl="1"/>
            <a:r>
              <a:rPr lang="en-US" dirty="0" smtClean="0"/>
              <a:t>Google, </a:t>
            </a:r>
            <a:r>
              <a:rPr lang="en-US" sz="2400" dirty="0" smtClean="0">
                <a:solidFill>
                  <a:srgbClr val="002060"/>
                </a:solidFill>
              </a:rPr>
              <a:t>Microsoft,…</a:t>
            </a:r>
            <a:endParaRPr lang="fa-IR" sz="2400" dirty="0">
              <a:solidFill>
                <a:srgbClr val="002060"/>
              </a:solidFill>
            </a:endParaRPr>
          </a:p>
          <a:p>
            <a:r>
              <a:rPr lang="fa-IR" dirty="0" smtClean="0"/>
              <a:t>نهادهای خیریه</a:t>
            </a:r>
            <a:endParaRPr lang="en-US" dirty="0" smtClean="0"/>
          </a:p>
          <a:p>
            <a:pPr lvl="1"/>
            <a:r>
              <a:rPr lang="en-US" dirty="0" err="1" smtClean="0"/>
              <a:t>Wellcome</a:t>
            </a:r>
            <a:r>
              <a:rPr lang="en-US" dirty="0" smtClean="0"/>
              <a:t> Trust, Gates Foundation</a:t>
            </a:r>
          </a:p>
          <a:p>
            <a:r>
              <a:rPr lang="fa-IR" dirty="0" smtClean="0"/>
              <a:t>نهادهای خیریه جمع </a:t>
            </a:r>
            <a:r>
              <a:rPr lang="fa-IR" dirty="0"/>
              <a:t>آ</a:t>
            </a:r>
            <a:r>
              <a:rPr lang="fa-IR" dirty="0" smtClean="0"/>
              <a:t>وری اعانات</a:t>
            </a:r>
          </a:p>
          <a:p>
            <a:pPr lvl="1"/>
            <a:r>
              <a:rPr lang="en-US" dirty="0" smtClean="0"/>
              <a:t>Cancer Research UK</a:t>
            </a:r>
            <a:endParaRPr lang="fa-IR" dirty="0" smtClean="0"/>
          </a:p>
          <a:p>
            <a:endParaRPr lang="en-GB"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5</a:t>
            </a:fld>
            <a:endParaRPr lang="en-US"/>
          </a:p>
        </p:txBody>
      </p:sp>
    </p:spTree>
    <p:extLst>
      <p:ext uri="{BB962C8B-B14F-4D97-AF65-F5344CB8AC3E}">
        <p14:creationId xmlns:p14="http://schemas.microsoft.com/office/powerpoint/2010/main" xmlns="" val="4210600269"/>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بودجه و اجراي پژوهش</a:t>
            </a:r>
            <a:endParaRPr lang="fa-IR" dirty="0"/>
          </a:p>
        </p:txBody>
      </p:sp>
      <p:graphicFrame>
        <p:nvGraphicFramePr>
          <p:cNvPr id="6" name="Content Placeholder 5"/>
          <p:cNvGraphicFramePr>
            <a:graphicFrameLocks noGrp="1"/>
          </p:cNvGraphicFramePr>
          <p:nvPr>
            <p:ph idx="1"/>
          </p:nvPr>
        </p:nvGraphicFramePr>
        <p:xfrm>
          <a:off x="457200" y="1600200"/>
          <a:ext cx="8229600" cy="2651760"/>
        </p:xfrm>
        <a:graphic>
          <a:graphicData uri="http://schemas.openxmlformats.org/drawingml/2006/table">
            <a:tbl>
              <a:tblPr rtl="1" firstRow="1" bandRow="1">
                <a:tableStyleId>{5C22544A-7EE6-4342-B048-85BDC9FD1C3A}</a:tableStyleId>
              </a:tblPr>
              <a:tblGrid>
                <a:gridCol w="1371600"/>
                <a:gridCol w="1371600"/>
                <a:gridCol w="1371600"/>
                <a:gridCol w="1371600"/>
                <a:gridCol w="1371600"/>
                <a:gridCol w="1371600"/>
              </a:tblGrid>
              <a:tr h="370840">
                <a:tc>
                  <a:txBody>
                    <a:bodyPr/>
                    <a:lstStyle/>
                    <a:p>
                      <a:pPr algn="ctr" rtl="1"/>
                      <a:endParaRPr lang="fa-IR" sz="2400" b="1" dirty="0">
                        <a:cs typeface="B Zar" pitchFamily="2" charset="-78"/>
                      </a:endParaRPr>
                    </a:p>
                  </a:txBody>
                  <a:tcPr/>
                </a:tc>
                <a:tc gridSpan="2">
                  <a:txBody>
                    <a:bodyPr/>
                    <a:lstStyle/>
                    <a:p>
                      <a:pPr algn="ctr" rtl="1"/>
                      <a:r>
                        <a:rPr lang="fa-IR" sz="2400" b="1" dirty="0" smtClean="0">
                          <a:cs typeface="B Zar" pitchFamily="2" charset="-78"/>
                        </a:rPr>
                        <a:t>تأمين مالي پژوهش</a:t>
                      </a:r>
                      <a:endParaRPr lang="fa-IR" sz="2400" b="1" dirty="0">
                        <a:cs typeface="B Zar" pitchFamily="2" charset="-78"/>
                      </a:endParaRPr>
                    </a:p>
                  </a:txBody>
                  <a:tcPr/>
                </a:tc>
                <a:tc hMerge="1">
                  <a:txBody>
                    <a:bodyPr/>
                    <a:lstStyle/>
                    <a:p>
                      <a:pPr rtl="1"/>
                      <a:endParaRPr lang="fa-IR" dirty="0"/>
                    </a:p>
                  </a:txBody>
                  <a:tcPr/>
                </a:tc>
                <a:tc gridSpan="3">
                  <a:txBody>
                    <a:bodyPr/>
                    <a:lstStyle/>
                    <a:p>
                      <a:pPr algn="ctr" rtl="1"/>
                      <a:r>
                        <a:rPr lang="fa-IR" sz="2400" b="1" dirty="0" smtClean="0">
                          <a:cs typeface="B Zar" pitchFamily="2" charset="-78"/>
                        </a:rPr>
                        <a:t>انجام پژوهش</a:t>
                      </a:r>
                      <a:endParaRPr lang="fa-IR" sz="2400" b="1" dirty="0">
                        <a:cs typeface="B Zar" pitchFamily="2" charset="-78"/>
                      </a:endParaRPr>
                    </a:p>
                  </a:txBody>
                  <a:tcPr/>
                </a:tc>
                <a:tc hMerge="1">
                  <a:txBody>
                    <a:bodyPr/>
                    <a:lstStyle/>
                    <a:p>
                      <a:pPr rtl="1"/>
                      <a:endParaRPr lang="fa-IR" dirty="0"/>
                    </a:p>
                  </a:txBody>
                  <a:tcPr/>
                </a:tc>
                <a:tc hMerge="1">
                  <a:txBody>
                    <a:bodyPr/>
                    <a:lstStyle/>
                    <a:p>
                      <a:pPr rtl="1"/>
                      <a:endParaRPr lang="fa-IR" dirty="0"/>
                    </a:p>
                  </a:txBody>
                  <a:tcPr/>
                </a:tc>
              </a:tr>
              <a:tr h="370840">
                <a:tc>
                  <a:txBody>
                    <a:bodyPr/>
                    <a:lstStyle/>
                    <a:p>
                      <a:pPr algn="ctr" rtl="1"/>
                      <a:endParaRPr lang="fa-IR" sz="2400" b="1">
                        <a:cs typeface="B Zar" pitchFamily="2" charset="-78"/>
                      </a:endParaRPr>
                    </a:p>
                  </a:txBody>
                  <a:tcPr/>
                </a:tc>
                <a:tc>
                  <a:txBody>
                    <a:bodyPr/>
                    <a:lstStyle/>
                    <a:p>
                      <a:pPr algn="ctr" rtl="1"/>
                      <a:r>
                        <a:rPr lang="fa-IR" sz="2400" b="1" dirty="0" smtClean="0">
                          <a:cs typeface="B Zar" pitchFamily="2" charset="-78"/>
                        </a:rPr>
                        <a:t>بخش</a:t>
                      </a:r>
                      <a:r>
                        <a:rPr lang="fa-IR" sz="2400" b="1" baseline="0" dirty="0" smtClean="0">
                          <a:cs typeface="B Zar" pitchFamily="2" charset="-78"/>
                        </a:rPr>
                        <a:t> خصوصي</a:t>
                      </a:r>
                      <a:endParaRPr lang="fa-IR" sz="2400" b="1" dirty="0">
                        <a:cs typeface="B Zar" pitchFamily="2" charset="-78"/>
                      </a:endParaRPr>
                    </a:p>
                  </a:txBody>
                  <a:tcPr/>
                </a:tc>
                <a:tc>
                  <a:txBody>
                    <a:bodyPr/>
                    <a:lstStyle/>
                    <a:p>
                      <a:pPr algn="ctr" rtl="1"/>
                      <a:r>
                        <a:rPr lang="fa-IR" sz="2400" b="1" dirty="0" smtClean="0">
                          <a:cs typeface="B Zar" pitchFamily="2" charset="-78"/>
                        </a:rPr>
                        <a:t>دولت</a:t>
                      </a:r>
                      <a:endParaRPr lang="fa-IR" sz="2400" b="1" dirty="0">
                        <a:cs typeface="B Zar" pitchFamily="2" charset="-78"/>
                      </a:endParaRPr>
                    </a:p>
                  </a:txBody>
                  <a:tcPr/>
                </a:tc>
                <a:tc>
                  <a:txBody>
                    <a:bodyPr/>
                    <a:lstStyle/>
                    <a:p>
                      <a:pPr algn="ctr" rtl="1"/>
                      <a:r>
                        <a:rPr lang="fa-IR" sz="2400" b="1" dirty="0" smtClean="0">
                          <a:cs typeface="B Zar" pitchFamily="2" charset="-78"/>
                        </a:rPr>
                        <a:t>صنعت</a:t>
                      </a:r>
                      <a:endParaRPr lang="fa-IR" sz="2400" b="1" dirty="0">
                        <a:cs typeface="B Zar" pitchFamily="2" charset="-78"/>
                      </a:endParaRPr>
                    </a:p>
                  </a:txBody>
                  <a:tcPr/>
                </a:tc>
                <a:tc>
                  <a:txBody>
                    <a:bodyPr/>
                    <a:lstStyle/>
                    <a:p>
                      <a:pPr algn="ctr" rtl="1"/>
                      <a:r>
                        <a:rPr lang="fa-IR" sz="2400" b="1" dirty="0" smtClean="0">
                          <a:cs typeface="B Zar" pitchFamily="2" charset="-78"/>
                        </a:rPr>
                        <a:t>دانشگاه </a:t>
                      </a:r>
                      <a:endParaRPr lang="fa-IR" sz="2400" b="1" dirty="0">
                        <a:cs typeface="B Zar" pitchFamily="2" charset="-78"/>
                      </a:endParaRPr>
                    </a:p>
                  </a:txBody>
                  <a:tcPr/>
                </a:tc>
                <a:tc>
                  <a:txBody>
                    <a:bodyPr/>
                    <a:lstStyle/>
                    <a:p>
                      <a:pPr algn="ctr" rtl="1"/>
                      <a:r>
                        <a:rPr lang="fa-IR" sz="2400" b="1" dirty="0" smtClean="0">
                          <a:cs typeface="B Zar" pitchFamily="2" charset="-78"/>
                        </a:rPr>
                        <a:t>دولت</a:t>
                      </a:r>
                      <a:endParaRPr lang="fa-IR" sz="2400" b="1" dirty="0">
                        <a:cs typeface="B Zar" pitchFamily="2" charset="-78"/>
                      </a:endParaRPr>
                    </a:p>
                  </a:txBody>
                  <a:tcPr/>
                </a:tc>
              </a:tr>
              <a:tr h="370840">
                <a:tc>
                  <a:txBody>
                    <a:bodyPr/>
                    <a:lstStyle/>
                    <a:p>
                      <a:pPr algn="ctr"/>
                      <a:r>
                        <a:rPr lang="fa-IR" sz="2400" b="1" dirty="0" smtClean="0">
                          <a:cs typeface="B Zar" pitchFamily="2" charset="-78"/>
                        </a:rPr>
                        <a:t>آمريكا</a:t>
                      </a:r>
                      <a:endParaRPr lang="fa-IR" sz="2400" b="1" dirty="0">
                        <a:cs typeface="B Zar" pitchFamily="2" charset="-78"/>
                      </a:endParaRPr>
                    </a:p>
                  </a:txBody>
                  <a:tcPr anchor="ctr"/>
                </a:tc>
                <a:tc>
                  <a:txBody>
                    <a:bodyPr/>
                    <a:lstStyle/>
                    <a:p>
                      <a:pPr algn="ctr" rtl="0"/>
                      <a:r>
                        <a:rPr lang="fa-IR" sz="2400" b="1" dirty="0" smtClean="0">
                          <a:cs typeface="B Zar" pitchFamily="2" charset="-78"/>
                        </a:rPr>
                        <a:t>63.7</a:t>
                      </a:r>
                      <a:endParaRPr lang="fa-IR" sz="2400" b="1" dirty="0">
                        <a:cs typeface="B Zar" pitchFamily="2" charset="-78"/>
                      </a:endParaRPr>
                    </a:p>
                  </a:txBody>
                  <a:tcPr anchor="ctr"/>
                </a:tc>
                <a:tc>
                  <a:txBody>
                    <a:bodyPr/>
                    <a:lstStyle/>
                    <a:p>
                      <a:pPr algn="ctr" rtl="0"/>
                      <a:r>
                        <a:rPr lang="fa-IR" sz="2400" b="1" dirty="0" smtClean="0">
                          <a:cs typeface="B Zar" pitchFamily="2" charset="-78"/>
                        </a:rPr>
                        <a:t>31</a:t>
                      </a:r>
                      <a:endParaRPr lang="fa-IR" sz="2400" b="1" dirty="0">
                        <a:cs typeface="B Zar" pitchFamily="2" charset="-78"/>
                      </a:endParaRPr>
                    </a:p>
                  </a:txBody>
                  <a:tcPr anchor="ctr"/>
                </a:tc>
                <a:tc>
                  <a:txBody>
                    <a:bodyPr/>
                    <a:lstStyle/>
                    <a:p>
                      <a:pPr algn="ctr" rtl="0"/>
                      <a:r>
                        <a:rPr lang="fa-IR" sz="2400" b="1" dirty="0" smtClean="0">
                          <a:cs typeface="B Zar" pitchFamily="2" charset="-78"/>
                        </a:rPr>
                        <a:t>70.1</a:t>
                      </a:r>
                      <a:endParaRPr lang="fa-IR" sz="2400" b="1" dirty="0">
                        <a:cs typeface="B Zar" pitchFamily="2" charset="-78"/>
                      </a:endParaRPr>
                    </a:p>
                  </a:txBody>
                  <a:tcPr anchor="ctr"/>
                </a:tc>
                <a:tc>
                  <a:txBody>
                    <a:bodyPr/>
                    <a:lstStyle/>
                    <a:p>
                      <a:pPr algn="ctr" rtl="0"/>
                      <a:r>
                        <a:rPr lang="fa-IR" sz="2400" b="1" dirty="0" smtClean="0">
                          <a:cs typeface="B Zar" pitchFamily="2" charset="-78"/>
                        </a:rPr>
                        <a:t>13.6</a:t>
                      </a:r>
                      <a:endParaRPr lang="fa-IR" sz="2400" b="1" dirty="0">
                        <a:cs typeface="B Zar" pitchFamily="2" charset="-78"/>
                      </a:endParaRPr>
                    </a:p>
                  </a:txBody>
                  <a:tcPr anchor="ctr"/>
                </a:tc>
                <a:tc>
                  <a:txBody>
                    <a:bodyPr/>
                    <a:lstStyle/>
                    <a:p>
                      <a:pPr algn="ctr" rtl="0"/>
                      <a:r>
                        <a:rPr lang="fa-IR" sz="2400" b="1" dirty="0">
                          <a:cs typeface="B Zar" pitchFamily="2" charset="-78"/>
                        </a:rPr>
                        <a:t>12.2</a:t>
                      </a:r>
                    </a:p>
                  </a:txBody>
                  <a:tcPr anchor="ctr"/>
                </a:tc>
              </a:tr>
              <a:tr h="370840">
                <a:tc>
                  <a:txBody>
                    <a:bodyPr/>
                    <a:lstStyle/>
                    <a:p>
                      <a:pPr algn="ctr" rtl="1"/>
                      <a:r>
                        <a:rPr lang="fa-IR" sz="2400" b="1" dirty="0" smtClean="0">
                          <a:cs typeface="B Zar" pitchFamily="2" charset="-78"/>
                        </a:rPr>
                        <a:t>بريتانيا</a:t>
                      </a:r>
                      <a:endParaRPr lang="fa-IR" sz="2400" b="1" dirty="0">
                        <a:cs typeface="B Zar" pitchFamily="2" charset="-78"/>
                      </a:endParaRPr>
                    </a:p>
                  </a:txBody>
                  <a:tcPr/>
                </a:tc>
                <a:tc>
                  <a:txBody>
                    <a:bodyPr/>
                    <a:lstStyle/>
                    <a:p>
                      <a:pPr algn="ctr"/>
                      <a:r>
                        <a:rPr lang="fa-IR" sz="2400" b="1">
                          <a:cs typeface="B Zar" pitchFamily="2" charset="-78"/>
                        </a:rPr>
                        <a:t>43.80</a:t>
                      </a:r>
                    </a:p>
                  </a:txBody>
                  <a:tcPr anchor="ctr"/>
                </a:tc>
                <a:tc>
                  <a:txBody>
                    <a:bodyPr/>
                    <a:lstStyle/>
                    <a:p>
                      <a:pPr algn="ctr"/>
                      <a:r>
                        <a:rPr lang="fa-IR" sz="2400" b="1">
                          <a:cs typeface="B Zar" pitchFamily="2" charset="-78"/>
                        </a:rPr>
                        <a:t>31.40</a:t>
                      </a:r>
                    </a:p>
                  </a:txBody>
                  <a:tcPr anchor="ctr"/>
                </a:tc>
                <a:tc>
                  <a:txBody>
                    <a:bodyPr/>
                    <a:lstStyle/>
                    <a:p>
                      <a:pPr algn="ctr"/>
                      <a:r>
                        <a:rPr lang="fa-IR" sz="2400" b="1">
                          <a:cs typeface="B Zar" pitchFamily="2" charset="-78"/>
                        </a:rPr>
                        <a:t>65.70</a:t>
                      </a:r>
                    </a:p>
                  </a:txBody>
                  <a:tcPr anchor="ctr"/>
                </a:tc>
                <a:tc>
                  <a:txBody>
                    <a:bodyPr/>
                    <a:lstStyle/>
                    <a:p>
                      <a:pPr algn="ctr"/>
                      <a:r>
                        <a:rPr lang="fa-IR" sz="2400" b="1">
                          <a:cs typeface="B Zar" pitchFamily="2" charset="-78"/>
                        </a:rPr>
                        <a:t>21.40</a:t>
                      </a:r>
                    </a:p>
                  </a:txBody>
                  <a:tcPr anchor="ctr"/>
                </a:tc>
                <a:tc>
                  <a:txBody>
                    <a:bodyPr/>
                    <a:lstStyle/>
                    <a:p>
                      <a:pPr algn="ctr"/>
                      <a:r>
                        <a:rPr lang="fa-IR" sz="2400" b="1" dirty="0">
                          <a:cs typeface="B Zar" pitchFamily="2" charset="-78"/>
                        </a:rPr>
                        <a:t>9.70</a:t>
                      </a:r>
                    </a:p>
                  </a:txBody>
                  <a:tcPr anchor="ctr"/>
                </a:tc>
              </a:tr>
              <a:tr h="370840">
                <a:tc>
                  <a:txBody>
                    <a:bodyPr/>
                    <a:lstStyle/>
                    <a:p>
                      <a:pPr algn="ctr" rtl="1"/>
                      <a:r>
                        <a:rPr lang="fa-IR" sz="2400" b="1" dirty="0" smtClean="0">
                          <a:cs typeface="B Zar" pitchFamily="2" charset="-78"/>
                        </a:rPr>
                        <a:t>شوروي</a:t>
                      </a:r>
                      <a:endParaRPr lang="fa-IR" sz="2400" b="1" dirty="0">
                        <a:cs typeface="B Zar" pitchFamily="2" charset="-78"/>
                      </a:endParaRPr>
                    </a:p>
                  </a:txBody>
                  <a:tcPr/>
                </a:tc>
                <a:tc>
                  <a:txBody>
                    <a:bodyPr/>
                    <a:lstStyle/>
                    <a:p>
                      <a:pPr algn="ctr"/>
                      <a:r>
                        <a:rPr lang="fa-IR" sz="2400" b="1">
                          <a:cs typeface="B Zar" pitchFamily="2" charset="-78"/>
                        </a:rPr>
                        <a:t>31.4</a:t>
                      </a:r>
                    </a:p>
                  </a:txBody>
                  <a:tcPr anchor="ctr"/>
                </a:tc>
                <a:tc>
                  <a:txBody>
                    <a:bodyPr/>
                    <a:lstStyle/>
                    <a:p>
                      <a:pPr algn="ctr"/>
                      <a:r>
                        <a:rPr lang="fa-IR" sz="2400" b="1">
                          <a:cs typeface="B Zar" pitchFamily="2" charset="-78"/>
                        </a:rPr>
                        <a:t>60.6</a:t>
                      </a:r>
                    </a:p>
                  </a:txBody>
                  <a:tcPr anchor="ctr"/>
                </a:tc>
                <a:tc>
                  <a:txBody>
                    <a:bodyPr/>
                    <a:lstStyle/>
                    <a:p>
                      <a:pPr algn="ctr"/>
                      <a:r>
                        <a:rPr lang="fa-IR" sz="2400" b="1">
                          <a:cs typeface="B Zar" pitchFamily="2" charset="-78"/>
                        </a:rPr>
                        <a:t>69.1</a:t>
                      </a:r>
                    </a:p>
                  </a:txBody>
                  <a:tcPr anchor="ctr"/>
                </a:tc>
                <a:tc>
                  <a:txBody>
                    <a:bodyPr/>
                    <a:lstStyle/>
                    <a:p>
                      <a:pPr algn="ctr"/>
                      <a:r>
                        <a:rPr lang="fa-IR" sz="2400" b="1" dirty="0" smtClean="0">
                          <a:cs typeface="B Zar" pitchFamily="2" charset="-78"/>
                        </a:rPr>
                        <a:t>5.5</a:t>
                      </a:r>
                      <a:endParaRPr lang="fa-IR" sz="2400" b="1" dirty="0">
                        <a:cs typeface="B Zar" pitchFamily="2" charset="-78"/>
                      </a:endParaRPr>
                    </a:p>
                  </a:txBody>
                  <a:tcPr anchor="ctr"/>
                </a:tc>
                <a:tc>
                  <a:txBody>
                    <a:bodyPr/>
                    <a:lstStyle/>
                    <a:p>
                      <a:pPr algn="ctr"/>
                      <a:r>
                        <a:rPr lang="fa-IR" sz="2400" b="1" dirty="0">
                          <a:cs typeface="B Zar" pitchFamily="2" charset="-78"/>
                        </a:rPr>
                        <a:t>25.3</a:t>
                      </a:r>
                    </a:p>
                  </a:txBody>
                  <a:tcPr anchor="ctr"/>
                </a:tc>
              </a:tr>
            </a:tbl>
          </a:graphicData>
        </a:graphic>
      </p:graphicFrame>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6</a:t>
            </a:fld>
            <a:endParaRPr lang="en-US"/>
          </a:p>
        </p:txBody>
      </p:sp>
      <p:sp>
        <p:nvSpPr>
          <p:cNvPr id="7" name="TextBox 6"/>
          <p:cNvSpPr txBox="1"/>
          <p:nvPr/>
        </p:nvSpPr>
        <p:spPr>
          <a:xfrm>
            <a:off x="5334000" y="5791200"/>
            <a:ext cx="3398687" cy="261610"/>
          </a:xfrm>
          <a:prstGeom prst="rect">
            <a:avLst/>
          </a:prstGeom>
          <a:noFill/>
        </p:spPr>
        <p:txBody>
          <a:bodyPr wrap="none" rtlCol="1">
            <a:spAutoFit/>
          </a:bodyPr>
          <a:lstStyle/>
          <a:p>
            <a:pPr algn="ctr" rtl="1"/>
            <a:r>
              <a:rPr lang="fa-IR" sz="1100" dirty="0" smtClean="0"/>
              <a:t>منبع: </a:t>
            </a:r>
            <a:r>
              <a:rPr lang="en-US" sz="1100" dirty="0" smtClean="0"/>
              <a:t>http://en.wikipedia.org/wiki/Funding_of_science</a:t>
            </a:r>
            <a:endParaRPr lang="fa-IR" sz="1100" dirty="0"/>
          </a:p>
        </p:txBody>
      </p:sp>
      <p:sp>
        <p:nvSpPr>
          <p:cNvPr id="9" name="Rectangle 8"/>
          <p:cNvSpPr/>
          <p:nvPr/>
        </p:nvSpPr>
        <p:spPr>
          <a:xfrm>
            <a:off x="304800" y="1219200"/>
            <a:ext cx="4267200" cy="3733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1" nodeType="clickEffect">
                                  <p:stCondLst>
                                    <p:cond delay="0"/>
                                  </p:stCondLst>
                                  <p:childTnLst>
                                    <p:anim calcmode="lin" valueType="num">
                                      <p:cBhvr additive="base">
                                        <p:cTn id="6" dur="500"/>
                                        <p:tgtEl>
                                          <p:spTgt spid="9"/>
                                        </p:tgtEl>
                                        <p:attrNameLst>
                                          <p:attrName>ppt_x</p:attrName>
                                        </p:attrNameLst>
                                      </p:cBhvr>
                                      <p:tavLst>
                                        <p:tav tm="0">
                                          <p:val>
                                            <p:strVal val="ppt_x"/>
                                          </p:val>
                                        </p:tav>
                                        <p:tav tm="100000">
                                          <p:val>
                                            <p:strVal val="ppt_x"/>
                                          </p:val>
                                        </p:tav>
                                      </p:tavLst>
                                    </p:anim>
                                    <p:anim calcmode="lin" valueType="num">
                                      <p:cBhvr additive="base">
                                        <p:cTn id="7" dur="500"/>
                                        <p:tgtEl>
                                          <p:spTgt spid="9"/>
                                        </p:tgtEl>
                                        <p:attrNameLst>
                                          <p:attrName>ppt_y</p:attrName>
                                        </p:attrNameLst>
                                      </p:cBhvr>
                                      <p:tavLst>
                                        <p:tav tm="0">
                                          <p:val>
                                            <p:strVal val="ppt_y"/>
                                          </p:val>
                                        </p:tav>
                                        <p:tav tm="100000">
                                          <p:val>
                                            <p:strVal val="1+ppt_h/2"/>
                                          </p:val>
                                        </p:tav>
                                      </p:tavLst>
                                    </p:anim>
                                    <p:set>
                                      <p:cBhvr>
                                        <p:cTn id="8"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علت نیاز به سرمایه گذاری دولت</a:t>
            </a:r>
            <a:endParaRPr lang="en-GB" dirty="0"/>
          </a:p>
        </p:txBody>
      </p:sp>
      <p:sp>
        <p:nvSpPr>
          <p:cNvPr id="3" name="Content Placeholder 2"/>
          <p:cNvSpPr>
            <a:spLocks noGrp="1"/>
          </p:cNvSpPr>
          <p:nvPr>
            <p:ph idx="1"/>
          </p:nvPr>
        </p:nvSpPr>
        <p:spPr/>
        <p:txBody>
          <a:bodyPr>
            <a:normAutofit/>
          </a:bodyPr>
          <a:lstStyle/>
          <a:p>
            <a:pPr lvl="0"/>
            <a:r>
              <a:rPr lang="fa-IR" dirty="0" smtClean="0"/>
              <a:t>هزينه بالاي سرمايه </a:t>
            </a:r>
            <a:r>
              <a:rPr lang="fa-IR" dirty="0"/>
              <a:t>گذاري در بخش تحقيق و توسعه </a:t>
            </a:r>
            <a:endParaRPr lang="fa-IR" dirty="0" smtClean="0"/>
          </a:p>
          <a:p>
            <a:pPr lvl="0"/>
            <a:r>
              <a:rPr lang="fa-IR" dirty="0" smtClean="0"/>
              <a:t>بازگشت سرمايه طولاني مدت، غير قطعي است</a:t>
            </a:r>
          </a:p>
          <a:p>
            <a:pPr lvl="0"/>
            <a:r>
              <a:rPr lang="fa-IR" dirty="0" smtClean="0"/>
              <a:t>بالا بودن سرریز هزینه های سرمايه گذاري در تحقيق براي بخش خصوصي</a:t>
            </a:r>
          </a:p>
          <a:p>
            <a:pPr lvl="0"/>
            <a:r>
              <a:rPr lang="fa-IR" dirty="0" smtClean="0"/>
              <a:t>نگاه كوتاه مدت به سرمايه گذاري</a:t>
            </a:r>
            <a:endParaRPr lang="en-GB"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7</a:t>
            </a:fld>
            <a:endParaRPr lang="en-US"/>
          </a:p>
        </p:txBody>
      </p:sp>
    </p:spTree>
    <p:extLst>
      <p:ext uri="{BB962C8B-B14F-4D97-AF65-F5344CB8AC3E}">
        <p14:creationId xmlns:p14="http://schemas.microsoft.com/office/powerpoint/2010/main" xmlns="" val="2412964047"/>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تأمین مالی در انگلستان (</a:t>
            </a:r>
            <a:r>
              <a:rPr lang="en-US" dirty="0" smtClean="0"/>
              <a:t>dual support</a:t>
            </a:r>
            <a:r>
              <a:rPr lang="fa-IR" dirty="0" smtClean="0"/>
              <a:t>)</a:t>
            </a:r>
            <a:endParaRPr lang="en-GB" dirty="0"/>
          </a:p>
        </p:txBody>
      </p:sp>
      <p:sp>
        <p:nvSpPr>
          <p:cNvPr id="3" name="Content Placeholder 2"/>
          <p:cNvSpPr>
            <a:spLocks noGrp="1"/>
          </p:cNvSpPr>
          <p:nvPr>
            <p:ph idx="1"/>
          </p:nvPr>
        </p:nvSpPr>
        <p:spPr/>
        <p:txBody>
          <a:bodyPr>
            <a:normAutofit lnSpcReduction="10000"/>
          </a:bodyPr>
          <a:lstStyle/>
          <a:p>
            <a:pPr algn="r"/>
            <a:endParaRPr lang="en-US" dirty="0" smtClean="0"/>
          </a:p>
          <a:p>
            <a:pPr algn="r"/>
            <a:endParaRPr lang="en-US" dirty="0"/>
          </a:p>
          <a:p>
            <a:pPr algn="r"/>
            <a:r>
              <a:rPr lang="fa-IR" dirty="0" smtClean="0"/>
              <a:t>حمایت از زیرساخت، مؤسسات و آموزش مقطع لیسانس</a:t>
            </a:r>
            <a:endParaRPr lang="en-US" dirty="0" smtClean="0"/>
          </a:p>
          <a:p>
            <a:pPr algn="l" rtl="0"/>
            <a:endParaRPr lang="en-US" dirty="0" smtClean="0"/>
          </a:p>
          <a:p>
            <a:pPr algn="r"/>
            <a:endParaRPr lang="en-US" dirty="0"/>
          </a:p>
          <a:p>
            <a:pPr algn="r"/>
            <a:endParaRPr lang="en-US" dirty="0" smtClean="0"/>
          </a:p>
          <a:p>
            <a:pPr algn="r"/>
            <a:r>
              <a:rPr lang="fa-IR" dirty="0" smtClean="0"/>
              <a:t>حمایت از پروژه های خاص</a:t>
            </a:r>
          </a:p>
          <a:p>
            <a:pPr algn="r"/>
            <a:r>
              <a:rPr lang="fa-IR" sz="2400" dirty="0" smtClean="0"/>
              <a:t>آمريكا</a:t>
            </a:r>
            <a:endParaRPr lang="en-GB" sz="2400"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8</a:t>
            </a:fld>
            <a:endParaRPr lang="en-US"/>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19800" y="1905000"/>
            <a:ext cx="2257425" cy="76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895600" y="3657600"/>
            <a:ext cx="1333500" cy="590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743200" y="4343400"/>
            <a:ext cx="1375779" cy="4608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85800" y="4038600"/>
            <a:ext cx="1385888" cy="5266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495800" y="3505200"/>
            <a:ext cx="1349646" cy="11269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381000" y="3505200"/>
            <a:ext cx="1956431" cy="4924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rotWithShape="1">
          <a:blip r:embed="rId9" cstate="print">
            <a:extLst>
              <a:ext uri="{28A0092B-C50C-407E-A947-70E740481C1C}">
                <a14:useLocalDpi xmlns:a14="http://schemas.microsoft.com/office/drawing/2010/main" xmlns="" val="0"/>
              </a:ext>
            </a:extLst>
          </a:blip>
          <a:srcRect r="43229" b="11296"/>
          <a:stretch/>
        </p:blipFill>
        <p:spPr bwMode="auto">
          <a:xfrm>
            <a:off x="5943600" y="4114800"/>
            <a:ext cx="1905141" cy="6163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6324600" y="3429000"/>
            <a:ext cx="1474501" cy="52843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xmlns="" val="193904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blinds(horizontal)">
                                      <p:cBhvr>
                                        <p:cTn id="7" dur="500"/>
                                        <p:tgtEl>
                                          <p:spTgt spid="2051"/>
                                        </p:tgtEl>
                                      </p:cBhvr>
                                    </p:animEffect>
                                  </p:childTnLst>
                                </p:cTn>
                              </p:par>
                              <p:par>
                                <p:cTn id="8" presetID="3" presetClass="entr" presetSubtype="10" fill="hold"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blinds(horizontal)">
                                      <p:cBhvr>
                                        <p:cTn id="10" dur="500"/>
                                        <p:tgtEl>
                                          <p:spTgt spid="2052"/>
                                        </p:tgtEl>
                                      </p:cBhvr>
                                    </p:animEffect>
                                  </p:childTnLst>
                                </p:cTn>
                              </p:par>
                              <p:par>
                                <p:cTn id="11" presetID="3" presetClass="entr" presetSubtype="10" fill="hold" nodeType="withEffect">
                                  <p:stCondLst>
                                    <p:cond delay="1000"/>
                                  </p:stCondLst>
                                  <p:childTnLst>
                                    <p:set>
                                      <p:cBhvr>
                                        <p:cTn id="12" dur="1" fill="hold">
                                          <p:stCondLst>
                                            <p:cond delay="0"/>
                                          </p:stCondLst>
                                        </p:cTn>
                                        <p:tgtEl>
                                          <p:spTgt spid="2053"/>
                                        </p:tgtEl>
                                        <p:attrNameLst>
                                          <p:attrName>style.visibility</p:attrName>
                                        </p:attrNameLst>
                                      </p:cBhvr>
                                      <p:to>
                                        <p:strVal val="visible"/>
                                      </p:to>
                                    </p:set>
                                    <p:animEffect transition="in" filter="blinds(horizontal)">
                                      <p:cBhvr>
                                        <p:cTn id="13" dur="500"/>
                                        <p:tgtEl>
                                          <p:spTgt spid="2053"/>
                                        </p:tgtEl>
                                      </p:cBhvr>
                                    </p:animEffect>
                                  </p:childTnLst>
                                </p:cTn>
                              </p:par>
                              <p:par>
                                <p:cTn id="14" presetID="3" presetClass="entr" presetSubtype="10" fill="hold" nodeType="withEffect">
                                  <p:stCondLst>
                                    <p:cond delay="1000"/>
                                  </p:stCondLst>
                                  <p:childTnLst>
                                    <p:set>
                                      <p:cBhvr>
                                        <p:cTn id="15" dur="1" fill="hold">
                                          <p:stCondLst>
                                            <p:cond delay="0"/>
                                          </p:stCondLst>
                                        </p:cTn>
                                        <p:tgtEl>
                                          <p:spTgt spid="2054"/>
                                        </p:tgtEl>
                                        <p:attrNameLst>
                                          <p:attrName>style.visibility</p:attrName>
                                        </p:attrNameLst>
                                      </p:cBhvr>
                                      <p:to>
                                        <p:strVal val="visible"/>
                                      </p:to>
                                    </p:set>
                                    <p:animEffect transition="in" filter="blinds(horizontal)">
                                      <p:cBhvr>
                                        <p:cTn id="16" dur="500"/>
                                        <p:tgtEl>
                                          <p:spTgt spid="2054"/>
                                        </p:tgtEl>
                                      </p:cBhvr>
                                    </p:animEffect>
                                  </p:childTnLst>
                                </p:cTn>
                              </p:par>
                              <p:par>
                                <p:cTn id="17" presetID="3" presetClass="entr" presetSubtype="10" fill="hold" nodeType="withEffect">
                                  <p:stCondLst>
                                    <p:cond delay="1000"/>
                                  </p:stCondLst>
                                  <p:childTnLst>
                                    <p:set>
                                      <p:cBhvr>
                                        <p:cTn id="18" dur="1" fill="hold">
                                          <p:stCondLst>
                                            <p:cond delay="0"/>
                                          </p:stCondLst>
                                        </p:cTn>
                                        <p:tgtEl>
                                          <p:spTgt spid="2055"/>
                                        </p:tgtEl>
                                        <p:attrNameLst>
                                          <p:attrName>style.visibility</p:attrName>
                                        </p:attrNameLst>
                                      </p:cBhvr>
                                      <p:to>
                                        <p:strVal val="visible"/>
                                      </p:to>
                                    </p:set>
                                    <p:animEffect transition="in" filter="blinds(horizontal)">
                                      <p:cBhvr>
                                        <p:cTn id="19" dur="500"/>
                                        <p:tgtEl>
                                          <p:spTgt spid="2055"/>
                                        </p:tgtEl>
                                      </p:cBhvr>
                                    </p:animEffect>
                                  </p:childTnLst>
                                </p:cTn>
                              </p:par>
                              <p:par>
                                <p:cTn id="20" presetID="3" presetClass="entr" presetSubtype="10" fill="hold" nodeType="withEffect">
                                  <p:stCondLst>
                                    <p:cond delay="1000"/>
                                  </p:stCondLst>
                                  <p:childTnLst>
                                    <p:set>
                                      <p:cBhvr>
                                        <p:cTn id="21" dur="1" fill="hold">
                                          <p:stCondLst>
                                            <p:cond delay="0"/>
                                          </p:stCondLst>
                                        </p:cTn>
                                        <p:tgtEl>
                                          <p:spTgt spid="2056"/>
                                        </p:tgtEl>
                                        <p:attrNameLst>
                                          <p:attrName>style.visibility</p:attrName>
                                        </p:attrNameLst>
                                      </p:cBhvr>
                                      <p:to>
                                        <p:strVal val="visible"/>
                                      </p:to>
                                    </p:set>
                                    <p:animEffect transition="in" filter="blinds(horizontal)">
                                      <p:cBhvr>
                                        <p:cTn id="22" dur="500"/>
                                        <p:tgtEl>
                                          <p:spTgt spid="2056"/>
                                        </p:tgtEl>
                                      </p:cBhvr>
                                    </p:animEffect>
                                  </p:childTnLst>
                                </p:cTn>
                              </p:par>
                              <p:par>
                                <p:cTn id="23" presetID="3" presetClass="entr" presetSubtype="10" fill="hold" nodeType="withEffect">
                                  <p:stCondLst>
                                    <p:cond delay="1000"/>
                                  </p:stCondLst>
                                  <p:childTnLst>
                                    <p:set>
                                      <p:cBhvr>
                                        <p:cTn id="24" dur="1" fill="hold">
                                          <p:stCondLst>
                                            <p:cond delay="0"/>
                                          </p:stCondLst>
                                        </p:cTn>
                                        <p:tgtEl>
                                          <p:spTgt spid="2057"/>
                                        </p:tgtEl>
                                        <p:attrNameLst>
                                          <p:attrName>style.visibility</p:attrName>
                                        </p:attrNameLst>
                                      </p:cBhvr>
                                      <p:to>
                                        <p:strVal val="visible"/>
                                      </p:to>
                                    </p:set>
                                    <p:animEffect transition="in" filter="blinds(horizontal)">
                                      <p:cBhvr>
                                        <p:cTn id="25" dur="500"/>
                                        <p:tgtEl>
                                          <p:spTgt spid="2057"/>
                                        </p:tgtEl>
                                      </p:cBhvr>
                                    </p:animEffect>
                                  </p:childTnLst>
                                </p:cTn>
                              </p:par>
                              <p:par>
                                <p:cTn id="26" presetID="3" presetClass="entr" presetSubtype="10" fill="hold" nodeType="withEffect">
                                  <p:stCondLst>
                                    <p:cond delay="100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blinds(horizontal)">
                                      <p:cBhvr>
                                        <p:cTn id="28" dur="500"/>
                                        <p:tgtEl>
                                          <p:spTgt spid="3">
                                            <p:txEl>
                                              <p:pRg st="6" end="6"/>
                                            </p:txEl>
                                          </p:spTgt>
                                        </p:tgtEl>
                                      </p:cBhvr>
                                    </p:animEffect>
                                  </p:childTnLst>
                                </p:cTn>
                              </p:par>
                              <p:par>
                                <p:cTn id="29" presetID="3" presetClass="entr" presetSubtype="10" fill="hold" nodeType="withEffect">
                                  <p:stCondLst>
                                    <p:cond delay="100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blinds(horizontal)">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علت نياز اوليه به ارزيابي پژوهش</a:t>
            </a:r>
            <a:endParaRPr lang="fa-IR" dirty="0"/>
          </a:p>
        </p:txBody>
      </p:sp>
      <p:sp>
        <p:nvSpPr>
          <p:cNvPr id="3" name="Content Placeholder 2"/>
          <p:cNvSpPr>
            <a:spLocks noGrp="1"/>
          </p:cNvSpPr>
          <p:nvPr>
            <p:ph idx="1"/>
          </p:nvPr>
        </p:nvSpPr>
        <p:spPr/>
        <p:txBody>
          <a:bodyPr/>
          <a:lstStyle/>
          <a:p>
            <a:r>
              <a:rPr lang="fa-IR" dirty="0" smtClean="0"/>
              <a:t>ابزاري براي برنامه ريزي راهبردي و تخصيص منابع مالي</a:t>
            </a:r>
          </a:p>
          <a:p>
            <a:pPr marL="0" indent="0">
              <a:buNone/>
            </a:pPr>
            <a:r>
              <a:rPr lang="fa-IR" dirty="0" smtClean="0"/>
              <a:t>چهار دلیل منطقی برای ارزیابی</a:t>
            </a:r>
          </a:p>
          <a:p>
            <a:pPr marL="514350" indent="-514350">
              <a:buFont typeface="+mj-lt"/>
              <a:buAutoNum type="arabicPeriod"/>
            </a:pPr>
            <a:r>
              <a:rPr lang="fa-IR" dirty="0" smtClean="0"/>
              <a:t>افزایش مسئولیت پذیری (پژوهشگر، تصمیم گیر، بانی مالی)</a:t>
            </a:r>
          </a:p>
          <a:p>
            <a:pPr marL="514350" indent="-514350">
              <a:buFont typeface="+mj-lt"/>
              <a:buAutoNum type="arabicPeriod"/>
            </a:pPr>
            <a:r>
              <a:rPr lang="fa-IR" dirty="0" smtClean="0"/>
              <a:t>تدارک یک وسیله برای دفاع از عملکرد (پژوهشگر، گروه پژوهشی)</a:t>
            </a:r>
          </a:p>
          <a:p>
            <a:pPr marL="514350" indent="-514350">
              <a:buFont typeface="+mj-lt"/>
              <a:buAutoNum type="arabicPeriod"/>
            </a:pPr>
            <a:r>
              <a:rPr lang="fa-IR" dirty="0" smtClean="0"/>
              <a:t>هدایت فرایند پژوهش</a:t>
            </a:r>
          </a:p>
          <a:p>
            <a:pPr marL="514350" indent="-514350">
              <a:buFont typeface="+mj-lt"/>
              <a:buAutoNum type="arabicPeriod"/>
            </a:pPr>
            <a:r>
              <a:rPr lang="fa-IR" dirty="0" smtClean="0"/>
              <a:t>تدارک یک ورودی مناسب برای مدیریت (از طریق فهم و درک بهتر)</a:t>
            </a:r>
            <a:endParaRPr lang="fa-IR" dirty="0"/>
          </a:p>
        </p:txBody>
      </p:sp>
      <p:sp>
        <p:nvSpPr>
          <p:cNvPr id="4" name="Footer Placeholder 3"/>
          <p:cNvSpPr>
            <a:spLocks noGrp="1"/>
          </p:cNvSpPr>
          <p:nvPr>
            <p:ph type="ftr" sz="quarter" idx="11"/>
          </p:nvPr>
        </p:nvSpPr>
        <p:spPr/>
        <p:txBody>
          <a:bodyPr/>
          <a:lstStyle/>
          <a:p>
            <a:pPr rtl="1"/>
            <a:r>
              <a:rPr lang="fa-IR" smtClean="0"/>
              <a:t>پژوهشکده علوم اطلاعات</a:t>
            </a:r>
            <a:endParaRPr lang="en-US" dirty="0"/>
          </a:p>
        </p:txBody>
      </p:sp>
      <p:sp>
        <p:nvSpPr>
          <p:cNvPr id="5" name="Slide Number Placeholder 4"/>
          <p:cNvSpPr>
            <a:spLocks noGrp="1"/>
          </p:cNvSpPr>
          <p:nvPr>
            <p:ph type="sldNum" sz="quarter" idx="12"/>
          </p:nvPr>
        </p:nvSpPr>
        <p:spPr/>
        <p:txBody>
          <a:bodyPr/>
          <a:lstStyle/>
          <a:p>
            <a:fld id="{480468B3-1773-4851-AE03-2E9926578D2B}" type="slidenum">
              <a:rPr lang="en-US" smtClean="0"/>
              <a:pPr/>
              <a:t>9</a:t>
            </a:fld>
            <a:endParaRPr lang="en-US"/>
          </a:p>
        </p:txBody>
      </p:sp>
    </p:spTree>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0.1|0.1"/>
</p:tagLst>
</file>

<file path=ppt/tags/tag10.xml><?xml version="1.0" encoding="utf-8"?>
<p:tagLst xmlns:a="http://schemas.openxmlformats.org/drawingml/2006/main" xmlns:r="http://schemas.openxmlformats.org/officeDocument/2006/relationships" xmlns:p="http://schemas.openxmlformats.org/presentationml/2006/main">
  <p:tag name="TIMING" val="|10.3"/>
</p:tagLst>
</file>

<file path=ppt/tags/tag11.xml><?xml version="1.0" encoding="utf-8"?>
<p:tagLst xmlns:a="http://schemas.openxmlformats.org/drawingml/2006/main" xmlns:r="http://schemas.openxmlformats.org/officeDocument/2006/relationships" xmlns:p="http://schemas.openxmlformats.org/presentationml/2006/main">
  <p:tag name="TIMING" val="|30|12.9|16.8|16.9"/>
</p:tagLst>
</file>

<file path=ppt/tags/tag12.xml><?xml version="1.0" encoding="utf-8"?>
<p:tagLst xmlns:a="http://schemas.openxmlformats.org/drawingml/2006/main" xmlns:r="http://schemas.openxmlformats.org/officeDocument/2006/relationships" xmlns:p="http://schemas.openxmlformats.org/presentationml/2006/main">
  <p:tag name="TIMING" val="|5.1|1.7|1.5|2.4|3.3|5.1|1.9"/>
</p:tagLst>
</file>

<file path=ppt/tags/tag13.xml><?xml version="1.0" encoding="utf-8"?>
<p:tagLst xmlns:a="http://schemas.openxmlformats.org/drawingml/2006/main" xmlns:r="http://schemas.openxmlformats.org/officeDocument/2006/relationships" xmlns:p="http://schemas.openxmlformats.org/presentationml/2006/main">
  <p:tag name="TIMING" val="|0.4|7|4.6|2.7"/>
</p:tagLst>
</file>

<file path=ppt/tags/tag2.xml><?xml version="1.0" encoding="utf-8"?>
<p:tagLst xmlns:a="http://schemas.openxmlformats.org/drawingml/2006/main" xmlns:r="http://schemas.openxmlformats.org/officeDocument/2006/relationships" xmlns:p="http://schemas.openxmlformats.org/presentationml/2006/main">
  <p:tag name="TIMING" val="|0|0.1|0.1|0.1|0.1|0.1"/>
</p:tagLst>
</file>

<file path=ppt/tags/tag3.xml><?xml version="1.0" encoding="utf-8"?>
<p:tagLst xmlns:a="http://schemas.openxmlformats.org/drawingml/2006/main" xmlns:r="http://schemas.openxmlformats.org/officeDocument/2006/relationships" xmlns:p="http://schemas.openxmlformats.org/presentationml/2006/main">
  <p:tag name="TIMING" val="|0|0.1"/>
</p:tagLst>
</file>

<file path=ppt/tags/tag4.xml><?xml version="1.0" encoding="utf-8"?>
<p:tagLst xmlns:a="http://schemas.openxmlformats.org/drawingml/2006/main" xmlns:r="http://schemas.openxmlformats.org/officeDocument/2006/relationships" xmlns:p="http://schemas.openxmlformats.org/presentationml/2006/main">
  <p:tag name="TIMING" val="|0|0.1"/>
</p:tagLst>
</file>

<file path=ppt/tags/tag5.xml><?xml version="1.0" encoding="utf-8"?>
<p:tagLst xmlns:a="http://schemas.openxmlformats.org/drawingml/2006/main" xmlns:r="http://schemas.openxmlformats.org/officeDocument/2006/relationships" xmlns:p="http://schemas.openxmlformats.org/presentationml/2006/main">
  <p:tag name="TIMING" val="|0.2|0.4|0.2|0.2|0.2|0.1"/>
</p:tagLst>
</file>

<file path=ppt/tags/tag6.xml><?xml version="1.0" encoding="utf-8"?>
<p:tagLst xmlns:a="http://schemas.openxmlformats.org/drawingml/2006/main" xmlns:r="http://schemas.openxmlformats.org/officeDocument/2006/relationships" xmlns:p="http://schemas.openxmlformats.org/presentationml/2006/main">
  <p:tag name="TIMING" val="|0.3|0.6|0.2"/>
</p:tagLst>
</file>

<file path=ppt/tags/tag7.xml><?xml version="1.0" encoding="utf-8"?>
<p:tagLst xmlns:a="http://schemas.openxmlformats.org/drawingml/2006/main" xmlns:r="http://schemas.openxmlformats.org/officeDocument/2006/relationships" xmlns:p="http://schemas.openxmlformats.org/presentationml/2006/main">
  <p:tag name="TIMING" val="|0.5"/>
</p:tagLst>
</file>

<file path=ppt/tags/tag8.xml><?xml version="1.0" encoding="utf-8"?>
<p:tagLst xmlns:a="http://schemas.openxmlformats.org/drawingml/2006/main" xmlns:r="http://schemas.openxmlformats.org/officeDocument/2006/relationships" xmlns:p="http://schemas.openxmlformats.org/presentationml/2006/main">
  <p:tag name="TIMING" val="|6.3|9.2"/>
</p:tagLst>
</file>

<file path=ppt/tags/tag9.xml><?xml version="1.0" encoding="utf-8"?>
<p:tagLst xmlns:a="http://schemas.openxmlformats.org/drawingml/2006/main" xmlns:r="http://schemas.openxmlformats.org/officeDocument/2006/relationships" xmlns:p="http://schemas.openxmlformats.org/presentationml/2006/main">
  <p:tag name="TIMING" val="|20.8|2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2985</TotalTime>
  <Words>2557</Words>
  <Application>Microsoft Office PowerPoint</Application>
  <PresentationFormat>On-screen Show (4:3)</PresentationFormat>
  <Paragraphs>402</Paragraphs>
  <Slides>41</Slides>
  <Notes>4</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ارزیابی پژوهش: روشها، مدلها و چالشها</vt:lpstr>
      <vt:lpstr>مطالب</vt:lpstr>
      <vt:lpstr>تعریف</vt:lpstr>
      <vt:lpstr>جنگ جهانی دوم و پژوهش</vt:lpstr>
      <vt:lpstr>منبع مالی پژوهش در حال حاضر</vt:lpstr>
      <vt:lpstr>بودجه و اجراي پژوهش</vt:lpstr>
      <vt:lpstr>علت نیاز به سرمایه گذاری دولت</vt:lpstr>
      <vt:lpstr>تأمین مالی در انگلستان (dual support)</vt:lpstr>
      <vt:lpstr>علت نياز اوليه به ارزيابي پژوهش</vt:lpstr>
      <vt:lpstr>تلاشهاي اوليه- دهه 1950</vt:lpstr>
      <vt:lpstr>تلاشهاي اوليه- دهه 1960</vt:lpstr>
      <vt:lpstr>تلاشهاي اوليه- دهه 1960 ادامه</vt:lpstr>
      <vt:lpstr>تلاشهاي اوليه- دهه 1970</vt:lpstr>
      <vt:lpstr>تلاشهاي اوليه- دهه 1980-</vt:lpstr>
      <vt:lpstr>جمع بندي </vt:lpstr>
      <vt:lpstr>ارزيابي پژوهش: واحد و هدف ارزيابي</vt:lpstr>
      <vt:lpstr>دسته بندي شاخص‌ها بر اساس ماهيت و عملكرد</vt:lpstr>
      <vt:lpstr>دسته بندي شاخصها ...</vt:lpstr>
      <vt:lpstr>دسته بندي شاخصها بر اساس تعداد مجموعه هاي علم‌سنجي</vt:lpstr>
      <vt:lpstr>... بر اساس تعداد مجموعه هاي علم‌سنجي</vt:lpstr>
      <vt:lpstr>... بر اساس تعداد مجموعه هاي علم‌سنجي</vt:lpstr>
      <vt:lpstr>مراحل پژوهش</vt:lpstr>
      <vt:lpstr>مفاهیم</vt:lpstr>
      <vt:lpstr>تعاريف</vt:lpstr>
      <vt:lpstr>تعاريف</vt:lpstr>
      <vt:lpstr>چرا سنجش اثر پژوهش</vt:lpstr>
      <vt:lpstr>انواع و روشهاي ارزيابي</vt:lpstr>
      <vt:lpstr>سنجش اثر با كتابسنجي</vt:lpstr>
      <vt:lpstr>مدلهای سنجش</vt:lpstr>
      <vt:lpstr>دسته بندي اثرات و منافع پژوهش درمدل payback</vt:lpstr>
      <vt:lpstr>فرايند تحقيق درمدل payback</vt:lpstr>
      <vt:lpstr>محدودیتها وچالشهای سنجش اثر</vt:lpstr>
      <vt:lpstr>چالشهای ارزیابی پژوهش به طور کل</vt:lpstr>
      <vt:lpstr>نظامهای ارزیابی ملی</vt:lpstr>
      <vt:lpstr>UK RAE</vt:lpstr>
      <vt:lpstr>UK REF</vt:lpstr>
      <vt:lpstr>مفاهيم مرتبط</vt:lpstr>
      <vt:lpstr>برخی یافته های مطالعات ارزیابی پژوهش</vt:lpstr>
      <vt:lpstr>جمع بندي</vt:lpstr>
      <vt:lpstr>پيشنهاد پژوهش</vt:lpstr>
      <vt:lpstr>منابع</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h.jamali</cp:lastModifiedBy>
  <cp:revision>195</cp:revision>
  <cp:lastPrinted>1601-01-01T00:00:00Z</cp:lastPrinted>
  <dcterms:created xsi:type="dcterms:W3CDTF">1601-01-01T00:00:00Z</dcterms:created>
  <dcterms:modified xsi:type="dcterms:W3CDTF">2011-07-20T07:07:17Z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