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9" r:id="rId9"/>
    <p:sldId id="265" r:id="rId10"/>
    <p:sldId id="266" r:id="rId11"/>
    <p:sldId id="268" r:id="rId12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9" d="100"/>
          <a:sy n="79" d="100"/>
        </p:scale>
        <p:origin x="9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217D515-0A61-4575-81F9-021FE97F393D}" type="datetimeFigureOut">
              <a:rPr lang="fa-IR" smtClean="0"/>
              <a:t>03/07/1438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1644CD4E-2AFD-4465-B8B0-2F2B3434B23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2513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4972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01452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3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63211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4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83793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5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3345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6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77228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7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5910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8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75338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9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59626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34978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4CD4E-2AFD-4465-B8B0-2F2B3434B233}" type="slidenum">
              <a:rPr lang="fa-IR" smtClean="0"/>
              <a:t>11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9466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B6EC5-3403-4812-B638-B54989966E1F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8710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1368A-DDA7-45DE-8371-D962131546B3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6731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0909A-2206-4AAE-9B81-3C21FF8050FD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87312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4F6D-9A97-4339-B26B-C43F064CB676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5613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215C3-2AF8-40BF-85D2-C1FACA66381E}" type="datetime1">
              <a:rPr lang="en-US" smtClean="0"/>
              <a:t>12/6/2016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07009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CF38D-BFE2-49BF-B362-D4A4EBAE1162}" type="datetime1">
              <a:rPr lang="en-US" smtClean="0"/>
              <a:t>12/6/2016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3793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EB90B-9F32-4B6B-8D6A-3D8DFA73F718}" type="datetime1">
              <a:rPr lang="en-US" smtClean="0"/>
              <a:t>12/6/2016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7776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D4A46-6C54-40FF-96B1-130F56D57A6C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16001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1FD94-9AD8-421F-B546-8EA4BD992645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5560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E1E9-D886-4DB4-A094-672698BB4C62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47520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858A-A741-4446-9B2F-695004C844CF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215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6A00-41ED-49E4-9981-7D7A4BF535E0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43244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49D82-B1D3-4AE4-BB56-7BA48B102374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738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AF00E-910A-454D-919F-1C6EFAC1019B}" type="datetime1">
              <a:rPr lang="en-US" smtClean="0"/>
              <a:t>12/6/2016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61454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E236D-F63C-44E5-90D1-A85268738883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4089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E0E6-A092-4900-BBE1-20313711B0D0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4315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D3DD-DE66-40E3-A33F-A3770D9C71C5}" type="datetime1">
              <a:rPr lang="en-US" smtClean="0"/>
              <a:t>12/6/2016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a-IR" smtClean="0"/>
              <a:t>كتابخانه به عنوان مكان سوم- تهران- ايرانداك- 20 آذر 1395</a:t>
            </a:r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7F48288-D773-47D2-B099-48007B8EA0A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57073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7225" y="1020709"/>
            <a:ext cx="8915399" cy="2155628"/>
          </a:xfrm>
        </p:spPr>
        <p:txBody>
          <a:bodyPr>
            <a:normAutofit/>
          </a:bodyPr>
          <a:lstStyle/>
          <a:p>
            <a:pPr algn="ctr"/>
            <a: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فضاي فيزيكي كتابخانه به عنوان</a:t>
            </a:r>
            <a:b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</a:br>
            <a:r>
              <a:rPr lang="fa-IR" dirty="0" smtClean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مولفه كيفي خدمات</a:t>
            </a:r>
            <a:endParaRPr lang="fa-IR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63519"/>
            <a:ext cx="9144000" cy="1058713"/>
          </a:xfrm>
        </p:spPr>
        <p:txBody>
          <a:bodyPr>
            <a:normAutofit/>
          </a:bodyPr>
          <a:lstStyle/>
          <a:p>
            <a:pPr algn="ctr"/>
            <a:r>
              <a:rPr lang="fa-IR" sz="2400" b="1" dirty="0" smtClean="0">
                <a:cs typeface="B Mitra" panose="00000400000000000000" pitchFamily="2" charset="-78"/>
              </a:rPr>
              <a:t>فرامرز مسعودي</a:t>
            </a:r>
          </a:p>
          <a:p>
            <a:pPr algn="ctr"/>
            <a:r>
              <a:rPr lang="fa-IR" sz="2400" b="1" dirty="0" smtClean="0">
                <a:cs typeface="B Mitra" panose="00000400000000000000" pitchFamily="2" charset="-78"/>
              </a:rPr>
              <a:t>تهران- ايرانداك- 20 آذر 1395</a:t>
            </a:r>
            <a:endParaRPr lang="fa-IR" sz="2400" b="1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041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1603" y="898359"/>
            <a:ext cx="8915399" cy="4860758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- سنجش ابعاد و ويژگي‌هاي خدمات پيچيده‌تر و دشوارتر از سنجش كيفيت كالا است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- كالا </a:t>
            </a: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موجوديتي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 فيزيكي است كه همه ابعاد و ويژگي‌هاي آن قابل اندازه‌گيري و سنجش است، در حالي كه ابعاد و ويژگي‌هاي خدمات ناملموس است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2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82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يكي از ويژگي‌هاي مهم خدمات اين است كه موجوديت آن با </a:t>
            </a:r>
            <a:r>
              <a:rPr lang="fa-IR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استفاده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 محقق و معين مي‌شود در حالي كه در كالا، توليد يا تحقق الزاماً با </a:t>
            </a:r>
            <a:r>
              <a:rPr lang="fa-IR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استفاده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، همزمان و در آن تنيده نيست و ميان توليد و استفاده معمولاً تفاوت و فاصله </a:t>
            </a:r>
            <a:r>
              <a:rPr lang="fa-IR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زماني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 و </a:t>
            </a:r>
            <a:r>
              <a:rPr lang="fa-IR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مكاني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، وجود دارد </a:t>
            </a:r>
            <a:endParaRPr lang="fa-IR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3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55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حتي در خدمات كتابخانه ديجيتال نيز «تحقق» و «تعين» خدمت (مثلاً جستجو، رزرو يا امانت) هنگام استفاده كاربر اتفاق مي‌افتد 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4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008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درخصوص كالاهايي كه داراي خدمات پس از فروش هستند نيز به همين منوال است، يعني ميان توليد و استفاده تفاوت زماني و مكاني وجود دارد اما در خدمات پس از فروش، زمان و مكان با خدمات آميخته است 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5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79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در ميان مدل‌هاي مطرح در زمينه مديريت كيفيت، مدل </a:t>
            </a: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سروكوال (</a:t>
            </a:r>
            <a:r>
              <a:rPr lang="en-US" dirty="0">
                <a:solidFill>
                  <a:schemeClr val="tx1"/>
                </a:solidFill>
                <a:cs typeface="B Mitra" panose="00000400000000000000" pitchFamily="2" charset="-78"/>
              </a:rPr>
              <a:t>SERVQUAL</a:t>
            </a:r>
            <a:r>
              <a:rPr lang="fa-IR" dirty="0">
                <a:solidFill>
                  <a:schemeClr val="tx1"/>
                </a:solidFill>
                <a:cs typeface="B Mitra" panose="00000400000000000000" pitchFamily="2" charset="-78"/>
              </a:rPr>
              <a:t>)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 است كه در سال 1988 توسط آنانتارانتان پاراسورامان، والري زيتامل و لن بري براي اندازه‌گيري و سنجش خدمات ارائه شد 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Anantharanthan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Parasuraman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Valarie A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Zeithaml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Leonard L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Berry</a:t>
            </a:r>
            <a:r>
              <a:rPr lang="fa-IR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a-IR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6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6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 fontScale="90000"/>
          </a:bodyPr>
          <a:lstStyle/>
          <a:p>
            <a:pPr algn="r"/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اين مدل كه به رتر (</a:t>
            </a:r>
            <a:r>
              <a:rPr lang="en-US" dirty="0" smtClean="0">
                <a:solidFill>
                  <a:schemeClr val="tx1"/>
                </a:solidFill>
                <a:cs typeface="B Mitra" panose="00000400000000000000" pitchFamily="2" charset="-78"/>
              </a:rPr>
              <a:t>RATER</a:t>
            </a: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>) نيز معروف است، بر مبناي تحليل شكاف ميان انتظارات كاربران از يك سو و برداشت‌ها، درك و تجربه‌هاي آن‌ها از سوي ديگر شكل گرفته است:</a:t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sz="4400" dirty="0">
              <a:solidFill>
                <a:schemeClr val="accent5">
                  <a:lumMod val="75000"/>
                </a:schemeClr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7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1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rmAutofit/>
          </a:bodyPr>
          <a:lstStyle/>
          <a:p>
            <a:pPr algn="ctr" rtl="0"/>
            <a:r>
              <a:rPr lang="en-US" sz="4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Perceptions &amp; Experiences</a:t>
            </a: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br>
              <a:rPr lang="en-US" sz="4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r>
              <a:rPr lang="fa-IR" sz="4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4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Gap= P-E</a:t>
            </a:r>
            <a:r>
              <a:rPr lang="fa-IR" sz="4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a-IR" sz="48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a-IR" sz="4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8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Autofit/>
          </a:bodyPr>
          <a:lstStyle/>
          <a:p>
            <a:pPr algn="r"/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RATER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 سرنام پنج بخش يا بعد اين مدل است كه شامل:</a:t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- بعد اعتماد					    			</a:t>
            </a:r>
            <a:r>
              <a:rPr lang="en-US" sz="41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R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eliability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- بعد تضمين يا اطمينان	        	</a:t>
            </a:r>
            <a:r>
              <a:rPr lang="en-US" sz="41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A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ssurance 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- بعد فيزيكي (ملموس)                    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  </a:t>
            </a:r>
            <a:r>
              <a:rPr lang="en-US" sz="41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T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angible	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- بعد همدلي								 </a:t>
            </a:r>
            <a:r>
              <a:rPr lang="en-US" sz="41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E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mpathy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- بعد پاسخگويي             </a:t>
            </a:r>
            <a:r>
              <a:rPr lang="en-US" sz="41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Mitra" panose="00000400000000000000" pitchFamily="2" charset="-78"/>
              </a:rPr>
              <a:t>R</a:t>
            </a:r>
            <a:r>
              <a:rPr lang="en-US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esponsiveness</a:t>
            </a:r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/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sz="4100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9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4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3877" y="914400"/>
            <a:ext cx="8915399" cy="4876434"/>
          </a:xfrm>
        </p:spPr>
        <p:txBody>
          <a:bodyPr>
            <a:noAutofit/>
          </a:bodyPr>
          <a:lstStyle/>
          <a:p>
            <a:pPr algn="r"/>
            <a: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  <a:t>يك بعد از پنج بعد يا ويژگي كيفيت خدمات، شامل چهار سنجه، به فضاي فيزيكي، تجهيزات، مواد و منابع و پوشش كاركناني كه ارتباط مستقيم و رودررو با كاربران دارند اختصاص يافته است و چهار بعد ديگر شامل 18 سنجه، جنبه‌هاي مختلف دو مولفه اصلي يعني نيروي انساني و ارزش‌هاي حاكم بر سازمان خدماتي (كتابخانه) را بررسي و سنجش مي‌كنند</a:t>
            </a:r>
            <a:br>
              <a:rPr lang="fa-IR" sz="4100" dirty="0" smtClean="0">
                <a:solidFill>
                  <a:schemeClr val="tx1"/>
                </a:solidFill>
                <a:cs typeface="B Mitra" panose="00000400000000000000" pitchFamily="2" charset="-78"/>
              </a:rPr>
            </a:br>
            <a:endParaRPr lang="fa-IR" sz="4100" dirty="0">
              <a:solidFill>
                <a:schemeClr val="tx1"/>
              </a:solidFill>
              <a:cs typeface="B Mitra" panose="000004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10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72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8288-D773-47D2-B099-48007B8EA0A6}" type="slidenum">
              <a:rPr lang="fa-IR" smtClean="0"/>
              <a:t>11</a:t>
            </a:fld>
            <a:endParaRPr lang="fa-IR"/>
          </a:p>
        </p:txBody>
      </p:sp>
      <p:sp>
        <p:nvSpPr>
          <p:cNvPr id="6" name="TextBox 5"/>
          <p:cNvSpPr txBox="1"/>
          <p:nvPr/>
        </p:nvSpPr>
        <p:spPr>
          <a:xfrm>
            <a:off x="2077225" y="6448923"/>
            <a:ext cx="921641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b="1" dirty="0" smtClean="0">
                <a:solidFill>
                  <a:schemeClr val="bg1">
                    <a:lumMod val="65000"/>
                  </a:schemeClr>
                </a:solidFill>
                <a:cs typeface="B Mitra" panose="00000400000000000000" pitchFamily="2" charset="-78"/>
              </a:rPr>
              <a:t>فضاي فيزيكي كتابخانه به عنوان  مولفه كيفي خدمات- تهران- ايرانداك- 1395/09/20</a:t>
            </a:r>
            <a:endParaRPr lang="fa-IR" b="1" dirty="0">
              <a:solidFill>
                <a:schemeClr val="bg1">
                  <a:lumMod val="65000"/>
                </a:schemeClr>
              </a:solidFill>
              <a:cs typeface="B Mitra" panose="00000400000000000000" pitchFamily="2" charset="-78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11579" y="6448923"/>
            <a:ext cx="103349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227733" y="1054769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fa-IR" sz="9600" dirty="0" smtClean="0">
                <a:solidFill>
                  <a:schemeClr val="accent6">
                    <a:lumMod val="75000"/>
                  </a:schemeClr>
                </a:solidFill>
                <a:cs typeface="B Titr" panose="00000700000000000000" pitchFamily="2" charset="-78"/>
              </a:rPr>
              <a:t>پايان</a:t>
            </a:r>
            <a:endParaRPr lang="fa-IR" sz="9600" dirty="0">
              <a:solidFill>
                <a:schemeClr val="accent6">
                  <a:lumMod val="75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902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173</TotalTime>
  <Words>428</Words>
  <Application>Microsoft Office PowerPoint</Application>
  <PresentationFormat>Widescreen</PresentationFormat>
  <Paragraphs>44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B Mitra</vt:lpstr>
      <vt:lpstr>B Titr</vt:lpstr>
      <vt:lpstr>Calibri</vt:lpstr>
      <vt:lpstr>Century Gothic</vt:lpstr>
      <vt:lpstr>Tahoma</vt:lpstr>
      <vt:lpstr>Times New Roman</vt:lpstr>
      <vt:lpstr>Wingdings 3</vt:lpstr>
      <vt:lpstr>Wisp</vt:lpstr>
      <vt:lpstr>فضاي فيزيكي كتابخانه به عنوان مولفه كيفي خدمات</vt:lpstr>
      <vt:lpstr>- سنجش ابعاد و ويژگي‌هاي خدمات پيچيده‌تر و دشوارتر از سنجش كيفيت كالا است - كالا موجوديتي فيزيكي است كه همه ابعاد و ويژگي‌هاي آن قابل اندازه‌گيري و سنجش است، در حالي كه ابعاد و ويژگي‌هاي خدمات ناملموس است </vt:lpstr>
      <vt:lpstr>يكي از ويژگي‌هاي مهم خدمات اين است كه موجوديت آن با استفاده محقق و معين مي‌شود در حالي كه در كالا، توليد يا تحقق الزاماً با استفاده، همزمان و در آن تنيده نيست و ميان توليد و استفاده معمولاً تفاوت و فاصله زماني و مكاني، وجود دارد </vt:lpstr>
      <vt:lpstr>حتي در خدمات كتابخانه ديجيتال نيز «تحقق» و «تعين» خدمت (مثلاً جستجو، رزرو يا امانت) هنگام استفاده كاربر اتفاق مي‌افتد    </vt:lpstr>
      <vt:lpstr>درخصوص كالاهايي كه داراي خدمات پس از فروش هستند نيز به همين منوال است، يعني ميان توليد و استفاده تفاوت زماني و مكاني وجود دارد اما در خدمات پس از فروش، زمان و مكان با خدمات آميخته است  </vt:lpstr>
      <vt:lpstr>در ميان مدل‌هاي مطرح در زمينه مديريت كيفيت، مدل سروكوال (SERVQUAL) است كه در سال 1988 توسط آنانتارانتان پاراسورامان، والري زيتامل و لن بري براي اندازه‌گيري و سنجش خدمات ارائه شد  Anantharanthan Parasuraman, Valarie A Zeithaml, Leonard L Berry </vt:lpstr>
      <vt:lpstr>اين مدل كه به رتر (RATER) نيز معروف است، بر مبناي تحليل شكاف ميان انتظارات كاربران از يك سو و برداشت‌ها، درك و تجربه‌هاي آن‌ها از سوي ديگر شكل گرفته است:  </vt:lpstr>
      <vt:lpstr>Perceptions &amp; Experiences Vs Expectations  Gap= P-E </vt:lpstr>
      <vt:lpstr>RATER سرنام پنج بخش يا بعد اين مدل است كه شامل: - بعد اعتماد            Reliability - بعد تضمين يا اطمينان          Assurance  - بعد فيزيكي (ملموس)                      Tangible  - بعد همدلي         Empathy - بعد پاسخگويي             Responsiveness </vt:lpstr>
      <vt:lpstr>يك بعد از پنج بعد يا ويژگي كيفيت خدمات، شامل چهار سنجه، به فضاي فيزيكي، تجهيزات، مواد و منابع و پوشش كاركناني كه ارتباط مستقيم و رودررو با كاربران دارند اختصاص يافته است و چهار بعد ديگر شامل 18 سنجه، جنبه‌هاي مختلف دو مولفه اصلي يعني نيروي انساني و ارزش‌هاي حاكم بر سازمان خدماتي (كتابخانه) را بررسي و سنجش مي‌كنند </vt:lpstr>
      <vt:lpstr>پايان</vt:lpstr>
    </vt:vector>
  </TitlesOfParts>
  <Company>PARANDCO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FARAMARZ MASOUDI</dc:creator>
  <cp:lastModifiedBy>FARAMARZ MASOUDI</cp:lastModifiedBy>
  <cp:revision>20</cp:revision>
  <dcterms:created xsi:type="dcterms:W3CDTF">2016-12-06T11:16:59Z</dcterms:created>
  <dcterms:modified xsi:type="dcterms:W3CDTF">2016-12-06T14:21:53Z</dcterms:modified>
</cp:coreProperties>
</file>