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8" r:id="rId2"/>
    <p:sldId id="256" r:id="rId3"/>
    <p:sldId id="257" r:id="rId4"/>
    <p:sldId id="260" r:id="rId5"/>
    <p:sldId id="259" r:id="rId6"/>
    <p:sldId id="261" r:id="rId7"/>
    <p:sldId id="263" r:id="rId8"/>
    <p:sldId id="262" r:id="rId9"/>
    <p:sldId id="264" r:id="rId10"/>
    <p:sldId id="28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87386-7AF4-4FDC-8057-3EFB2C30653A}" type="datetimeFigureOut">
              <a:rPr lang="en-US" smtClean="0"/>
              <a:pPr/>
              <a:t>1/27/2016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14F0B-F4B2-4BAA-96C5-FF6253BC5B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14F0B-F4B2-4BAA-96C5-FF6253BC5B2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14F0B-F4B2-4BAA-96C5-FF6253BC5B2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09D1D15-1834-4AD6-A71A-0AE5C77CBD6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4CF1-5B55-47E9-BA9C-D45F71927025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0D78-5AB5-45E4-86CB-07EF3AC3CE6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31CD-4DB9-4688-910F-4D260DB7B90F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7963B89-2562-4B4D-98A4-700DEF636642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C937-5CA4-4D18-BE74-5388EEB9727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C74F-13A0-40C1-986C-3E56FA71C010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FD57-CC2B-4026-A1B9-9BB0F8F3A9DD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E7E3-29F0-4F26-89CC-94D09B1F801E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04DBB-A27B-4D28-B0C9-AA1D8A709409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FBB-5EBA-40E9-8CB8-9BD2BE2746EF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CA3F81B-373A-4E44-B2E5-1745D4A947DA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9B30626-98DF-4E39-992E-319FFC483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o do(39)\DLI translated book\In the name of g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5"/>
            <a:ext cx="6291959" cy="45365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5798-EB53-431B-855D-7141BF18F08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:\e-lending-28-3-94\Presentation pics\Finding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9172" y="1757759"/>
            <a:ext cx="5487124" cy="3183409"/>
          </a:xfrm>
          <a:prstGeom prst="rect">
            <a:avLst/>
          </a:prstGeom>
          <a:noFill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31CD-4DB9-4688-910F-4D260DB7B90F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/>
              <a:t>نشر محتوای الکترونیکی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B8738-CCF3-4341-ADA6-F46C8B987F0B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5924" y="1843997"/>
            <a:ext cx="4264308" cy="295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آغاز فعالیت ناشران الکترونیکی</a:t>
            </a:r>
            <a:endParaRPr lang="en-US" dirty="0"/>
          </a:p>
        </p:txBody>
      </p:sp>
      <p:pic>
        <p:nvPicPr>
          <p:cNvPr id="24578" name="Chart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2008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CF30-76F6-4DD8-83D4-9BCFFE387A5C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تعداد عناوین منتشر شده به صورت الکترونیکی بر حسب دوره زمانی</a:t>
            </a:r>
            <a:endParaRPr lang="en-US" dirty="0"/>
          </a:p>
        </p:txBody>
      </p:sp>
      <p:pic>
        <p:nvPicPr>
          <p:cNvPr id="25602" name="Chart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4888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C2EC3-5CCD-441E-8BD9-C99D21540093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شیوه‌های انتشار منابع الکترونیکی 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60624"/>
            <a:ext cx="9180512" cy="3128616"/>
          </a:xfrm>
          <a:prstGeom prst="rect">
            <a:avLst/>
          </a:prstGeom>
          <a:noFill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F066-7B4A-4EB6-9E0E-F51CF0496D6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مدل‌های عرضه محتوای الکترونیکی </a:t>
            </a:r>
            <a:endParaRPr lang="en-US" dirty="0"/>
          </a:p>
        </p:txBody>
      </p:sp>
      <p:pic>
        <p:nvPicPr>
          <p:cNvPr id="27650" name="Chart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756084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CB52A-AAF5-4056-8BAF-8CA323CBB1B8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فرمت‌های مورد استفاده برای نشر الکترونیکی</a:t>
            </a:r>
            <a:endParaRPr lang="en-US" dirty="0"/>
          </a:p>
        </p:txBody>
      </p:sp>
      <p:pic>
        <p:nvPicPr>
          <p:cNvPr id="28674" name="Chart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770485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42C2-3A37-4D33-AD40-A0094B7813F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850106"/>
          </a:xfrm>
        </p:spPr>
        <p:txBody>
          <a:bodyPr>
            <a:normAutofit/>
          </a:bodyPr>
          <a:lstStyle/>
          <a:p>
            <a:r>
              <a:rPr lang="fa-IR" dirty="0" smtClean="0"/>
              <a:t>روش‌های مورد استفاده برای حفاظت از کپی رایت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1723726"/>
            <a:ext cx="7704314" cy="357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D18D-E821-4203-9C48-AB4510B0CA91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cap="all" dirty="0" smtClean="0"/>
              <a:t>مدل‌های قیمت گذاری منابع اطلاعاتی برای ارائه به کتابخانه‌ها : دیدگاه ناشران</a:t>
            </a:r>
            <a:endParaRPr lang="en-US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396921" y="1988840"/>
          <a:ext cx="8558913" cy="2952328"/>
        </p:xfrm>
        <a:graphic>
          <a:graphicData uri="http://schemas.openxmlformats.org/presentationml/2006/ole">
            <p:oleObj spid="_x0000_s30721" name="Worksheet" r:id="rId3" imgW="5819854" imgH="2238289" progId="Excel.Sheet.12">
              <p:embed/>
            </p:oleObj>
          </a:graphicData>
        </a:graphic>
      </p:graphicFrame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BA54-88F9-4DF3-A80F-8767F1607C40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دیدگاه ناشران در مورد ارائه آثار الکترونیکی از طریق امانت بین کتابخانه‌ای</a:t>
            </a:r>
            <a:endParaRPr lang="en-US" dirty="0"/>
          </a:p>
        </p:txBody>
      </p:sp>
      <p:pic>
        <p:nvPicPr>
          <p:cNvPr id="31746" name="Chart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669674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ADA3-712F-4274-AEC3-281C0B64742C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:\e-lending-28-3-94\Presentation pics\1200px-EBook_between_paper_boo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359524" cy="357301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b="1" dirty="0"/>
              <a:t>امانت الکترونیکی محتوا در </a:t>
            </a:r>
            <a:r>
              <a:rPr lang="fa-IR" b="1" dirty="0" smtClean="0"/>
              <a:t>کتابخانه‌های </a:t>
            </a:r>
            <a:r>
              <a:rPr lang="fa-IR" b="1" dirty="0"/>
              <a:t>دیجیتالی از دیدگاه ناشران الکترونیک ایران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1"/>
            <a:r>
              <a:rPr lang="fa-IR" sz="1800" b="1" dirty="0" smtClean="0"/>
              <a:t>مهدی علیپور حافظی</a:t>
            </a:r>
            <a:r>
              <a:rPr lang="en-US" sz="1800" b="1" dirty="0" smtClean="0"/>
              <a:t> 					</a:t>
            </a:r>
            <a:r>
              <a:rPr lang="fa-IR" sz="1800" b="1" dirty="0" smtClean="0"/>
              <a:t>بهمن 1394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دیدگاه ناشران در زمینه روش‌های ارائه محتوا به کتابخانه‌های دیجیتالی</a:t>
            </a:r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62" y="2348880"/>
            <a:ext cx="822280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23D73-C425-45D0-B45F-CF99346C6E2E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:\e-lending-28-3-94\Presentation pics\14369922-business-hand-writing-five-component-and-conclusion-diagram-in-blank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87824" cy="2765174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2924944"/>
            <a:ext cx="6858000" cy="1066800"/>
          </a:xfrm>
        </p:spPr>
        <p:txBody>
          <a:bodyPr/>
          <a:lstStyle/>
          <a:p>
            <a:pPr algn="r" rtl="1"/>
            <a:r>
              <a:rPr lang="fa-IR" dirty="0" smtClean="0"/>
              <a:t>بحث و نتیجه گیری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6DD0-886A-429C-B98A-E982B06762E3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0" y="2924944"/>
            <a:ext cx="1907704" cy="165618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 smtClean="0"/>
              <a:t>مسائل امانت الکترونیکی</a:t>
            </a:r>
            <a:endParaRPr lang="en-US" sz="2400" b="1" dirty="0"/>
          </a:p>
        </p:txBody>
      </p:sp>
      <p:sp>
        <p:nvSpPr>
          <p:cNvPr id="7" name="Oval 6"/>
          <p:cNvSpPr/>
          <p:nvPr/>
        </p:nvSpPr>
        <p:spPr>
          <a:xfrm>
            <a:off x="2339752" y="5085184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دیدگاه‌ها در مورد امانت الکترونیکی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2339752" y="2852936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فناوری‌های تولید محتوای الکترونیکی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2339752" y="836712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حرکت به سمت نشر الکترونیک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4211960" y="-27384"/>
            <a:ext cx="1080120" cy="93610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عوامل ترغیب کننده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211960" y="1556792"/>
            <a:ext cx="1080120" cy="100811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عوامل محدود کننده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652120" y="17240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تحریم‌ها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956376" y="44624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کاهش قیمت فناوریهای جدید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6804248" y="17240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استفاده از موبایلهای هوشمند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5652120" y="105273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علاقه به مطالعه منابع چاپی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7956376" y="206084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حفظ امنیت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7956376" y="105273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کپی رایت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5652120" y="206084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گرانی ابزارهای کنترلی</a:t>
            </a:r>
            <a:endParaRPr lang="en-US" sz="1400" dirty="0"/>
          </a:p>
        </p:txBody>
      </p:sp>
      <p:sp>
        <p:nvSpPr>
          <p:cNvPr id="19" name="Oval 18"/>
          <p:cNvSpPr/>
          <p:nvPr/>
        </p:nvSpPr>
        <p:spPr>
          <a:xfrm>
            <a:off x="6804248" y="206084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هزینه مراعات استانداردها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6804248" y="105273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مطالعه کم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580112" y="1052736"/>
            <a:ext cx="3491880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544616" y="-27384"/>
            <a:ext cx="3563888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67944" y="3140968"/>
            <a:ext cx="100811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انتشار لوح فشرده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5076056" y="3140968"/>
            <a:ext cx="100811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نرم افزارهای شخصی</a:t>
            </a:r>
            <a:endParaRPr lang="en-US" sz="1400" dirty="0"/>
          </a:p>
        </p:txBody>
      </p:sp>
      <p:sp>
        <p:nvSpPr>
          <p:cNvPr id="26" name="Oval 25"/>
          <p:cNvSpPr/>
          <p:nvPr/>
        </p:nvSpPr>
        <p:spPr>
          <a:xfrm>
            <a:off x="8100392" y="3140968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فایل پی.دی.اف.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7092280" y="3140968"/>
            <a:ext cx="100811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عدم توجه به چندرسانه‌ای‌ها</a:t>
            </a:r>
            <a:endParaRPr lang="en-US" sz="1400" dirty="0"/>
          </a:p>
        </p:txBody>
      </p:sp>
      <p:sp>
        <p:nvSpPr>
          <p:cNvPr id="28" name="Oval 27"/>
          <p:cNvSpPr/>
          <p:nvPr/>
        </p:nvSpPr>
        <p:spPr>
          <a:xfrm>
            <a:off x="6084168" y="3140968"/>
            <a:ext cx="100811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عدم توجه به محمل‌های آنلاین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>
          <a:xfrm>
            <a:off x="4032448" y="3068960"/>
            <a:ext cx="5076056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067944" y="5157192"/>
            <a:ext cx="936104" cy="81947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مدل قیمت گذاری</a:t>
            </a:r>
            <a:endParaRPr lang="en-US" sz="1400" dirty="0"/>
          </a:p>
        </p:txBody>
      </p:sp>
      <p:sp>
        <p:nvSpPr>
          <p:cNvPr id="32" name="Oval 31"/>
          <p:cNvSpPr/>
          <p:nvPr/>
        </p:nvSpPr>
        <p:spPr>
          <a:xfrm>
            <a:off x="4067944" y="4293096"/>
            <a:ext cx="936104" cy="8640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وضعیت موجود</a:t>
            </a:r>
            <a:endParaRPr lang="en-US" sz="1400" dirty="0"/>
          </a:p>
        </p:txBody>
      </p:sp>
      <p:sp>
        <p:nvSpPr>
          <p:cNvPr id="33" name="Oval 32"/>
          <p:cNvSpPr/>
          <p:nvPr/>
        </p:nvSpPr>
        <p:spPr>
          <a:xfrm>
            <a:off x="4067944" y="5993904"/>
            <a:ext cx="936104" cy="8640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روش دسترس پذیری</a:t>
            </a:r>
            <a:endParaRPr lang="en-US" sz="1400" dirty="0"/>
          </a:p>
        </p:txBody>
      </p:sp>
      <p:sp>
        <p:nvSpPr>
          <p:cNvPr id="34" name="Oval 33"/>
          <p:cNvSpPr/>
          <p:nvPr/>
        </p:nvSpPr>
        <p:spPr>
          <a:xfrm>
            <a:off x="5292080" y="4293096"/>
            <a:ext cx="1008112" cy="8640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تعامل نامناسب با کتابخانه‌ها</a:t>
            </a:r>
            <a:endParaRPr lang="en-US" sz="1200" dirty="0"/>
          </a:p>
        </p:txBody>
      </p:sp>
      <p:sp>
        <p:nvSpPr>
          <p:cNvPr id="35" name="Oval 34"/>
          <p:cNvSpPr/>
          <p:nvPr/>
        </p:nvSpPr>
        <p:spPr>
          <a:xfrm>
            <a:off x="6300192" y="4293096"/>
            <a:ext cx="936104" cy="8640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دیدگاه مثبت</a:t>
            </a:r>
            <a:endParaRPr lang="en-US" sz="1400" dirty="0"/>
          </a:p>
        </p:txBody>
      </p:sp>
      <p:sp>
        <p:nvSpPr>
          <p:cNvPr id="36" name="Oval 35"/>
          <p:cNvSpPr/>
          <p:nvPr/>
        </p:nvSpPr>
        <p:spPr>
          <a:xfrm>
            <a:off x="7236296" y="4293096"/>
            <a:ext cx="1008112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دیدگاه مثبت در زمینه امانت بین کتابخانه‌ای</a:t>
            </a:r>
            <a:endParaRPr lang="en-US" sz="1200" dirty="0"/>
          </a:p>
        </p:txBody>
      </p:sp>
      <p:sp>
        <p:nvSpPr>
          <p:cNvPr id="37" name="Oval 36"/>
          <p:cNvSpPr/>
          <p:nvPr/>
        </p:nvSpPr>
        <p:spPr>
          <a:xfrm>
            <a:off x="7596336" y="5921896"/>
            <a:ext cx="1224136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ارائه از طریق درگاه مناسب</a:t>
            </a:r>
            <a:endParaRPr lang="en-US" sz="1200" dirty="0"/>
          </a:p>
        </p:txBody>
      </p:sp>
      <p:sp>
        <p:nvSpPr>
          <p:cNvPr id="38" name="Oval 37"/>
          <p:cNvSpPr/>
          <p:nvPr/>
        </p:nvSpPr>
        <p:spPr>
          <a:xfrm>
            <a:off x="8172400" y="4293096"/>
            <a:ext cx="1008112" cy="8640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فروش به شرط  مراعات کپی رایت</a:t>
            </a:r>
            <a:endParaRPr lang="en-US" sz="1200" dirty="0"/>
          </a:p>
        </p:txBody>
      </p:sp>
      <p:sp>
        <p:nvSpPr>
          <p:cNvPr id="39" name="Oval 38"/>
          <p:cNvSpPr/>
          <p:nvPr/>
        </p:nvSpPr>
        <p:spPr>
          <a:xfrm>
            <a:off x="5364088" y="5229200"/>
            <a:ext cx="936104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فروش با استفاده همزمان</a:t>
            </a:r>
            <a:endParaRPr lang="en-US" sz="1200" dirty="0"/>
          </a:p>
        </p:txBody>
      </p:sp>
      <p:sp>
        <p:nvSpPr>
          <p:cNvPr id="41" name="Oval 40"/>
          <p:cNvSpPr/>
          <p:nvPr/>
        </p:nvSpPr>
        <p:spPr>
          <a:xfrm>
            <a:off x="6372200" y="5229200"/>
            <a:ext cx="1080120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فروش بر اساس تقاضا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5292080" y="4293096"/>
            <a:ext cx="385192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292080" y="5229200"/>
            <a:ext cx="2232248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>
            <a:stCxn id="9" idx="2"/>
            <a:endCxn id="6" idx="6"/>
          </p:cNvCxnSpPr>
          <p:nvPr/>
        </p:nvCxnSpPr>
        <p:spPr>
          <a:xfrm flipH="1">
            <a:off x="1907704" y="1556792"/>
            <a:ext cx="432048" cy="219624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8" idx="2"/>
            <a:endCxn id="6" idx="6"/>
          </p:cNvCxnSpPr>
          <p:nvPr/>
        </p:nvCxnSpPr>
        <p:spPr>
          <a:xfrm flipH="1">
            <a:off x="1907704" y="3573016"/>
            <a:ext cx="432048" cy="18002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7" idx="2"/>
            <a:endCxn id="6" idx="6"/>
          </p:cNvCxnSpPr>
          <p:nvPr/>
        </p:nvCxnSpPr>
        <p:spPr>
          <a:xfrm flipH="1" flipV="1">
            <a:off x="1907704" y="3753036"/>
            <a:ext cx="432048" cy="205222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0" idx="2"/>
            <a:endCxn id="9" idx="6"/>
          </p:cNvCxnSpPr>
          <p:nvPr/>
        </p:nvCxnSpPr>
        <p:spPr>
          <a:xfrm flipH="1">
            <a:off x="3851920" y="440668"/>
            <a:ext cx="360040" cy="1116124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1" idx="2"/>
            <a:endCxn id="9" idx="6"/>
          </p:cNvCxnSpPr>
          <p:nvPr/>
        </p:nvCxnSpPr>
        <p:spPr>
          <a:xfrm flipH="1" flipV="1">
            <a:off x="3851920" y="1556792"/>
            <a:ext cx="360040" cy="5040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2" idx="1"/>
            <a:endCxn id="10" idx="6"/>
          </p:cNvCxnSpPr>
          <p:nvPr/>
        </p:nvCxnSpPr>
        <p:spPr>
          <a:xfrm flipH="1" flipV="1">
            <a:off x="5292080" y="440668"/>
            <a:ext cx="252536" cy="360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1" idx="1"/>
            <a:endCxn id="11" idx="6"/>
          </p:cNvCxnSpPr>
          <p:nvPr/>
        </p:nvCxnSpPr>
        <p:spPr>
          <a:xfrm flipH="1">
            <a:off x="5292080" y="2024844"/>
            <a:ext cx="288032" cy="360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23" idx="2"/>
            <a:endCxn id="8" idx="6"/>
          </p:cNvCxnSpPr>
          <p:nvPr/>
        </p:nvCxnSpPr>
        <p:spPr>
          <a:xfrm flipH="1" flipV="1">
            <a:off x="3851920" y="3573016"/>
            <a:ext cx="216024" cy="7200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2" idx="1"/>
            <a:endCxn id="32" idx="6"/>
          </p:cNvCxnSpPr>
          <p:nvPr/>
        </p:nvCxnSpPr>
        <p:spPr>
          <a:xfrm flipH="1">
            <a:off x="5004048" y="4725144"/>
            <a:ext cx="28803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43" idx="1"/>
            <a:endCxn id="31" idx="6"/>
          </p:cNvCxnSpPr>
          <p:nvPr/>
        </p:nvCxnSpPr>
        <p:spPr>
          <a:xfrm flipH="1" flipV="1">
            <a:off x="5004048" y="5566928"/>
            <a:ext cx="288032" cy="1303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37" idx="2"/>
            <a:endCxn id="33" idx="6"/>
          </p:cNvCxnSpPr>
          <p:nvPr/>
        </p:nvCxnSpPr>
        <p:spPr>
          <a:xfrm flipH="1">
            <a:off x="5004048" y="6389948"/>
            <a:ext cx="2592288" cy="360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32" idx="2"/>
            <a:endCxn id="7" idx="6"/>
          </p:cNvCxnSpPr>
          <p:nvPr/>
        </p:nvCxnSpPr>
        <p:spPr>
          <a:xfrm flipH="1">
            <a:off x="3851920" y="4725144"/>
            <a:ext cx="216024" cy="108012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33" idx="2"/>
            <a:endCxn id="7" idx="6"/>
          </p:cNvCxnSpPr>
          <p:nvPr/>
        </p:nvCxnSpPr>
        <p:spPr>
          <a:xfrm flipH="1" flipV="1">
            <a:off x="3851920" y="5805264"/>
            <a:ext cx="216024" cy="620688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31" idx="2"/>
            <a:endCxn id="7" idx="6"/>
          </p:cNvCxnSpPr>
          <p:nvPr/>
        </p:nvCxnSpPr>
        <p:spPr>
          <a:xfrm flipH="1">
            <a:off x="3851920" y="5566928"/>
            <a:ext cx="216024" cy="23833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 rot="19024409">
            <a:off x="-237225" y="963945"/>
            <a:ext cx="3024336" cy="4924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2600" b="1" dirty="0" smtClean="0"/>
              <a:t>مسائل امانت الکترونیکی</a:t>
            </a:r>
            <a:endParaRPr lang="en-US" sz="2600" b="1" dirty="0"/>
          </a:p>
        </p:txBody>
      </p:sp>
      <p:sp>
        <p:nvSpPr>
          <p:cNvPr id="85" name="Date Placeholder 8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012A-0A6E-4D31-92FE-EF7E2E9D8E55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7" name="Footer Placeholder 8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740352" y="648072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کپی رایت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107340"/>
            <a:ext cx="216024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2400" b="1" dirty="0" smtClean="0"/>
              <a:t>مسائل موجود</a:t>
            </a:r>
            <a:endParaRPr lang="en-US" sz="2400" b="1" dirty="0"/>
          </a:p>
        </p:txBody>
      </p:sp>
      <p:sp>
        <p:nvSpPr>
          <p:cNvPr id="7" name="Oval 6"/>
          <p:cNvSpPr/>
          <p:nvPr/>
        </p:nvSpPr>
        <p:spPr>
          <a:xfrm>
            <a:off x="7740352" y="1700808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ناکارآمدی سازوکارهای مورد استفاده</a:t>
            </a:r>
            <a:endParaRPr lang="en-US" sz="1200" dirty="0"/>
          </a:p>
        </p:txBody>
      </p:sp>
      <p:sp>
        <p:nvSpPr>
          <p:cNvPr id="8" name="Oval 7"/>
          <p:cNvSpPr/>
          <p:nvPr/>
        </p:nvSpPr>
        <p:spPr>
          <a:xfrm>
            <a:off x="7740352" y="2780928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دانش کم ناشران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7812360" y="3789040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سرمایه گذاری کم در توزیع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7812360" y="4797152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آگاهی کم کتابداران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7812360" y="5877272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بهره گیری از نرم افزارهای متنوع</a:t>
            </a:r>
            <a:endParaRPr lang="en-US" sz="1200" dirty="0"/>
          </a:p>
        </p:txBody>
      </p:sp>
      <p:sp>
        <p:nvSpPr>
          <p:cNvPr id="12" name="Oval 11"/>
          <p:cNvSpPr/>
          <p:nvPr/>
        </p:nvSpPr>
        <p:spPr>
          <a:xfrm>
            <a:off x="6300192" y="720080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مطالعه آنلاین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5076056" y="69269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زمینه‌سازی فرهنگی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3779912" y="692696"/>
            <a:ext cx="1152128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ارتقاء نرم‌افزارهای کتابخانه‌ای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2339752" y="692696"/>
            <a:ext cx="1224136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تجدید نظر در قوانین کپی رایت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6300192" y="170080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استفاده از راهکارهای متنوع</a:t>
            </a:r>
            <a:endParaRPr lang="en-US" sz="1400" dirty="0"/>
          </a:p>
        </p:txBody>
      </p:sp>
      <p:sp>
        <p:nvSpPr>
          <p:cNvPr id="18" name="Oval 17"/>
          <p:cNvSpPr/>
          <p:nvPr/>
        </p:nvSpPr>
        <p:spPr>
          <a:xfrm>
            <a:off x="3707904" y="1772816"/>
            <a:ext cx="1224136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200" dirty="0" smtClean="0"/>
              <a:t>بهره گیری از ابزارهای توانمند توسط واسطه‌ها</a:t>
            </a: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5076056" y="177281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فرهنگ سازی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6300192" y="278092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آموزش ناشران</a:t>
            </a:r>
            <a:endParaRPr lang="en-US" sz="1400" dirty="0"/>
          </a:p>
        </p:txBody>
      </p:sp>
      <p:sp>
        <p:nvSpPr>
          <p:cNvPr id="21" name="Oval 20"/>
          <p:cNvSpPr/>
          <p:nvPr/>
        </p:nvSpPr>
        <p:spPr>
          <a:xfrm>
            <a:off x="5076056" y="278092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معرفی نمونه‌های موفق</a:t>
            </a:r>
            <a:endParaRPr lang="en-US" sz="1400" dirty="0"/>
          </a:p>
        </p:txBody>
      </p:sp>
      <p:sp>
        <p:nvSpPr>
          <p:cNvPr id="22" name="Oval 21"/>
          <p:cNvSpPr/>
          <p:nvPr/>
        </p:nvSpPr>
        <p:spPr>
          <a:xfrm>
            <a:off x="3707904" y="2780928"/>
            <a:ext cx="1224136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معرفی مزایای نشر الکترونیکی</a:t>
            </a:r>
            <a:endParaRPr lang="en-US" sz="1400" dirty="0"/>
          </a:p>
        </p:txBody>
      </p:sp>
      <p:sp>
        <p:nvSpPr>
          <p:cNvPr id="23" name="Oval 22"/>
          <p:cNvSpPr/>
          <p:nvPr/>
        </p:nvSpPr>
        <p:spPr>
          <a:xfrm>
            <a:off x="2483768" y="2780928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تسهیال در ارائه مجوزها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6300192" y="374441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حضور واسطه‌های قوی</a:t>
            </a:r>
            <a:endParaRPr lang="en-US" sz="1400" dirty="0"/>
          </a:p>
        </p:txBody>
      </p:sp>
      <p:sp>
        <p:nvSpPr>
          <p:cNvPr id="25" name="Oval 24"/>
          <p:cNvSpPr/>
          <p:nvPr/>
        </p:nvSpPr>
        <p:spPr>
          <a:xfrm>
            <a:off x="5076056" y="374441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حمایت وزارت فرهنگ</a:t>
            </a:r>
            <a:endParaRPr lang="en-US" sz="1400" dirty="0"/>
          </a:p>
        </p:txBody>
      </p:sp>
      <p:sp>
        <p:nvSpPr>
          <p:cNvPr id="26" name="Oval 25"/>
          <p:cNvSpPr/>
          <p:nvPr/>
        </p:nvSpPr>
        <p:spPr>
          <a:xfrm>
            <a:off x="3779912" y="374441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تشکیل کنسرسیوم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6300192" y="4797152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آموزش</a:t>
            </a:r>
            <a:endParaRPr lang="en-US" sz="1400" dirty="0"/>
          </a:p>
        </p:txBody>
      </p:sp>
      <p:sp>
        <p:nvSpPr>
          <p:cNvPr id="28" name="Oval 27"/>
          <p:cNvSpPr/>
          <p:nvPr/>
        </p:nvSpPr>
        <p:spPr>
          <a:xfrm>
            <a:off x="5148064" y="4797152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ارتقاء نرم‌افزار</a:t>
            </a:r>
            <a:endParaRPr lang="en-US" sz="1400" dirty="0"/>
          </a:p>
        </p:txBody>
      </p:sp>
      <p:sp>
        <p:nvSpPr>
          <p:cNvPr id="29" name="Oval 28"/>
          <p:cNvSpPr/>
          <p:nvPr/>
        </p:nvSpPr>
        <p:spPr>
          <a:xfrm>
            <a:off x="3779912" y="4797152"/>
            <a:ext cx="1152128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آگاه سازی از قوانین کپی رایت</a:t>
            </a:r>
            <a:endParaRPr lang="en-US" sz="1400" dirty="0"/>
          </a:p>
        </p:txBody>
      </p:sp>
      <p:sp>
        <p:nvSpPr>
          <p:cNvPr id="30" name="Oval 29"/>
          <p:cNvSpPr/>
          <p:nvPr/>
        </p:nvSpPr>
        <p:spPr>
          <a:xfrm>
            <a:off x="6372200" y="5877272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استاندارد بودن نرم‌افزار</a:t>
            </a:r>
            <a:endParaRPr lang="en-US" sz="1400" dirty="0"/>
          </a:p>
        </p:txBody>
      </p:sp>
      <p:sp>
        <p:nvSpPr>
          <p:cNvPr id="31" name="Oval 30"/>
          <p:cNvSpPr/>
          <p:nvPr/>
        </p:nvSpPr>
        <p:spPr>
          <a:xfrm>
            <a:off x="5148064" y="5904656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تفویض اختیار به کتابخانه‌ها</a:t>
            </a:r>
            <a:endParaRPr lang="en-US" sz="1400" dirty="0"/>
          </a:p>
        </p:txBody>
      </p:sp>
      <p:sp>
        <p:nvSpPr>
          <p:cNvPr id="32" name="Oval 31"/>
          <p:cNvSpPr/>
          <p:nvPr/>
        </p:nvSpPr>
        <p:spPr>
          <a:xfrm>
            <a:off x="3851920" y="5877272"/>
            <a:ext cx="1080120" cy="90872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dirty="0" smtClean="0"/>
              <a:t>تعامل بین سیستم‌های نشر و کتابخانه‌ها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1475656" y="107340"/>
            <a:ext cx="532859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2400" b="1" dirty="0" smtClean="0"/>
              <a:t>راهکارهای پیشنهادی</a:t>
            </a:r>
            <a:endParaRPr lang="en-US" sz="2400" b="1" dirty="0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2267744" y="1700808"/>
            <a:ext cx="640871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2267744" y="2708920"/>
            <a:ext cx="640871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2267744" y="3717032"/>
            <a:ext cx="640871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2339752" y="4725144"/>
            <a:ext cx="6336704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2339752" y="5805264"/>
            <a:ext cx="6336704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596336" y="836712"/>
            <a:ext cx="72008" cy="60212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156176" y="836712"/>
            <a:ext cx="72008" cy="60212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004048" y="836712"/>
            <a:ext cx="72008" cy="60212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635896" y="836712"/>
            <a:ext cx="72008" cy="60212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267744" y="836712"/>
            <a:ext cx="72008" cy="60212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0" name="Date Placeholder 7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806B-A491-42E6-A45F-5C7F3A80085E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81" name="Slide Number Placeholder 8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2" name="Footer Placeholder 8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نتیجه گیری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نشر الکترونیک در کشور نوپا است و نیازمند حمایت</a:t>
            </a:r>
          </a:p>
          <a:p>
            <a:pPr algn="r" rtl="1"/>
            <a:r>
              <a:rPr lang="fa-IR" dirty="0" smtClean="0"/>
              <a:t>آگاه سازی ناشران موجب اصلاح دیدگاه آنها در زمینه امانت الکترونیکی می شود.</a:t>
            </a:r>
          </a:p>
          <a:p>
            <a:pPr algn="r" rtl="1"/>
            <a:r>
              <a:rPr lang="fa-IR" dirty="0" smtClean="0"/>
              <a:t>کسب اعتماد ناشران از طریق پیاده سازی امکان ارائه امانت الکترونیکی در نرم‌افزارهای کتابخانه دیجیتالی</a:t>
            </a:r>
          </a:p>
          <a:p>
            <a:pPr algn="r" rtl="1"/>
            <a:r>
              <a:rPr lang="fa-IR" dirty="0" smtClean="0"/>
              <a:t>تعبیه قوانین مناسب با امانت الکترونیکی</a:t>
            </a:r>
          </a:p>
          <a:p>
            <a:pPr algn="r" rtl="1"/>
            <a:r>
              <a:rPr lang="fa-IR" dirty="0" smtClean="0"/>
              <a:t>تمهیدات و زیرساخت‌های لازم برای ارائه امکان امانت الکترونیکی</a:t>
            </a:r>
          </a:p>
          <a:p>
            <a:pPr algn="r" rtl="1"/>
            <a:r>
              <a:rPr lang="fa-IR" dirty="0" smtClean="0"/>
              <a:t>ناشران دانش و آگاهی کمی در زمینه حضور در نشر الکترونیک و تعامل با کتابخانه‌های دیجیتالی و همچنین کسب و کار دیجیتالی در تعامل با کتابخانه‌ها دارند.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A978-FC26-4439-93A6-981806DF4D9B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:\e-lending-28-3-94\P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64096" y="590823"/>
            <a:ext cx="7772400" cy="1470025"/>
          </a:xfrm>
        </p:spPr>
        <p:txBody>
          <a:bodyPr>
            <a:normAutofit/>
          </a:bodyPr>
          <a:lstStyle/>
          <a:p>
            <a:pPr algn="ctr" rtl="1"/>
            <a:r>
              <a:rPr lang="fa-IR" sz="4800" dirty="0" smtClean="0">
                <a:solidFill>
                  <a:schemeClr val="bg1"/>
                </a:solidFill>
              </a:rPr>
              <a:t>سپاسگزار از صبر و </a:t>
            </a:r>
            <a:r>
              <a:rPr lang="fa-IR" sz="4800" dirty="0" smtClean="0">
                <a:solidFill>
                  <a:schemeClr val="bg1"/>
                </a:solidFill>
              </a:rPr>
              <a:t>شکیبایی </a:t>
            </a:r>
            <a:r>
              <a:rPr lang="fa-IR" sz="4800" dirty="0" smtClean="0">
                <a:solidFill>
                  <a:schemeClr val="bg1"/>
                </a:solidFill>
              </a:rPr>
              <a:t>شما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979712" y="1388368"/>
            <a:ext cx="6400800" cy="1752600"/>
          </a:xfrm>
        </p:spPr>
        <p:txBody>
          <a:bodyPr/>
          <a:lstStyle/>
          <a:p>
            <a:pPr algn="ctr" rtl="1"/>
            <a:r>
              <a:rPr lang="en-US" dirty="0" smtClean="0">
                <a:solidFill>
                  <a:schemeClr val="bg1"/>
                </a:solidFill>
              </a:rPr>
              <a:t>Meh.hafezi@gmail.com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آنچه مطرح خواهد شد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امانت الکترونیکی</a:t>
            </a:r>
          </a:p>
          <a:p>
            <a:pPr algn="r" rtl="1"/>
            <a:r>
              <a:rPr lang="fa-IR" dirty="0" smtClean="0"/>
              <a:t>مساله اصلی پژوهش</a:t>
            </a:r>
          </a:p>
          <a:p>
            <a:pPr algn="r" rtl="1"/>
            <a:r>
              <a:rPr lang="fa-IR" dirty="0" smtClean="0"/>
              <a:t>روش‌شناسی پژوهش</a:t>
            </a:r>
          </a:p>
          <a:p>
            <a:pPr algn="r" rtl="1"/>
            <a:r>
              <a:rPr lang="fa-IR" dirty="0" smtClean="0"/>
              <a:t>یافته‌های پژوهش</a:t>
            </a:r>
          </a:p>
          <a:p>
            <a:pPr algn="r" rtl="1"/>
            <a:r>
              <a:rPr lang="fa-IR" dirty="0" smtClean="0"/>
              <a:t>بحث و نتیجه گیری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0E67-A961-43EC-8D55-08029A97573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pic>
        <p:nvPicPr>
          <p:cNvPr id="9217" name="Picture 1" descr="H:\e-lending-28-3-94\Presentation pics\xegimex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083544"/>
            <a:ext cx="5333011" cy="4225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e-lending-28-3-94\Presentation pics\ea-book-in-compu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05064"/>
            <a:ext cx="3468943" cy="231725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امانت الکترونیکی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endParaRPr lang="en-US" u="sng" dirty="0" smtClean="0"/>
          </a:p>
          <a:p>
            <a:pPr algn="r" rtl="1"/>
            <a:r>
              <a:rPr lang="fa-IR" u="sng" dirty="0" smtClean="0"/>
              <a:t>محتوای الكترونيك، هر محتوایی شامل متن،‌ صوت، تصوير، ويدئو و غيره است كه به صورت الكترونيكي منتشر شده باشد و با استفاده از رسانه‌هاي ديجيتالي داراي نمايشگر بتواند مورد استفاده قرار گيرد</a:t>
            </a:r>
            <a:r>
              <a:rPr lang="fa-IR" dirty="0" smtClean="0"/>
              <a:t>.</a:t>
            </a:r>
          </a:p>
          <a:p>
            <a:pPr algn="r" rtl="1"/>
            <a:endParaRPr lang="en-US" dirty="0" smtClean="0"/>
          </a:p>
          <a:p>
            <a:pPr algn="r" rtl="1"/>
            <a:r>
              <a:rPr lang="fa-IR" dirty="0" smtClean="0"/>
              <a:t>امانت الکترونیکی به تمام فعالیت هایی گفته می شود که </a:t>
            </a:r>
            <a:r>
              <a:rPr lang="fa-IR" dirty="0" smtClean="0">
                <a:solidFill>
                  <a:srgbClr val="FF0000"/>
                </a:solidFill>
              </a:rPr>
              <a:t>امکان دسترسی به منابع دیجیتالی را در محیط شبکه وب </a:t>
            </a:r>
            <a:r>
              <a:rPr lang="fa-IR" dirty="0" smtClean="0"/>
              <a:t>برای کاربران فراهم می کند.</a:t>
            </a:r>
            <a:endParaRPr lang="en-US" dirty="0" smtClean="0"/>
          </a:p>
          <a:p>
            <a:pPr algn="r" rt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C12C-295E-4D6A-A27C-588F5D85BD6E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 rot="20491394">
            <a:off x="0" y="2852937"/>
            <a:ext cx="3419872" cy="3429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644008" y="1124744"/>
            <a:ext cx="4176464" cy="4392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1"/>
            <a:r>
              <a:rPr lang="fa-IR" dirty="0" smtClean="0"/>
              <a:t>مساله پژوهش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475656" y="3212977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امانت الکترونیکی از دیدگاه ناشران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491880" y="4221088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کمبود منابع فارسی دیجیتالی در کتابخانه‌ها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635896" y="260648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ویژگی‌های منابع دیجیتالی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843808" y="2060848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دیجیتال سازی منابع توسط کتابخانه‌ها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92280" y="2636912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تولید کننده محتوا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6012160" y="1628800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ناشر الکترونیک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4932040" y="2636912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1700" b="1" dirty="0" smtClean="0"/>
              <a:t>کتابخانه‌های دیجیتالی</a:t>
            </a:r>
            <a:endParaRPr lang="en-US" sz="1700" b="1" dirty="0"/>
          </a:p>
        </p:txBody>
      </p:sp>
      <p:sp>
        <p:nvSpPr>
          <p:cNvPr id="11" name="Oval 10"/>
          <p:cNvSpPr/>
          <p:nvPr/>
        </p:nvSpPr>
        <p:spPr>
          <a:xfrm>
            <a:off x="6012160" y="3645024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 smtClean="0"/>
              <a:t>کاربر نهایی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 rot="18895130">
            <a:off x="4629271" y="1921912"/>
            <a:ext cx="17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</a:rPr>
              <a:t>محتوای الکترونیکی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>
            <a:stCxn id="10" idx="2"/>
            <a:endCxn id="7" idx="6"/>
          </p:cNvCxnSpPr>
          <p:nvPr/>
        </p:nvCxnSpPr>
        <p:spPr>
          <a:xfrm flipH="1" flipV="1">
            <a:off x="4355976" y="2780928"/>
            <a:ext cx="576064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2"/>
            <a:endCxn id="5" idx="7"/>
          </p:cNvCxnSpPr>
          <p:nvPr/>
        </p:nvCxnSpPr>
        <p:spPr>
          <a:xfrm flipH="1">
            <a:off x="4782596" y="3356992"/>
            <a:ext cx="149444" cy="107500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1331640" y="4625753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امانت الکترونیکی از دیدگاه کاربران نهایی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107504" y="3789041"/>
            <a:ext cx="1512168" cy="1440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 smtClean="0"/>
              <a:t>امانت الکترونیکی از دیدگاه کتابداران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12" idx="1"/>
            <a:endCxn id="6" idx="5"/>
          </p:cNvCxnSpPr>
          <p:nvPr/>
        </p:nvCxnSpPr>
        <p:spPr>
          <a:xfrm flipH="1" flipV="1">
            <a:off x="4926612" y="1489902"/>
            <a:ext cx="329025" cy="27810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20077361">
            <a:off x="244074" y="3147691"/>
            <a:ext cx="17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chemeClr val="bg1"/>
                </a:solidFill>
              </a:rPr>
              <a:t>امانت الکترونیکی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>
            <a:stCxn id="10" idx="2"/>
            <a:endCxn id="29" idx="6"/>
          </p:cNvCxnSpPr>
          <p:nvPr/>
        </p:nvCxnSpPr>
        <p:spPr>
          <a:xfrm flipH="1">
            <a:off x="3331729" y="3356992"/>
            <a:ext cx="1600311" cy="6685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2BA6B-1DC8-41E9-A26A-2FAB6009539A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مساله پژوهش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هدف اصلي پژوهش حاضر </a:t>
            </a:r>
            <a:r>
              <a:rPr lang="fa-IR" dirty="0" smtClean="0">
                <a:solidFill>
                  <a:srgbClr val="FF0000"/>
                </a:solidFill>
              </a:rPr>
              <a:t>شناسايي مسائل امانت الکترونیکی </a:t>
            </a:r>
            <a:r>
              <a:rPr lang="fa-IR" dirty="0" smtClean="0">
                <a:solidFill>
                  <a:srgbClr val="FF0000"/>
                </a:solidFill>
              </a:rPr>
              <a:t>در </a:t>
            </a:r>
            <a:r>
              <a:rPr lang="fa-IR" dirty="0" smtClean="0">
                <a:solidFill>
                  <a:srgbClr val="FF0000"/>
                </a:solidFill>
              </a:rPr>
              <a:t>کتابخانه‌های دیجیتالی از ديدگاه ناشران الکترونیکی ایران </a:t>
            </a:r>
            <a:r>
              <a:rPr lang="fa-IR" dirty="0" smtClean="0"/>
              <a:t>است. بر اين اساس و در راستاي وصول به اين هدف اهداف كاربردي زير قابل حصول خواهد بود:</a:t>
            </a:r>
            <a:endParaRPr lang="en-US" sz="2800" dirty="0" smtClean="0"/>
          </a:p>
          <a:p>
            <a:pPr lvl="1" algn="r" rtl="1"/>
            <a:r>
              <a:rPr lang="fa-IR" dirty="0" smtClean="0"/>
              <a:t>شناسايي </a:t>
            </a:r>
            <a:r>
              <a:rPr lang="fa-IR" u="sng" dirty="0" smtClean="0"/>
              <a:t>مسائل موجود در زمينه امانت الکترونیکی </a:t>
            </a:r>
            <a:r>
              <a:rPr lang="fa-IR" dirty="0" smtClean="0"/>
              <a:t>بر اساس آثار پژوهشی این حوزه </a:t>
            </a:r>
            <a:endParaRPr lang="en-US" sz="2400" dirty="0" smtClean="0"/>
          </a:p>
          <a:p>
            <a:pPr lvl="1" algn="r" rtl="1"/>
            <a:r>
              <a:rPr lang="fa-IR" dirty="0" smtClean="0"/>
              <a:t>شناسایی </a:t>
            </a:r>
            <a:r>
              <a:rPr lang="fa-IR" u="sng" dirty="0" smtClean="0"/>
              <a:t>مسائل امانت الکترونیکی آثار در کتابخانه‌های دیجیتالی از منظر ناشران</a:t>
            </a:r>
            <a:r>
              <a:rPr lang="fa-IR" dirty="0" smtClean="0"/>
              <a:t> الکترونیکی</a:t>
            </a:r>
            <a:endParaRPr lang="en-US" sz="2400" dirty="0" smtClean="0"/>
          </a:p>
          <a:p>
            <a:pPr lvl="2" algn="r" rtl="1"/>
            <a:r>
              <a:rPr lang="fa-IR" dirty="0" smtClean="0"/>
              <a:t>شناسايي وضعيت ناشران الکترونیک در حوزه  نشر الکترونیکی</a:t>
            </a:r>
            <a:endParaRPr lang="en-US" sz="2000" dirty="0" smtClean="0"/>
          </a:p>
          <a:p>
            <a:pPr lvl="2" algn="r" rtl="1"/>
            <a:r>
              <a:rPr lang="fa-IR" dirty="0" smtClean="0"/>
              <a:t>شناسايي وضعيت استفاده از فنآوری­هاي اطلاعاتي توسط ناشران الكترونيك</a:t>
            </a:r>
            <a:endParaRPr lang="en-US" sz="2000" dirty="0" smtClean="0"/>
          </a:p>
          <a:p>
            <a:pPr lvl="2" algn="r" rtl="1"/>
            <a:r>
              <a:rPr lang="fa-IR" dirty="0" smtClean="0"/>
              <a:t>شناسايي دیدگاه ناشران الکترونیکی ایران در زمینه امانت الکترونیکی توسط </a:t>
            </a:r>
            <a:r>
              <a:rPr lang="fa-IR" dirty="0" smtClean="0"/>
              <a:t>کتابخانه‌های </a:t>
            </a:r>
            <a:r>
              <a:rPr lang="fa-IR" dirty="0" smtClean="0"/>
              <a:t>دیجیتالی</a:t>
            </a:r>
            <a:endParaRPr lang="en-US" sz="2000" dirty="0" smtClean="0"/>
          </a:p>
          <a:p>
            <a:pPr lvl="1" algn="r" rtl="1"/>
            <a:r>
              <a:rPr lang="fa-IR" u="sng" dirty="0" smtClean="0"/>
              <a:t>ارائه راهکارهایی برای رفع مسائل امانت الکترونیکی در کتابخانه‌های دیجیتالی ايران</a:t>
            </a:r>
            <a:r>
              <a:rPr lang="fa-IR" dirty="0" smtClean="0"/>
              <a:t> برمبناي مسائل طرح شده توسط ناشران</a:t>
            </a:r>
            <a:endParaRPr lang="en-US" sz="2400" dirty="0" smtClean="0"/>
          </a:p>
          <a:p>
            <a:pPr algn="r" rt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47AD0-3058-4B04-A92A-390FE7494022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fa-IR" dirty="0" smtClean="0"/>
              <a:t>مدل مفهومی پژوهش</a:t>
            </a:r>
            <a:endParaRPr lang="en-US" dirty="0"/>
          </a:p>
        </p:txBody>
      </p:sp>
      <p:pic>
        <p:nvPicPr>
          <p:cNvPr id="1026" name="Picture 2" descr="Presentati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38758"/>
            <a:ext cx="7884368" cy="59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138A-83C3-4C4B-B3E9-67A248C2963C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/>
              <a:t>روش‌شناسی پژوهش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 algn="r" rtl="1">
              <a:buFont typeface="Arial" pitchFamily="34" charset="0"/>
              <a:buChar char="•"/>
            </a:pPr>
            <a:r>
              <a:rPr lang="fa-IR" dirty="0" smtClean="0"/>
              <a:t>گام نخست: شناسايي </a:t>
            </a:r>
            <a:r>
              <a:rPr lang="fa-IR" u="sng" dirty="0" smtClean="0"/>
              <a:t>مسائل موجود در زمينه امانت الکترونیکی </a:t>
            </a:r>
            <a:r>
              <a:rPr lang="fa-IR" dirty="0" smtClean="0"/>
              <a:t>بر اساس آثار پژوهشی این حوزه </a:t>
            </a:r>
            <a:endParaRPr lang="en-US" sz="2400" dirty="0" smtClean="0"/>
          </a:p>
          <a:p>
            <a:pPr lvl="1" algn="r" rtl="1"/>
            <a:r>
              <a:rPr lang="fa-IR" dirty="0" smtClean="0"/>
              <a:t>روش كتابخانه‌اي و تحليل منابع اطلاعاتی</a:t>
            </a:r>
          </a:p>
          <a:p>
            <a:pPr lvl="1" algn="r" rtl="1"/>
            <a:r>
              <a:rPr lang="fa-IR" dirty="0" smtClean="0"/>
              <a:t>جستجو در پايگاه‌هاي اطلاعاتي مختلف و بازيابي منابع پژوهشی و محتواهاي علمي ديگر  </a:t>
            </a:r>
          </a:p>
          <a:p>
            <a:pPr lvl="1" algn="r" rtl="1"/>
            <a:r>
              <a:rPr lang="fa-IR" dirty="0" smtClean="0"/>
              <a:t>تحلیل منابع و شناسایی مسائل موجود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44C2-5C58-463D-8FF3-9534492DBB1B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  <p:pic>
        <p:nvPicPr>
          <p:cNvPr id="4097" name="Picture 1" descr="H:\e-lending-28-3-94\Presentation pics\2007-12-05_14415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13" y="3575645"/>
            <a:ext cx="3533775" cy="2733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H:\e-lending-28-3-94\Presentation pics\survey-research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75348"/>
            <a:ext cx="4067944" cy="20339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روش‌شناسی پژوهش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 algn="r" rtl="1">
              <a:buFont typeface="Arial" pitchFamily="34" charset="0"/>
              <a:buChar char="•"/>
            </a:pPr>
            <a:r>
              <a:rPr lang="fa-IR" dirty="0" smtClean="0"/>
              <a:t>گام دوم: شناسایی </a:t>
            </a:r>
            <a:r>
              <a:rPr lang="fa-IR" u="sng" dirty="0" smtClean="0"/>
              <a:t>مسائل امانت الکترونیکی آثار در کتابخانه‌های دیجیتالی از منظر ناشران</a:t>
            </a:r>
            <a:r>
              <a:rPr lang="fa-IR" dirty="0" smtClean="0"/>
              <a:t> الکترونیکی</a:t>
            </a:r>
            <a:endParaRPr lang="en-US" sz="2400" dirty="0" smtClean="0"/>
          </a:p>
          <a:p>
            <a:pPr lvl="1" algn="r" rtl="1"/>
            <a:r>
              <a:rPr lang="fa-IR" dirty="0" smtClean="0"/>
              <a:t>روش پژوهش: پیمایش تحلیلی</a:t>
            </a:r>
          </a:p>
          <a:p>
            <a:pPr lvl="1" algn="r" rtl="1"/>
            <a:r>
              <a:rPr lang="fa-IR" dirty="0" smtClean="0"/>
              <a:t>شناسایی ناشران الکترونیکی فعال (21 ناشر الکترونیک)</a:t>
            </a:r>
          </a:p>
          <a:p>
            <a:pPr lvl="1" algn="r" rtl="1"/>
            <a:r>
              <a:rPr lang="fa-IR" dirty="0" smtClean="0"/>
              <a:t>استفاده از پرسشنامه پژوهشگر ساخته (شامل 21 پرسش)</a:t>
            </a:r>
          </a:p>
          <a:p>
            <a:pPr lvl="1" algn="r" rtl="1"/>
            <a:r>
              <a:rPr lang="fa-IR" dirty="0" smtClean="0"/>
              <a:t>برای تحلیل داده‌ها از روش‌های کمی (آماری) مانند کسب درصد آمار کسب شده، شناسایی میانگین برخی از داده‌ها، ‌ارائه نمودارهایی از وضعیت داده‌های حاصل از پژوهش، و نظایر اینها استفاده شد.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2A55-8D3F-4807-ACD2-43E72DEA7CB7}" type="datetime1">
              <a:rPr lang="en-US" smtClean="0"/>
              <a:pPr/>
              <a:t>1/27/2016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0626-98DF-4E39-992E-319FFC48380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امانت الکترونیکی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780</TotalTime>
  <Words>843</Words>
  <Application>Microsoft Office PowerPoint</Application>
  <PresentationFormat>On-screen Show (4:3)</PresentationFormat>
  <Paragraphs>196</Paragraphs>
  <Slides>25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Origin</vt:lpstr>
      <vt:lpstr>Worksheet</vt:lpstr>
      <vt:lpstr>Slide 1</vt:lpstr>
      <vt:lpstr>امانت الکترونیکی محتوا در کتابخانه‌های دیجیتالی از دیدگاه ناشران الکترونیک ایران</vt:lpstr>
      <vt:lpstr>آنچه مطرح خواهد شد</vt:lpstr>
      <vt:lpstr>امانت الکترونیکی</vt:lpstr>
      <vt:lpstr>مساله پژوهش</vt:lpstr>
      <vt:lpstr>مساله پژوهش 1</vt:lpstr>
      <vt:lpstr>مدل مفهومی پژوهش</vt:lpstr>
      <vt:lpstr>روش‌شناسی پژوهش</vt:lpstr>
      <vt:lpstr>روش‌شناسی پژوهش 1</vt:lpstr>
      <vt:lpstr>Slide 10</vt:lpstr>
      <vt:lpstr>نشر محتوای الکترونیکی</vt:lpstr>
      <vt:lpstr>آغاز فعالیت ناشران الکترونیکی</vt:lpstr>
      <vt:lpstr>تعداد عناوین منتشر شده به صورت الکترونیکی بر حسب دوره زمانی</vt:lpstr>
      <vt:lpstr>شیوه‌های انتشار منابع الکترونیکی </vt:lpstr>
      <vt:lpstr>مدل‌های عرضه محتوای الکترونیکی </vt:lpstr>
      <vt:lpstr>فرمت‌های مورد استفاده برای نشر الکترونیکی</vt:lpstr>
      <vt:lpstr>روش‌های مورد استفاده برای حفاظت از کپی رایت</vt:lpstr>
      <vt:lpstr>مدل‌های قیمت گذاری منابع اطلاعاتی برای ارائه به کتابخانه‌ها : دیدگاه ناشران</vt:lpstr>
      <vt:lpstr>دیدگاه ناشران در مورد ارائه آثار الکترونیکی از طریق امانت بین کتابخانه‌ای</vt:lpstr>
      <vt:lpstr>دیدگاه ناشران در زمینه روش‌های ارائه محتوا به کتابخانه‌های دیجیتالی</vt:lpstr>
      <vt:lpstr>بحث و نتیجه گیری</vt:lpstr>
      <vt:lpstr>Slide 22</vt:lpstr>
      <vt:lpstr>Slide 23</vt:lpstr>
      <vt:lpstr>نتیجه گیری</vt:lpstr>
      <vt:lpstr>سپاسگزار از صبر و شکیبایی شما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Alipour, Mehdi</dc:creator>
  <cp:lastModifiedBy>Alipour, Mehdi</cp:lastModifiedBy>
  <cp:revision>84</cp:revision>
  <dcterms:created xsi:type="dcterms:W3CDTF">2016-01-23T11:02:21Z</dcterms:created>
  <dcterms:modified xsi:type="dcterms:W3CDTF">2016-01-27T06:17:14Z</dcterms:modified>
</cp:coreProperties>
</file>