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49" r:id="rId1"/>
  </p:sldMasterIdLst>
  <p:notesMasterIdLst>
    <p:notesMasterId r:id="rId20"/>
  </p:notesMasterIdLst>
  <p:handoutMasterIdLst>
    <p:handoutMasterId r:id="rId21"/>
  </p:handoutMasterIdLst>
  <p:sldIdLst>
    <p:sldId id="256" r:id="rId2"/>
    <p:sldId id="257" r:id="rId3"/>
    <p:sldId id="258" r:id="rId4"/>
    <p:sldId id="271" r:id="rId5"/>
    <p:sldId id="259" r:id="rId6"/>
    <p:sldId id="260" r:id="rId7"/>
    <p:sldId id="261" r:id="rId8"/>
    <p:sldId id="262" r:id="rId9"/>
    <p:sldId id="263" r:id="rId10"/>
    <p:sldId id="264" r:id="rId11"/>
    <p:sldId id="265" r:id="rId12"/>
    <p:sldId id="267" r:id="rId13"/>
    <p:sldId id="266" r:id="rId14"/>
    <p:sldId id="269" r:id="rId15"/>
    <p:sldId id="268" r:id="rId16"/>
    <p:sldId id="270" r:id="rId17"/>
    <p:sldId id="272" r:id="rId18"/>
    <p:sldId id="273" r:id="rId19"/>
  </p:sldIdLst>
  <p:sldSz cx="12192000" cy="6858000"/>
  <p:notesSz cx="6858000" cy="9144000"/>
  <p:embeddedFontLst>
    <p:embeddedFont>
      <p:font typeface="B Nazanin" panose="00000400000000000000" pitchFamily="2" charset="-78"/>
      <p:regular r:id="rId22"/>
      <p:bold r:id="rId23"/>
    </p:embeddedFont>
    <p:embeddedFont>
      <p:font typeface="Trebuchet MS" panose="020B060302020202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B Mitra" panose="00000400000000000000" pitchFamily="2" charset="-78"/>
      <p:regular r:id="rId32"/>
      <p:bold r:id="rId33"/>
    </p:embeddedFont>
    <p:embeddedFont>
      <p:font typeface="B Titr" panose="00000700000000000000" pitchFamily="2" charset="-78"/>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F+NK/0LuT8Qd6ITanFlw2g==" hashData="ZVULn0Xm7+WNkF81rCIMeKdbifPlzV7jR/43NoXYLpv/CXcRITHmqja1YfG2qXGRKem4mUahkea0GjRHoTM4Tw=="/>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37" autoAdjust="0"/>
  </p:normalViewPr>
  <p:slideViewPr>
    <p:cSldViewPr snapToGrid="0">
      <p:cViewPr varScale="1">
        <p:scale>
          <a:sx n="87" d="100"/>
          <a:sy n="87" d="100"/>
        </p:scale>
        <p:origin x="666"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handoutMaster" Target="handoutMasters/handoutMaster1.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1A4AE-F349-4FEF-9B7A-C01BED2B04CD}" type="datetimeFigureOut">
              <a:rPr lang="en-US" smtClean="0"/>
              <a:t>12/10/2016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FD5657-E6B1-48C4-A185-410EB6FFFE43}" type="slidenum">
              <a:rPr lang="en-US" smtClean="0"/>
              <a:t>‹#›</a:t>
            </a:fld>
            <a:endParaRPr lang="en-US"/>
          </a:p>
        </p:txBody>
      </p:sp>
    </p:spTree>
    <p:extLst>
      <p:ext uri="{BB962C8B-B14F-4D97-AF65-F5344CB8AC3E}">
        <p14:creationId xmlns:p14="http://schemas.microsoft.com/office/powerpoint/2010/main" val="302872444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55B857-E347-45A8-AB75-CE0FA56A7204}" type="datetimeFigureOut">
              <a:rPr lang="en-US" smtClean="0"/>
              <a:t>12/10/2016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81DC2-E9EE-4D05-8894-E1F99FEBEA8C}" type="slidenum">
              <a:rPr lang="en-US" smtClean="0"/>
              <a:t>‹#›</a:t>
            </a:fld>
            <a:endParaRPr lang="en-US"/>
          </a:p>
        </p:txBody>
      </p:sp>
    </p:spTree>
    <p:extLst>
      <p:ext uri="{BB962C8B-B14F-4D97-AF65-F5344CB8AC3E}">
        <p14:creationId xmlns:p14="http://schemas.microsoft.com/office/powerpoint/2010/main" val="33668370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endParaRPr lang="en-US"/>
          </a:p>
        </p:txBody>
      </p:sp>
      <p:sp>
        <p:nvSpPr>
          <p:cNvPr id="5" name="Footer Placeholder 4"/>
          <p:cNvSpPr>
            <a:spLocks noGrp="1"/>
          </p:cNvSpPr>
          <p:nvPr>
            <p:ph type="ftr" sz="quarter" idx="11"/>
          </p:nvPr>
        </p:nvSpPr>
        <p:spPr>
          <a:xfrm>
            <a:off x="1876424" y="5410201"/>
            <a:ext cx="5124886" cy="365125"/>
          </a:xfrm>
        </p:spPr>
        <p:txBody>
          <a:body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105744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416269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887249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2492497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9" name="Slide Number Placeholder 8"/>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071711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5" name="Slide Number Placeholder 4"/>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3807928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4" name="Slide Number Placeholder 3"/>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803554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891685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56264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300679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7619821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668803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7" name="Slide Number Placeholder 6"/>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414842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5" name="Slide Number Placeholder 4"/>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328037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5" name="Slide Number Placeholder 4"/>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2029375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93103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12"/>
          </p:nvPr>
        </p:nvSpPr>
        <p:spPr/>
        <p:txBody>
          <a:bodyPr/>
          <a:lstStyle/>
          <a:p>
            <a:fld id="{6340698F-EDB6-4413-8E53-10CA24B23E56}" type="slidenum">
              <a:rPr lang="en-US" smtClean="0"/>
              <a:t>‹#›</a:t>
            </a:fld>
            <a:endParaRPr lang="en-US"/>
          </a:p>
        </p:txBody>
      </p:sp>
    </p:spTree>
    <p:extLst>
      <p:ext uri="{BB962C8B-B14F-4D97-AF65-F5344CB8AC3E}">
        <p14:creationId xmlns:p14="http://schemas.microsoft.com/office/powerpoint/2010/main" val="2158976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r>
              <a:rPr lang="fa-IR" smtClean="0"/>
              <a:t>مهرناز خراسانچی، رییس کتابخانه عمومی حسینیه ارشاد  1395.09.20</a:t>
            </a:r>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340698F-EDB6-4413-8E53-10CA24B23E56}" type="slidenum">
              <a:rPr lang="en-US" smtClean="0"/>
              <a:t>‹#›</a:t>
            </a:fld>
            <a:endParaRPr lang="en-US"/>
          </a:p>
        </p:txBody>
      </p:sp>
    </p:spTree>
    <p:extLst>
      <p:ext uri="{BB962C8B-B14F-4D97-AF65-F5344CB8AC3E}">
        <p14:creationId xmlns:p14="http://schemas.microsoft.com/office/powerpoint/2010/main" val="2093444368"/>
      </p:ext>
    </p:extLst>
  </p:cSld>
  <p:clrMap bg1="dk1" tx1="lt1" bg2="dk2"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Lst>
  <p:hf hd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dx.doi.org/10.1108/10650750610663969" TargetMode="External"/><Relationship Id="rId2" Type="http://schemas.openxmlformats.org/officeDocument/2006/relationships/hyperlink" Target="http://journals.ala.org/ltr/issue/view/509" TargetMode="External"/><Relationship Id="rId1" Type="http://schemas.openxmlformats.org/officeDocument/2006/relationships/slideLayout" Target="../slideLayouts/slideLayout2.xml"/><Relationship Id="rId6" Type="http://schemas.openxmlformats.org/officeDocument/2006/relationships/hyperlink" Target="http://lj.libraryjournal.com/2012/09/future-of-libraries/by-david-weinberger/" TargetMode="External"/><Relationship Id="rId5" Type="http://schemas.openxmlformats.org/officeDocument/2006/relationships/hyperlink" Target="http://dx.doi.org/10.1108/00330330910934093" TargetMode="External"/><Relationship Id="rId4" Type="http://schemas.openxmlformats.org/officeDocument/2006/relationships/hyperlink" Target="http://dx.doi.org/10.3789/isqv24n4.2012.02"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2"/>
            <a:ext cx="9144000" cy="3920693"/>
          </a:xfrm>
        </p:spPr>
        <p:txBody>
          <a:bodyPr>
            <a:normAutofit/>
          </a:bodyPr>
          <a:lstStyle/>
          <a:p>
            <a:pPr algn="ctr"/>
            <a:r>
              <a:rPr lang="fa-IR" sz="7000" b="1" dirty="0" smtClean="0">
                <a:solidFill>
                  <a:schemeClr val="bg1">
                    <a:lumMod val="95000"/>
                    <a:lumOff val="5000"/>
                  </a:schemeClr>
                </a:solidFill>
                <a:cs typeface="B Nazanin" panose="00000400000000000000" pitchFamily="2" charset="-78"/>
              </a:rPr>
              <a:t>کتابخانه به عنوان مکان،</a:t>
            </a:r>
            <a:br>
              <a:rPr lang="fa-IR" sz="7000" b="1" dirty="0" smtClean="0">
                <a:solidFill>
                  <a:schemeClr val="bg1">
                    <a:lumMod val="95000"/>
                    <a:lumOff val="5000"/>
                  </a:schemeClr>
                </a:solidFill>
                <a:cs typeface="B Nazanin" panose="00000400000000000000" pitchFamily="2" charset="-78"/>
              </a:rPr>
            </a:br>
            <a:r>
              <a:rPr lang="fa-IR" sz="7000" b="1" dirty="0" smtClean="0">
                <a:solidFill>
                  <a:schemeClr val="bg1">
                    <a:lumMod val="95000"/>
                    <a:lumOff val="5000"/>
                  </a:schemeClr>
                </a:solidFill>
                <a:cs typeface="B Nazanin" panose="00000400000000000000" pitchFamily="2" charset="-78"/>
              </a:rPr>
              <a:t> گامی برای رسیدن به </a:t>
            </a:r>
            <a:br>
              <a:rPr lang="fa-IR" sz="7000" b="1" dirty="0" smtClean="0">
                <a:solidFill>
                  <a:schemeClr val="bg1">
                    <a:lumMod val="95000"/>
                    <a:lumOff val="5000"/>
                  </a:schemeClr>
                </a:solidFill>
                <a:cs typeface="B Nazanin" panose="00000400000000000000" pitchFamily="2" charset="-78"/>
              </a:rPr>
            </a:br>
            <a:r>
              <a:rPr lang="fa-IR" sz="7000" b="1" dirty="0" smtClean="0">
                <a:solidFill>
                  <a:schemeClr val="bg1">
                    <a:lumMod val="95000"/>
                    <a:lumOff val="5000"/>
                  </a:schemeClr>
                </a:solidFill>
                <a:cs typeface="B Nazanin" panose="00000400000000000000" pitchFamily="2" charset="-78"/>
              </a:rPr>
              <a:t>تفکر پلت فرمی کتابخانه ها</a:t>
            </a:r>
            <a:endParaRPr lang="en-US" sz="7000" b="1" dirty="0">
              <a:solidFill>
                <a:schemeClr val="bg1">
                  <a:lumMod val="95000"/>
                  <a:lumOff val="5000"/>
                </a:schemeClr>
              </a:solidFill>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1</a:t>
            </a:fld>
            <a:endParaRPr lang="en-US"/>
          </a:p>
        </p:txBody>
      </p:sp>
      <p:sp>
        <p:nvSpPr>
          <p:cNvPr id="7" name="Footer Placeholder 6"/>
          <p:cNvSpPr>
            <a:spLocks noGrp="1"/>
          </p:cNvSpPr>
          <p:nvPr>
            <p:ph type="ftr" sz="quarter" idx="11"/>
          </p:nvPr>
        </p:nvSpPr>
        <p:spPr>
          <a:xfrm>
            <a:off x="2017100" y="5291794"/>
            <a:ext cx="5124886" cy="365125"/>
          </a:xfrm>
        </p:spPr>
        <p:txBody>
          <a:bodyPr/>
          <a:lstStyle/>
          <a:p>
            <a:r>
              <a:rPr lang="fa-IR" sz="1400" dirty="0">
                <a:solidFill>
                  <a:schemeClr val="tx1"/>
                </a:solidFill>
                <a:cs typeface="B Titr" panose="00000700000000000000" pitchFamily="2" charset="-78"/>
              </a:rPr>
              <a:t>مهرناز خراسانچی، رییس کتابخانه عمومی حسینیه ارشاد  1395.09.2</a:t>
            </a:r>
            <a:r>
              <a:rPr lang="fa-IR" dirty="0">
                <a:solidFill>
                  <a:schemeClr val="tx1"/>
                </a:solidFill>
                <a:cs typeface="B Titr" panose="00000700000000000000" pitchFamily="2" charset="-78"/>
              </a:rPr>
              <a:t>0</a:t>
            </a:r>
            <a:endParaRPr lang="en-US" dirty="0">
              <a:solidFill>
                <a:schemeClr val="tx1"/>
              </a:solidFill>
              <a:cs typeface="B Titr" panose="00000700000000000000" pitchFamily="2" charset="-78"/>
            </a:endParaRPr>
          </a:p>
        </p:txBody>
      </p:sp>
    </p:spTree>
    <p:extLst>
      <p:ext uri="{BB962C8B-B14F-4D97-AF65-F5344CB8AC3E}">
        <p14:creationId xmlns:p14="http://schemas.microsoft.com/office/powerpoint/2010/main" val="17053092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3" y="956603"/>
            <a:ext cx="9905998" cy="4834598"/>
          </a:xfrm>
        </p:spPr>
        <p:txBody>
          <a:bodyPr>
            <a:normAutofit lnSpcReduction="10000"/>
          </a:bodyPr>
          <a:lstStyle/>
          <a:p>
            <a:pPr marL="0" indent="0" algn="justLow" rtl="1">
              <a:buNone/>
            </a:pPr>
            <a:r>
              <a:rPr lang="fa-IR" sz="2800" b="1" dirty="0" smtClean="0">
                <a:solidFill>
                  <a:schemeClr val="tx1">
                    <a:lumMod val="95000"/>
                  </a:schemeClr>
                </a:solidFill>
                <a:cs typeface="B Nazanin" panose="00000400000000000000" pitchFamily="2" charset="-78"/>
              </a:rPr>
              <a:t>منظورما از مکان (مکان سوم) چیست؟</a:t>
            </a:r>
          </a:p>
          <a:p>
            <a:pPr marL="0" indent="0" algn="justLow" rtl="1">
              <a:buNone/>
            </a:pPr>
            <a:r>
              <a:rPr lang="fa-IR" sz="2800" b="1" dirty="0" smtClean="0">
                <a:solidFill>
                  <a:schemeClr val="tx1">
                    <a:lumMod val="95000"/>
                  </a:schemeClr>
                </a:solidFill>
                <a:cs typeface="B Nazanin" panose="00000400000000000000" pitchFamily="2" charset="-78"/>
              </a:rPr>
              <a:t>مهمترین </a:t>
            </a:r>
            <a:r>
              <a:rPr lang="fa-IR" sz="2800" b="1" dirty="0">
                <a:solidFill>
                  <a:schemeClr val="tx1">
                    <a:lumMod val="95000"/>
                  </a:schemeClr>
                </a:solidFill>
                <a:cs typeface="B Nazanin" panose="00000400000000000000" pitchFamily="2" charset="-78"/>
              </a:rPr>
              <a:t>اثری که تاکنون دربارۀ مفهوم مکان نگاشته شده، اثری است با عنوان «مکان واقعاً خوب» که الدنبرگ در سال 1989 (نقل در چینگ، 2002) آن را تألیف کرد. اصطلاح مکان سوم از همین اثر نشأت گرفت. وی اصطلاح مکان سوم را برای توصیف مکان­های عمومی که میزان گردهمایی­های منظم، داوطلبانه و غیررسمی از افراد، ورای قلمروی خانه و کار می­باشند، ابداع نمود. </a:t>
            </a:r>
            <a:endParaRPr lang="en-US" sz="2800" b="1" dirty="0">
              <a:solidFill>
                <a:schemeClr val="tx1">
                  <a:lumMod val="95000"/>
                </a:schemeClr>
              </a:solidFill>
              <a:cs typeface="B Nazanin" panose="00000400000000000000" pitchFamily="2" charset="-78"/>
            </a:endParaRPr>
          </a:p>
          <a:p>
            <a:pPr marL="0" indent="0" algn="justLow" rtl="1">
              <a:buNone/>
            </a:pPr>
            <a:r>
              <a:rPr lang="fa-IR" sz="2800" b="1" dirty="0" smtClean="0">
                <a:solidFill>
                  <a:schemeClr val="tx1">
                    <a:lumMod val="95000"/>
                  </a:schemeClr>
                </a:solidFill>
                <a:cs typeface="B Nazanin" panose="00000400000000000000" pitchFamily="2" charset="-78"/>
              </a:rPr>
              <a:t> </a:t>
            </a:r>
            <a:r>
              <a:rPr lang="fa-IR" sz="2800" b="1" dirty="0">
                <a:solidFill>
                  <a:schemeClr val="tx1">
                    <a:lumMod val="95000"/>
                  </a:schemeClr>
                </a:solidFill>
                <a:cs typeface="B Nazanin" panose="00000400000000000000" pitchFamily="2" charset="-78"/>
              </a:rPr>
              <a:t>وی برای مکان­های موفق هشت ویژگی را بیان داشته است و مکان­های  سوم را اغلب مکان­هایی اجتماعی می­داند که در آنها طبقۀ اجتماعی، معیاری برای عضویت در گروه تلقی </a:t>
            </a:r>
            <a:r>
              <a:rPr lang="fa-IR" sz="2800" b="1" dirty="0" smtClean="0">
                <a:solidFill>
                  <a:schemeClr val="tx1">
                    <a:lumMod val="95000"/>
                  </a:schemeClr>
                </a:solidFill>
                <a:cs typeface="B Nazanin" panose="00000400000000000000" pitchFamily="2" charset="-78"/>
              </a:rPr>
              <a:t>نمی­شوند</a:t>
            </a:r>
            <a:endParaRPr lang="en-US" sz="2800" b="1" dirty="0">
              <a:solidFill>
                <a:schemeClr val="tx1">
                  <a:lumMod val="95000"/>
                </a:schemeClr>
              </a:solidFill>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2</a:t>
            </a:fld>
            <a:endParaRPr lang="en-US"/>
          </a:p>
        </p:txBody>
      </p:sp>
      <p:sp>
        <p:nvSpPr>
          <p:cNvPr id="7" name="Footer Placeholder 6"/>
          <p:cNvSpPr>
            <a:spLocks noGrp="1"/>
          </p:cNvSpPr>
          <p:nvPr>
            <p:ph type="ftr" sz="quarter" idx="11"/>
          </p:nvPr>
        </p:nvSpPr>
        <p:spPr/>
        <p:txBody>
          <a:bodyPr/>
          <a:lstStyle/>
          <a:p>
            <a:r>
              <a:rPr lang="fa-IR" sz="1200" dirty="0">
                <a:solidFill>
                  <a:schemeClr val="tx1"/>
                </a:solidFill>
                <a:cs typeface="B Titr" panose="00000700000000000000" pitchFamily="2" charset="-78"/>
              </a:rPr>
              <a:t>مهرناز خراسانچی، رییس کتابخانه عمومی حسینیه ارشاد  1395.09.20</a:t>
            </a:r>
            <a:endParaRPr lang="en-US" sz="1200" dirty="0">
              <a:solidFill>
                <a:schemeClr val="tx1"/>
              </a:solidFill>
              <a:cs typeface="B Titr" panose="00000700000000000000" pitchFamily="2" charset="-78"/>
            </a:endParaRPr>
          </a:p>
        </p:txBody>
      </p:sp>
    </p:spTree>
    <p:extLst>
      <p:ext uri="{BB962C8B-B14F-4D97-AF65-F5344CB8AC3E}">
        <p14:creationId xmlns:p14="http://schemas.microsoft.com/office/powerpoint/2010/main" val="1116377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543339"/>
            <a:ext cx="9905999" cy="5247862"/>
          </a:xfrm>
        </p:spPr>
        <p:txBody>
          <a:bodyPr>
            <a:noAutofit/>
          </a:bodyPr>
          <a:lstStyle/>
          <a:p>
            <a:pPr marL="0" indent="0" algn="justLow" rtl="1">
              <a:buNone/>
            </a:pPr>
            <a:r>
              <a:rPr lang="fa-IR" sz="2600" b="1" dirty="0">
                <a:solidFill>
                  <a:schemeClr val="tx1">
                    <a:lumMod val="95000"/>
                  </a:schemeClr>
                </a:solidFill>
                <a:cs typeface="B Nazanin" panose="00000400000000000000" pitchFamily="2" charset="-78"/>
              </a:rPr>
              <a:t>1</a:t>
            </a:r>
            <a:r>
              <a:rPr lang="fa-IR" sz="2600" b="1" dirty="0" smtClean="0">
                <a:solidFill>
                  <a:schemeClr val="tx1">
                    <a:lumMod val="95000"/>
                  </a:schemeClr>
                </a:solidFill>
                <a:cs typeface="B Nazanin" panose="00000400000000000000" pitchFamily="2" charset="-78"/>
              </a:rPr>
              <a:t>- </a:t>
            </a:r>
            <a:r>
              <a:rPr lang="fa-IR" sz="2600" b="1" dirty="0">
                <a:solidFill>
                  <a:schemeClr val="tx1">
                    <a:lumMod val="95000"/>
                  </a:schemeClr>
                </a:solidFill>
                <a:cs typeface="B Nazanin" panose="00000400000000000000" pitchFamily="2" charset="-78"/>
              </a:rPr>
              <a:t>ملاقات در یک محیط بی­طرف روی می­دهد، جایی که افراد به میل خود رفت و آمد می­کنند و هیچ یک نقش میزبان را ایفا نکرده، همگی احساس آسایش و راحتی دارند.</a:t>
            </a:r>
            <a:endParaRPr lang="en-US" sz="2600" b="1" dirty="0">
              <a:solidFill>
                <a:schemeClr val="tx1">
                  <a:lumMod val="95000"/>
                </a:schemeClr>
              </a:solidFill>
              <a:cs typeface="B Nazanin" panose="00000400000000000000" pitchFamily="2" charset="-78"/>
            </a:endParaRPr>
          </a:p>
          <a:p>
            <a:pPr marL="0" indent="0" algn="justLow" rtl="1">
              <a:buNone/>
            </a:pPr>
            <a:r>
              <a:rPr lang="fa-IR" sz="2600" b="1" dirty="0">
                <a:solidFill>
                  <a:schemeClr val="tx1">
                    <a:lumMod val="95000"/>
                  </a:schemeClr>
                </a:solidFill>
                <a:cs typeface="B Nazanin" panose="00000400000000000000" pitchFamily="2" charset="-78"/>
              </a:rPr>
              <a:t>2- مکان سوم موجد برابری است؛ بدین معنا که در دسترس همگان بوده و به وضع معیارهای رسمی عضویت و اخراج نمی­پردازد، بنابراین به توسعۀ شبکۀ اجتماعی می­انجامد، جایی که افراد به تعامل با انسان­هایی می­پردازند که نزدیکان و عزیزان آنها به شمار نمی­آیند.</a:t>
            </a:r>
            <a:endParaRPr lang="en-US" sz="2600" b="1" dirty="0">
              <a:solidFill>
                <a:schemeClr val="tx1">
                  <a:lumMod val="95000"/>
                </a:schemeClr>
              </a:solidFill>
              <a:cs typeface="B Nazanin" panose="00000400000000000000" pitchFamily="2" charset="-78"/>
            </a:endParaRPr>
          </a:p>
          <a:p>
            <a:pPr marL="0" indent="0" algn="justLow" rtl="1">
              <a:buNone/>
            </a:pPr>
            <a:r>
              <a:rPr lang="fa-IR" sz="2600" b="1" dirty="0">
                <a:solidFill>
                  <a:schemeClr val="tx1">
                    <a:lumMod val="95000"/>
                  </a:schemeClr>
                </a:solidFill>
                <a:cs typeface="B Nazanin" panose="00000400000000000000" pitchFamily="2" charset="-78"/>
              </a:rPr>
              <a:t>3- «گفتگو» فعالیت اصلی در این مکان­هاست. در واقع، هیچ چیز به اندازۀ گفتگو و مکالمۀ خوب، مفرح، جالب و سرگرم کننده وجه تمایز مکان سوم از دیگر مکان­ها نیست.</a:t>
            </a:r>
            <a:endParaRPr lang="en-US" sz="2600" b="1" dirty="0">
              <a:solidFill>
                <a:schemeClr val="tx1">
                  <a:lumMod val="95000"/>
                </a:schemeClr>
              </a:solidFill>
              <a:cs typeface="B Nazanin" panose="00000400000000000000" pitchFamily="2" charset="-78"/>
            </a:endParaRPr>
          </a:p>
          <a:p>
            <a:pPr marL="0" indent="0" algn="justLow" rtl="1">
              <a:buNone/>
            </a:pPr>
            <a:r>
              <a:rPr lang="fa-IR" sz="2600" b="1" dirty="0">
                <a:solidFill>
                  <a:schemeClr val="tx1">
                    <a:lumMod val="95000"/>
                  </a:schemeClr>
                </a:solidFill>
                <a:cs typeface="B Nazanin" panose="00000400000000000000" pitchFamily="2" charset="-78"/>
              </a:rPr>
              <a:t>4- مکان سوم دسترس­پذیر است. بهترین مکان­های سوم آنهایی هستند که افراد به تنهایی به آن مکان­ها می­روند و با افراد دیگر آشنا می­شوند</a:t>
            </a:r>
            <a:r>
              <a:rPr lang="fa-IR" sz="2600" b="1" dirty="0" smtClean="0">
                <a:solidFill>
                  <a:schemeClr val="tx1">
                    <a:lumMod val="95000"/>
                  </a:schemeClr>
                </a:solidFill>
                <a:cs typeface="B Nazanin" panose="00000400000000000000" pitchFamily="2" charset="-78"/>
              </a:rPr>
              <a:t>.</a:t>
            </a:r>
            <a:endParaRPr lang="en-US" sz="2600" b="1" dirty="0">
              <a:solidFill>
                <a:schemeClr val="tx1">
                  <a:lumMod val="95000"/>
                </a:schemeClr>
              </a:solidFill>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3</a:t>
            </a:fld>
            <a:endParaRPr lang="en-US"/>
          </a:p>
        </p:txBody>
      </p:sp>
      <p:sp>
        <p:nvSpPr>
          <p:cNvPr id="7" name="Footer Placeholder 6"/>
          <p:cNvSpPr>
            <a:spLocks noGrp="1"/>
          </p:cNvSpPr>
          <p:nvPr>
            <p:ph type="ftr" sz="quarter" idx="11"/>
          </p:nvPr>
        </p:nvSpPr>
        <p:spPr/>
        <p:txBody>
          <a:bodyPr/>
          <a:lstStyle/>
          <a:p>
            <a:r>
              <a:rPr lang="fa-IR" sz="1200" dirty="0">
                <a:solidFill>
                  <a:schemeClr val="tx1"/>
                </a:solidFill>
                <a:cs typeface="B Titr" panose="00000700000000000000" pitchFamily="2" charset="-78"/>
              </a:rPr>
              <a:t>مهرناز خراسانچی، رییس کتابخانه عمومی حسینیه ارشاد  1395.09.20</a:t>
            </a:r>
            <a:endParaRPr lang="en-US" sz="1200" dirty="0">
              <a:solidFill>
                <a:schemeClr val="tx1"/>
              </a:solidFill>
              <a:cs typeface="B Titr" panose="00000700000000000000" pitchFamily="2" charset="-78"/>
            </a:endParaRPr>
          </a:p>
        </p:txBody>
      </p:sp>
    </p:spTree>
    <p:extLst>
      <p:ext uri="{BB962C8B-B14F-4D97-AF65-F5344CB8AC3E}">
        <p14:creationId xmlns:p14="http://schemas.microsoft.com/office/powerpoint/2010/main" val="39613060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808383"/>
            <a:ext cx="9905999" cy="4982818"/>
          </a:xfrm>
        </p:spPr>
        <p:txBody>
          <a:bodyPr>
            <a:normAutofit lnSpcReduction="10000"/>
          </a:bodyPr>
          <a:lstStyle/>
          <a:p>
            <a:pPr marL="0" indent="0" algn="justLow" rtl="1">
              <a:buNone/>
            </a:pPr>
            <a:r>
              <a:rPr lang="fa-IR" b="1" dirty="0">
                <a:solidFill>
                  <a:schemeClr val="tx1">
                    <a:lumMod val="95000"/>
                  </a:schemeClr>
                </a:solidFill>
                <a:cs typeface="B Nazanin" panose="00000400000000000000" pitchFamily="2" charset="-78"/>
              </a:rPr>
              <a:t>5- مکان سوم مشتریان معین دارد، و همین امر و نه دیگر ویژگی­ها نظیر ظرفیت نشستن، انواع نوشیدنی، وجود مکان­هایی برای پارک اتومبیل و قیمت­ها، باعث می­گردد افراد در آنجا حضور یابند، احساس راحتی نمایند، با تازه­واردها گفتگو کنند و اعتماد خود را به اطرافیان افزایش دهند.</a:t>
            </a:r>
            <a:endParaRPr lang="en-US" b="1" dirty="0">
              <a:solidFill>
                <a:schemeClr val="tx1">
                  <a:lumMod val="95000"/>
                </a:schemeClr>
              </a:solidFill>
              <a:cs typeface="B Nazanin" panose="00000400000000000000" pitchFamily="2" charset="-78"/>
            </a:endParaRPr>
          </a:p>
          <a:p>
            <a:pPr marL="0" indent="0" algn="justLow" rtl="1">
              <a:buNone/>
            </a:pPr>
            <a:r>
              <a:rPr lang="fa-IR" b="1" dirty="0">
                <a:solidFill>
                  <a:schemeClr val="tx1">
                    <a:lumMod val="95000"/>
                  </a:schemeClr>
                </a:solidFill>
                <a:cs typeface="B Nazanin" panose="00000400000000000000" pitchFamily="2" charset="-78"/>
              </a:rPr>
              <a:t>6- مکان سوم از نظر فیزیکی و ظاهری کاملاً آشکار است؛ یعنی از بیرون قابل تشخیص است و چندان زیبا و لوکس نیست تا از خودنمایی و فخرفروشی افراد حاضر در آن جلوگیری کند.</a:t>
            </a:r>
            <a:endParaRPr lang="en-US" b="1" dirty="0">
              <a:solidFill>
                <a:schemeClr val="tx1">
                  <a:lumMod val="95000"/>
                </a:schemeClr>
              </a:solidFill>
              <a:cs typeface="B Nazanin" panose="00000400000000000000" pitchFamily="2" charset="-78"/>
            </a:endParaRPr>
          </a:p>
          <a:p>
            <a:pPr marL="0" indent="0" algn="justLow" rtl="1">
              <a:buNone/>
            </a:pPr>
            <a:r>
              <a:rPr lang="fa-IR" b="1" dirty="0">
                <a:solidFill>
                  <a:schemeClr val="tx1">
                    <a:lumMod val="95000"/>
                  </a:schemeClr>
                </a:solidFill>
                <a:cs typeface="B Nazanin" panose="00000400000000000000" pitchFamily="2" charset="-78"/>
              </a:rPr>
              <a:t>7- نوعی حالت سرزندگی دائمی دارد؛ یعنی افرادی که سعی دارند گفتگویی جدی را بیش از یک دقیقه ادامه دهند، مطمئناً با شکست مواجه خواهند شد.</a:t>
            </a:r>
            <a:endParaRPr lang="en-US" b="1" dirty="0">
              <a:solidFill>
                <a:schemeClr val="tx1">
                  <a:lumMod val="95000"/>
                </a:schemeClr>
              </a:solidFill>
              <a:cs typeface="B Nazanin" panose="00000400000000000000" pitchFamily="2" charset="-78"/>
            </a:endParaRPr>
          </a:p>
          <a:p>
            <a:pPr marL="0" indent="0" algn="justLow" rtl="1">
              <a:buNone/>
            </a:pPr>
            <a:r>
              <a:rPr lang="fa-IR" b="1" dirty="0">
                <a:solidFill>
                  <a:schemeClr val="tx1">
                    <a:lumMod val="95000"/>
                  </a:schemeClr>
                </a:solidFill>
                <a:cs typeface="B Nazanin" panose="00000400000000000000" pitchFamily="2" charset="-78"/>
              </a:rPr>
              <a:t>8- خانه­ای است دور از خانه، مکانی که افراد در صورت حضور نداشتن در خانه یا محل کار، در آنجا به سر می­برند. اگرچه محیطی است کاملاً متفاوت با خانه، از نظر آسایش فیزیکی و حمایت­هایی که به وجود می­آورد، به طور قابل توجهی به خانه شبیه است.</a:t>
            </a:r>
            <a:endParaRPr lang="en-US" b="1" dirty="0">
              <a:solidFill>
                <a:schemeClr val="tx1">
                  <a:lumMod val="95000"/>
                </a:schemeClr>
              </a:solidFill>
              <a:cs typeface="B Nazanin" panose="00000400000000000000" pitchFamily="2" charset="-78"/>
            </a:endParaRPr>
          </a:p>
          <a:p>
            <a:endParaRPr lang="en-US" sz="1200" cap="all" dirty="0">
              <a:solidFill>
                <a:schemeClr val="tx1">
                  <a:lumMod val="95000"/>
                </a:schemeClr>
              </a:solidFill>
              <a:cs typeface="B Titr" panose="00000700000000000000" pitchFamily="2" charset="-78"/>
            </a:endParaRPr>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4</a:t>
            </a:fld>
            <a:endParaRPr lang="en-US"/>
          </a:p>
        </p:txBody>
      </p:sp>
    </p:spTree>
    <p:extLst>
      <p:ext uri="{BB962C8B-B14F-4D97-AF65-F5344CB8AC3E}">
        <p14:creationId xmlns:p14="http://schemas.microsoft.com/office/powerpoint/2010/main" val="17573928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956603"/>
            <a:ext cx="9905999" cy="4834598"/>
          </a:xfrm>
        </p:spPr>
        <p:txBody>
          <a:bodyPr>
            <a:noAutofit/>
          </a:bodyPr>
          <a:lstStyle/>
          <a:p>
            <a:pPr algn="justLow" rtl="1"/>
            <a:r>
              <a:rPr lang="fa-IR" sz="3200" b="1" dirty="0">
                <a:solidFill>
                  <a:schemeClr val="tx1">
                    <a:lumMod val="95000"/>
                  </a:schemeClr>
                </a:solidFill>
                <a:cs typeface="B Nazanin" panose="00000400000000000000" pitchFamily="2" charset="-78"/>
              </a:rPr>
              <a:t>«اگوست» </a:t>
            </a:r>
            <a:r>
              <a:rPr lang="fa-IR" sz="3200" b="1" dirty="0" smtClean="0">
                <a:solidFill>
                  <a:schemeClr val="tx1">
                    <a:lumMod val="95000"/>
                  </a:schemeClr>
                </a:solidFill>
                <a:cs typeface="B Nazanin" panose="00000400000000000000" pitchFamily="2" charset="-78"/>
              </a:rPr>
              <a:t>نیز </a:t>
            </a:r>
            <a:r>
              <a:rPr lang="fa-IR" sz="3200" b="1" dirty="0">
                <a:solidFill>
                  <a:schemeClr val="tx1">
                    <a:lumMod val="95000"/>
                  </a:schemeClr>
                </a:solidFill>
                <a:cs typeface="B Nazanin" panose="00000400000000000000" pitchFamily="2" charset="-78"/>
              </a:rPr>
              <a:t>در اثر خود با عنوان «کتابخانۀ امریکایی به عنوان یک نماینده فرهنگی» </a:t>
            </a:r>
            <a:r>
              <a:rPr lang="fa-IR" sz="3200" b="1" dirty="0" smtClean="0">
                <a:solidFill>
                  <a:schemeClr val="tx1">
                    <a:lumMod val="95000"/>
                  </a:schemeClr>
                </a:solidFill>
                <a:cs typeface="B Nazanin" panose="00000400000000000000" pitchFamily="2" charset="-78"/>
              </a:rPr>
              <a:t>می­گوید :</a:t>
            </a:r>
          </a:p>
          <a:p>
            <a:pPr algn="justLow" rtl="1"/>
            <a:r>
              <a:rPr lang="fa-IR" sz="3200" b="1" dirty="0" smtClean="0">
                <a:solidFill>
                  <a:schemeClr val="tx1">
                    <a:lumMod val="95000"/>
                  </a:schemeClr>
                </a:solidFill>
                <a:cs typeface="B Nazanin" panose="00000400000000000000" pitchFamily="2" charset="-78"/>
              </a:rPr>
              <a:t>کتابخانه­ها </a:t>
            </a:r>
            <a:r>
              <a:rPr lang="fa-IR" sz="3200" b="1" dirty="0">
                <a:solidFill>
                  <a:schemeClr val="tx1">
                    <a:lumMod val="95000"/>
                  </a:schemeClr>
                </a:solidFill>
                <a:cs typeface="B Nazanin" panose="00000400000000000000" pitchFamily="2" charset="-78"/>
              </a:rPr>
              <a:t>به سه شیوه می­توانند به عنوان یک مکان عمل کنند:</a:t>
            </a:r>
            <a:endParaRPr lang="en-US" sz="3200" b="1" dirty="0">
              <a:solidFill>
                <a:schemeClr val="tx1">
                  <a:lumMod val="95000"/>
                </a:schemeClr>
              </a:solidFill>
              <a:cs typeface="B Nazanin" panose="00000400000000000000" pitchFamily="2" charset="-78"/>
            </a:endParaRPr>
          </a:p>
          <a:p>
            <a:pPr algn="justLow" rtl="1"/>
            <a:r>
              <a:rPr lang="fa-IR" sz="3200" b="1" dirty="0">
                <a:solidFill>
                  <a:schemeClr val="tx1">
                    <a:lumMod val="95000"/>
                  </a:schemeClr>
                </a:solidFill>
                <a:cs typeface="B Nazanin" panose="00000400000000000000" pitchFamily="2" charset="-78"/>
              </a:rPr>
              <a:t> </a:t>
            </a:r>
            <a:r>
              <a:rPr lang="fa-IR" sz="3200" b="1" dirty="0" smtClean="0">
                <a:solidFill>
                  <a:schemeClr val="tx1">
                    <a:lumMod val="95000"/>
                  </a:schemeClr>
                </a:solidFill>
                <a:cs typeface="B Nazanin" panose="00000400000000000000" pitchFamily="2" charset="-78"/>
              </a:rPr>
              <a:t>به </a:t>
            </a:r>
            <a:r>
              <a:rPr lang="fa-IR" sz="3200" b="1" dirty="0">
                <a:solidFill>
                  <a:schemeClr val="tx1">
                    <a:lumMod val="95000"/>
                  </a:schemeClr>
                </a:solidFill>
                <a:cs typeface="B Nazanin" panose="00000400000000000000" pitchFamily="2" charset="-78"/>
              </a:rPr>
              <a:t>عنوان مؤسسات اجتماعی</a:t>
            </a:r>
            <a:endParaRPr lang="en-US" sz="3200" b="1" dirty="0">
              <a:solidFill>
                <a:schemeClr val="tx1">
                  <a:lumMod val="95000"/>
                </a:schemeClr>
              </a:solidFill>
              <a:cs typeface="B Nazanin" panose="00000400000000000000" pitchFamily="2" charset="-78"/>
            </a:endParaRPr>
          </a:p>
          <a:p>
            <a:pPr algn="justLow" rtl="1"/>
            <a:r>
              <a:rPr lang="fa-IR" sz="3200" b="1" dirty="0" smtClean="0">
                <a:solidFill>
                  <a:schemeClr val="tx1">
                    <a:lumMod val="95000"/>
                  </a:schemeClr>
                </a:solidFill>
                <a:cs typeface="B Nazanin" panose="00000400000000000000" pitchFamily="2" charset="-78"/>
              </a:rPr>
              <a:t> </a:t>
            </a:r>
            <a:r>
              <a:rPr lang="fa-IR" sz="3200" b="1" dirty="0">
                <a:solidFill>
                  <a:schemeClr val="tx1">
                    <a:lumMod val="95000"/>
                  </a:schemeClr>
                </a:solidFill>
                <a:cs typeface="B Nazanin" panose="00000400000000000000" pitchFamily="2" charset="-78"/>
              </a:rPr>
              <a:t>به عنوان بخشی از زیرساخت فیزیکی / عمومی</a:t>
            </a:r>
            <a:endParaRPr lang="en-US" sz="3200" b="1" dirty="0">
              <a:solidFill>
                <a:schemeClr val="tx1">
                  <a:lumMod val="95000"/>
                </a:schemeClr>
              </a:solidFill>
              <a:cs typeface="B Nazanin" panose="00000400000000000000" pitchFamily="2" charset="-78"/>
            </a:endParaRPr>
          </a:p>
          <a:p>
            <a:pPr algn="justLow" rtl="1"/>
            <a:r>
              <a:rPr lang="fa-IR" sz="3200" b="1" dirty="0" smtClean="0">
                <a:solidFill>
                  <a:schemeClr val="tx1">
                    <a:lumMod val="95000"/>
                  </a:schemeClr>
                </a:solidFill>
                <a:cs typeface="B Nazanin" panose="00000400000000000000" pitchFamily="2" charset="-78"/>
              </a:rPr>
              <a:t> </a:t>
            </a:r>
            <a:r>
              <a:rPr lang="fa-IR" sz="3200" b="1" dirty="0">
                <a:solidFill>
                  <a:schemeClr val="tx1">
                    <a:lumMod val="95000"/>
                  </a:schemeClr>
                </a:solidFill>
                <a:cs typeface="B Nazanin" panose="00000400000000000000" pitchFamily="2" charset="-78"/>
              </a:rPr>
              <a:t>به عنوان محلی برای حافظه جمعی</a:t>
            </a:r>
            <a:endParaRPr lang="en-US" sz="3200" b="1" dirty="0">
              <a:solidFill>
                <a:schemeClr val="tx1">
                  <a:lumMod val="95000"/>
                </a:schemeClr>
              </a:solidFill>
              <a:cs typeface="B Nazanin" panose="00000400000000000000" pitchFamily="2" charset="-78"/>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5</a:t>
            </a:fld>
            <a:endParaRPr lang="en-US"/>
          </a:p>
        </p:txBody>
      </p:sp>
      <p:sp>
        <p:nvSpPr>
          <p:cNvPr id="7" name="Footer Placeholder 6"/>
          <p:cNvSpPr>
            <a:spLocks noGrp="1"/>
          </p:cNvSpPr>
          <p:nvPr>
            <p:ph type="ftr" sz="quarter" idx="11"/>
          </p:nvPr>
        </p:nvSpPr>
        <p:spPr/>
        <p:txBody>
          <a:bodyPr/>
          <a:lstStyle/>
          <a:p>
            <a:r>
              <a:rPr lang="fa-IR" sz="1200" dirty="0">
                <a:solidFill>
                  <a:schemeClr val="tx1"/>
                </a:solidFill>
                <a:cs typeface="B Titr" panose="00000700000000000000" pitchFamily="2" charset="-78"/>
              </a:rPr>
              <a:t>مهرناز خراسانچی، رییس کتابخانه عمومی حسینیه ارشاد  1395.09.20</a:t>
            </a:r>
            <a:endParaRPr lang="en-US" sz="1200" dirty="0">
              <a:solidFill>
                <a:schemeClr val="tx1"/>
              </a:solidFill>
              <a:cs typeface="B Titr" panose="00000700000000000000" pitchFamily="2" charset="-78"/>
            </a:endParaRPr>
          </a:p>
        </p:txBody>
      </p:sp>
    </p:spTree>
    <p:extLst>
      <p:ext uri="{BB962C8B-B14F-4D97-AF65-F5344CB8AC3E}">
        <p14:creationId xmlns:p14="http://schemas.microsoft.com/office/powerpoint/2010/main" val="2168671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645768"/>
            <a:ext cx="9905999" cy="5237505"/>
          </a:xfrm>
        </p:spPr>
        <p:txBody>
          <a:bodyPr>
            <a:normAutofit fontScale="92500" lnSpcReduction="10000"/>
          </a:bodyPr>
          <a:lstStyle/>
          <a:p>
            <a:pPr algn="justLow" rtl="1"/>
            <a:r>
              <a:rPr lang="fa-IR" sz="3500" b="1" dirty="0">
                <a:solidFill>
                  <a:schemeClr val="tx1">
                    <a:lumMod val="95000"/>
                  </a:schemeClr>
                </a:solidFill>
                <a:cs typeface="B Nazanin" panose="00000400000000000000" pitchFamily="2" charset="-78"/>
              </a:rPr>
              <a:t>«چتمن» </a:t>
            </a:r>
            <a:r>
              <a:rPr lang="fa-IR" sz="3500" b="1" dirty="0" smtClean="0">
                <a:solidFill>
                  <a:schemeClr val="tx1">
                    <a:lumMod val="95000"/>
                  </a:schemeClr>
                </a:solidFill>
                <a:cs typeface="B Nazanin" panose="00000400000000000000" pitchFamily="2" charset="-78"/>
              </a:rPr>
              <a:t>هم اثری در </a:t>
            </a:r>
            <a:r>
              <a:rPr lang="fa-IR" sz="3500" b="1" dirty="0">
                <a:solidFill>
                  <a:schemeClr val="tx1">
                    <a:lumMod val="95000"/>
                  </a:schemeClr>
                </a:solidFill>
                <a:cs typeface="B Nazanin" panose="00000400000000000000" pitchFamily="2" charset="-78"/>
              </a:rPr>
              <a:t>حوزۀ </a:t>
            </a:r>
            <a:r>
              <a:rPr lang="fa-IR" sz="3500" b="1" dirty="0" smtClean="0">
                <a:solidFill>
                  <a:schemeClr val="tx1">
                    <a:lumMod val="95000"/>
                  </a:schemeClr>
                </a:solidFill>
                <a:cs typeface="B Nazanin" panose="00000400000000000000" pitchFamily="2" charset="-78"/>
              </a:rPr>
              <a:t>علم اطلاعات و دانش شناسی در </a:t>
            </a:r>
            <a:r>
              <a:rPr lang="fa-IR" sz="3500" b="1" dirty="0">
                <a:solidFill>
                  <a:schemeClr val="tx1">
                    <a:lumMod val="95000"/>
                  </a:schemeClr>
                </a:solidFill>
                <a:cs typeface="B Nazanin" panose="00000400000000000000" pitchFamily="2" charset="-78"/>
              </a:rPr>
              <a:t>این خصوص </a:t>
            </a:r>
            <a:r>
              <a:rPr lang="fa-IR" sz="3500" b="1" dirty="0" smtClean="0">
                <a:solidFill>
                  <a:schemeClr val="tx1">
                    <a:lumMod val="95000"/>
                  </a:schemeClr>
                </a:solidFill>
                <a:cs typeface="B Nazanin" panose="00000400000000000000" pitchFamily="2" charset="-78"/>
              </a:rPr>
              <a:t>نگاشته، که </a:t>
            </a:r>
            <a:r>
              <a:rPr lang="fa-IR" sz="3500" b="1" dirty="0">
                <a:solidFill>
                  <a:schemeClr val="tx1">
                    <a:lumMod val="95000"/>
                  </a:schemeClr>
                </a:solidFill>
                <a:cs typeface="B Nazanin" panose="00000400000000000000" pitchFamily="2" charset="-78"/>
              </a:rPr>
              <a:t>مفهوم «جهان کوچک» را از خلال مطالعات قوم­نگاری خود در ارتباط با زندگی روزمره و جوامع در حاشیه قرار گرفته استنتاج کرد.</a:t>
            </a:r>
            <a:endParaRPr lang="en-US" sz="3500" b="1" dirty="0">
              <a:solidFill>
                <a:schemeClr val="tx1">
                  <a:lumMod val="95000"/>
                </a:schemeClr>
              </a:solidFill>
              <a:cs typeface="B Nazanin" panose="00000400000000000000" pitchFamily="2" charset="-78"/>
            </a:endParaRPr>
          </a:p>
          <a:p>
            <a:pPr algn="justLow" rtl="1"/>
            <a:r>
              <a:rPr lang="fa-IR" sz="3500" b="1" dirty="0">
                <a:solidFill>
                  <a:schemeClr val="tx1">
                    <a:lumMod val="95000"/>
                  </a:schemeClr>
                </a:solidFill>
                <a:cs typeface="B Nazanin" panose="00000400000000000000" pitchFamily="2" charset="-78"/>
              </a:rPr>
              <a:t>«فیشر</a:t>
            </a:r>
            <a:r>
              <a:rPr lang="fa-IR" sz="3500" b="1" dirty="0" smtClean="0">
                <a:solidFill>
                  <a:schemeClr val="tx1">
                    <a:lumMod val="95000"/>
                  </a:schemeClr>
                </a:solidFill>
                <a:cs typeface="B Nazanin" panose="00000400000000000000" pitchFamily="2" charset="-78"/>
              </a:rPr>
              <a:t>» </a:t>
            </a:r>
            <a:r>
              <a:rPr lang="fa-IR" sz="3500" b="1" dirty="0">
                <a:solidFill>
                  <a:schemeClr val="tx1">
                    <a:lumMod val="95000"/>
                  </a:schemeClr>
                </a:solidFill>
                <a:cs typeface="B Nazanin" panose="00000400000000000000" pitchFamily="2" charset="-78"/>
              </a:rPr>
              <a:t>نیز </a:t>
            </a:r>
            <a:r>
              <a:rPr lang="fa-IR" sz="3500" b="1" dirty="0" smtClean="0">
                <a:solidFill>
                  <a:schemeClr val="tx1">
                    <a:lumMod val="95000"/>
                  </a:schemeClr>
                </a:solidFill>
                <a:cs typeface="B Nazanin" panose="00000400000000000000" pitchFamily="2" charset="-78"/>
              </a:rPr>
              <a:t>برنامۀ </a:t>
            </a:r>
            <a:r>
              <a:rPr lang="fa-IR" sz="3500" b="1" dirty="0">
                <a:solidFill>
                  <a:schemeClr val="tx1">
                    <a:lumMod val="95000"/>
                  </a:schemeClr>
                </a:solidFill>
                <a:cs typeface="B Nazanin" panose="00000400000000000000" pitchFamily="2" charset="-78"/>
              </a:rPr>
              <a:t>پژوهشی را با تأکید بر نقش مکان در رفتار اطلاعاتی روزمره توسعه داد که به محیط اطلاعاتی شهرت یافت. منظور وی از محیط­های اطلاعاتی، مکان­هایی است که افراد در هنگام حضور در آنها علاوه بر انجام فعالیت­های مختلف، به تبادل اطلاعات نیز می­پردازند.</a:t>
            </a:r>
            <a:endParaRPr lang="en-US" sz="3500" b="1" dirty="0">
              <a:solidFill>
                <a:schemeClr val="tx1">
                  <a:lumMod val="95000"/>
                </a:schemeClr>
              </a:solidFill>
              <a:cs typeface="B Nazanin" panose="00000400000000000000" pitchFamily="2" charset="-78"/>
            </a:endParaRPr>
          </a:p>
          <a:p>
            <a:endParaRPr lang="en-US" dirty="0">
              <a:solidFill>
                <a:schemeClr val="tx1">
                  <a:lumMod val="95000"/>
                </a:schemeClr>
              </a:solidFill>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6</a:t>
            </a:fld>
            <a:endParaRPr lang="en-US"/>
          </a:p>
        </p:txBody>
      </p:sp>
      <p:sp>
        <p:nvSpPr>
          <p:cNvPr id="7" name="Footer Placeholder 6"/>
          <p:cNvSpPr>
            <a:spLocks noGrp="1"/>
          </p:cNvSpPr>
          <p:nvPr>
            <p:ph type="ftr" sz="quarter" idx="11"/>
          </p:nvPr>
        </p:nvSpPr>
        <p:spPr/>
        <p:txBody>
          <a:bodyPr/>
          <a:lstStyle/>
          <a:p>
            <a:r>
              <a:rPr lang="fa-IR" sz="1200" dirty="0">
                <a:solidFill>
                  <a:schemeClr val="tx1"/>
                </a:solidFill>
                <a:cs typeface="B Titr" panose="00000700000000000000" pitchFamily="2" charset="-78"/>
              </a:rPr>
              <a:t>مهرناز خراسانچی، رییس کتابخانه عمومی حسینیه ارشاد  1395.09.20</a:t>
            </a:r>
            <a:endParaRPr lang="en-US" sz="1200" dirty="0">
              <a:solidFill>
                <a:schemeClr val="tx1"/>
              </a:solidFill>
              <a:cs typeface="B Titr" panose="00000700000000000000" pitchFamily="2" charset="-78"/>
            </a:endParaRPr>
          </a:p>
        </p:txBody>
      </p:sp>
    </p:spTree>
    <p:extLst>
      <p:ext uri="{BB962C8B-B14F-4D97-AF65-F5344CB8AC3E}">
        <p14:creationId xmlns:p14="http://schemas.microsoft.com/office/powerpoint/2010/main" val="2345943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1" y="259546"/>
            <a:ext cx="9905999" cy="5623727"/>
          </a:xfrm>
        </p:spPr>
        <p:txBody>
          <a:bodyPr>
            <a:noAutofit/>
          </a:bodyPr>
          <a:lstStyle/>
          <a:p>
            <a:pPr marL="0" indent="0" algn="justLow" rtl="1">
              <a:buNone/>
            </a:pPr>
            <a:r>
              <a:rPr lang="fa-IR" sz="3000" b="1" dirty="0">
                <a:cs typeface="B Nazanin" panose="00000400000000000000" pitchFamily="2" charset="-78"/>
              </a:rPr>
              <a:t>کتابخانه به  منزله مکان </a:t>
            </a:r>
            <a:r>
              <a:rPr lang="fa-IR" sz="3000" b="1" dirty="0" smtClean="0">
                <a:cs typeface="B Nazanin" panose="00000400000000000000" pitchFamily="2" charset="-78"/>
              </a:rPr>
              <a:t>به عنوان یکی از </a:t>
            </a:r>
            <a:r>
              <a:rPr lang="fa-IR" sz="3000" b="1" dirty="0">
                <a:cs typeface="B Nazanin" panose="00000400000000000000" pitchFamily="2" charset="-78"/>
              </a:rPr>
              <a:t>سه بُعد </a:t>
            </a:r>
            <a:r>
              <a:rPr lang="fa-IR" sz="3000" b="1" dirty="0" smtClean="0">
                <a:cs typeface="B Nazanin" panose="00000400000000000000" pitchFamily="2" charset="-78"/>
              </a:rPr>
              <a:t>تعیین کیفیت خدمات کتابخانه در آخرین ویرایش مدل </a:t>
            </a:r>
            <a:r>
              <a:rPr lang="fa-IR" sz="3000" b="1" dirty="0">
                <a:cs typeface="B Nazanin" panose="00000400000000000000" pitchFamily="2" charset="-78"/>
              </a:rPr>
              <a:t>لایب­کوآل </a:t>
            </a:r>
            <a:r>
              <a:rPr lang="fa-IR" sz="3000" b="1" dirty="0" smtClean="0">
                <a:cs typeface="B Nazanin" panose="00000400000000000000" pitchFamily="2" charset="-78"/>
              </a:rPr>
              <a:t>(</a:t>
            </a:r>
            <a:r>
              <a:rPr lang="en-US" sz="3000" b="1" dirty="0" err="1" smtClean="0">
                <a:cs typeface="B Nazanin" panose="00000400000000000000" pitchFamily="2" charset="-78"/>
              </a:rPr>
              <a:t>Libqual</a:t>
            </a:r>
            <a:r>
              <a:rPr lang="fa-IR" sz="3000" b="1" dirty="0" smtClean="0">
                <a:cs typeface="B Nazanin" panose="00000400000000000000" pitchFamily="2" charset="-78"/>
              </a:rPr>
              <a:t>)عبارتند </a:t>
            </a:r>
            <a:r>
              <a:rPr lang="fa-IR" sz="3000" b="1" dirty="0">
                <a:cs typeface="B Nazanin" panose="00000400000000000000" pitchFamily="2" charset="-78"/>
              </a:rPr>
              <a:t>از:</a:t>
            </a:r>
            <a:endParaRPr lang="en-US" sz="3000" b="1" dirty="0">
              <a:cs typeface="B Nazanin" panose="00000400000000000000" pitchFamily="2" charset="-78"/>
            </a:endParaRPr>
          </a:p>
          <a:p>
            <a:pPr algn="justLow" rtl="1"/>
            <a:r>
              <a:rPr lang="fa-IR" sz="3000" b="1" dirty="0">
                <a:cs typeface="B Nazanin" panose="00000400000000000000" pitchFamily="2" charset="-78"/>
              </a:rPr>
              <a:t>تأثیرگذاری خدمات: بُعد انسانی کیفیت خدمات در ارتباط با تعامل کاربران و کتابداران </a:t>
            </a:r>
            <a:r>
              <a:rPr lang="fa-IR" sz="3000" b="1" dirty="0" smtClean="0">
                <a:cs typeface="B Nazanin" panose="00000400000000000000" pitchFamily="2" charset="-78"/>
              </a:rPr>
              <a:t>است.</a:t>
            </a:r>
            <a:endParaRPr lang="en-US" sz="3000" b="1" dirty="0">
              <a:cs typeface="B Nazanin" panose="00000400000000000000" pitchFamily="2" charset="-78"/>
            </a:endParaRPr>
          </a:p>
          <a:p>
            <a:pPr algn="justLow" rtl="1"/>
            <a:r>
              <a:rPr lang="fa-IR" sz="3000" b="1" dirty="0">
                <a:cs typeface="B Nazanin" panose="00000400000000000000" pitchFamily="2" charset="-78"/>
              </a:rPr>
              <a:t>کنترل اطلاعات: این بُعد به بررسی توانایی کاربران در یافتن اطلاعات مورد نیاز به شیوه­ای مستقل و خودکار </a:t>
            </a:r>
            <a:r>
              <a:rPr lang="fa-IR" sz="3000" b="1" dirty="0" smtClean="0">
                <a:cs typeface="B Nazanin" panose="00000400000000000000" pitchFamily="2" charset="-78"/>
              </a:rPr>
              <a:t>می­پردازد </a:t>
            </a:r>
            <a:r>
              <a:rPr lang="fa-IR" sz="3000" b="1" dirty="0">
                <a:cs typeface="B Nazanin" panose="00000400000000000000" pitchFamily="2" charset="-78"/>
              </a:rPr>
              <a:t>و</a:t>
            </a:r>
            <a:endParaRPr lang="en-US" sz="3000" b="1" dirty="0">
              <a:cs typeface="B Nazanin" panose="00000400000000000000" pitchFamily="2" charset="-78"/>
            </a:endParaRPr>
          </a:p>
          <a:p>
            <a:pPr algn="justLow" rtl="1"/>
            <a:r>
              <a:rPr lang="fa-IR" sz="3000" b="1" dirty="0">
                <a:cs typeface="B Nazanin" panose="00000400000000000000" pitchFamily="2" charset="-78"/>
              </a:rPr>
              <a:t>کتابخانه به عنوان یک مکان: این بُعد با محیط فیزیکی کتابخانه به عنوان مکانی برای مطالعۀ فردی، کار گروهی، و ایجاد روحیۀ مطالعه و پژوهش مرتبط است.</a:t>
            </a:r>
            <a:endParaRPr lang="en-US" sz="3000" b="1" dirty="0">
              <a:cs typeface="B Nazanin" panose="00000400000000000000" pitchFamily="2" charset="-78"/>
            </a:endParaRPr>
          </a:p>
          <a:p>
            <a:pPr algn="justLow"/>
            <a:endParaRPr lang="en-US" sz="3000" dirty="0"/>
          </a:p>
        </p:txBody>
      </p:sp>
      <p:sp>
        <p:nvSpPr>
          <p:cNvPr id="6" name="Slide Number Placeholder 5"/>
          <p:cNvSpPr>
            <a:spLocks noGrp="1"/>
          </p:cNvSpPr>
          <p:nvPr>
            <p:ph type="sldNum" sz="quarter" idx="12"/>
          </p:nvPr>
        </p:nvSpPr>
        <p:spPr/>
        <p:txBody>
          <a:bodyPr/>
          <a:lstStyle/>
          <a:p>
            <a:fld id="{EC2EC01D-1762-44C6-99C6-B6E1C0DD758C}" type="slidenum">
              <a:rPr lang="en-US" sz="1200" b="1"/>
              <a:t>7</a:t>
            </a:fld>
            <a:endParaRPr lang="en-US" sz="1200" b="1" dirty="0"/>
          </a:p>
        </p:txBody>
      </p:sp>
      <p:sp>
        <p:nvSpPr>
          <p:cNvPr id="7" name="Footer Placeholder 6"/>
          <p:cNvSpPr>
            <a:spLocks noGrp="1"/>
          </p:cNvSpPr>
          <p:nvPr>
            <p:ph type="ftr" sz="quarter" idx="11"/>
          </p:nvPr>
        </p:nvSpPr>
        <p:spPr>
          <a:xfrm>
            <a:off x="1141412" y="5883275"/>
            <a:ext cx="4007364" cy="365125"/>
          </a:xfrm>
          <a:noFill/>
        </p:spPr>
        <p:txBody>
          <a:bodyPr/>
          <a:lstStyle/>
          <a:p>
            <a:r>
              <a:rPr lang="fa-IR" sz="1200" dirty="0" smtClean="0">
                <a:solidFill>
                  <a:schemeClr val="tx1"/>
                </a:solidFill>
                <a:cs typeface="B Titr" panose="00000700000000000000" pitchFamily="2" charset="-78"/>
              </a:rPr>
              <a:t>مهرناز خراسانچی، رییس کتابخانه عمومی حسینیه ارشاد  1395.09.20</a:t>
            </a:r>
            <a:endParaRPr lang="en-US" sz="1200" dirty="0">
              <a:solidFill>
                <a:schemeClr val="tx1"/>
              </a:solidFill>
              <a:cs typeface="B Titr" panose="00000700000000000000" pitchFamily="2" charset="-78"/>
            </a:endParaRPr>
          </a:p>
        </p:txBody>
      </p:sp>
    </p:spTree>
    <p:extLst>
      <p:ext uri="{BB962C8B-B14F-4D97-AF65-F5344CB8AC3E}">
        <p14:creationId xmlns:p14="http://schemas.microsoft.com/office/powerpoint/2010/main" val="1250476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603562"/>
            <a:ext cx="9905999" cy="5079785"/>
          </a:xfrm>
        </p:spPr>
        <p:txBody>
          <a:bodyPr>
            <a:noAutofit/>
          </a:bodyPr>
          <a:lstStyle/>
          <a:p>
            <a:pPr marL="0" indent="0" algn="justLow" rtl="1">
              <a:buNone/>
            </a:pPr>
            <a:r>
              <a:rPr lang="fa-IR" sz="3200" b="1" dirty="0">
                <a:solidFill>
                  <a:schemeClr val="tx1">
                    <a:lumMod val="95000"/>
                  </a:schemeClr>
                </a:solidFill>
                <a:cs typeface="B Nazanin" panose="00000400000000000000" pitchFamily="2" charset="-78"/>
              </a:rPr>
              <a:t>به فعاليت‌های کتابخانه‌ها می‌توان از دو منظر نگریست :</a:t>
            </a:r>
            <a:endParaRPr lang="en-US" sz="3200" b="1" dirty="0">
              <a:solidFill>
                <a:schemeClr val="tx1">
                  <a:lumMod val="95000"/>
                </a:schemeClr>
              </a:solidFill>
              <a:cs typeface="B Nazanin" panose="00000400000000000000" pitchFamily="2" charset="-78"/>
            </a:endParaRPr>
          </a:p>
          <a:p>
            <a:pPr algn="justLow" rtl="1"/>
            <a:r>
              <a:rPr lang="fa-IR" sz="3600" b="1" dirty="0">
                <a:solidFill>
                  <a:schemeClr val="tx1">
                    <a:lumMod val="95000"/>
                  </a:schemeClr>
                </a:solidFill>
                <a:cs typeface="B Nazanin" panose="00000400000000000000" pitchFamily="2" charset="-78"/>
              </a:rPr>
              <a:t>منطق پایپ یا تفکر </a:t>
            </a:r>
            <a:r>
              <a:rPr lang="fa-IR" sz="3600" b="1" dirty="0" smtClean="0">
                <a:solidFill>
                  <a:schemeClr val="tx1">
                    <a:lumMod val="95000"/>
                  </a:schemeClr>
                </a:solidFill>
                <a:cs typeface="B Nazanin" panose="00000400000000000000" pitchFamily="2" charset="-78"/>
              </a:rPr>
              <a:t>لوله‌ای(</a:t>
            </a:r>
            <a:r>
              <a:rPr lang="x-none" sz="3600" b="1" dirty="0">
                <a:solidFill>
                  <a:schemeClr val="tx1">
                    <a:lumMod val="95000"/>
                  </a:schemeClr>
                </a:solidFill>
                <a:cs typeface="B Nazanin" panose="00000400000000000000" pitchFamily="2" charset="-78"/>
              </a:rPr>
              <a:t>Pipe Thinking</a:t>
            </a:r>
            <a:r>
              <a:rPr lang="fa-IR" sz="3600" b="1" dirty="0" smtClean="0">
                <a:solidFill>
                  <a:schemeClr val="tx1">
                    <a:lumMod val="95000"/>
                  </a:schemeClr>
                </a:solidFill>
                <a:cs typeface="B Nazanin" panose="00000400000000000000" pitchFamily="2" charset="-78"/>
              </a:rPr>
              <a:t>)</a:t>
            </a:r>
            <a:r>
              <a:rPr lang="fa-IR" sz="3200" b="1" dirty="0" smtClean="0">
                <a:solidFill>
                  <a:schemeClr val="tx1">
                    <a:lumMod val="95000"/>
                  </a:schemeClr>
                </a:solidFill>
                <a:cs typeface="B Nazanin" panose="00000400000000000000" pitchFamily="2" charset="-78"/>
              </a:rPr>
              <a:t>: </a:t>
            </a:r>
          </a:p>
          <a:p>
            <a:pPr marL="0" indent="0" algn="justLow" rtl="1">
              <a:buNone/>
            </a:pPr>
            <a:r>
              <a:rPr lang="fa-IR" sz="3200" b="1" dirty="0" smtClean="0">
                <a:solidFill>
                  <a:schemeClr val="tx1">
                    <a:lumMod val="95000"/>
                  </a:schemeClr>
                </a:solidFill>
                <a:cs typeface="B Nazanin" panose="00000400000000000000" pitchFamily="2" charset="-78"/>
              </a:rPr>
              <a:t>یعنی </a:t>
            </a:r>
            <a:r>
              <a:rPr lang="fa-IR" sz="3200" b="1" dirty="0">
                <a:solidFill>
                  <a:schemeClr val="tx1">
                    <a:lumMod val="95000"/>
                  </a:schemeClr>
                </a:solidFill>
                <a:cs typeface="B Nazanin" panose="00000400000000000000" pitchFamily="2" charset="-78"/>
              </a:rPr>
              <a:t>خلق ارزش از طریق تولید یک تولیدکننده (در اینجا، کتابخانه) و مصرف این تولیدات توسط مصرف‌کنندگان (اعضای کتابخانه). این نگاه کتابخانه‌ها را تبدیل به سازمان‌های یکطرفه‌ای می‌کند که صرفا از طرف خود اقدام به طراحی خدمات و محصولات خود کرده و مخاطب نیز صرفا مصرف‌کننده خدمات و محصولاتی خواهد بود که کتابخانه برای آن‌ها تهیه یا تولید کرده و تحویل داده </a:t>
            </a:r>
            <a:r>
              <a:rPr lang="fa-IR" sz="3200" b="1" dirty="0" smtClean="0">
                <a:solidFill>
                  <a:schemeClr val="tx1">
                    <a:lumMod val="95000"/>
                  </a:schemeClr>
                </a:solidFill>
                <a:cs typeface="B Nazanin" panose="00000400000000000000" pitchFamily="2" charset="-78"/>
              </a:rPr>
              <a:t>است</a:t>
            </a:r>
            <a:endParaRPr lang="en-US" sz="3200" b="1" dirty="0">
              <a:solidFill>
                <a:schemeClr val="tx1">
                  <a:lumMod val="95000"/>
                </a:schemeClr>
              </a:solidFill>
              <a:cs typeface="B Nazanin" panose="00000400000000000000" pitchFamily="2" charset="-78"/>
            </a:endParaRPr>
          </a:p>
          <a:p>
            <a:endParaRPr lang="en-US" sz="3200" dirty="0">
              <a:solidFill>
                <a:schemeClr val="tx1">
                  <a:lumMod val="95000"/>
                </a:schemeClr>
              </a:solidFill>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8</a:t>
            </a:fld>
            <a:endParaRPr lang="en-US"/>
          </a:p>
        </p:txBody>
      </p:sp>
      <p:sp>
        <p:nvSpPr>
          <p:cNvPr id="7" name="Footer Placeholder 6"/>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Tree>
    <p:extLst>
      <p:ext uri="{BB962C8B-B14F-4D97-AF65-F5344CB8AC3E}">
        <p14:creationId xmlns:p14="http://schemas.microsoft.com/office/powerpoint/2010/main" val="4200150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633046"/>
            <a:ext cx="9905999" cy="5158155"/>
          </a:xfrm>
        </p:spPr>
        <p:txBody>
          <a:bodyPr>
            <a:normAutofit/>
          </a:bodyPr>
          <a:lstStyle/>
          <a:p>
            <a:pPr algn="justLow" rtl="1"/>
            <a:r>
              <a:rPr lang="fa-IR" sz="3200" b="1" dirty="0">
                <a:solidFill>
                  <a:schemeClr val="tx1">
                    <a:lumMod val="95000"/>
                  </a:schemeClr>
                </a:solidFill>
                <a:cs typeface="B Nazanin" panose="00000400000000000000" pitchFamily="2" charset="-78"/>
              </a:rPr>
              <a:t>منطق پلت فرمی یا تفکر پلت </a:t>
            </a:r>
            <a:r>
              <a:rPr lang="fa-IR" sz="3200" b="1" dirty="0" smtClean="0">
                <a:solidFill>
                  <a:schemeClr val="tx1">
                    <a:lumMod val="95000"/>
                  </a:schemeClr>
                </a:solidFill>
                <a:cs typeface="B Nazanin" panose="00000400000000000000" pitchFamily="2" charset="-78"/>
              </a:rPr>
              <a:t>فرمی(</a:t>
            </a:r>
            <a:r>
              <a:rPr lang="x-none" sz="3200" b="1" dirty="0">
                <a:solidFill>
                  <a:schemeClr val="tx1">
                    <a:lumMod val="95000"/>
                  </a:schemeClr>
                </a:solidFill>
                <a:cs typeface="B Nazanin" panose="00000400000000000000" pitchFamily="2" charset="-78"/>
              </a:rPr>
              <a:t>Platform </a:t>
            </a:r>
            <a:r>
              <a:rPr lang="x-none" sz="3200" b="1" dirty="0" smtClean="0">
                <a:solidFill>
                  <a:schemeClr val="tx1">
                    <a:lumMod val="95000"/>
                  </a:schemeClr>
                </a:solidFill>
                <a:cs typeface="B Nazanin" panose="00000400000000000000" pitchFamily="2" charset="-78"/>
              </a:rPr>
              <a:t>Thinking</a:t>
            </a:r>
            <a:r>
              <a:rPr lang="fa-IR" sz="3200" b="1" dirty="0" smtClean="0">
                <a:solidFill>
                  <a:schemeClr val="tx1">
                    <a:lumMod val="95000"/>
                  </a:schemeClr>
                </a:solidFill>
                <a:cs typeface="B Nazanin" panose="00000400000000000000" pitchFamily="2" charset="-78"/>
              </a:rPr>
              <a:t>) </a:t>
            </a:r>
            <a:r>
              <a:rPr lang="fa-IR" sz="3200" b="1" dirty="0">
                <a:solidFill>
                  <a:schemeClr val="tx1">
                    <a:lumMod val="95000"/>
                  </a:schemeClr>
                </a:solidFill>
                <a:cs typeface="B Nazanin" panose="00000400000000000000" pitchFamily="2" charset="-78"/>
              </a:rPr>
              <a:t>: </a:t>
            </a:r>
            <a:endParaRPr lang="fa-IR" sz="3200" b="1" dirty="0" smtClean="0">
              <a:solidFill>
                <a:schemeClr val="tx1">
                  <a:lumMod val="95000"/>
                </a:schemeClr>
              </a:solidFill>
              <a:cs typeface="B Nazanin" panose="00000400000000000000" pitchFamily="2" charset="-78"/>
            </a:endParaRPr>
          </a:p>
          <a:p>
            <a:pPr marL="0" indent="0" algn="justLow" rtl="1">
              <a:buNone/>
            </a:pPr>
            <a:r>
              <a:rPr lang="fa-IR" sz="3200" b="1" dirty="0" smtClean="0">
                <a:solidFill>
                  <a:schemeClr val="tx1">
                    <a:lumMod val="95000"/>
                  </a:schemeClr>
                </a:solidFill>
                <a:cs typeface="B Nazanin" panose="00000400000000000000" pitchFamily="2" charset="-78"/>
              </a:rPr>
              <a:t>در </a:t>
            </a:r>
            <a:r>
              <a:rPr lang="fa-IR" sz="3200" b="1" dirty="0">
                <a:solidFill>
                  <a:schemeClr val="tx1">
                    <a:lumMod val="95000"/>
                  </a:schemeClr>
                </a:solidFill>
                <a:cs typeface="B Nazanin" panose="00000400000000000000" pitchFamily="2" charset="-78"/>
              </a:rPr>
              <a:t>این مدل بستری ایجاد می‌شود که تولیدکنندگان را به مصرف‌کنندگان وصل می‌کنند. یعنی هر دو طرف تولیدکننده و مصرف‌کننده، عضوی از بستر پلت­فرمی هستند. در این نگاه کتابخانه به عنوان بستری چندطرفه فرض می‌شود که به بهانه خدمات و محصولات، خود، موجب شبکه‌سازی ذینفعان پایین‌دستی (اعضای خرد و کاربران عادی) و ذینفعان بالادستی (گروه‌ها، شرکت‌ها و سازمان‌های دولتی و غیردولتی) می‌شود. </a:t>
            </a:r>
            <a:endParaRPr lang="en-US" sz="3200" b="1" dirty="0">
              <a:solidFill>
                <a:schemeClr val="tx1">
                  <a:lumMod val="95000"/>
                </a:schemeClr>
              </a:solidFill>
              <a:cs typeface="B Nazanin" panose="00000400000000000000" pitchFamily="2" charset="-78"/>
            </a:endParaRPr>
          </a:p>
          <a:p>
            <a:endParaRPr lang="en-US" dirty="0">
              <a:solidFill>
                <a:schemeClr val="tx1">
                  <a:lumMod val="95000"/>
                </a:schemeClr>
              </a:solidFill>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9</a:t>
            </a:fld>
            <a:endParaRPr lang="en-US"/>
          </a:p>
        </p:txBody>
      </p:sp>
      <p:sp>
        <p:nvSpPr>
          <p:cNvPr id="7" name="Footer Placeholder 6"/>
          <p:cNvSpPr>
            <a:spLocks noGrp="1"/>
          </p:cNvSpPr>
          <p:nvPr>
            <p:ph type="ftr" sz="quarter" idx="11"/>
          </p:nvPr>
        </p:nvSpPr>
        <p:spPr>
          <a:xfrm>
            <a:off x="1141412" y="5883273"/>
            <a:ext cx="6239309" cy="365125"/>
          </a:xfrm>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Tree>
    <p:extLst>
      <p:ext uri="{BB962C8B-B14F-4D97-AF65-F5344CB8AC3E}">
        <p14:creationId xmlns:p14="http://schemas.microsoft.com/office/powerpoint/2010/main" val="29347443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745588"/>
            <a:ext cx="9905999" cy="5045613"/>
          </a:xfrm>
        </p:spPr>
        <p:txBody>
          <a:bodyPr>
            <a:normAutofit lnSpcReduction="10000"/>
          </a:bodyPr>
          <a:lstStyle/>
          <a:p>
            <a:pPr marL="0" indent="0" algn="justLow" rtl="1">
              <a:buNone/>
            </a:pPr>
            <a:r>
              <a:rPr lang="fa-IR" sz="3200" b="1" dirty="0">
                <a:solidFill>
                  <a:schemeClr val="tx1">
                    <a:lumMod val="95000"/>
                  </a:schemeClr>
                </a:solidFill>
                <a:cs typeface="B Nazanin" panose="00000400000000000000" pitchFamily="2" charset="-78"/>
              </a:rPr>
              <a:t>با توجه به تغییرات روزافزون جوامع بشری در بهره­گیری از محیط­ها و فضاهای شبکه‌ای، کتابخانه­ها نیز باید تغییر رویه دهند و "</a:t>
            </a:r>
            <a:r>
              <a:rPr lang="fa-IR" sz="3200" b="1" dirty="0" smtClean="0">
                <a:solidFill>
                  <a:schemeClr val="tx1">
                    <a:lumMod val="95000"/>
                  </a:schemeClr>
                </a:solidFill>
                <a:cs typeface="B Nazanin" panose="00000400000000000000" pitchFamily="2" charset="-78"/>
              </a:rPr>
              <a:t>دیگر       </a:t>
            </a:r>
            <a:r>
              <a:rPr lang="fa-IR" sz="3200" b="1" dirty="0">
                <a:solidFill>
                  <a:schemeClr val="tx1">
                    <a:lumMod val="95000"/>
                  </a:schemeClr>
                </a:solidFill>
                <a:cs typeface="B Nazanin" panose="00000400000000000000" pitchFamily="2" charset="-78"/>
              </a:rPr>
              <a:t>نمی­توان کتابخانه را تنها یک مکان در نظر گرفت، بلکه کتابخانه­ها را بابد به جایی مانند خیابان، گذرگاه و یا محل عبور و مرور شهروندان تبدیل کنیم که مدام از آن استفاده می‌کنند. یا اینکه کتابخانه را از یک محدوده بسته جغرافیایی خارج کنیم و به اصطلاح امروز، آن را به صورت "ابر" در آوریم! ولی بهتر از این مدل، این است که کتابخانه را به یک پلت‌فرم تبدیل کنیم، به این معنی که منابع را تنها به صورت منابع فرآوری شده و حاضر و آماده به کاربران ارائه ندهیم. </a:t>
            </a:r>
            <a:endParaRPr lang="en-US" sz="3200" b="1" dirty="0">
              <a:solidFill>
                <a:schemeClr val="tx1">
                  <a:lumMod val="95000"/>
                </a:schemeClr>
              </a:solidFill>
              <a:cs typeface="B Nazanin" panose="00000400000000000000" pitchFamily="2" charset="-78"/>
            </a:endParaRPr>
          </a:p>
          <a:p>
            <a:pPr algn="r" rtl="1"/>
            <a:endParaRPr lang="en-US" sz="1200" cap="all" dirty="0">
              <a:solidFill>
                <a:schemeClr val="tx1">
                  <a:lumMod val="95000"/>
                </a:schemeClr>
              </a:solidFill>
              <a:cs typeface="B Titr" panose="00000700000000000000" pitchFamily="2" charset="-78"/>
            </a:endParaRPr>
          </a:p>
        </p:txBody>
      </p:sp>
      <p:sp>
        <p:nvSpPr>
          <p:cNvPr id="6" name="Slide Number Placeholder 5"/>
          <p:cNvSpPr>
            <a:spLocks noGrp="1"/>
          </p:cNvSpPr>
          <p:nvPr>
            <p:ph type="sldNum" sz="quarter" idx="12"/>
          </p:nvPr>
        </p:nvSpPr>
        <p:spPr/>
        <p:txBody>
          <a:bodyPr/>
          <a:lstStyle/>
          <a:p>
            <a:fld id="{6340698F-EDB6-4413-8E53-10CA24B23E56}" type="slidenum">
              <a:rPr lang="en-US" smtClean="0"/>
              <a:t>10</a:t>
            </a:fld>
            <a:endParaRPr lang="en-US"/>
          </a:p>
        </p:txBody>
      </p:sp>
      <p:sp>
        <p:nvSpPr>
          <p:cNvPr id="7" name="Footer Placeholder 6"/>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Tree>
    <p:extLst>
      <p:ext uri="{BB962C8B-B14F-4D97-AF65-F5344CB8AC3E}">
        <p14:creationId xmlns:p14="http://schemas.microsoft.com/office/powerpoint/2010/main" val="192848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764275"/>
            <a:ext cx="9905999" cy="5026926"/>
          </a:xfrm>
        </p:spPr>
        <p:txBody>
          <a:bodyPr>
            <a:noAutofit/>
          </a:bodyPr>
          <a:lstStyle/>
          <a:p>
            <a:pPr algn="justLow" rtl="1"/>
            <a:r>
              <a:rPr lang="fa-IR" sz="3800" b="1" dirty="0">
                <a:solidFill>
                  <a:schemeClr val="tx1">
                    <a:lumMod val="95000"/>
                  </a:schemeClr>
                </a:solidFill>
                <a:cs typeface="B Nazanin" panose="00000400000000000000" pitchFamily="2" charset="-78"/>
              </a:rPr>
              <a:t>یک کتابخانه به مثابه پلت‌فرم منابع را به صورت غنی شده، جامع و تجمعی از ایده‌ها به کاربر نشان می‌دهد. این ارائه، پیوسته، جامع و منسجم و همگام با منابع کتابخانه خواهد بود.کتابخانه پلت فرمی بیشتر به چگونگی می‌پردازد تا به محل و مکان کتابخانه! یک کتابخانه پلت فرمی می‌تواند به طور جدی و مداوم با ایجاد دسترسی به آنچه که بر روی آن بنا شده، اعتبار خود را بسیار افزایش دهد.</a:t>
            </a:r>
            <a:endParaRPr lang="en-US" sz="3800" b="1" dirty="0">
              <a:solidFill>
                <a:schemeClr val="tx1">
                  <a:lumMod val="95000"/>
                </a:schemeClr>
              </a:solidFill>
              <a:cs typeface="B Nazanin" panose="00000400000000000000" pitchFamily="2" charset="-78"/>
            </a:endParaRPr>
          </a:p>
          <a:p>
            <a:endParaRPr lang="en-US" sz="3800" dirty="0">
              <a:solidFill>
                <a:schemeClr val="tx1">
                  <a:lumMod val="95000"/>
                </a:schemeClr>
              </a:solidFill>
            </a:endParaRPr>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11</a:t>
            </a:fld>
            <a:endParaRPr lang="en-US"/>
          </a:p>
        </p:txBody>
      </p:sp>
    </p:spTree>
    <p:extLst>
      <p:ext uri="{BB962C8B-B14F-4D97-AF65-F5344CB8AC3E}">
        <p14:creationId xmlns:p14="http://schemas.microsoft.com/office/powerpoint/2010/main" val="31699856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a:solidFill>
                  <a:schemeClr val="bg1">
                    <a:lumMod val="95000"/>
                    <a:lumOff val="5000"/>
                  </a:schemeClr>
                </a:solidFill>
                <a:cs typeface="B Titr" panose="00000700000000000000" pitchFamily="2" charset="-78"/>
              </a:rPr>
              <a:t>نگرش‌های موجود به تفکر پلت فرمی در کتابخانه‌ها </a:t>
            </a:r>
            <a:endParaRPr lang="en-US" dirty="0">
              <a:solidFill>
                <a:schemeClr val="bg1">
                  <a:lumMod val="95000"/>
                  <a:lumOff val="5000"/>
                </a:schemeClr>
              </a:solidFill>
              <a:cs typeface="B Titr" panose="00000700000000000000" pitchFamily="2" charset="-78"/>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031798095"/>
              </p:ext>
            </p:extLst>
          </p:nvPr>
        </p:nvGraphicFramePr>
        <p:xfrm>
          <a:off x="1141413" y="2249488"/>
          <a:ext cx="9906000" cy="3218688"/>
        </p:xfrm>
        <a:graphic>
          <a:graphicData uri="http://schemas.openxmlformats.org/drawingml/2006/table">
            <a:tbl>
              <a:tblPr firstRow="1" bandRow="1">
                <a:tableStyleId>{69C7853C-536D-4A76-A0AE-DD22124D55A5}</a:tableStyleId>
              </a:tblPr>
              <a:tblGrid>
                <a:gridCol w="4953000">
                  <a:extLst>
                    <a:ext uri="{9D8B030D-6E8A-4147-A177-3AD203B41FA5}">
                      <a16:colId xmlns:a16="http://schemas.microsoft.com/office/drawing/2014/main" xmlns="" val="590420970"/>
                    </a:ext>
                  </a:extLst>
                </a:gridCol>
                <a:gridCol w="4953000">
                  <a:extLst>
                    <a:ext uri="{9D8B030D-6E8A-4147-A177-3AD203B41FA5}">
                      <a16:colId xmlns:a16="http://schemas.microsoft.com/office/drawing/2014/main" xmlns="" val="1467113736"/>
                    </a:ext>
                  </a:extLst>
                </a:gridCol>
              </a:tblGrid>
              <a:tr h="370840">
                <a:tc>
                  <a:txBody>
                    <a:bodyPr/>
                    <a:lstStyle/>
                    <a:p>
                      <a:pPr algn="ctr" rtl="1"/>
                      <a:r>
                        <a:rPr lang="ar-SA" sz="2200" kern="1200" dirty="0" smtClean="0">
                          <a:effectLst/>
                        </a:rPr>
                        <a:t>توضیحات</a:t>
                      </a:r>
                      <a:endParaRPr lang="en-US" sz="2200" b="1" kern="1200" dirty="0">
                        <a:solidFill>
                          <a:schemeClr val="bg1"/>
                        </a:solidFill>
                        <a:effectLst/>
                        <a:latin typeface="+mn-lt"/>
                        <a:ea typeface="+mn-ea"/>
                        <a:cs typeface="B Titr" panose="00000700000000000000" pitchFamily="2" charset="-78"/>
                      </a:endParaRPr>
                    </a:p>
                  </a:txBody>
                  <a:tcPr/>
                </a:tc>
                <a:tc>
                  <a:txBody>
                    <a:bodyPr/>
                    <a:lstStyle/>
                    <a:p>
                      <a:pPr algn="ctr" rtl="1"/>
                      <a:r>
                        <a:rPr lang="ar-SA" sz="2200" kern="1200" dirty="0" smtClean="0">
                          <a:effectLst/>
                        </a:rPr>
                        <a:t>نوع پلت فرم</a:t>
                      </a:r>
                      <a:endParaRPr lang="en-US" sz="2200" dirty="0">
                        <a:cs typeface="B Titr" panose="00000700000000000000" pitchFamily="2" charset="-78"/>
                      </a:endParaRPr>
                    </a:p>
                  </a:txBody>
                  <a:tcPr/>
                </a:tc>
                <a:extLst>
                  <a:ext uri="{0D108BD9-81ED-4DB2-BD59-A6C34878D82A}">
                    <a16:rowId xmlns:a16="http://schemas.microsoft.com/office/drawing/2014/main" xmlns="" val="2351434238"/>
                  </a:ext>
                </a:extLst>
              </a:tr>
              <a:tr h="370840">
                <a:tc>
                  <a:txBody>
                    <a:bodyPr/>
                    <a:lstStyle/>
                    <a:p>
                      <a:pPr marL="0" marR="0" algn="r" defTabSz="914400" rtl="1" eaLnBrk="1" latinLnBrk="0" hangingPunct="1">
                        <a:lnSpc>
                          <a:spcPct val="107000"/>
                        </a:lnSpc>
                        <a:spcBef>
                          <a:spcPts val="0"/>
                        </a:spcBef>
                        <a:spcAft>
                          <a:spcPts val="0"/>
                        </a:spcAft>
                      </a:pPr>
                      <a:r>
                        <a:rPr lang="ar-SA" sz="2000" kern="1200" dirty="0" smtClean="0">
                          <a:effectLst/>
                        </a:rPr>
                        <a:t>کتابخانه به مثابه پلت­فرم تولید ارزش</a:t>
                      </a:r>
                      <a:endParaRPr lang="en-US" sz="2000" kern="1200" dirty="0" smtClean="0">
                        <a:effectLst/>
                      </a:endParaRPr>
                    </a:p>
                    <a:p>
                      <a:pPr marL="0" marR="0" algn="r" defTabSz="914400" rtl="1" eaLnBrk="1" latinLnBrk="0" hangingPunct="1">
                        <a:lnSpc>
                          <a:spcPct val="107000"/>
                        </a:lnSpc>
                        <a:spcBef>
                          <a:spcPts val="0"/>
                        </a:spcBef>
                        <a:spcAft>
                          <a:spcPts val="0"/>
                        </a:spcAft>
                      </a:pPr>
                      <a:r>
                        <a:rPr lang="ar-SA" sz="2000" kern="1200" dirty="0" smtClean="0">
                          <a:effectLst/>
                        </a:rPr>
                        <a:t>پلت فرم‌های تولید محتوا  (تولید اطلاعات)</a:t>
                      </a:r>
                      <a:endParaRPr lang="en-US" sz="2000" kern="1200" dirty="0" smtClean="0">
                        <a:effectLst/>
                      </a:endParaRPr>
                    </a:p>
                    <a:p>
                      <a:pPr marL="0" marR="0" algn="r" defTabSz="914400" rtl="1" eaLnBrk="1" latinLnBrk="0" hangingPunct="1">
                        <a:lnSpc>
                          <a:spcPct val="107000"/>
                        </a:lnSpc>
                        <a:spcBef>
                          <a:spcPts val="0"/>
                        </a:spcBef>
                        <a:spcAft>
                          <a:spcPts val="0"/>
                        </a:spcAft>
                      </a:pPr>
                      <a:r>
                        <a:rPr lang="ar-SA" sz="2000" kern="1200" dirty="0" smtClean="0">
                          <a:effectLst/>
                        </a:rPr>
                        <a:t>پلت فرم‌های تولید خدمات کتابخانه‌اي</a:t>
                      </a:r>
                      <a:endParaRPr lang="en-US" sz="2000" kern="1200" dirty="0" smtClean="0">
                        <a:effectLst/>
                      </a:endParaRPr>
                    </a:p>
                    <a:p>
                      <a:pPr marL="0" marR="0" algn="r" defTabSz="914400" rtl="1" eaLnBrk="1" latinLnBrk="0" hangingPunct="1">
                        <a:lnSpc>
                          <a:spcPct val="107000"/>
                        </a:lnSpc>
                        <a:spcBef>
                          <a:spcPts val="0"/>
                        </a:spcBef>
                        <a:spcAft>
                          <a:spcPts val="0"/>
                        </a:spcAft>
                      </a:pPr>
                      <a:r>
                        <a:rPr lang="ar-SA" sz="2000" kern="1200" dirty="0" smtClean="0">
                          <a:effectLst/>
                        </a:rPr>
                        <a:t>پلت فرم‌های تولید خدمات فرهنگی-اجتماعی</a:t>
                      </a:r>
                      <a:endParaRPr lang="en-US" sz="2000" b="1" kern="1200" dirty="0">
                        <a:solidFill>
                          <a:schemeClr val="bg1">
                            <a:lumMod val="95000"/>
                            <a:lumOff val="5000"/>
                          </a:schemeClr>
                        </a:solidFill>
                        <a:effectLst/>
                        <a:latin typeface="+mn-lt"/>
                        <a:ea typeface="+mn-ea"/>
                        <a:cs typeface="B Nazanin" panose="00000400000000000000" pitchFamily="2" charset="-78"/>
                      </a:endParaRPr>
                    </a:p>
                  </a:txBody>
                  <a:tcPr/>
                </a:tc>
                <a:tc>
                  <a:txBody>
                    <a:bodyPr/>
                    <a:lstStyle/>
                    <a:p>
                      <a:pPr algn="r" rtl="1"/>
                      <a:endParaRPr lang="fa-IR" sz="2200" kern="1200" dirty="0" smtClean="0">
                        <a:effectLst/>
                      </a:endParaRPr>
                    </a:p>
                    <a:p>
                      <a:pPr algn="r" rtl="1"/>
                      <a:r>
                        <a:rPr lang="fa-IR" sz="2200" kern="1200" dirty="0" smtClean="0">
                          <a:effectLst/>
                        </a:rPr>
                        <a:t>               </a:t>
                      </a:r>
                      <a:r>
                        <a:rPr lang="ar-SA" sz="3000" kern="1200" dirty="0" smtClean="0">
                          <a:effectLst/>
                        </a:rPr>
                        <a:t>پلت</a:t>
                      </a:r>
                      <a:r>
                        <a:rPr lang="fa-IR" sz="3000" kern="1200" dirty="0" smtClean="0">
                          <a:effectLst/>
                        </a:rPr>
                        <a:t> </a:t>
                      </a:r>
                      <a:r>
                        <a:rPr lang="ar-SA" sz="3000" kern="1200" dirty="0" smtClean="0">
                          <a:effectLst/>
                        </a:rPr>
                        <a:t>‌فرم برای خلق ارزش</a:t>
                      </a:r>
                      <a:endParaRPr lang="en-US" sz="3000" dirty="0">
                        <a:solidFill>
                          <a:schemeClr val="bg1">
                            <a:lumMod val="95000"/>
                            <a:lumOff val="5000"/>
                          </a:schemeClr>
                        </a:solidFill>
                        <a:cs typeface="B Nazanin" panose="00000400000000000000" pitchFamily="2" charset="-78"/>
                      </a:endParaRPr>
                    </a:p>
                  </a:txBody>
                  <a:tcPr>
                    <a:solidFill>
                      <a:schemeClr val="tx2">
                        <a:alpha val="40000"/>
                      </a:schemeClr>
                    </a:solidFill>
                  </a:tcPr>
                </a:tc>
                <a:extLst>
                  <a:ext uri="{0D108BD9-81ED-4DB2-BD59-A6C34878D82A}">
                    <a16:rowId xmlns:a16="http://schemas.microsoft.com/office/drawing/2014/main" xmlns="" val="491875713"/>
                  </a:ext>
                </a:extLst>
              </a:tr>
              <a:tr h="370840">
                <a:tc>
                  <a:txBody>
                    <a:bodyPr/>
                    <a:lstStyle/>
                    <a:p>
                      <a:pPr marL="0" marR="0" algn="r" defTabSz="914400" rtl="1" eaLnBrk="1" latinLnBrk="0" hangingPunct="1">
                        <a:lnSpc>
                          <a:spcPct val="107000"/>
                        </a:lnSpc>
                        <a:spcBef>
                          <a:spcPts val="0"/>
                        </a:spcBef>
                        <a:spcAft>
                          <a:spcPts val="0"/>
                        </a:spcAft>
                      </a:pPr>
                      <a:r>
                        <a:rPr lang="ar-SA" sz="2000" kern="1200" dirty="0" smtClean="0">
                          <a:effectLst/>
                        </a:rPr>
                        <a:t>کتابخانه به مثابه پلت‌فرم تبادل ارزش</a:t>
                      </a:r>
                      <a:endParaRPr lang="en-US" sz="2000" kern="1200" dirty="0" smtClean="0">
                        <a:effectLst/>
                      </a:endParaRPr>
                    </a:p>
                    <a:p>
                      <a:pPr marL="0" marR="0" algn="r" defTabSz="914400" rtl="1" eaLnBrk="1" latinLnBrk="0" hangingPunct="1">
                        <a:lnSpc>
                          <a:spcPct val="107000"/>
                        </a:lnSpc>
                        <a:spcBef>
                          <a:spcPts val="0"/>
                        </a:spcBef>
                        <a:spcAft>
                          <a:spcPts val="0"/>
                        </a:spcAft>
                      </a:pPr>
                      <a:r>
                        <a:rPr lang="fa-IR" sz="2000" kern="1200" dirty="0" smtClean="0">
                          <a:effectLst/>
                        </a:rPr>
                        <a:t>پلت فرمهای تبادل خدمات اطلاعاتی و کتابخانه­ای</a:t>
                      </a:r>
                      <a:endParaRPr lang="en-US" sz="2000" kern="1200" dirty="0" smtClean="0">
                        <a:effectLst/>
                      </a:endParaRPr>
                    </a:p>
                    <a:p>
                      <a:pPr marL="0" marR="0" algn="r" defTabSz="914400" rtl="1" eaLnBrk="1" latinLnBrk="0" hangingPunct="1">
                        <a:lnSpc>
                          <a:spcPct val="107000"/>
                        </a:lnSpc>
                        <a:spcBef>
                          <a:spcPts val="0"/>
                        </a:spcBef>
                        <a:spcAft>
                          <a:spcPts val="0"/>
                        </a:spcAft>
                      </a:pPr>
                      <a:r>
                        <a:rPr lang="ar-SA" sz="2000" kern="1200" dirty="0" smtClean="0">
                          <a:effectLst/>
                        </a:rPr>
                        <a:t>پلت فرم‌های تبادل محتوا (تبادل اطلاعات)</a:t>
                      </a:r>
                      <a:endParaRPr lang="en-US" sz="2000" kern="1200" dirty="0" smtClean="0">
                        <a:effectLst/>
                      </a:endParaRPr>
                    </a:p>
                    <a:p>
                      <a:pPr marL="0" marR="0" algn="r" defTabSz="914400" rtl="1" eaLnBrk="1" latinLnBrk="0" hangingPunct="1">
                        <a:lnSpc>
                          <a:spcPct val="107000"/>
                        </a:lnSpc>
                        <a:spcBef>
                          <a:spcPts val="0"/>
                        </a:spcBef>
                        <a:spcAft>
                          <a:spcPts val="0"/>
                        </a:spcAft>
                      </a:pPr>
                      <a:r>
                        <a:rPr lang="ar-SA" sz="2000" kern="1200" dirty="0" smtClean="0">
                          <a:effectLst/>
                        </a:rPr>
                        <a:t>پلت فرم‌های همکاری‌های فرهنگی-اجتماعی</a:t>
                      </a:r>
                      <a:endParaRPr lang="en-US" sz="2000" b="1" kern="1200" dirty="0">
                        <a:solidFill>
                          <a:schemeClr val="bg1">
                            <a:lumMod val="95000"/>
                            <a:lumOff val="5000"/>
                          </a:schemeClr>
                        </a:solidFill>
                        <a:effectLst/>
                        <a:latin typeface="+mn-lt"/>
                        <a:ea typeface="+mn-ea"/>
                        <a:cs typeface="B Nazanin" panose="00000400000000000000" pitchFamily="2" charset="-78"/>
                      </a:endParaRPr>
                    </a:p>
                  </a:txBody>
                  <a:tcPr/>
                </a:tc>
                <a:tc>
                  <a:txBody>
                    <a:bodyPr/>
                    <a:lstStyle/>
                    <a:p>
                      <a:pPr marL="0" marR="0" algn="r" defTabSz="914400" rtl="1" eaLnBrk="1" latinLnBrk="0" hangingPunct="1">
                        <a:lnSpc>
                          <a:spcPct val="107000"/>
                        </a:lnSpc>
                        <a:spcBef>
                          <a:spcPts val="0"/>
                        </a:spcBef>
                        <a:spcAft>
                          <a:spcPts val="0"/>
                        </a:spcAft>
                      </a:pPr>
                      <a:r>
                        <a:rPr lang="fa-IR" sz="2200" kern="1200" dirty="0" smtClean="0">
                          <a:effectLst/>
                        </a:rPr>
                        <a:t>               </a:t>
                      </a:r>
                      <a:r>
                        <a:rPr lang="ar-SA" sz="3000" kern="1200" dirty="0" smtClean="0">
                          <a:effectLst/>
                        </a:rPr>
                        <a:t>پلت</a:t>
                      </a:r>
                      <a:r>
                        <a:rPr lang="fa-IR" sz="3000" kern="1200" dirty="0" smtClean="0">
                          <a:effectLst/>
                        </a:rPr>
                        <a:t> </a:t>
                      </a:r>
                      <a:r>
                        <a:rPr lang="ar-SA" sz="3000" kern="1200" dirty="0" smtClean="0">
                          <a:effectLst/>
                        </a:rPr>
                        <a:t>‌فرم </a:t>
                      </a:r>
                      <a:r>
                        <a:rPr lang="ar-SA" sz="3000" kern="1200" dirty="0">
                          <a:effectLst/>
                        </a:rPr>
                        <a:t>برای تبادل ارزش</a:t>
                      </a:r>
                      <a:endParaRPr lang="en-US" sz="3000" kern="1200" dirty="0">
                        <a:solidFill>
                          <a:schemeClr val="bg1">
                            <a:lumMod val="95000"/>
                            <a:lumOff val="5000"/>
                          </a:schemeClr>
                        </a:solidFill>
                        <a:effectLst/>
                        <a:latin typeface="+mn-lt"/>
                        <a:ea typeface="+mn-ea"/>
                        <a:cs typeface="B Nazanin" panose="00000400000000000000" pitchFamily="2" charset="-78"/>
                      </a:endParaRPr>
                    </a:p>
                  </a:txBody>
                  <a:tcPr marL="68580" marR="68580" marT="0" marB="0" anchor="ctr"/>
                </a:tc>
                <a:extLst>
                  <a:ext uri="{0D108BD9-81ED-4DB2-BD59-A6C34878D82A}">
                    <a16:rowId xmlns:a16="http://schemas.microsoft.com/office/drawing/2014/main" xmlns="" val="2472195137"/>
                  </a:ext>
                </a:extLst>
              </a:tr>
            </a:tbl>
          </a:graphicData>
        </a:graphic>
      </p:graphicFrame>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12</a:t>
            </a:fld>
            <a:endParaRPr lang="en-US"/>
          </a:p>
        </p:txBody>
      </p:sp>
    </p:spTree>
    <p:extLst>
      <p:ext uri="{BB962C8B-B14F-4D97-AF65-F5344CB8AC3E}">
        <p14:creationId xmlns:p14="http://schemas.microsoft.com/office/powerpoint/2010/main" val="360698700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1023582"/>
            <a:ext cx="9905999" cy="4767619"/>
          </a:xfrm>
        </p:spPr>
        <p:txBody>
          <a:bodyPr>
            <a:normAutofit fontScale="70000" lnSpcReduction="20000"/>
          </a:bodyPr>
          <a:lstStyle/>
          <a:p>
            <a:pPr marL="0" indent="0" algn="justLow" rtl="1">
              <a:buNone/>
            </a:pPr>
            <a:r>
              <a:rPr lang="fa-IR" sz="3800" b="1" dirty="0">
                <a:solidFill>
                  <a:schemeClr val="tx1">
                    <a:lumMod val="95000"/>
                  </a:schemeClr>
                </a:solidFill>
                <a:cs typeface="B Nazanin" panose="00000400000000000000" pitchFamily="2" charset="-78"/>
              </a:rPr>
              <a:t>سه نکته است که کتابخانه‌های مبتنی بر تفکر پلت فرمی را از کتابخانه­های سنتی متمایز می‌کند :</a:t>
            </a:r>
            <a:endParaRPr lang="en-US" sz="3800" b="1" dirty="0">
              <a:solidFill>
                <a:schemeClr val="tx1">
                  <a:lumMod val="95000"/>
                </a:schemeClr>
              </a:solidFill>
              <a:cs typeface="B Nazanin" panose="00000400000000000000" pitchFamily="2" charset="-78"/>
            </a:endParaRPr>
          </a:p>
          <a:p>
            <a:pPr lvl="0" algn="justLow" rtl="1">
              <a:buFont typeface="Wingdings" panose="05000000000000000000" pitchFamily="2" charset="2"/>
              <a:buChar char="ü"/>
            </a:pPr>
            <a:r>
              <a:rPr lang="fa-IR" sz="3800" b="1" dirty="0">
                <a:solidFill>
                  <a:schemeClr val="tx1">
                    <a:lumMod val="95000"/>
                  </a:schemeClr>
                </a:solidFill>
                <a:cs typeface="B Nazanin" panose="00000400000000000000" pitchFamily="2" charset="-78"/>
              </a:rPr>
              <a:t>دسترسی به همه جا و همه چیز</a:t>
            </a:r>
            <a:endParaRPr lang="en-US" sz="3800" b="1" dirty="0">
              <a:solidFill>
                <a:schemeClr val="tx1">
                  <a:lumMod val="95000"/>
                </a:schemeClr>
              </a:solidFill>
              <a:cs typeface="B Nazanin" panose="00000400000000000000" pitchFamily="2" charset="-78"/>
            </a:endParaRPr>
          </a:p>
          <a:p>
            <a:pPr lvl="0" algn="justLow" rtl="1">
              <a:buFont typeface="Wingdings" panose="05000000000000000000" pitchFamily="2" charset="2"/>
              <a:buChar char="ü"/>
            </a:pPr>
            <a:r>
              <a:rPr lang="fa-IR" sz="3800" b="1" dirty="0">
                <a:solidFill>
                  <a:schemeClr val="tx1">
                    <a:lumMod val="95000"/>
                  </a:schemeClr>
                </a:solidFill>
                <a:cs typeface="B Nazanin" panose="00000400000000000000" pitchFamily="2" charset="-78"/>
              </a:rPr>
              <a:t>دانش رو به گسترش یا افزایش دانش از طریق اشتراک‌گذاری</a:t>
            </a:r>
            <a:endParaRPr lang="en-US" sz="3800" b="1" dirty="0">
              <a:solidFill>
                <a:schemeClr val="tx1">
                  <a:lumMod val="95000"/>
                </a:schemeClr>
              </a:solidFill>
              <a:cs typeface="B Nazanin" panose="00000400000000000000" pitchFamily="2" charset="-78"/>
            </a:endParaRPr>
          </a:p>
          <a:p>
            <a:pPr lvl="0" algn="justLow" rtl="1">
              <a:buFont typeface="Wingdings" panose="05000000000000000000" pitchFamily="2" charset="2"/>
              <a:buChar char="ü"/>
            </a:pPr>
            <a:r>
              <a:rPr lang="fa-IR" sz="3800" b="1" dirty="0">
                <a:solidFill>
                  <a:schemeClr val="tx1">
                    <a:lumMod val="95000"/>
                  </a:schemeClr>
                </a:solidFill>
                <a:cs typeface="B Nazanin" panose="00000400000000000000" pitchFamily="2" charset="-78"/>
              </a:rPr>
              <a:t>مشارکت </a:t>
            </a:r>
            <a:r>
              <a:rPr lang="fa-IR" sz="3800" b="1" dirty="0" smtClean="0">
                <a:solidFill>
                  <a:schemeClr val="tx1">
                    <a:lumMod val="95000"/>
                  </a:schemeClr>
                </a:solidFill>
                <a:cs typeface="B Nazanin" panose="00000400000000000000" pitchFamily="2" charset="-78"/>
              </a:rPr>
              <a:t>سازنده</a:t>
            </a:r>
          </a:p>
          <a:p>
            <a:pPr marL="0" lvl="0" indent="0" algn="justLow" rtl="1">
              <a:buNone/>
            </a:pPr>
            <a:r>
              <a:rPr lang="fa-IR" sz="3800" b="1" dirty="0">
                <a:solidFill>
                  <a:schemeClr val="tx1">
                    <a:lumMod val="95000"/>
                  </a:schemeClr>
                </a:solidFill>
                <a:cs typeface="B Nazanin" panose="00000400000000000000" pitchFamily="2" charset="-78"/>
              </a:rPr>
              <a:t>تفکر </a:t>
            </a:r>
            <a:r>
              <a:rPr lang="fa-IR" sz="3800" b="1" dirty="0" smtClean="0">
                <a:solidFill>
                  <a:schemeClr val="tx1">
                    <a:lumMod val="95000"/>
                  </a:schemeClr>
                </a:solidFill>
                <a:cs typeface="B Nazanin" panose="00000400000000000000" pitchFamily="2" charset="-78"/>
              </a:rPr>
              <a:t>پلت فرم </a:t>
            </a:r>
            <a:r>
              <a:rPr lang="fa-IR" sz="3800" b="1" dirty="0">
                <a:solidFill>
                  <a:schemeClr val="tx1">
                    <a:lumMod val="95000"/>
                  </a:schemeClr>
                </a:solidFill>
                <a:cs typeface="B Nazanin" panose="00000400000000000000" pitchFamily="2" charset="-78"/>
              </a:rPr>
              <a:t>محور برخلاف نگاه سنتی به کتابخانه های عمومی  به دنبال ارتقای نقش و جایگاه ذینفعان پایین دستی و بالادستی کتابخانه ها </a:t>
            </a:r>
            <a:r>
              <a:rPr lang="fa-IR" sz="3800" b="1" dirty="0" smtClean="0">
                <a:solidFill>
                  <a:schemeClr val="tx1">
                    <a:lumMod val="95000"/>
                  </a:schemeClr>
                </a:solidFill>
                <a:cs typeface="B Nazanin" panose="00000400000000000000" pitchFamily="2" charset="-78"/>
              </a:rPr>
              <a:t>است. </a:t>
            </a:r>
            <a:r>
              <a:rPr lang="fa-IR" sz="3800" b="1" dirty="0">
                <a:solidFill>
                  <a:schemeClr val="tx1">
                    <a:lumMod val="95000"/>
                  </a:schemeClr>
                </a:solidFill>
                <a:cs typeface="B Nazanin" panose="00000400000000000000" pitchFamily="2" charset="-78"/>
              </a:rPr>
              <a:t>همچنین مدل کسب و کار کتابخانه ها را یک مدل چندطرفه در نظر می گیرد که می تواند ارزش آفرین باشد . افزایش ضریب مشارکت ذینفعان کتابخانه یکی از ارکان تحقق این مدل تفکری </a:t>
            </a:r>
            <a:r>
              <a:rPr lang="fa-IR" sz="3800" b="1" dirty="0" smtClean="0">
                <a:solidFill>
                  <a:schemeClr val="tx1">
                    <a:lumMod val="95000"/>
                  </a:schemeClr>
                </a:solidFill>
                <a:cs typeface="B Nazanin" panose="00000400000000000000" pitchFamily="2" charset="-78"/>
              </a:rPr>
              <a:t>است.</a:t>
            </a:r>
            <a:endParaRPr lang="en-US" sz="3800" b="1" dirty="0">
              <a:solidFill>
                <a:schemeClr val="tx1">
                  <a:lumMod val="95000"/>
                </a:schemeClr>
              </a:solidFill>
              <a:cs typeface="B Nazanin" panose="00000400000000000000" pitchFamily="2" charset="-78"/>
            </a:endParaRPr>
          </a:p>
          <a:p>
            <a:pPr algn="justLow" rtl="1"/>
            <a:endParaRPr lang="en-US" dirty="0">
              <a:solidFill>
                <a:schemeClr val="tx1">
                  <a:lumMod val="95000"/>
                </a:schemeClr>
              </a:solidFill>
            </a:endParaRPr>
          </a:p>
        </p:txBody>
      </p:sp>
      <p:sp>
        <p:nvSpPr>
          <p:cNvPr id="4" name="Footer Placeholder 3"/>
          <p:cNvSpPr>
            <a:spLocks noGrp="1"/>
          </p:cNvSpPr>
          <p:nvPr>
            <p:ph type="ftr" sz="quarter" idx="11"/>
          </p:nvPr>
        </p:nvSpPr>
        <p:spPr/>
        <p:txBody>
          <a:bodyPr/>
          <a:lstStyle/>
          <a:p>
            <a:r>
              <a:rPr lang="fa-IR" sz="1200" dirty="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13</a:t>
            </a:fld>
            <a:endParaRPr lang="en-US"/>
          </a:p>
        </p:txBody>
      </p:sp>
    </p:spTree>
    <p:extLst>
      <p:ext uri="{BB962C8B-B14F-4D97-AF65-F5344CB8AC3E}">
        <p14:creationId xmlns:p14="http://schemas.microsoft.com/office/powerpoint/2010/main" val="16929158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354842"/>
            <a:ext cx="9905999" cy="5436359"/>
          </a:xfrm>
        </p:spPr>
        <p:txBody>
          <a:bodyPr>
            <a:noAutofit/>
          </a:bodyPr>
          <a:lstStyle/>
          <a:p>
            <a:pPr algn="justLow" rtl="1"/>
            <a:r>
              <a:rPr lang="fa-IR" b="1" u="sng" dirty="0">
                <a:solidFill>
                  <a:schemeClr val="tx1">
                    <a:lumMod val="95000"/>
                  </a:schemeClr>
                </a:solidFill>
                <a:cs typeface="B Nazanin" panose="00000400000000000000" pitchFamily="2" charset="-78"/>
              </a:rPr>
              <a:t>ذینفعان کتابخانه </a:t>
            </a:r>
            <a:r>
              <a:rPr lang="fa-IR" sz="2000" b="1" dirty="0">
                <a:solidFill>
                  <a:schemeClr val="tx1">
                    <a:lumMod val="95000"/>
                  </a:schemeClr>
                </a:solidFill>
                <a:cs typeface="B Nazanin" panose="00000400000000000000" pitchFamily="2" charset="-78"/>
              </a:rPr>
              <a:t>(</a:t>
            </a:r>
            <a:r>
              <a:rPr lang="x-none" sz="2000" b="1" dirty="0">
                <a:solidFill>
                  <a:schemeClr val="tx1">
                    <a:lumMod val="95000"/>
                  </a:schemeClr>
                </a:solidFill>
                <a:cs typeface="B Nazanin" panose="00000400000000000000" pitchFamily="2" charset="-78"/>
              </a:rPr>
              <a:t>Library St</a:t>
            </a:r>
            <a:r>
              <a:rPr lang="en-US" sz="2000" b="1" dirty="0" err="1">
                <a:solidFill>
                  <a:schemeClr val="tx1">
                    <a:lumMod val="95000"/>
                  </a:schemeClr>
                </a:solidFill>
                <a:cs typeface="B Nazanin" panose="00000400000000000000" pitchFamily="2" charset="-78"/>
              </a:rPr>
              <a:t>ake</a:t>
            </a:r>
            <a:r>
              <a:rPr lang="x-none" sz="2000" b="1" dirty="0">
                <a:solidFill>
                  <a:schemeClr val="tx1">
                    <a:lumMod val="95000"/>
                  </a:schemeClr>
                </a:solidFill>
                <a:cs typeface="B Nazanin" panose="00000400000000000000" pitchFamily="2" charset="-78"/>
              </a:rPr>
              <a:t>holder</a:t>
            </a:r>
            <a:r>
              <a:rPr lang="fa-IR" sz="2000" b="1" dirty="0">
                <a:solidFill>
                  <a:schemeClr val="tx1">
                    <a:lumMod val="95000"/>
                  </a:schemeClr>
                </a:solidFill>
                <a:cs typeface="B Nazanin" panose="00000400000000000000" pitchFamily="2" charset="-78"/>
              </a:rPr>
              <a:t>) : ذینفع کتابخانه کسی است که به هر طریقی از خدمات و محصولات کتابخانه منتفع می‌شود و به طریقی بر عملکرد یک کتابخانه تاثیر می‌گذارند. ذینفعان یک کتابخانه را می­توان به‌صورت زیر دسته‌بندی کرد: </a:t>
            </a:r>
            <a:endParaRPr lang="fa-IR" sz="2000" b="1" dirty="0" smtClean="0">
              <a:solidFill>
                <a:schemeClr val="tx1">
                  <a:lumMod val="95000"/>
                </a:schemeClr>
              </a:solidFill>
              <a:cs typeface="B Nazanin" panose="00000400000000000000" pitchFamily="2" charset="-78"/>
            </a:endParaRPr>
          </a:p>
          <a:p>
            <a:pPr algn="justLow" rtl="1"/>
            <a:r>
              <a:rPr lang="fa-IR" b="1" u="sng" dirty="0" smtClean="0">
                <a:solidFill>
                  <a:schemeClr val="tx1">
                    <a:lumMod val="95000"/>
                  </a:schemeClr>
                </a:solidFill>
                <a:cs typeface="B Nazanin" panose="00000400000000000000" pitchFamily="2" charset="-78"/>
              </a:rPr>
              <a:t>ذینفعان </a:t>
            </a:r>
            <a:r>
              <a:rPr lang="fa-IR" b="1" u="sng" dirty="0">
                <a:solidFill>
                  <a:schemeClr val="tx1">
                    <a:lumMod val="95000"/>
                  </a:schemeClr>
                </a:solidFill>
                <a:cs typeface="B Nazanin" panose="00000400000000000000" pitchFamily="2" charset="-78"/>
              </a:rPr>
              <a:t>پایین‌دستی </a:t>
            </a:r>
            <a:r>
              <a:rPr lang="fa-IR" sz="2000" b="1" dirty="0">
                <a:solidFill>
                  <a:schemeClr val="tx1">
                    <a:lumMod val="95000"/>
                  </a:schemeClr>
                </a:solidFill>
                <a:cs typeface="B Nazanin" panose="00000400000000000000" pitchFamily="2" charset="-78"/>
              </a:rPr>
              <a:t>(</a:t>
            </a:r>
            <a:r>
              <a:rPr lang="x-none" sz="2000" b="1" dirty="0">
                <a:solidFill>
                  <a:schemeClr val="tx1">
                    <a:lumMod val="95000"/>
                  </a:schemeClr>
                </a:solidFill>
                <a:cs typeface="B Nazanin" panose="00000400000000000000" pitchFamily="2" charset="-78"/>
              </a:rPr>
              <a:t>Downstream St</a:t>
            </a:r>
            <a:r>
              <a:rPr lang="en-US" sz="2000" b="1" dirty="0" err="1">
                <a:solidFill>
                  <a:schemeClr val="tx1">
                    <a:lumMod val="95000"/>
                  </a:schemeClr>
                </a:solidFill>
                <a:cs typeface="B Nazanin" panose="00000400000000000000" pitchFamily="2" charset="-78"/>
              </a:rPr>
              <a:t>ake</a:t>
            </a:r>
            <a:r>
              <a:rPr lang="x-none" sz="2000" b="1" dirty="0">
                <a:solidFill>
                  <a:schemeClr val="tx1">
                    <a:lumMod val="95000"/>
                  </a:schemeClr>
                </a:solidFill>
                <a:cs typeface="B Nazanin" panose="00000400000000000000" pitchFamily="2" charset="-78"/>
              </a:rPr>
              <a:t>holder</a:t>
            </a:r>
            <a:r>
              <a:rPr lang="fa-IR" sz="2000" b="1" dirty="0">
                <a:solidFill>
                  <a:schemeClr val="tx1">
                    <a:lumMod val="95000"/>
                  </a:schemeClr>
                </a:solidFill>
                <a:cs typeface="B Nazanin" panose="00000400000000000000" pitchFamily="2" charset="-78"/>
              </a:rPr>
              <a:t>)): منظور همه مشتریان خرد و مردم عادی یک کتابخانه هستند </a:t>
            </a:r>
            <a:r>
              <a:rPr lang="fa-IR" sz="2000" b="1" dirty="0" smtClean="0">
                <a:solidFill>
                  <a:schemeClr val="tx1">
                    <a:lumMod val="95000"/>
                  </a:schemeClr>
                </a:solidFill>
                <a:cs typeface="B Nazanin" panose="00000400000000000000" pitchFamily="2" charset="-78"/>
              </a:rPr>
              <a:t>که </a:t>
            </a:r>
            <a:r>
              <a:rPr lang="fa-IR" sz="2000" b="1" dirty="0">
                <a:solidFill>
                  <a:schemeClr val="tx1">
                    <a:lumMod val="95000"/>
                  </a:schemeClr>
                </a:solidFill>
                <a:cs typeface="B Nazanin" panose="00000400000000000000" pitchFamily="2" charset="-78"/>
              </a:rPr>
              <a:t>خدمات و محصولات آن بهره مند می شوند. این افراد در یک کتابخانه عمومی شامل کتابداران شاغل، ناشران، نویسندگان، مترجمان، محققین و تمام اعضاء در تمام گروههای سنی(از کودکان زیر یک سال تا سالمندان) هستند که فارغ از جنسیت، شغل، تحصیلات، قومیت و مذهب آن­ها، خدمات کتابخانه­ای به ایشان ارائه می­شود.</a:t>
            </a:r>
            <a:endParaRPr lang="en-US" sz="2000" b="1" dirty="0">
              <a:solidFill>
                <a:schemeClr val="tx1">
                  <a:lumMod val="95000"/>
                </a:schemeClr>
              </a:solidFill>
              <a:cs typeface="B Nazanin" panose="00000400000000000000" pitchFamily="2" charset="-78"/>
            </a:endParaRPr>
          </a:p>
          <a:p>
            <a:pPr algn="justLow" rtl="1"/>
            <a:r>
              <a:rPr lang="fa-IR" b="1" u="sng" dirty="0">
                <a:solidFill>
                  <a:schemeClr val="tx1">
                    <a:lumMod val="95000"/>
                  </a:schemeClr>
                </a:solidFill>
                <a:cs typeface="B Nazanin" panose="00000400000000000000" pitchFamily="2" charset="-78"/>
              </a:rPr>
              <a:t>ذینفعان بالادستی </a:t>
            </a:r>
            <a:r>
              <a:rPr lang="fa-IR" sz="2000" b="1" dirty="0">
                <a:solidFill>
                  <a:schemeClr val="tx1">
                    <a:lumMod val="95000"/>
                  </a:schemeClr>
                </a:solidFill>
                <a:cs typeface="B Nazanin" panose="00000400000000000000" pitchFamily="2" charset="-78"/>
              </a:rPr>
              <a:t>(</a:t>
            </a:r>
            <a:r>
              <a:rPr lang="x-none" sz="2000" b="1" dirty="0">
                <a:solidFill>
                  <a:schemeClr val="tx1">
                    <a:lumMod val="95000"/>
                  </a:schemeClr>
                </a:solidFill>
                <a:cs typeface="B Nazanin" panose="00000400000000000000" pitchFamily="2" charset="-78"/>
              </a:rPr>
              <a:t>Upstream St</a:t>
            </a:r>
            <a:r>
              <a:rPr lang="en-US" sz="2000" b="1" dirty="0" err="1">
                <a:solidFill>
                  <a:schemeClr val="tx1">
                    <a:lumMod val="95000"/>
                  </a:schemeClr>
                </a:solidFill>
                <a:cs typeface="B Nazanin" panose="00000400000000000000" pitchFamily="2" charset="-78"/>
              </a:rPr>
              <a:t>ake</a:t>
            </a:r>
            <a:r>
              <a:rPr lang="x-none" sz="2000" b="1" dirty="0">
                <a:solidFill>
                  <a:schemeClr val="tx1">
                    <a:lumMod val="95000"/>
                  </a:schemeClr>
                </a:solidFill>
                <a:cs typeface="B Nazanin" panose="00000400000000000000" pitchFamily="2" charset="-78"/>
              </a:rPr>
              <a:t>holder</a:t>
            </a:r>
            <a:r>
              <a:rPr lang="fa-IR" sz="2000" b="1" dirty="0">
                <a:solidFill>
                  <a:schemeClr val="tx1">
                    <a:lumMod val="95000"/>
                  </a:schemeClr>
                </a:solidFill>
                <a:cs typeface="B Nazanin" panose="00000400000000000000" pitchFamily="2" charset="-78"/>
              </a:rPr>
              <a:t>)): منظور سازمان‌ها و نهادهای بالادستی و مشتریان عمده یک کتابخانه هستند(مانند وزارت ارشاد،کتابخانه ملی، نهاد کتابخانه­های عمومی، کتابخانه­های شهرداری، انجمن علمی کتابداری و اطلاع­رسانی، انجمن ترویج علم ایران و...) که از خدمات و محصولات یک کتابخانه بهره‌مند می‌شوند. همچنین این ذینفعان می‌توانند بر روی عملکرد کتایخانه تاثیر بگذارند. </a:t>
            </a:r>
            <a:endParaRPr lang="en-US" sz="2000" b="1" dirty="0">
              <a:solidFill>
                <a:schemeClr val="tx1">
                  <a:lumMod val="95000"/>
                </a:schemeClr>
              </a:solidFill>
              <a:cs typeface="B Nazanin" panose="00000400000000000000" pitchFamily="2" charset="-78"/>
            </a:endParaRPr>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14</a:t>
            </a:fld>
            <a:endParaRPr lang="en-US"/>
          </a:p>
        </p:txBody>
      </p:sp>
    </p:spTree>
    <p:extLst>
      <p:ext uri="{BB962C8B-B14F-4D97-AF65-F5344CB8AC3E}">
        <p14:creationId xmlns:p14="http://schemas.microsoft.com/office/powerpoint/2010/main" val="1220391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858900"/>
          </a:xfrm>
        </p:spPr>
        <p:txBody>
          <a:bodyPr/>
          <a:lstStyle/>
          <a:p>
            <a:pPr algn="ctr"/>
            <a:r>
              <a:rPr lang="fa-IR" b="1" dirty="0">
                <a:solidFill>
                  <a:schemeClr val="bg1"/>
                </a:solidFill>
                <a:cs typeface="B Titr" panose="00000700000000000000" pitchFamily="2" charset="-78"/>
              </a:rPr>
              <a:t>ذینفعان کتابخانه</a:t>
            </a:r>
            <a:endParaRPr lang="en-US" dirty="0">
              <a:cs typeface="B Titr" panose="00000700000000000000" pitchFamily="2" charset="-78"/>
            </a:endParaRPr>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15</a:t>
            </a:fld>
            <a:endParaRPr lang="en-US"/>
          </a:p>
        </p:txBody>
      </p:sp>
      <p:pic>
        <p:nvPicPr>
          <p:cNvPr id="6" name="Content Placeholder 5"/>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1411" y="1569493"/>
            <a:ext cx="9905999" cy="4221707"/>
          </a:xfrm>
          <a:prstGeom prst="rect">
            <a:avLst/>
          </a:prstGeom>
          <a:noFill/>
          <a:ln>
            <a:noFill/>
          </a:ln>
        </p:spPr>
      </p:pic>
    </p:spTree>
    <p:extLst>
      <p:ext uri="{BB962C8B-B14F-4D97-AF65-F5344CB8AC3E}">
        <p14:creationId xmlns:p14="http://schemas.microsoft.com/office/powerpoint/2010/main" val="199251858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16</a:t>
            </a:fld>
            <a:endParaRPr lang="en-US"/>
          </a:p>
        </p:txBody>
      </p:sp>
      <p:sp>
        <p:nvSpPr>
          <p:cNvPr id="17" name="Rectangle 16"/>
          <p:cNvSpPr/>
          <p:nvPr/>
        </p:nvSpPr>
        <p:spPr>
          <a:xfrm>
            <a:off x="2045376" y="1217227"/>
            <a:ext cx="817093"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سایر خدمات</a:t>
            </a:r>
            <a:endParaRPr lang="en-US" sz="1400" dirty="0">
              <a:solidFill>
                <a:schemeClr val="bg1"/>
              </a:solidFill>
              <a:cs typeface="B Titr" panose="00000700000000000000" pitchFamily="2" charset="-78"/>
            </a:endParaRPr>
          </a:p>
        </p:txBody>
      </p:sp>
      <p:sp>
        <p:nvSpPr>
          <p:cNvPr id="19" name="Rectangle 18"/>
          <p:cNvSpPr/>
          <p:nvPr/>
        </p:nvSpPr>
        <p:spPr>
          <a:xfrm>
            <a:off x="3104367" y="1208121"/>
            <a:ext cx="1130497"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خدمات گروههای ویژه</a:t>
            </a:r>
            <a:endParaRPr lang="en-US" sz="1400" dirty="0">
              <a:solidFill>
                <a:schemeClr val="bg1"/>
              </a:solidFill>
              <a:cs typeface="B Titr" panose="00000700000000000000" pitchFamily="2" charset="-78"/>
            </a:endParaRPr>
          </a:p>
        </p:txBody>
      </p:sp>
      <p:sp>
        <p:nvSpPr>
          <p:cNvPr id="20" name="Rectangle 19"/>
          <p:cNvSpPr/>
          <p:nvPr/>
        </p:nvSpPr>
        <p:spPr>
          <a:xfrm>
            <a:off x="7091793" y="1237341"/>
            <a:ext cx="1130480"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تامین منابع</a:t>
            </a:r>
            <a:endParaRPr lang="en-US" sz="1400" dirty="0">
              <a:solidFill>
                <a:schemeClr val="bg1"/>
              </a:solidFill>
              <a:cs typeface="B Titr" panose="00000700000000000000" pitchFamily="2" charset="-78"/>
            </a:endParaRPr>
          </a:p>
        </p:txBody>
      </p:sp>
      <p:sp>
        <p:nvSpPr>
          <p:cNvPr id="21" name="Rectangle 20"/>
          <p:cNvSpPr/>
          <p:nvPr/>
        </p:nvSpPr>
        <p:spPr>
          <a:xfrm>
            <a:off x="5811179" y="1199019"/>
            <a:ext cx="1059970"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خدمات مرجع</a:t>
            </a:r>
            <a:endParaRPr lang="en-US" sz="1400" dirty="0">
              <a:solidFill>
                <a:schemeClr val="bg1"/>
              </a:solidFill>
              <a:cs typeface="B Titr" panose="00000700000000000000" pitchFamily="2" charset="-78"/>
            </a:endParaRPr>
          </a:p>
        </p:txBody>
      </p:sp>
      <p:sp>
        <p:nvSpPr>
          <p:cNvPr id="22" name="Rectangle 21"/>
          <p:cNvSpPr/>
          <p:nvPr/>
        </p:nvSpPr>
        <p:spPr>
          <a:xfrm>
            <a:off x="4441859" y="1199019"/>
            <a:ext cx="1214642"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خدمات عمومی</a:t>
            </a:r>
            <a:endParaRPr lang="en-US" sz="1400" dirty="0">
              <a:solidFill>
                <a:schemeClr val="bg1"/>
              </a:solidFill>
              <a:cs typeface="B Titr" panose="00000700000000000000" pitchFamily="2" charset="-78"/>
            </a:endParaRPr>
          </a:p>
        </p:txBody>
      </p:sp>
      <p:sp>
        <p:nvSpPr>
          <p:cNvPr id="23" name="Rectangle 22"/>
          <p:cNvSpPr/>
          <p:nvPr/>
        </p:nvSpPr>
        <p:spPr>
          <a:xfrm>
            <a:off x="5811179" y="4175699"/>
            <a:ext cx="1059970" cy="614143"/>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برون سازمانی</a:t>
            </a:r>
            <a:endParaRPr lang="en-US" sz="1400" dirty="0">
              <a:solidFill>
                <a:schemeClr val="bg1"/>
              </a:solidFill>
              <a:cs typeface="B Titr" panose="00000700000000000000" pitchFamily="2" charset="-78"/>
            </a:endParaRPr>
          </a:p>
        </p:txBody>
      </p:sp>
      <p:sp>
        <p:nvSpPr>
          <p:cNvPr id="24" name="Rectangle 23"/>
          <p:cNvSpPr/>
          <p:nvPr/>
        </p:nvSpPr>
        <p:spPr>
          <a:xfrm>
            <a:off x="7091793" y="4166590"/>
            <a:ext cx="1230181" cy="623252"/>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درون سازمانی</a:t>
            </a:r>
            <a:endParaRPr lang="en-US" sz="1400" dirty="0">
              <a:solidFill>
                <a:schemeClr val="bg1"/>
              </a:solidFill>
              <a:cs typeface="B Titr" panose="00000700000000000000" pitchFamily="2" charset="-78"/>
            </a:endParaRPr>
          </a:p>
        </p:txBody>
      </p:sp>
      <p:sp>
        <p:nvSpPr>
          <p:cNvPr id="26" name="Down Arrow 25"/>
          <p:cNvSpPr/>
          <p:nvPr/>
        </p:nvSpPr>
        <p:spPr>
          <a:xfrm>
            <a:off x="9986682" y="2149432"/>
            <a:ext cx="190988" cy="16492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ight Arrow 31"/>
          <p:cNvSpPr/>
          <p:nvPr/>
        </p:nvSpPr>
        <p:spPr>
          <a:xfrm rot="10800000">
            <a:off x="8311005" y="1524301"/>
            <a:ext cx="452650" cy="120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ight Arrow 32"/>
          <p:cNvSpPr/>
          <p:nvPr/>
        </p:nvSpPr>
        <p:spPr>
          <a:xfrm rot="10800000">
            <a:off x="8311003" y="4461306"/>
            <a:ext cx="452651" cy="927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3" name="Straight Arrow Connector 72"/>
          <p:cNvCxnSpPr>
            <a:stCxn id="24" idx="1"/>
            <a:endCxn id="23" idx="3"/>
          </p:cNvCxnSpPr>
          <p:nvPr/>
        </p:nvCxnSpPr>
        <p:spPr>
          <a:xfrm flipH="1">
            <a:off x="6871149" y="4478216"/>
            <a:ext cx="220644" cy="45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8799445" y="969585"/>
            <a:ext cx="2531164" cy="1164018"/>
          </a:xfrm>
          <a:prstGeom prst="ellipse">
            <a:avLst/>
          </a:prstGeom>
          <a:solidFill>
            <a:srgbClr val="FFC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1400" b="1" dirty="0">
                <a:solidFill>
                  <a:schemeClr val="bg1"/>
                </a:solidFill>
                <a:cs typeface="B Titr" panose="00000700000000000000" pitchFamily="2" charset="-78"/>
              </a:rPr>
              <a:t>منطق پایپ یا </a:t>
            </a:r>
            <a:r>
              <a:rPr lang="fa-IR" sz="1400" dirty="0">
                <a:solidFill>
                  <a:schemeClr val="bg1">
                    <a:lumMod val="95000"/>
                    <a:lumOff val="5000"/>
                  </a:schemeClr>
                </a:solidFill>
                <a:cs typeface="B Titr" panose="00000700000000000000" pitchFamily="2" charset="-78"/>
              </a:rPr>
              <a:t>تفکر</a:t>
            </a:r>
            <a:r>
              <a:rPr lang="fa-IR" sz="1400" b="1" dirty="0">
                <a:solidFill>
                  <a:schemeClr val="bg1"/>
                </a:solidFill>
                <a:cs typeface="B Titr" panose="00000700000000000000" pitchFamily="2" charset="-78"/>
              </a:rPr>
              <a:t> لوله‌ای</a:t>
            </a:r>
          </a:p>
          <a:p>
            <a:pPr algn="ctr"/>
            <a:r>
              <a:rPr lang="x-none" sz="1400" b="1" dirty="0">
                <a:solidFill>
                  <a:schemeClr val="bg1"/>
                </a:solidFill>
                <a:cs typeface="B Titr" panose="00000700000000000000" pitchFamily="2" charset="-78"/>
              </a:rPr>
              <a:t>Pipe Thinking</a:t>
            </a:r>
            <a:endParaRPr lang="en-US" sz="1400" dirty="0">
              <a:solidFill>
                <a:schemeClr val="bg1">
                  <a:lumMod val="95000"/>
                  <a:lumOff val="5000"/>
                </a:schemeClr>
              </a:solidFill>
              <a:cs typeface="B Titr" panose="00000700000000000000" pitchFamily="2" charset="-78"/>
            </a:endParaRPr>
          </a:p>
        </p:txBody>
      </p:sp>
      <p:sp>
        <p:nvSpPr>
          <p:cNvPr id="6" name="Oval 5"/>
          <p:cNvSpPr/>
          <p:nvPr/>
        </p:nvSpPr>
        <p:spPr>
          <a:xfrm>
            <a:off x="8799446" y="3798698"/>
            <a:ext cx="2531164" cy="1264895"/>
          </a:xfrm>
          <a:prstGeom prst="ellipse">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1400" b="1" dirty="0">
                <a:solidFill>
                  <a:schemeClr val="bg1"/>
                </a:solidFill>
                <a:cs typeface="B Titr" panose="00000700000000000000" pitchFamily="2" charset="-78"/>
              </a:rPr>
              <a:t>منطق پلت </a:t>
            </a:r>
            <a:r>
              <a:rPr lang="fa-IR" sz="1400" b="1" dirty="0" smtClean="0">
                <a:solidFill>
                  <a:schemeClr val="bg1"/>
                </a:solidFill>
                <a:cs typeface="B Titr" panose="00000700000000000000" pitchFamily="2" charset="-78"/>
              </a:rPr>
              <a:t>فرم </a:t>
            </a:r>
            <a:r>
              <a:rPr lang="fa-IR" sz="1400" b="1" dirty="0">
                <a:solidFill>
                  <a:schemeClr val="bg1"/>
                </a:solidFill>
                <a:cs typeface="B Titr" panose="00000700000000000000" pitchFamily="2" charset="-78"/>
              </a:rPr>
              <a:t>یا </a:t>
            </a:r>
            <a:endParaRPr lang="fa-IR" sz="1400" b="1" dirty="0" smtClean="0">
              <a:solidFill>
                <a:schemeClr val="bg1"/>
              </a:solidFill>
              <a:cs typeface="B Titr" panose="00000700000000000000" pitchFamily="2" charset="-78"/>
            </a:endParaRPr>
          </a:p>
          <a:p>
            <a:pPr algn="ctr" rtl="1"/>
            <a:r>
              <a:rPr lang="fa-IR" sz="1400" b="1" dirty="0" smtClean="0">
                <a:solidFill>
                  <a:schemeClr val="bg1"/>
                </a:solidFill>
                <a:cs typeface="B Titr" panose="00000700000000000000" pitchFamily="2" charset="-78"/>
              </a:rPr>
              <a:t>تفکر </a:t>
            </a:r>
            <a:r>
              <a:rPr lang="fa-IR" sz="1400" b="1" dirty="0">
                <a:solidFill>
                  <a:schemeClr val="bg1"/>
                </a:solidFill>
                <a:cs typeface="B Titr" panose="00000700000000000000" pitchFamily="2" charset="-78"/>
              </a:rPr>
              <a:t>پلت </a:t>
            </a:r>
            <a:r>
              <a:rPr lang="fa-IR" sz="1400" b="1" dirty="0" smtClean="0">
                <a:solidFill>
                  <a:schemeClr val="bg1"/>
                </a:solidFill>
                <a:cs typeface="B Titr" panose="00000700000000000000" pitchFamily="2" charset="-78"/>
              </a:rPr>
              <a:t>فرمی</a:t>
            </a:r>
          </a:p>
          <a:p>
            <a:pPr algn="justLow" rtl="1"/>
            <a:r>
              <a:rPr lang="x-none" sz="1400" b="1" dirty="0" smtClean="0">
                <a:solidFill>
                  <a:schemeClr val="bg1"/>
                </a:solidFill>
                <a:cs typeface="B Titr" panose="00000700000000000000" pitchFamily="2" charset="-78"/>
              </a:rPr>
              <a:t>PlatformThinking</a:t>
            </a:r>
            <a:endParaRPr lang="fa-IR" sz="1400" b="1" dirty="0">
              <a:solidFill>
                <a:schemeClr val="bg1"/>
              </a:solidFill>
              <a:cs typeface="B Titr" panose="00000700000000000000" pitchFamily="2" charset="-78"/>
            </a:endParaRPr>
          </a:p>
        </p:txBody>
      </p:sp>
      <p:sp>
        <p:nvSpPr>
          <p:cNvPr id="37" name="Rectangle 36"/>
          <p:cNvSpPr/>
          <p:nvPr/>
        </p:nvSpPr>
        <p:spPr>
          <a:xfrm>
            <a:off x="4594259" y="2385089"/>
            <a:ext cx="1214642"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مراجعه کننده</a:t>
            </a:r>
            <a:endParaRPr lang="en-US" sz="1400" dirty="0">
              <a:solidFill>
                <a:schemeClr val="bg1"/>
              </a:solidFill>
              <a:cs typeface="B Titr" panose="00000700000000000000" pitchFamily="2" charset="-78"/>
            </a:endParaRPr>
          </a:p>
        </p:txBody>
      </p:sp>
      <p:cxnSp>
        <p:nvCxnSpPr>
          <p:cNvPr id="14" name="Straight Arrow Connector 13"/>
          <p:cNvCxnSpPr>
            <a:stCxn id="20" idx="2"/>
            <a:endCxn id="37" idx="3"/>
          </p:cNvCxnSpPr>
          <p:nvPr/>
        </p:nvCxnSpPr>
        <p:spPr>
          <a:xfrm flipH="1">
            <a:off x="5808901" y="1851490"/>
            <a:ext cx="1848132" cy="840674"/>
          </a:xfrm>
          <a:prstGeom prst="straightConnector1">
            <a:avLst/>
          </a:prstGeom>
          <a:ln cmpd="sng">
            <a:headEnd type="triangle" w="sm" len="med"/>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21" idx="2"/>
          </p:cNvCxnSpPr>
          <p:nvPr/>
        </p:nvCxnSpPr>
        <p:spPr>
          <a:xfrm flipH="1">
            <a:off x="5656501" y="1813168"/>
            <a:ext cx="684663" cy="5079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120896" y="1813168"/>
            <a:ext cx="0" cy="6141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stCxn id="19" idx="2"/>
          </p:cNvCxnSpPr>
          <p:nvPr/>
        </p:nvCxnSpPr>
        <p:spPr>
          <a:xfrm>
            <a:off x="3669616" y="1822270"/>
            <a:ext cx="1117537" cy="5628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37" idx="1"/>
          </p:cNvCxnSpPr>
          <p:nvPr/>
        </p:nvCxnSpPr>
        <p:spPr>
          <a:xfrm>
            <a:off x="2553336" y="1895327"/>
            <a:ext cx="2040923" cy="7968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Rectangle 50"/>
          <p:cNvSpPr/>
          <p:nvPr/>
        </p:nvSpPr>
        <p:spPr>
          <a:xfrm>
            <a:off x="4441858" y="4202199"/>
            <a:ext cx="1080173"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مردم</a:t>
            </a:r>
            <a:endParaRPr lang="en-US" sz="1400" dirty="0">
              <a:solidFill>
                <a:schemeClr val="bg1"/>
              </a:solidFill>
              <a:cs typeface="B Titr" panose="00000700000000000000" pitchFamily="2" charset="-78"/>
            </a:endParaRPr>
          </a:p>
        </p:txBody>
      </p:sp>
      <p:sp>
        <p:nvSpPr>
          <p:cNvPr id="53" name="Rectangle 52"/>
          <p:cNvSpPr/>
          <p:nvPr/>
        </p:nvSpPr>
        <p:spPr>
          <a:xfrm>
            <a:off x="2980612" y="4211167"/>
            <a:ext cx="1080173" cy="614149"/>
          </a:xfrm>
          <a:prstGeom prst="rect">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fa-IR" sz="1400" dirty="0" smtClean="0">
                <a:solidFill>
                  <a:schemeClr val="bg1"/>
                </a:solidFill>
                <a:cs typeface="B Titr" panose="00000700000000000000" pitchFamily="2" charset="-78"/>
              </a:rPr>
              <a:t>کتابداران</a:t>
            </a:r>
            <a:endParaRPr lang="en-US" sz="1400" dirty="0">
              <a:solidFill>
                <a:schemeClr val="bg1"/>
              </a:solidFill>
              <a:cs typeface="B Titr" panose="00000700000000000000" pitchFamily="2" charset="-78"/>
            </a:endParaRPr>
          </a:p>
        </p:txBody>
      </p:sp>
      <p:sp>
        <p:nvSpPr>
          <p:cNvPr id="43" name="U-Turn Arrow 42"/>
          <p:cNvSpPr/>
          <p:nvPr/>
        </p:nvSpPr>
        <p:spPr>
          <a:xfrm>
            <a:off x="3669616" y="3798699"/>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6" name="U-Turn Arrow 55"/>
          <p:cNvSpPr/>
          <p:nvPr/>
        </p:nvSpPr>
        <p:spPr>
          <a:xfrm>
            <a:off x="5091953" y="3791186"/>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7" name="U-Turn Arrow 56"/>
          <p:cNvSpPr/>
          <p:nvPr/>
        </p:nvSpPr>
        <p:spPr>
          <a:xfrm>
            <a:off x="6522542" y="3823594"/>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8" name="U-Turn Arrow 57"/>
          <p:cNvSpPr/>
          <p:nvPr/>
        </p:nvSpPr>
        <p:spPr>
          <a:xfrm rot="10800000">
            <a:off x="6457631" y="4775847"/>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U-Turn Arrow 58"/>
          <p:cNvSpPr/>
          <p:nvPr/>
        </p:nvSpPr>
        <p:spPr>
          <a:xfrm rot="10800000">
            <a:off x="5068104" y="4820673"/>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U-Turn Arrow 59"/>
          <p:cNvSpPr/>
          <p:nvPr/>
        </p:nvSpPr>
        <p:spPr>
          <a:xfrm rot="10800000">
            <a:off x="3633742" y="4838602"/>
            <a:ext cx="1422337" cy="342996"/>
          </a:xfrm>
          <a:prstGeom prst="utur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Right Arrow 60"/>
          <p:cNvSpPr/>
          <p:nvPr/>
        </p:nvSpPr>
        <p:spPr>
          <a:xfrm rot="10800000">
            <a:off x="2439129" y="4452345"/>
            <a:ext cx="452651" cy="927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824752" y="3843524"/>
            <a:ext cx="1585983" cy="1264895"/>
          </a:xfrm>
          <a:prstGeom prst="ellipse">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fa-IR" sz="1400" b="1" dirty="0" smtClean="0">
                <a:solidFill>
                  <a:schemeClr val="bg1"/>
                </a:solidFill>
                <a:cs typeface="B Titr" panose="00000700000000000000" pitchFamily="2" charset="-78"/>
              </a:rPr>
              <a:t>هم افزایی</a:t>
            </a:r>
          </a:p>
          <a:p>
            <a:pPr algn="ctr" rtl="1"/>
            <a:r>
              <a:rPr lang="fa-IR" sz="1400" b="1" dirty="0" smtClean="0">
                <a:solidFill>
                  <a:schemeClr val="bg1"/>
                </a:solidFill>
                <a:cs typeface="B Titr" panose="00000700000000000000" pitchFamily="2" charset="-78"/>
              </a:rPr>
              <a:t>ایده های نوآورانه</a:t>
            </a:r>
            <a:endParaRPr lang="fa-IR" sz="1400" b="1" dirty="0">
              <a:solidFill>
                <a:schemeClr val="bg1"/>
              </a:solidFill>
              <a:cs typeface="B Titr" panose="00000700000000000000" pitchFamily="2" charset="-78"/>
            </a:endParaRPr>
          </a:p>
        </p:txBody>
      </p:sp>
    </p:spTree>
    <p:extLst>
      <p:ext uri="{BB962C8B-B14F-4D97-AF65-F5344CB8AC3E}">
        <p14:creationId xmlns:p14="http://schemas.microsoft.com/office/powerpoint/2010/main" val="7524764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3762" y="474008"/>
            <a:ext cx="10333412" cy="5409265"/>
          </a:xfrm>
        </p:spPr>
        <p:txBody>
          <a:bodyPr>
            <a:normAutofit/>
          </a:bodyPr>
          <a:lstStyle/>
          <a:p>
            <a:pPr algn="r" rtl="1"/>
            <a:r>
              <a:rPr lang="fa-IR" sz="1800" b="1" dirty="0" smtClean="0">
                <a:solidFill>
                  <a:schemeClr val="bg1"/>
                </a:solidFill>
                <a:cs typeface="B Mitra" panose="00000400000000000000" pitchFamily="2" charset="-78"/>
              </a:rPr>
              <a:t>اﺷﺮﻓﻲ، </a:t>
            </a:r>
            <a:r>
              <a:rPr lang="fa-IR" sz="1800" b="1" dirty="0">
                <a:solidFill>
                  <a:schemeClr val="bg1"/>
                </a:solidFill>
                <a:cs typeface="B Mitra" panose="00000400000000000000" pitchFamily="2" charset="-78"/>
              </a:rPr>
              <a:t>ﺣﺴﻦ </a:t>
            </a:r>
            <a:r>
              <a:rPr lang="fa-IR" sz="1800" b="1" dirty="0" smtClean="0">
                <a:solidFill>
                  <a:schemeClr val="bg1"/>
                </a:solidFill>
                <a:cs typeface="B Mitra" panose="00000400000000000000" pitchFamily="2" charset="-78"/>
              </a:rPr>
              <a:t>، کاظم پور، زهرا(1386). ﻣﺪل </a:t>
            </a:r>
            <a:r>
              <a:rPr lang="fa-IR" sz="1800" b="1" dirty="0">
                <a:solidFill>
                  <a:schemeClr val="bg1"/>
                </a:solidFill>
                <a:cs typeface="B Mitra" panose="00000400000000000000" pitchFamily="2" charset="-78"/>
              </a:rPr>
              <a:t>ﻻﻳﺐ </a:t>
            </a:r>
            <a:r>
              <a:rPr lang="fa-IR" sz="1800" b="1" dirty="0" smtClean="0">
                <a:solidFill>
                  <a:schemeClr val="bg1"/>
                </a:solidFill>
                <a:cs typeface="B Mitra" panose="00000400000000000000" pitchFamily="2" charset="-78"/>
              </a:rPr>
              <a:t>ﻛﻮال و کاربرد آن در </a:t>
            </a:r>
            <a:r>
              <a:rPr lang="fa-IR" sz="1800" b="1" dirty="0">
                <a:solidFill>
                  <a:schemeClr val="bg1"/>
                </a:solidFill>
                <a:cs typeface="B Mitra" panose="00000400000000000000" pitchFamily="2" charset="-78"/>
              </a:rPr>
              <a:t>ﻛﺘﺎﺑﺨﺎﻧﻪ </a:t>
            </a:r>
            <a:r>
              <a:rPr lang="fa-IR" sz="1800" b="1" dirty="0" smtClean="0">
                <a:solidFill>
                  <a:schemeClr val="bg1"/>
                </a:solidFill>
                <a:cs typeface="B Mitra" panose="00000400000000000000" pitchFamily="2" charset="-78"/>
              </a:rPr>
              <a:t>ﻫﺎی داﻧﺸﮕﺎﻫﻰ. تهران : فصلنامه کتاب، 70، 197-214.</a:t>
            </a:r>
          </a:p>
          <a:p>
            <a:pPr algn="r" rtl="1"/>
            <a:r>
              <a:rPr lang="fa-IR" sz="1800" b="1" dirty="0">
                <a:solidFill>
                  <a:schemeClr val="bg1"/>
                </a:solidFill>
                <a:cs typeface="B Mitra" panose="00000400000000000000" pitchFamily="2" charset="-78"/>
              </a:rPr>
              <a:t>اﺷﺮﻓﻲ، ﺣﺴﻦ ، کاظم پور، </a:t>
            </a:r>
            <a:r>
              <a:rPr lang="fa-IR" sz="1800" b="1" dirty="0" smtClean="0">
                <a:solidFill>
                  <a:schemeClr val="bg1"/>
                </a:solidFill>
                <a:cs typeface="B Mitra" panose="00000400000000000000" pitchFamily="2" charset="-78"/>
              </a:rPr>
              <a:t>زهرا(1393). تحلیل </a:t>
            </a:r>
            <a:r>
              <a:rPr lang="fa-IR" sz="1800" b="1" dirty="0">
                <a:solidFill>
                  <a:schemeClr val="bg1"/>
                </a:solidFill>
                <a:cs typeface="B Mitra" panose="00000400000000000000" pitchFamily="2" charset="-78"/>
              </a:rPr>
              <a:t>شکاف </a:t>
            </a:r>
            <a:r>
              <a:rPr lang="fa-IR" sz="1800" b="1" dirty="0" smtClean="0">
                <a:solidFill>
                  <a:schemeClr val="bg1"/>
                </a:solidFill>
                <a:cs typeface="B Mitra" panose="00000400000000000000" pitchFamily="2" charset="-78"/>
              </a:rPr>
              <a:t>کیفیت </a:t>
            </a:r>
            <a:r>
              <a:rPr lang="fa-IR" sz="1800" b="1" dirty="0">
                <a:solidFill>
                  <a:schemeClr val="bg1"/>
                </a:solidFill>
                <a:cs typeface="B Mitra" panose="00000400000000000000" pitchFamily="2" charset="-78"/>
              </a:rPr>
              <a:t>خدمات </a:t>
            </a:r>
            <a:r>
              <a:rPr lang="fa-IR" sz="1800" b="1" dirty="0" smtClean="0">
                <a:solidFill>
                  <a:schemeClr val="bg1"/>
                </a:solidFill>
                <a:cs typeface="B Mitra" panose="00000400000000000000" pitchFamily="2" charset="-78"/>
              </a:rPr>
              <a:t>کتابخانه های مرکزی </a:t>
            </a:r>
            <a:r>
              <a:rPr lang="fa-IR" sz="1800" b="1" dirty="0">
                <a:solidFill>
                  <a:schemeClr val="bg1"/>
                </a:solidFill>
                <a:cs typeface="B Mitra" panose="00000400000000000000" pitchFamily="2" charset="-78"/>
              </a:rPr>
              <a:t>دانشگاههای دولتی شهر اصفهان  براساس </a:t>
            </a:r>
            <a:r>
              <a:rPr lang="fa-IR" sz="1800" b="1" dirty="0" smtClean="0">
                <a:solidFill>
                  <a:schemeClr val="bg1"/>
                </a:solidFill>
                <a:cs typeface="B Mitra" panose="00000400000000000000" pitchFamily="2" charset="-78"/>
              </a:rPr>
              <a:t>مدل </a:t>
            </a:r>
            <a:r>
              <a:rPr lang="fa-IR" sz="1800" b="1" dirty="0">
                <a:solidFill>
                  <a:schemeClr val="bg1"/>
                </a:solidFill>
                <a:cs typeface="B Mitra" panose="00000400000000000000" pitchFamily="2" charset="-78"/>
              </a:rPr>
              <a:t>لایب </a:t>
            </a:r>
            <a:r>
              <a:rPr lang="fa-IR" sz="1800" b="1" dirty="0" smtClean="0">
                <a:solidFill>
                  <a:schemeClr val="bg1"/>
                </a:solidFill>
                <a:cs typeface="B Mitra" panose="00000400000000000000" pitchFamily="2" charset="-78"/>
              </a:rPr>
              <a:t>کوال. تهران : فصلنامه </a:t>
            </a:r>
            <a:r>
              <a:rPr lang="fa-IR" sz="1800" b="1" dirty="0">
                <a:solidFill>
                  <a:schemeClr val="bg1"/>
                </a:solidFill>
                <a:cs typeface="B Mitra" panose="00000400000000000000" pitchFamily="2" charset="-78"/>
              </a:rPr>
              <a:t>مدیریت اطلاعات و دانش </a:t>
            </a:r>
            <a:r>
              <a:rPr lang="fa-IR" sz="1800" b="1" dirty="0" smtClean="0">
                <a:solidFill>
                  <a:schemeClr val="bg1"/>
                </a:solidFill>
                <a:cs typeface="B Mitra" panose="00000400000000000000" pitchFamily="2" charset="-78"/>
              </a:rPr>
              <a:t>شناسی، 1(1)، 71-83.</a:t>
            </a:r>
          </a:p>
          <a:p>
            <a:pPr algn="r" rtl="1"/>
            <a:r>
              <a:rPr lang="fa-IR" sz="1800" b="1" dirty="0" smtClean="0">
                <a:solidFill>
                  <a:schemeClr val="bg1"/>
                </a:solidFill>
                <a:cs typeface="B Mitra" panose="00000400000000000000" pitchFamily="2" charset="-78"/>
              </a:rPr>
              <a:t>بیگدلی، زهرا، شریفی، سمیه(1387). درآمدی بر مفهوم مکان. تهران : کتابداری و </a:t>
            </a:r>
            <a:r>
              <a:rPr lang="fa-IR" sz="1800" b="1" dirty="0">
                <a:solidFill>
                  <a:schemeClr val="bg1"/>
                </a:solidFill>
                <a:cs typeface="B Mitra" panose="00000400000000000000" pitchFamily="2" charset="-78"/>
              </a:rPr>
              <a:t>اطلاع </a:t>
            </a:r>
            <a:r>
              <a:rPr lang="fa-IR" sz="1800" b="1" dirty="0" smtClean="0">
                <a:solidFill>
                  <a:schemeClr val="bg1"/>
                </a:solidFill>
                <a:cs typeface="B Mitra" panose="00000400000000000000" pitchFamily="2" charset="-78"/>
              </a:rPr>
              <a:t>رسانی، 11(4)، 239-254.</a:t>
            </a:r>
            <a:endParaRPr lang="fa-IR" sz="2000" b="1" dirty="0">
              <a:solidFill>
                <a:schemeClr val="bg1"/>
              </a:solidFill>
              <a:cs typeface="B Mitra" panose="00000400000000000000" pitchFamily="2" charset="-78"/>
            </a:endParaRPr>
          </a:p>
          <a:p>
            <a:pPr algn="r" rtl="1"/>
            <a:r>
              <a:rPr lang="fa-IR" sz="1800" b="1" dirty="0">
                <a:solidFill>
                  <a:schemeClr val="bg1"/>
                </a:solidFill>
                <a:cs typeface="B Mitra" panose="00000400000000000000" pitchFamily="2" charset="-78"/>
              </a:rPr>
              <a:t>حری، عباس،(1381). دایره­المعارف کتابداری و اطلاع­رسانی. تهران : کتابخانه ملی جمهوری اسلامی ایران. </a:t>
            </a:r>
            <a:endParaRPr lang="fa-IR" sz="1800" b="1" dirty="0" smtClean="0">
              <a:solidFill>
                <a:schemeClr val="bg1"/>
              </a:solidFill>
              <a:cs typeface="B Mitra" panose="00000400000000000000" pitchFamily="2" charset="-78"/>
            </a:endParaRPr>
          </a:p>
          <a:p>
            <a:pPr algn="r" rtl="1"/>
            <a:r>
              <a:rPr lang="fa-IR" sz="1800" b="1" dirty="0">
                <a:solidFill>
                  <a:schemeClr val="bg1"/>
                </a:solidFill>
                <a:cs typeface="B Mitra" panose="00000400000000000000" pitchFamily="2" charset="-78"/>
              </a:rPr>
              <a:t>ﻣﺤﻤﺪﺑﻴﮕﻲ، ﻓﺎﻃﻤﻪ، ﺣﺴﻦ زاده، </a:t>
            </a:r>
            <a:r>
              <a:rPr lang="fa-IR" sz="1800" b="1" dirty="0" smtClean="0">
                <a:solidFill>
                  <a:schemeClr val="bg1"/>
                </a:solidFill>
                <a:cs typeface="B Mitra" panose="00000400000000000000" pitchFamily="2" charset="-78"/>
              </a:rPr>
              <a:t>ﻣﺤﻤﺪ(1388). </a:t>
            </a:r>
            <a:r>
              <a:rPr lang="fa-IR" sz="1800" b="1" dirty="0">
                <a:solidFill>
                  <a:schemeClr val="bg1"/>
                </a:solidFill>
                <a:cs typeface="B Mitra" panose="00000400000000000000" pitchFamily="2" charset="-78"/>
              </a:rPr>
              <a:t>ارزﻳﺎﺑﻲ ﻛﻴﻔﻴﺖ ﺧﺪﻣﺎت ﻛﺘﺎﺑﺨﺎﻧﻪ ﻫﺎي ﻋﻤﻮﻣﻲ واﺑﺴﺘﻪ ﺑﻪ ﻧﻬﺎد ﻛﺘﺎﺑﺨﺎﻧﻪ ﻫﺎي ﻋﻤﻮﻣﻲ ﻛﺸﻮر در ﺷﻬﺮ ﻗﺰوﻳﻦ ﺑﺎ اﺳﺘﻔﺎده از اﺑﺰار ﻟﻴﺐ ﻛﻮال</a:t>
            </a:r>
            <a:r>
              <a:rPr lang="fa-IR" sz="1800" b="1" dirty="0" smtClean="0">
                <a:solidFill>
                  <a:schemeClr val="bg1"/>
                </a:solidFill>
                <a:cs typeface="B Mitra" panose="00000400000000000000" pitchFamily="2" charset="-78"/>
              </a:rPr>
              <a:t>. تهران : </a:t>
            </a:r>
            <a:r>
              <a:rPr lang="fa-IR" sz="1800" b="1" dirty="0">
                <a:solidFill>
                  <a:schemeClr val="bg1"/>
                </a:solidFill>
                <a:cs typeface="B Mitra" panose="00000400000000000000" pitchFamily="2" charset="-78"/>
              </a:rPr>
              <a:t>پیام </a:t>
            </a:r>
            <a:r>
              <a:rPr lang="fa-IR" sz="1800" b="1" dirty="0" smtClean="0">
                <a:solidFill>
                  <a:schemeClr val="bg1"/>
                </a:solidFill>
                <a:cs typeface="B Mitra" panose="00000400000000000000" pitchFamily="2" charset="-78"/>
              </a:rPr>
              <a:t>کتابخانه.</a:t>
            </a:r>
            <a:r>
              <a:rPr lang="en-US" sz="1800" b="1" dirty="0" smtClean="0">
                <a:solidFill>
                  <a:schemeClr val="bg1"/>
                </a:solidFill>
                <a:cs typeface="B Mitra" panose="00000400000000000000" pitchFamily="2" charset="-78"/>
              </a:rPr>
              <a:t> </a:t>
            </a:r>
            <a:r>
              <a:rPr lang="fa-IR" sz="1800" b="1" dirty="0" smtClean="0">
                <a:solidFill>
                  <a:schemeClr val="bg1"/>
                </a:solidFill>
                <a:cs typeface="B Mitra" panose="00000400000000000000" pitchFamily="2" charset="-78"/>
              </a:rPr>
              <a:t> 7-29.</a:t>
            </a:r>
            <a:endParaRPr lang="en-US" sz="1800" b="1" dirty="0">
              <a:solidFill>
                <a:schemeClr val="bg1"/>
              </a:solidFill>
              <a:cs typeface="B Mitra" panose="00000400000000000000" pitchFamily="2" charset="-78"/>
            </a:endParaRPr>
          </a:p>
          <a:p>
            <a:pPr algn="r" rtl="1"/>
            <a:r>
              <a:rPr lang="fa-IR" sz="1800" b="1" dirty="0">
                <a:solidFill>
                  <a:schemeClr val="bg1"/>
                </a:solidFill>
                <a:cs typeface="B Mitra" panose="00000400000000000000" pitchFamily="2" charset="-78"/>
              </a:rPr>
              <a:t>مک­نیف، جین، لوماکس، پاملا، وایتهد، جک(1382</a:t>
            </a:r>
            <a:r>
              <a:rPr lang="fa-IR" sz="1800" b="1" dirty="0" smtClean="0">
                <a:solidFill>
                  <a:schemeClr val="bg1"/>
                </a:solidFill>
                <a:cs typeface="B Mitra" panose="00000400000000000000" pitchFamily="2" charset="-78"/>
              </a:rPr>
              <a:t>). </a:t>
            </a:r>
            <a:r>
              <a:rPr lang="fa-IR" sz="1800" b="1" dirty="0">
                <a:solidFill>
                  <a:schemeClr val="bg1"/>
                </a:solidFill>
                <a:cs typeface="B Mitra" panose="00000400000000000000" pitchFamily="2" charset="-78"/>
              </a:rPr>
              <a:t>اقدام پژوهی (طراحی، اجرا، ارزشیابی). (آهنچیان، محمدرضا، مترجم). تهران : رشد.</a:t>
            </a:r>
            <a:endParaRPr lang="en-US" sz="1800" b="1" dirty="0">
              <a:solidFill>
                <a:schemeClr val="bg1"/>
              </a:solidFill>
              <a:cs typeface="B Mitra" panose="00000400000000000000" pitchFamily="2" charset="-78"/>
            </a:endParaRPr>
          </a:p>
          <a:p>
            <a:r>
              <a:rPr lang="x-none" sz="1400" b="1" dirty="0" smtClean="0">
                <a:solidFill>
                  <a:schemeClr val="bg1"/>
                </a:solidFill>
                <a:cs typeface="B Mitra" panose="00000400000000000000" pitchFamily="2" charset="-78"/>
              </a:rPr>
              <a:t>Akpan </a:t>
            </a:r>
            <a:r>
              <a:rPr lang="x-none" sz="1400" b="1" dirty="0">
                <a:solidFill>
                  <a:schemeClr val="bg1"/>
                </a:solidFill>
                <a:cs typeface="B Mitra" panose="00000400000000000000" pitchFamily="2" charset="-78"/>
              </a:rPr>
              <a:t>Atata, Edidiong, Oji, Helen, E., Tom, Emem, S, (2014). Libraries as Platforms for Innovation and Creativity in Information Delivery Services in a Depressed Economy: An Overview of Nigeria. Asia Pasific Journal of Multidisciplinary Research. (2)5, 125-131.</a:t>
            </a:r>
            <a:endParaRPr lang="en-US" sz="1400" b="1" dirty="0">
              <a:solidFill>
                <a:schemeClr val="bg1"/>
              </a:solidFill>
              <a:cs typeface="B Mitra" panose="00000400000000000000" pitchFamily="2" charset="-78"/>
            </a:endParaRPr>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17</a:t>
            </a:fld>
            <a:endParaRPr lang="en-US"/>
          </a:p>
        </p:txBody>
      </p:sp>
    </p:spTree>
    <p:extLst>
      <p:ext uri="{BB962C8B-B14F-4D97-AF65-F5344CB8AC3E}">
        <p14:creationId xmlns:p14="http://schemas.microsoft.com/office/powerpoint/2010/main" val="2049778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1412" y="477077"/>
            <a:ext cx="9905999" cy="5406197"/>
          </a:xfrm>
        </p:spPr>
        <p:txBody>
          <a:bodyPr>
            <a:normAutofit fontScale="32500" lnSpcReduction="20000"/>
          </a:bodyPr>
          <a:lstStyle/>
          <a:p>
            <a:pPr marL="0" indent="0">
              <a:buNone/>
            </a:pPr>
            <a:r>
              <a:rPr lang="x-none" b="1" dirty="0">
                <a:solidFill>
                  <a:schemeClr val="bg1"/>
                </a:solidFill>
                <a:cs typeface="B Mitra" panose="00000400000000000000" pitchFamily="2" charset="-78"/>
              </a:rPr>
              <a:t> </a:t>
            </a: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Breeding, Marshall. (2015). </a:t>
            </a:r>
            <a:r>
              <a:rPr lang="x-none" sz="3800" b="1" dirty="0">
                <a:solidFill>
                  <a:schemeClr val="bg1"/>
                </a:solidFill>
                <a:cs typeface="B Mitra" panose="00000400000000000000" pitchFamily="2" charset="-78"/>
                <a:hlinkClick r:id="rId2"/>
              </a:rPr>
              <a:t>Library Services Platforms: A Mature Genre of Products,</a:t>
            </a:r>
            <a:r>
              <a:rPr lang="x-none" sz="3800" b="1" dirty="0">
                <a:solidFill>
                  <a:schemeClr val="bg1"/>
                </a:solidFill>
                <a:cs typeface="B Mitra" panose="00000400000000000000" pitchFamily="2" charset="-78"/>
              </a:rPr>
              <a:t> Library Technology Reports. (51)6, 5-19.</a:t>
            </a:r>
            <a:endParaRPr lang="en-US" sz="3800" b="1" dirty="0">
              <a:solidFill>
                <a:schemeClr val="bg1"/>
              </a:solidFill>
              <a:cs typeface="B Mitra" panose="00000400000000000000" pitchFamily="2" charset="-78"/>
            </a:endParaRPr>
          </a:p>
          <a:p>
            <a:pPr marL="0" indent="0">
              <a:buNone/>
            </a:pPr>
            <a:r>
              <a:rPr lang="x-none" sz="3800" b="1" dirty="0">
                <a:solidFill>
                  <a:schemeClr val="bg1"/>
                </a:solidFill>
                <a:cs typeface="B Mitra" panose="00000400000000000000" pitchFamily="2" charset="-78"/>
              </a:rPr>
              <a:t> </a:t>
            </a: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Evans, T. (2008). Meta-Library : A Public Platform for Information Exchange. The degree of Master of Architecture. Dalhousie University Halifax, Nova Scotia, Unpublished.</a:t>
            </a:r>
            <a:endParaRPr lang="en-US" sz="3800" b="1" dirty="0">
              <a:solidFill>
                <a:schemeClr val="bg1"/>
              </a:solidFill>
              <a:cs typeface="B Mitra" panose="00000400000000000000" pitchFamily="2" charset="-78"/>
            </a:endParaRPr>
          </a:p>
          <a:p>
            <a:pPr marL="0" indent="0">
              <a:buNone/>
            </a:pPr>
            <a:r>
              <a:rPr lang="x-none" sz="3800" b="1" dirty="0">
                <a:solidFill>
                  <a:schemeClr val="bg1"/>
                </a:solidFill>
                <a:cs typeface="B Mitra" panose="00000400000000000000" pitchFamily="2" charset="-78"/>
              </a:rPr>
              <a:t> </a:t>
            </a: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Frumkin, J</a:t>
            </a:r>
            <a:r>
              <a:rPr lang="fa-IR" sz="3800" b="1" dirty="0">
                <a:solidFill>
                  <a:schemeClr val="bg1"/>
                </a:solidFill>
                <a:cs typeface="B Mitra" panose="00000400000000000000" pitchFamily="2" charset="-78"/>
              </a:rPr>
              <a:t>.</a:t>
            </a:r>
            <a:r>
              <a:rPr lang="x-none" sz="3800" b="1" dirty="0">
                <a:solidFill>
                  <a:schemeClr val="bg1"/>
                </a:solidFill>
                <a:cs typeface="B Mitra" panose="00000400000000000000" pitchFamily="2" charset="-78"/>
              </a:rPr>
              <a:t> (2006)."The potential of the digital library as a platform", OCLC Systems &amp; Services: International digital library perspectives, Vol. 22 Iss 2 pp. 97 - 99 Permanent link to this document: </a:t>
            </a:r>
            <a:r>
              <a:rPr lang="x-none" sz="3800" b="1" dirty="0">
                <a:solidFill>
                  <a:schemeClr val="bg1"/>
                </a:solidFill>
                <a:cs typeface="B Mitra" panose="00000400000000000000" pitchFamily="2" charset="-78"/>
                <a:hlinkClick r:id="rId3"/>
              </a:rPr>
              <a:t>http://dx.doi.org/10.1108/10650750610663969</a:t>
            </a:r>
            <a:endParaRPr lang="en-US" sz="3800" b="1" dirty="0">
              <a:solidFill>
                <a:schemeClr val="bg1"/>
              </a:solidFill>
              <a:cs typeface="B Mitra" panose="00000400000000000000" pitchFamily="2" charset="-78"/>
            </a:endParaRPr>
          </a:p>
          <a:p>
            <a:pPr marL="0" indent="0">
              <a:buNone/>
            </a:pPr>
            <a:r>
              <a:rPr lang="x-none" sz="3800" b="1" dirty="0">
                <a:solidFill>
                  <a:schemeClr val="bg1"/>
                </a:solidFill>
                <a:cs typeface="B Mitra" panose="00000400000000000000" pitchFamily="2" charset="-78"/>
              </a:rPr>
              <a:t> </a:t>
            </a: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Grand, Carl. (2012). The future of library systems : Library services platform, ISQ (Information Istandard Quarterly). 24 (4), 4-15.</a:t>
            </a:r>
            <a:endParaRPr lang="en-US" sz="3800" b="1" dirty="0">
              <a:solidFill>
                <a:schemeClr val="bg1"/>
              </a:solidFill>
              <a:cs typeface="B Mitra" panose="00000400000000000000" pitchFamily="2" charset="-78"/>
            </a:endParaRPr>
          </a:p>
          <a:p>
            <a:pPr marL="0" indent="0">
              <a:buNone/>
            </a:pPr>
            <a:r>
              <a:rPr lang="fa-IR" sz="3800" b="1" dirty="0">
                <a:solidFill>
                  <a:schemeClr val="bg1"/>
                </a:solidFill>
                <a:cs typeface="B Mitra" panose="00000400000000000000" pitchFamily="2" charset="-78"/>
              </a:rPr>
              <a:t>       </a:t>
            </a:r>
            <a:r>
              <a:rPr lang="x-none" sz="3800" b="1" dirty="0">
                <a:solidFill>
                  <a:schemeClr val="bg1"/>
                </a:solidFill>
                <a:cs typeface="B Mitra" panose="00000400000000000000" pitchFamily="2" charset="-78"/>
              </a:rPr>
              <a:t>Permanent link to this document: </a:t>
            </a:r>
            <a:r>
              <a:rPr lang="x-none" sz="3800" b="1" dirty="0">
                <a:solidFill>
                  <a:schemeClr val="bg1"/>
                </a:solidFill>
                <a:cs typeface="B Mitra" panose="00000400000000000000" pitchFamily="2" charset="-78"/>
                <a:hlinkClick r:id="rId4"/>
              </a:rPr>
              <a:t>http://dx.doi.org/10.3789/isqv24n4.2012.02</a:t>
            </a:r>
            <a:endParaRPr lang="en-US" sz="3800" b="1" dirty="0">
              <a:solidFill>
                <a:schemeClr val="bg1"/>
              </a:solidFill>
              <a:cs typeface="B Mitra" panose="00000400000000000000" pitchFamily="2" charset="-78"/>
            </a:endParaRPr>
          </a:p>
          <a:p>
            <a:pPr marL="0" indent="0">
              <a:buNone/>
            </a:pP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Tyler, Paul Bevan Alyson, (2009),"An integrated library platform", Program, 43(1), 36 - 48 Permanent link to this document: </a:t>
            </a:r>
            <a:r>
              <a:rPr lang="x-none" sz="3800" b="1" dirty="0">
                <a:solidFill>
                  <a:schemeClr val="bg1"/>
                </a:solidFill>
                <a:cs typeface="B Mitra" panose="00000400000000000000" pitchFamily="2" charset="-78"/>
                <a:hlinkClick r:id="rId5"/>
              </a:rPr>
              <a:t>http://dx.doi.org/10.1108/00330330910934093</a:t>
            </a:r>
            <a:endParaRPr lang="en-US" sz="3800" b="1" dirty="0">
              <a:solidFill>
                <a:schemeClr val="bg1"/>
              </a:solidFill>
              <a:cs typeface="B Mitra" panose="00000400000000000000" pitchFamily="2" charset="-78"/>
            </a:endParaRPr>
          </a:p>
          <a:p>
            <a:pPr marL="0" indent="0">
              <a:buNone/>
            </a:pPr>
            <a:endParaRPr lang="en-US" sz="3800" b="1" dirty="0">
              <a:solidFill>
                <a:schemeClr val="bg1"/>
              </a:solidFill>
              <a:cs typeface="B Mitra" panose="00000400000000000000" pitchFamily="2" charset="-78"/>
            </a:endParaRPr>
          </a:p>
          <a:p>
            <a:r>
              <a:rPr lang="x-none" sz="3800" b="1" dirty="0">
                <a:solidFill>
                  <a:schemeClr val="bg1"/>
                </a:solidFill>
                <a:cs typeface="B Mitra" panose="00000400000000000000" pitchFamily="2" charset="-78"/>
              </a:rPr>
              <a:t>Weinberger, D. (2012). Library as platform, Library Journalm. Available from</a:t>
            </a:r>
            <a:r>
              <a:rPr lang="en-US" sz="3800" b="1" dirty="0">
                <a:solidFill>
                  <a:schemeClr val="bg1"/>
                </a:solidFill>
                <a:cs typeface="B Mitra" panose="00000400000000000000" pitchFamily="2" charset="-78"/>
              </a:rPr>
              <a:t> : </a:t>
            </a:r>
            <a:r>
              <a:rPr lang="x-none" sz="3800" b="1" dirty="0">
                <a:solidFill>
                  <a:schemeClr val="bg1"/>
                </a:solidFill>
                <a:cs typeface="B Mitra" panose="00000400000000000000" pitchFamily="2" charset="-78"/>
                <a:hlinkClick r:id="rId6"/>
              </a:rPr>
              <a:t>http://lj.libraryjournal.com/2012/09/future-of-libraries/by-david-weinberger/</a:t>
            </a:r>
            <a:r>
              <a:rPr lang="en-US" sz="3800" b="1" dirty="0">
                <a:solidFill>
                  <a:schemeClr val="bg1"/>
                </a:solidFill>
                <a:cs typeface="B Mitra" panose="00000400000000000000" pitchFamily="2" charset="-78"/>
              </a:rPr>
              <a:t> </a:t>
            </a:r>
            <a:r>
              <a:rPr lang="x-none" sz="3800" b="1" dirty="0">
                <a:solidFill>
                  <a:schemeClr val="bg1"/>
                </a:solidFill>
                <a:cs typeface="B Mitra" panose="00000400000000000000" pitchFamily="2" charset="-78"/>
              </a:rPr>
              <a:t>Accessed July 16, 2016.</a:t>
            </a:r>
            <a:endParaRPr lang="en-US" sz="3800" b="1" dirty="0">
              <a:solidFill>
                <a:schemeClr val="bg1"/>
              </a:solidFill>
              <a:cs typeface="B Mitra" panose="00000400000000000000" pitchFamily="2" charset="-78"/>
            </a:endParaRPr>
          </a:p>
          <a:p>
            <a:pPr algn="r" rtl="1"/>
            <a:endParaRPr lang="en-US" b="1" dirty="0">
              <a:solidFill>
                <a:schemeClr val="bg1"/>
              </a:solidFill>
              <a:cs typeface="B Mitra" panose="00000400000000000000" pitchFamily="2" charset="-78"/>
            </a:endParaRPr>
          </a:p>
          <a:p>
            <a:endParaRPr lang="en-US" dirty="0"/>
          </a:p>
        </p:txBody>
      </p:sp>
      <p:sp>
        <p:nvSpPr>
          <p:cNvPr id="4" name="Footer Placeholder 3"/>
          <p:cNvSpPr>
            <a:spLocks noGrp="1"/>
          </p:cNvSpPr>
          <p:nvPr>
            <p:ph type="ftr" sz="quarter" idx="11"/>
          </p:nvPr>
        </p:nvSpPr>
        <p:spPr/>
        <p:txBody>
          <a:bodyPr/>
          <a:lstStyle/>
          <a:p>
            <a:r>
              <a:rPr lang="fa-IR" sz="1200" dirty="0" smtClean="0">
                <a:cs typeface="B Titr" panose="00000700000000000000" pitchFamily="2" charset="-78"/>
              </a:rPr>
              <a:t>مهرناز خراسانچی، رییس کتابخانه عمومی حسینیه ارشاد  1395.09.20</a:t>
            </a:r>
            <a:endParaRPr lang="en-US" sz="1200" dirty="0">
              <a:cs typeface="B Titr" panose="00000700000000000000" pitchFamily="2" charset="-78"/>
            </a:endParaRPr>
          </a:p>
        </p:txBody>
      </p:sp>
      <p:sp>
        <p:nvSpPr>
          <p:cNvPr id="5" name="Slide Number Placeholder 4"/>
          <p:cNvSpPr>
            <a:spLocks noGrp="1"/>
          </p:cNvSpPr>
          <p:nvPr>
            <p:ph type="sldNum" sz="quarter" idx="12"/>
          </p:nvPr>
        </p:nvSpPr>
        <p:spPr/>
        <p:txBody>
          <a:bodyPr/>
          <a:lstStyle/>
          <a:p>
            <a:fld id="{6340698F-EDB6-4413-8E53-10CA24B23E56}" type="slidenum">
              <a:rPr lang="en-US" smtClean="0"/>
              <a:t>18</a:t>
            </a:fld>
            <a:endParaRPr lang="en-US"/>
          </a:p>
        </p:txBody>
      </p:sp>
    </p:spTree>
    <p:extLst>
      <p:ext uri="{BB962C8B-B14F-4D97-AF65-F5344CB8AC3E}">
        <p14:creationId xmlns:p14="http://schemas.microsoft.com/office/powerpoint/2010/main" val="103747473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Circuit</Template>
  <TotalTime>611</TotalTime>
  <Words>1866</Words>
  <Application>Microsoft Office PowerPoint</Application>
  <PresentationFormat>Widescreen</PresentationFormat>
  <Paragraphs>126</Paragraphs>
  <Slides>18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B Nazanin</vt:lpstr>
      <vt:lpstr>Trebuchet MS</vt:lpstr>
      <vt:lpstr>Tw Cen MT</vt:lpstr>
      <vt:lpstr>Calibri</vt:lpstr>
      <vt:lpstr>B Mitra</vt:lpstr>
      <vt:lpstr>Wingdings</vt:lpstr>
      <vt:lpstr>Arial</vt:lpstr>
      <vt:lpstr>B Titr</vt:lpstr>
      <vt:lpstr>Circuit</vt:lpstr>
      <vt:lpstr>کتابخانه به عنوان مکان،  گامی برای رسیدن به  تفکر پلت فرمی کتابخانه ها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نگرش‌های موجود به تفکر پلت فرمی در کتابخانه‌ها </vt:lpstr>
      <vt:lpstr>PowerPoint Presentation</vt:lpstr>
      <vt:lpstr>PowerPoint Presentation</vt:lpstr>
      <vt:lpstr>ذینفعان کتابخانه</vt:lpstr>
      <vt:lpstr>PowerPoint Presentation</vt:lpstr>
      <vt:lpstr>PowerPoint Presentation</vt:lpstr>
      <vt:lpstr>PowerPoint Presentation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کتابخانه به عنوان مکان،  گامی برای رسیدن به  تفکر پلت فرمی کتابخانه ها</dc:title>
  <dc:creator>khorasanchi-pc</dc:creator>
  <cp:lastModifiedBy>Administrator</cp:lastModifiedBy>
  <cp:revision>41</cp:revision>
  <dcterms:created xsi:type="dcterms:W3CDTF">2016-12-09T12:47:00Z</dcterms:created>
  <dcterms:modified xsi:type="dcterms:W3CDTF">2016-12-10T08:55:07Z</dcterms:modified>
</cp:coreProperties>
</file>