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8" r:id="rId6"/>
    <p:sldId id="282" r:id="rId7"/>
    <p:sldId id="283" r:id="rId8"/>
    <p:sldId id="285" r:id="rId9"/>
    <p:sldId id="284" r:id="rId10"/>
    <p:sldId id="286" r:id="rId11"/>
    <p:sldId id="257" r:id="rId12"/>
    <p:sldId id="287" r:id="rId13"/>
    <p:sldId id="26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54809"/>
    <a:srgbClr val="75A1C9"/>
    <a:srgbClr val="99C9FD"/>
    <a:srgbClr val="E03D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0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006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485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729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744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7895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027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556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083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8147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3039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063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D7F7D5-5D10-441C-B286-387B257E8CB8}" type="datetimeFigureOut">
              <a:rPr lang="en-US" smtClean="0"/>
              <a:pPr/>
              <a:t>1/29/2017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08055-C800-49F3-8A8F-BD6FA362DB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278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865223" y="0"/>
            <a:ext cx="887506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40541"/>
            <a:ext cx="12192000" cy="305248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2272553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fa-IR" sz="4800" b="1" spc="50" smtClean="0">
                <a:ln w="0"/>
                <a:solidFill>
                  <a:srgbClr val="E5480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  <a:reflection blurRad="6350" stA="50000" endA="300" endPos="50000" dist="29997" dir="5400000" sy="-100000" algn="bl" rotWithShape="0"/>
                </a:effectLst>
                <a:cs typeface="B Titr" panose="00000700000000000000" pitchFamily="2" charset="-78"/>
              </a:rPr>
              <a:t>          </a:t>
            </a:r>
            <a:r>
              <a:rPr lang="fa-IR" sz="4800" b="1" spc="50" dirty="0" smtClean="0">
                <a:ln w="0"/>
                <a:solidFill>
                  <a:srgbClr val="E5480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  <a:reflection blurRad="6350" stA="50000" endA="300" endPos="50000" dist="29997" dir="5400000" sy="-100000" algn="bl" rotWithShape="0"/>
                </a:effectLst>
                <a:cs typeface="B Titr" panose="00000700000000000000" pitchFamily="2" charset="-78"/>
              </a:rPr>
              <a:t>الزامات زیست بوم بهینه نظام دانایی </a:t>
            </a:r>
            <a:r>
              <a:rPr lang="fa-IR" sz="4800" b="1" spc="50" smtClean="0">
                <a:ln w="0"/>
                <a:solidFill>
                  <a:srgbClr val="E5480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  <a:reflection blurRad="6350" stA="50000" endA="300" endPos="50000" dist="29997" dir="5400000" sy="-100000" algn="bl" rotWithShape="0"/>
                </a:effectLst>
                <a:cs typeface="B Titr" panose="00000700000000000000" pitchFamily="2" charset="-78"/>
              </a:rPr>
              <a:t>و </a:t>
            </a:r>
            <a:r>
              <a:rPr lang="fa-IR" sz="4800" b="1" spc="50" smtClean="0">
                <a:ln w="0"/>
                <a:solidFill>
                  <a:srgbClr val="E54809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  <a:reflection blurRad="6350" stA="50000" endA="300" endPos="50000" dist="29997" dir="5400000" sy="-100000" algn="bl" rotWithShape="0"/>
                </a:effectLst>
                <a:cs typeface="B Titr" panose="00000700000000000000" pitchFamily="2" charset="-78"/>
              </a:rPr>
              <a:t>نوآوری</a:t>
            </a:r>
            <a:endParaRPr lang="en-US" sz="4800" b="1" spc="50" dirty="0" smtClean="0">
              <a:ln w="0"/>
              <a:solidFill>
                <a:srgbClr val="E5480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  <a:reflection blurRad="6350" stA="50000" endA="300" endPos="50000" dist="29997" dir="5400000" sy="-100000" algn="bl" rotWithShape="0"/>
              </a:effectLst>
              <a:cs typeface="B Titr" panose="00000700000000000000" pitchFamily="2" charset="-78"/>
            </a:endParaRPr>
          </a:p>
          <a:p>
            <a:pPr algn="ctr"/>
            <a:endParaRPr lang="en-US" sz="4800" b="1" spc="50" dirty="0" smtClean="0">
              <a:ln w="0"/>
              <a:solidFill>
                <a:srgbClr val="E54809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  <a:reflection blurRad="6350" stA="50000" endA="300" endPos="50000" dist="29997" dir="5400000" sy="-100000" algn="bl" rotWithShape="0"/>
              </a:effectLst>
              <a:cs typeface="B Titr" panose="00000700000000000000" pitchFamily="2" charset="-78"/>
            </a:endParaRPr>
          </a:p>
          <a:p>
            <a:pPr algn="ctr"/>
            <a:r>
              <a:rPr lang="fa-IR" sz="2400" b="1" dirty="0" smtClean="0">
                <a:ln/>
                <a:cs typeface="B Titr" panose="00000700000000000000" pitchFamily="2" charset="-78"/>
              </a:rPr>
              <a:t>حسین راغفر</a:t>
            </a:r>
            <a:endParaRPr lang="en-US" sz="2400" b="1" dirty="0">
              <a:ln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985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9391" y="750623"/>
            <a:ext cx="1012663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 smtClean="0">
                <a:cs typeface="B Nazanin" panose="00000400000000000000" pitchFamily="2" charset="-78"/>
              </a:rPr>
              <a:t>تغییر نقش دانشگاه با توجه به تغییر جهت گیری های اقتصادی- سیاسی  پایان جنگ سرد تغییر نگرش به پژوهش در مراکز دانشگاهی را به دنبال داشت.</a:t>
            </a: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 smtClean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 smtClean="0">
                <a:cs typeface="B Nazanin" panose="00000400000000000000" pitchFamily="2" charset="-78"/>
              </a:rPr>
              <a:t>با توجه به جهت گیری های اقتصادی جدید که نقش مدیریت اقتصاد را از دولت به بازار منتقل کرد به تغییر نگرش</a:t>
            </a:r>
            <a:r>
              <a:rPr lang="en-US" sz="2800" b="1" dirty="0" smtClean="0">
                <a:cs typeface="B Nazanin" panose="00000400000000000000" pitchFamily="2" charset="-78"/>
              </a:rPr>
              <a:t> </a:t>
            </a:r>
            <a:r>
              <a:rPr lang="fa-IR" sz="2800" b="1" dirty="0" smtClean="0">
                <a:cs typeface="B Nazanin" panose="00000400000000000000" pitchFamily="2" charset="-78"/>
              </a:rPr>
              <a:t>به پ</a:t>
            </a:r>
            <a:r>
              <a:rPr lang="fa-IR" sz="2800" b="1" dirty="0">
                <a:cs typeface="B Nazanin" panose="00000400000000000000" pitchFamily="2" charset="-78"/>
              </a:rPr>
              <a:t>ژ</a:t>
            </a:r>
            <a:r>
              <a:rPr lang="fa-IR" sz="2800" b="1" dirty="0" smtClean="0">
                <a:cs typeface="B Nazanin" panose="00000400000000000000" pitchFamily="2" charset="-78"/>
              </a:rPr>
              <a:t>وهش در دانشگاه ها و مراکز تحقیقاتی انجامید و این تقاضا را شکل داد که دانشگاه باید حداقل منابع  عمومی به کار رفته در پژوهش را جبران کند و نقش فعال تری در رشد و توسعه جامعه ایفا کند.</a:t>
            </a: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 smtClean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 smtClean="0">
                <a:cs typeface="B Nazanin" panose="00000400000000000000" pitchFamily="2" charset="-78"/>
              </a:rPr>
              <a:t>همزمان شکل گیری اقتصاد دانش بنیان نقش دانش را به عنوان عامل برجسته تر ایجاد ارزش افزوده، خلق ثروت نسبت به عوامل سنتی تولید در اقتصاد یعنی زمین، کار و سرمایه برجسته تر کرد.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3154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9687" y="612844"/>
            <a:ext cx="101812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buFont typeface="Arial" panose="020B0604020202090204" pitchFamily="34" charset="0"/>
              <a:buChar char="•"/>
            </a:pPr>
            <a:r>
              <a:rPr lang="fa-IR" sz="2400" b="1" dirty="0">
                <a:cs typeface="B Nazanin" panose="00000400000000000000" pitchFamily="2" charset="-78"/>
              </a:rPr>
              <a:t>دانشگاه علاوه بر پژوهش و آموزش نقش سوم دیگری را عهده دار شد و آن مشارکت در امر توسعه اقتصادی- اجتماعی جامعه است</a:t>
            </a:r>
            <a:r>
              <a:rPr lang="fa-IR" sz="2400" b="1" dirty="0" smtClean="0">
                <a:cs typeface="B Nazanin" panose="00000400000000000000" pitchFamily="2" charset="-78"/>
              </a:rPr>
              <a:t>.</a:t>
            </a: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endParaRPr lang="fa-IR" sz="2400" b="1" dirty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endParaRPr lang="en-US" sz="2400" b="1" dirty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r>
              <a:rPr lang="fa-IR" sz="2400" b="1" dirty="0" smtClean="0">
                <a:cs typeface="B Nazanin" panose="00000400000000000000" pitchFamily="2" charset="-78"/>
              </a:rPr>
              <a:t>این تغییرات در رویکرد تخصیص منابع و نقش دانش در خلق ثروت و تغییر جهت گیری مدیریت اقتصاد منجر به رشد توجه به رویکرد تجاری سازی نتایج پژوهش ها در دانشگاه ها و مراکز پژوهشی کشورهای توسعه یافته شد. و این انتظار از دانشگاه شکل گرفت که نتایج پژوهش ها باید به شرکت های بخش خصوصی و عمومی فروخته شود تا ضمن اینکه  فعالیت های پژوهشی تامین مالی شوند، منابع درآمدی دیگری برای این مراکز  خلق شود.</a:t>
            </a: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endParaRPr lang="fa-IR" sz="2400" b="1" dirty="0" smtClean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endParaRPr lang="fa-IR" sz="2400" b="1" dirty="0">
              <a:cs typeface="B Nazanin" panose="00000400000000000000" pitchFamily="2" charset="-78"/>
            </a:endParaRP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r>
              <a:rPr lang="fa-IR" sz="2400" b="1" dirty="0" smtClean="0">
                <a:cs typeface="B Nazanin" panose="00000400000000000000" pitchFamily="2" charset="-78"/>
              </a:rPr>
              <a:t>تجاری سازی به معنای تبدیل نتایج تحقیقات به محصولات، خدمات و فرآیندهایی است که می توانند به فروش برسند. و به این ترتیب این فرآیند به کاربردی کردن نتایج تحقیق و ایجاد ارزش اقتصادی برای این نتایج تاکید دارد.</a:t>
            </a:r>
          </a:p>
          <a:p>
            <a:pPr marL="342900" indent="-342900" algn="just" rtl="1">
              <a:buFont typeface="Arial" panose="020B0604020202090204" pitchFamily="34" charset="0"/>
              <a:buChar char="•"/>
            </a:pPr>
            <a:endParaRPr lang="fa-IR" sz="2400" b="1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329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23331" y="650959"/>
            <a:ext cx="1025187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>
                <a:cs typeface="B Nazanin" panose="00000400000000000000" pitchFamily="2" charset="-78"/>
              </a:rPr>
              <a:t>رشد تجاری سازی پژوهش ها عمدتا در تحقیقات علوم طبیعی و مهندسی شکل گرفته است. و همین امر سبب شد که تفکر استقلال دانشگاه ها از بودجه های عمومی از طریق فروش نتایج پژوهش ها و انتقال دانش فنی و فناوری ها به جامعه تقویت شود</a:t>
            </a:r>
            <a:r>
              <a:rPr lang="fa-IR" sz="2800" b="1" dirty="0" smtClean="0">
                <a:cs typeface="B Nazanin" panose="00000400000000000000" pitchFamily="2" charset="-78"/>
              </a:rPr>
              <a:t>.</a:t>
            </a: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>
                <a:cs typeface="B Nazanin" panose="00000400000000000000" pitchFamily="2" charset="-78"/>
              </a:rPr>
              <a:t>اما در حوزه پژوهش و تولید دانش در علوم انسانی و اجتماعی ، تفاوت های عمده ای با علوم طبیعی وجود دارد. محصولات و دانش فنی در علوم انسانی و اجتماعی به صورت کالا یا محصول </a:t>
            </a:r>
            <a:r>
              <a:rPr lang="fa-IR" sz="2800" b="1" dirty="0" smtClean="0">
                <a:cs typeface="B Nazanin" panose="00000400000000000000" pitchFamily="2" charset="-78"/>
              </a:rPr>
              <a:t>ملموس آنگونه </a:t>
            </a:r>
            <a:r>
              <a:rPr lang="fa-IR" sz="2800" b="1" dirty="0">
                <a:cs typeface="B Nazanin" panose="00000400000000000000" pitchFamily="2" charset="-78"/>
              </a:rPr>
              <a:t>که در علوم طبیعی وجود دارد در علوم انسانی وجود ندارد.</a:t>
            </a: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3984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5222" y="1205505"/>
            <a:ext cx="99628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>
                <a:cs typeface="B Nazanin" panose="00000400000000000000" pitchFamily="2" charset="-78"/>
              </a:rPr>
              <a:t>هدف علم شناخت واقعیت است. در حالیکه هدف از فناوری رفع نیازهایی است که به واسطه آن فناوری مورد اشاره خلق می شود</a:t>
            </a:r>
            <a:r>
              <a:rPr lang="fa-IR" sz="2800" b="1" dirty="0" smtClean="0">
                <a:cs typeface="B Nazanin" panose="00000400000000000000" pitchFamily="2" charset="-78"/>
              </a:rPr>
              <a:t>.</a:t>
            </a: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 smtClean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>
                <a:cs typeface="B Nazanin" panose="00000400000000000000" pitchFamily="2" charset="-78"/>
              </a:rPr>
              <a:t>امروزه اهمیت فناوری های نرم به تدریج آشکارتر شده است. که بخش اعظم این فناوری ها در حوزه علوم انسانی و اجتماعی بسط یافته است</a:t>
            </a:r>
            <a:r>
              <a:rPr lang="fa-IR" sz="2800" b="1" dirty="0" smtClean="0">
                <a:cs typeface="B Nazanin" panose="00000400000000000000" pitchFamily="2" charset="-78"/>
              </a:rPr>
              <a:t>.</a:t>
            </a: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just" rtl="1">
              <a:buFont typeface="Arial" panose="020B0604020202090204" pitchFamily="34" charset="0"/>
              <a:buChar char="•"/>
            </a:pPr>
            <a:r>
              <a:rPr lang="fa-IR" sz="2800" b="1" dirty="0">
                <a:cs typeface="B Nazanin" panose="00000400000000000000" pitchFamily="2" charset="-78"/>
              </a:rPr>
              <a:t>به استثنای تعداد محدودی از نیازهای انسانی، بخش قابل توجهی از نیازهای جوامع را نیازهای فرهنگی و برساخته اجتماع تشکیل می دهند. </a:t>
            </a: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885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89513" y="1187061"/>
            <a:ext cx="99219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3200" b="1" dirty="0">
                <a:solidFill>
                  <a:srgbClr val="FF0000"/>
                </a:solidFill>
                <a:cs typeface="B Nazanin" panose="00000400000000000000" pitchFamily="2" charset="-78"/>
              </a:rPr>
              <a:t>فقر علمی، فقر علوم انسانی و </a:t>
            </a:r>
            <a:r>
              <a:rPr lang="fa-IR" sz="3200" b="1" dirty="0" smtClean="0">
                <a:solidFill>
                  <a:srgbClr val="FF0000"/>
                </a:solidFill>
                <a:cs typeface="B Nazanin" panose="00000400000000000000" pitchFamily="2" charset="-78"/>
              </a:rPr>
              <a:t>اجتماعی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endParaRPr lang="fa-IR" sz="32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3200" b="1" dirty="0">
                <a:cs typeface="B Nazanin" panose="00000400000000000000" pitchFamily="2" charset="-78"/>
              </a:rPr>
              <a:t>جامعه امروز علمی کشور ما با فقر علمی در همه حوزه های علوم طبیعی، مهندسی، انسانی و اجتماعی مواجه است.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endParaRPr lang="fa-IR" sz="3200" b="1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3200" b="1" dirty="0">
                <a:cs typeface="B Nazanin" panose="00000400000000000000" pitchFamily="2" charset="-78"/>
              </a:rPr>
              <a:t>علوم طبیعی و مهندسی جهت گیری های سیاسی ندارند، اما علوم اجتماعی و انسانی جهت گیری خنثی ندارند.</a:t>
            </a:r>
          </a:p>
        </p:txBody>
      </p:sp>
    </p:spTree>
    <p:extLst>
      <p:ext uri="{BB962C8B-B14F-4D97-AF65-F5344CB8AC3E}">
        <p14:creationId xmlns:p14="http://schemas.microsoft.com/office/powerpoint/2010/main" xmlns="" val="3878237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7629" y="896937"/>
            <a:ext cx="1000380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cs typeface="B Nazanin" panose="00000400000000000000" pitchFamily="2" charset="-78"/>
              </a:rPr>
              <a:t>ما می توانیم مشکلات و موانع تجاری شدن علوم انسانی و اجتماعی را  در ایران را در سه </a:t>
            </a:r>
            <a:r>
              <a:rPr lang="fa-IR" sz="2800" b="1" dirty="0" smtClean="0">
                <a:cs typeface="B Nazanin" panose="00000400000000000000" pitchFamily="2" charset="-78"/>
              </a:rPr>
              <a:t>سطح</a:t>
            </a:r>
            <a:endParaRPr lang="en-US" sz="2800" b="1" dirty="0" smtClean="0">
              <a:cs typeface="B Nazanin" panose="00000400000000000000" pitchFamily="2" charset="-78"/>
            </a:endParaRPr>
          </a:p>
          <a:p>
            <a:pPr algn="r" rtl="1"/>
            <a:endParaRPr lang="fa-IR" sz="2800" b="1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b="1" dirty="0" smtClean="0">
                <a:cs typeface="B Nazanin" panose="00000400000000000000" pitchFamily="2" charset="-78"/>
              </a:rPr>
              <a:t> </a:t>
            </a:r>
            <a:r>
              <a:rPr lang="fa-IR" sz="2800" b="1" dirty="0">
                <a:cs typeface="B Nazanin" panose="00000400000000000000" pitchFamily="2" charset="-78"/>
              </a:rPr>
              <a:t>کلان (ساختاری</a:t>
            </a:r>
            <a:r>
              <a:rPr lang="fa-IR" sz="2800" b="1" dirty="0" smtClean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b="1" dirty="0" smtClean="0">
                <a:cs typeface="B Nazanin" panose="00000400000000000000" pitchFamily="2" charset="-78"/>
              </a:rPr>
              <a:t> </a:t>
            </a:r>
            <a:r>
              <a:rPr lang="fa-IR" sz="2800" b="1" dirty="0">
                <a:cs typeface="B Nazanin" panose="00000400000000000000" pitchFamily="2" charset="-78"/>
              </a:rPr>
              <a:t>میانی (نهادی</a:t>
            </a:r>
            <a:r>
              <a:rPr lang="fa-IR" sz="2800" b="1" dirty="0" smtClean="0">
                <a:cs typeface="B Nazanin" panose="00000400000000000000" pitchFamily="2" charset="-78"/>
              </a:rPr>
              <a:t>)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fa-IR" sz="2800" b="1" dirty="0" smtClean="0">
                <a:cs typeface="B Nazanin" panose="00000400000000000000" pitchFamily="2" charset="-78"/>
              </a:rPr>
              <a:t> </a:t>
            </a:r>
            <a:r>
              <a:rPr lang="fa-IR" sz="2800" b="1" dirty="0">
                <a:cs typeface="B Nazanin" panose="00000400000000000000" pitchFamily="2" charset="-78"/>
              </a:rPr>
              <a:t>خرد (فردی) </a:t>
            </a:r>
            <a:endParaRPr lang="fa-IR" sz="2800" b="1" dirty="0" smtClean="0">
              <a:cs typeface="B Nazanin" panose="00000400000000000000" pitchFamily="2" charset="-78"/>
            </a:endParaRPr>
          </a:p>
          <a:p>
            <a:pPr algn="r" rtl="1"/>
            <a:endParaRPr lang="fa-IR" sz="2800" b="1" dirty="0" smtClean="0">
              <a:cs typeface="B Nazanin" panose="00000400000000000000" pitchFamily="2" charset="-78"/>
            </a:endParaRPr>
          </a:p>
          <a:p>
            <a:pPr algn="r" rtl="1"/>
            <a:r>
              <a:rPr lang="fa-IR" sz="2800" b="1" dirty="0" smtClean="0">
                <a:cs typeface="B Nazanin" panose="00000400000000000000" pitchFamily="2" charset="-78"/>
              </a:rPr>
              <a:t>دسته </a:t>
            </a:r>
            <a:r>
              <a:rPr lang="fa-IR" sz="2800" b="1" dirty="0">
                <a:cs typeface="B Nazanin" panose="00000400000000000000" pitchFamily="2" charset="-78"/>
              </a:rPr>
              <a:t>بندی </a:t>
            </a:r>
            <a:r>
              <a:rPr lang="fa-IR" sz="2800" b="1" dirty="0" smtClean="0">
                <a:cs typeface="B Nazanin" panose="00000400000000000000" pitchFamily="2" charset="-78"/>
              </a:rPr>
              <a:t>کنیم</a:t>
            </a:r>
            <a:r>
              <a:rPr lang="fa-IR" sz="2800" b="1" dirty="0">
                <a:cs typeface="B Nazanin" panose="00000400000000000000" pitchFamily="2" charset="-78"/>
              </a:rPr>
              <a:t>.</a:t>
            </a:r>
          </a:p>
          <a:p>
            <a:pPr algn="r" rtl="1"/>
            <a:endParaRPr lang="fa-IR" sz="2800" b="1" dirty="0" smtClean="0">
              <a:cs typeface="B Nazanin" panose="00000400000000000000" pitchFamily="2" charset="-78"/>
            </a:endParaRPr>
          </a:p>
          <a:p>
            <a:pPr algn="r" rtl="1"/>
            <a:endParaRPr lang="fa-IR" sz="2800" b="1" dirty="0" smtClean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723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23582" y="297937"/>
            <a:ext cx="95261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b="1" dirty="0" smtClean="0">
                <a:solidFill>
                  <a:srgbClr val="FF0000"/>
                </a:solidFill>
                <a:cs typeface="B Titr" panose="00000700000000000000" pitchFamily="2" charset="-78"/>
              </a:rPr>
              <a:t>ساختاری</a:t>
            </a:r>
          </a:p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 </a:t>
            </a:r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1) آزادی علمی</a:t>
            </a:r>
            <a:endParaRPr lang="en-US" sz="3200" b="1" dirty="0" smtClean="0">
              <a:cs typeface="B Nazanin" panose="00000400000000000000" pitchFamily="2" charset="-78"/>
            </a:endParaRPr>
          </a:p>
          <a:p>
            <a:pPr algn="r" rtl="1"/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r>
              <a:rPr lang="fa-IR" sz="3200" b="1" dirty="0">
                <a:cs typeface="B Nazanin" panose="00000400000000000000" pitchFamily="2" charset="-78"/>
              </a:rPr>
              <a:t>2) هویت علوم انسانی </a:t>
            </a:r>
          </a:p>
          <a:p>
            <a:pPr algn="r" rtl="1"/>
            <a:r>
              <a:rPr lang="fa-IR" sz="3200" b="1" dirty="0">
                <a:cs typeface="B Nazanin" panose="00000400000000000000" pitchFamily="2" charset="-78"/>
              </a:rPr>
              <a:t>2-1) موانع ذاتی: ماهیت و چیستی؛</a:t>
            </a:r>
          </a:p>
          <a:p>
            <a:pPr algn="r" rtl="1"/>
            <a:r>
              <a:rPr lang="fa-IR" sz="3200" b="1" dirty="0">
                <a:cs typeface="B Nazanin" panose="00000400000000000000" pitchFamily="2" charset="-78"/>
              </a:rPr>
              <a:t>2-2) موانع نگرشی: عدم درک اهمیت، و نا آشنایی عمومی</a:t>
            </a:r>
          </a:p>
          <a:p>
            <a:pPr algn="r" rtl="1"/>
            <a:r>
              <a:rPr lang="fa-IR" sz="3200" b="1" dirty="0">
                <a:cs typeface="B Nazanin" panose="00000400000000000000" pitchFamily="2" charset="-78"/>
              </a:rPr>
              <a:t>2-3) موانع نظام آموزشی: تاکید بر آموزش، </a:t>
            </a:r>
            <a:r>
              <a:rPr lang="fa-IR" sz="3200" b="1" dirty="0" smtClean="0">
                <a:cs typeface="B Nazanin" panose="00000400000000000000" pitchFamily="2" charset="-78"/>
              </a:rPr>
              <a:t>ترجمه</a:t>
            </a:r>
            <a:endParaRPr lang="en-US" sz="3200" b="1" dirty="0" smtClean="0">
              <a:cs typeface="B Nazanin" panose="00000400000000000000" pitchFamily="2" charset="-78"/>
            </a:endParaRPr>
          </a:p>
          <a:p>
            <a:pPr algn="r" rtl="1"/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r>
              <a:rPr lang="fa-IR" sz="3200" b="1" dirty="0">
                <a:cs typeface="B Nazanin" panose="00000400000000000000" pitchFamily="2" charset="-78"/>
              </a:rPr>
              <a:t>3) جایگاه دانشگاه و مراکز آموزشی در </a:t>
            </a:r>
            <a:r>
              <a:rPr lang="fa-IR" sz="3200" b="1" dirty="0" smtClean="0">
                <a:cs typeface="B Nazanin" panose="00000400000000000000" pitchFamily="2" charset="-78"/>
              </a:rPr>
              <a:t>ایران</a:t>
            </a:r>
          </a:p>
          <a:p>
            <a:pPr algn="r" rtl="1"/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4) موانع سیاستگذاری</a:t>
            </a:r>
            <a:endParaRPr lang="fa-IR" sz="3200" b="1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3379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0060" y="778639"/>
            <a:ext cx="923953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3200" b="1" dirty="0" smtClean="0">
                <a:solidFill>
                  <a:srgbClr val="FF0000"/>
                </a:solidFill>
                <a:cs typeface="B Titr" panose="00000700000000000000" pitchFamily="2" charset="-78"/>
              </a:rPr>
              <a:t>نهادی</a:t>
            </a:r>
          </a:p>
          <a:p>
            <a:pPr algn="just" rtl="1"/>
            <a:endParaRPr lang="fa-IR" sz="3200" b="1" dirty="0">
              <a:cs typeface="B Nazanin" panose="00000400000000000000" pitchFamily="2" charset="-78"/>
            </a:endParaRPr>
          </a:p>
          <a:p>
            <a:pPr algn="just" rtl="1"/>
            <a:r>
              <a:rPr lang="fa-IR" sz="3200" b="1" dirty="0" smtClean="0">
                <a:cs typeface="B Nazanin" panose="00000400000000000000" pitchFamily="2" charset="-78"/>
              </a:rPr>
              <a:t>1. فقدان </a:t>
            </a:r>
            <a:r>
              <a:rPr lang="fa-IR" sz="3200" b="1" dirty="0">
                <a:cs typeface="B Nazanin" panose="00000400000000000000" pitchFamily="2" charset="-78"/>
              </a:rPr>
              <a:t>حقوق مالکیت معنوی؛ </a:t>
            </a:r>
            <a:endParaRPr lang="fa-IR" sz="3200" b="1" dirty="0" smtClean="0">
              <a:cs typeface="B Nazanin" panose="00000400000000000000" pitchFamily="2" charset="-78"/>
            </a:endParaRPr>
          </a:p>
          <a:p>
            <a:pPr algn="just" rtl="1"/>
            <a:endParaRPr lang="fa-IR" sz="3200" b="1" dirty="0">
              <a:cs typeface="B Nazanin" panose="00000400000000000000" pitchFamily="2" charset="-78"/>
            </a:endParaRPr>
          </a:p>
          <a:p>
            <a:pPr algn="just" rtl="1"/>
            <a:r>
              <a:rPr lang="fa-IR" sz="3200" b="1" dirty="0">
                <a:cs typeface="B Nazanin" panose="00000400000000000000" pitchFamily="2" charset="-78"/>
              </a:rPr>
              <a:t>2. مشوق های </a:t>
            </a:r>
            <a:r>
              <a:rPr lang="fa-IR" sz="3200" b="1" dirty="0" smtClean="0">
                <a:cs typeface="B Nazanin" panose="00000400000000000000" pitchFamily="2" charset="-78"/>
              </a:rPr>
              <a:t>نهادی؛</a:t>
            </a:r>
            <a:endParaRPr lang="fa-IR" sz="3200" b="1" dirty="0">
              <a:cs typeface="B Nazanin" panose="00000400000000000000" pitchFamily="2" charset="-78"/>
            </a:endParaRPr>
          </a:p>
          <a:p>
            <a:pPr algn="just" rtl="1"/>
            <a:r>
              <a:rPr lang="fa-IR" sz="3200" b="1" dirty="0" smtClean="0">
                <a:cs typeface="B Nazanin" panose="00000400000000000000" pitchFamily="2" charset="-78"/>
              </a:rPr>
              <a:t>2-1) </a:t>
            </a:r>
            <a:r>
              <a:rPr lang="fa-IR" sz="3200" b="1" dirty="0">
                <a:cs typeface="B Nazanin" panose="00000400000000000000" pitchFamily="2" charset="-78"/>
              </a:rPr>
              <a:t>نظام ارتقا و پاداش دهی؛ شیوه تخصیص منابع؛ رابطه دانشگاه- صنعت؛ کمی گرایی در آموزش </a:t>
            </a:r>
            <a:r>
              <a:rPr lang="fa-IR" sz="3200" b="1" dirty="0" smtClean="0">
                <a:cs typeface="B Nazanin" panose="00000400000000000000" pitchFamily="2" charset="-78"/>
              </a:rPr>
              <a:t>عالی</a:t>
            </a:r>
            <a:endParaRPr lang="fa-IR" sz="3200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692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60061" y="1105469"/>
            <a:ext cx="925318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3200" b="1" dirty="0" smtClean="0">
                <a:solidFill>
                  <a:srgbClr val="FF0000"/>
                </a:solidFill>
                <a:cs typeface="B Titr" panose="00000700000000000000" pitchFamily="2" charset="-78"/>
              </a:rPr>
              <a:t>فردی</a:t>
            </a:r>
          </a:p>
          <a:p>
            <a:pPr algn="r" rtl="1"/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 1) محدودیت </a:t>
            </a:r>
            <a:r>
              <a:rPr lang="fa-IR" sz="3200" b="1" dirty="0">
                <a:cs typeface="B Nazanin" panose="00000400000000000000" pitchFamily="2" charset="-78"/>
              </a:rPr>
              <a:t>های </a:t>
            </a:r>
            <a:r>
              <a:rPr lang="fa-IR" sz="3200" b="1" dirty="0" smtClean="0">
                <a:cs typeface="B Nazanin" panose="00000400000000000000" pitchFamily="2" charset="-78"/>
              </a:rPr>
              <a:t>فردی:</a:t>
            </a:r>
            <a:endParaRPr lang="fa-IR" sz="3200" b="1" dirty="0">
              <a:cs typeface="B Nazanin" panose="00000400000000000000" pitchFamily="2" charset="-78"/>
            </a:endParaRPr>
          </a:p>
          <a:p>
            <a:pPr algn="r" rtl="1"/>
            <a:r>
              <a:rPr lang="fa-IR" sz="3200" b="1" dirty="0" smtClean="0">
                <a:cs typeface="B Nazanin" panose="00000400000000000000" pitchFamily="2" charset="-78"/>
              </a:rPr>
              <a:t> </a:t>
            </a:r>
            <a:r>
              <a:rPr lang="fa-IR" sz="3200" b="1" dirty="0">
                <a:cs typeface="B Nazanin" panose="00000400000000000000" pitchFamily="2" charset="-78"/>
              </a:rPr>
              <a:t>محدودیت های علمی؛ نگرش به نقش بازار در تولید علم؛ </a:t>
            </a:r>
            <a:endParaRPr lang="en-US" sz="3200" b="1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5698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829224" y="0"/>
            <a:ext cx="6360849" cy="625676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358163" y="995081"/>
            <a:ext cx="0" cy="45720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4446" y="729442"/>
            <a:ext cx="833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000" b="1" dirty="0" smtClean="0">
                <a:cs typeface="B Nazanin" panose="00000400000000000000" pitchFamily="2" charset="-78"/>
              </a:rPr>
              <a:t>جهانی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1204" y="2880971"/>
            <a:ext cx="1600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000" b="1" dirty="0" smtClean="0">
                <a:cs typeface="B Nazanin" panose="00000400000000000000" pitchFamily="2" charset="-78"/>
              </a:rPr>
              <a:t>ملی/ جهانی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11" y="5367026"/>
            <a:ext cx="8337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000" b="1" dirty="0" smtClean="0">
                <a:cs typeface="B Nazanin" panose="00000400000000000000" pitchFamily="2" charset="-78"/>
              </a:rPr>
              <a:t>ملی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72513" y="1102659"/>
            <a:ext cx="1354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2000" b="1" dirty="0" smtClean="0">
                <a:cs typeface="B Nazanin" panose="00000400000000000000" pitchFamily="2" charset="-78"/>
              </a:rPr>
              <a:t>مردم سالاری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77102" y="2903739"/>
            <a:ext cx="1667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بنگاه های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 علمی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6427" y="4057324"/>
            <a:ext cx="26020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مدیریت خلاق دانایی و نوآوری پایدار</a:t>
            </a:r>
            <a:endParaRPr lang="en-US" sz="2000" b="1" dirty="0">
              <a:cs typeface="B Nazanin" panose="00000400000000000000" pitchFamily="2" charset="-7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12227" y="1102659"/>
            <a:ext cx="19817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نظام مردم سالاری 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مبتنی بر نهادهای فراگیر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2227" y="2903739"/>
            <a:ext cx="198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دانشگاه 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کارآفرین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85395" y="4768512"/>
            <a:ext cx="27053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ماتریس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 کارآفرین / کارکنان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37342" y="1102659"/>
            <a:ext cx="198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مارپیچ 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چهارجانبه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0678" y="2880971"/>
            <a:ext cx="198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شبکه های 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نوآوری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44564" y="4766861"/>
            <a:ext cx="198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محیط های 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خلاق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92860" y="1132512"/>
            <a:ext cx="2398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rgbClr val="C00000"/>
                </a:solidFill>
                <a:cs typeface="B Nazanin" panose="00000400000000000000" pitchFamily="2" charset="-78"/>
              </a:rPr>
              <a:t>سطح کلان/ ساختاری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92860" y="2917864"/>
            <a:ext cx="2398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rgbClr val="C00000"/>
                </a:solidFill>
                <a:cs typeface="B Nazanin" panose="00000400000000000000" pitchFamily="2" charset="-78"/>
              </a:rPr>
              <a:t>سطح میانه/ نهادی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98720" y="4765210"/>
            <a:ext cx="23986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solidFill>
                  <a:srgbClr val="C00000"/>
                </a:solidFill>
                <a:cs typeface="B Nazanin" panose="00000400000000000000" pitchFamily="2" charset="-78"/>
              </a:rPr>
              <a:t>سطح خرد/ فردی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2440" y="1031974"/>
            <a:ext cx="1981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شیوه خلق، نشر و استفاده از دانایی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34658" y="2917864"/>
            <a:ext cx="23986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خوشه های </a:t>
            </a:r>
          </a:p>
          <a:p>
            <a:pPr algn="ctr"/>
            <a:r>
              <a:rPr lang="fa-IR" sz="2000" b="1" dirty="0" smtClean="0">
                <a:cs typeface="B Nazanin" panose="00000400000000000000" pitchFamily="2" charset="-78"/>
              </a:rPr>
              <a:t>دانش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67757" y="6391872"/>
            <a:ext cx="4683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000" b="1" dirty="0" smtClean="0">
                <a:cs typeface="B Titr" panose="00000700000000000000" pitchFamily="2" charset="-78"/>
              </a:rPr>
              <a:t>شکل 1: زیست بوم نظام دانایی و نوآوری</a:t>
            </a:r>
            <a:endParaRPr lang="en-US" sz="2000" b="1" dirty="0"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295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5363" y="1703179"/>
            <a:ext cx="1053607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sz="2800" b="1" dirty="0" smtClean="0">
                <a:cs typeface="B Nazanin" panose="00000400000000000000" pitchFamily="2" charset="-78"/>
              </a:rPr>
              <a:t>آزادی آکادمیک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بهره گیری از اندیشه های خلاق، پاسخگویی به نیازهای خلاق و تغییر جهت دانشگاه های موحود به دانشگاه های حل مسئله</a:t>
            </a: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sz="2800" b="1" dirty="0" smtClean="0">
                <a:cs typeface="B Nazanin" panose="00000400000000000000" pitchFamily="2" charset="-78"/>
              </a:rPr>
              <a:t>برجسته کردن نقش پژوهش </a:t>
            </a: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sz="2800" b="1" dirty="0" smtClean="0">
                <a:cs typeface="B Nazanin" panose="00000400000000000000" pitchFamily="2" charset="-78"/>
              </a:rPr>
              <a:t>شکل گیری نظام ملی پژوهش</a:t>
            </a:r>
          </a:p>
          <a:p>
            <a:pPr algn="r" rtl="1"/>
            <a:endParaRPr lang="fa-IR" sz="2800" dirty="0">
              <a:cs typeface="B Nazanin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v"/>
            </a:pPr>
            <a:r>
              <a:rPr lang="fa-IR" sz="2800" b="1" dirty="0" smtClean="0">
                <a:cs typeface="B Nazanin" panose="00000400000000000000" pitchFamily="2" charset="-78"/>
              </a:rPr>
              <a:t>کاکردهای منفی تجاری سازی در علوم انسانی</a:t>
            </a:r>
          </a:p>
          <a:p>
            <a:pPr algn="r" rtl="1"/>
            <a:r>
              <a:rPr lang="fa-IR" sz="2800" dirty="0" smtClean="0">
                <a:cs typeface="B Nazanin" panose="00000400000000000000" pitchFamily="2" charset="-78"/>
              </a:rPr>
              <a:t>محافظه کاری پژوهشگران؛ کاهش خلاقیت ها؛ سفارشی شدن نتایج پژوهش ها، کاهش تعهد علمی، اخلاقی و حرفه ای پژوهشگران</a:t>
            </a:r>
            <a:endParaRPr lang="en-US" sz="2800" dirty="0">
              <a:cs typeface="B Nazanin" panose="00000400000000000000" pitchFamily="2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322422" y="0"/>
            <a:ext cx="578223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hevron 5"/>
          <p:cNvSpPr/>
          <p:nvPr/>
        </p:nvSpPr>
        <p:spPr>
          <a:xfrm>
            <a:off x="10811435" y="6024282"/>
            <a:ext cx="1089210" cy="510989"/>
          </a:xfrm>
          <a:prstGeom prst="chevron">
            <a:avLst/>
          </a:prstGeom>
          <a:solidFill>
            <a:srgbClr val="E54809"/>
          </a:solidFill>
          <a:ln>
            <a:solidFill>
              <a:srgbClr val="E54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6788" y="395786"/>
            <a:ext cx="8611737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fa-IR" sz="6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Titr" panose="00000700000000000000" pitchFamily="2" charset="-78"/>
              </a:rPr>
              <a:t>چه باید </a:t>
            </a:r>
            <a:r>
              <a:rPr lang="fa-IR" sz="6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B Titr" panose="00000700000000000000" pitchFamily="2" charset="-78"/>
              </a:rPr>
              <a:t>کرد؟</a:t>
            </a:r>
            <a:endParaRPr lang="fa-IR" sz="6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0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6778-4718-44A6-825B-1D85AB938820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5153" y="21611"/>
            <a:ext cx="11618259" cy="685800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2365" y="230537"/>
            <a:ext cx="35814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pHalls Khodkar" panose="00000700000000000000" pitchFamily="2" charset="-78"/>
              </a:rPr>
              <a:t>از توجه عزیزان سپاسگزارم</a:t>
            </a:r>
            <a:endParaRPr lang="en-US" sz="8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pHalls Khodka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254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804</Words>
  <Application>Microsoft Office PowerPoint</Application>
  <PresentationFormat>Custom</PresentationFormat>
  <Paragraphs>99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18839</dc:creator>
  <cp:lastModifiedBy>Live</cp:lastModifiedBy>
  <cp:revision>54</cp:revision>
  <dcterms:created xsi:type="dcterms:W3CDTF">2016-11-16T08:59:54Z</dcterms:created>
  <dcterms:modified xsi:type="dcterms:W3CDTF">2017-01-29T10:44:06Z</dcterms:modified>
</cp:coreProperties>
</file>