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bookmarkIdSeed="2">
  <p:sldMasterIdLst>
    <p:sldMasterId id="2147483732" r:id="rId1"/>
  </p:sldMasterIdLst>
  <p:notesMasterIdLst>
    <p:notesMasterId r:id="rId50"/>
  </p:notesMasterIdLst>
  <p:handoutMasterIdLst>
    <p:handoutMasterId r:id="rId51"/>
  </p:handoutMasterIdLst>
  <p:sldIdLst>
    <p:sldId id="256" r:id="rId2"/>
    <p:sldId id="405" r:id="rId3"/>
    <p:sldId id="330" r:id="rId4"/>
    <p:sldId id="398" r:id="rId5"/>
    <p:sldId id="399" r:id="rId6"/>
    <p:sldId id="380" r:id="rId7"/>
    <p:sldId id="400" r:id="rId8"/>
    <p:sldId id="402" r:id="rId9"/>
    <p:sldId id="401" r:id="rId10"/>
    <p:sldId id="332" r:id="rId11"/>
    <p:sldId id="333" r:id="rId12"/>
    <p:sldId id="369" r:id="rId13"/>
    <p:sldId id="371" r:id="rId14"/>
    <p:sldId id="384" r:id="rId15"/>
    <p:sldId id="372" r:id="rId16"/>
    <p:sldId id="403" r:id="rId17"/>
    <p:sldId id="374" r:id="rId18"/>
    <p:sldId id="375" r:id="rId19"/>
    <p:sldId id="382" r:id="rId20"/>
    <p:sldId id="376" r:id="rId21"/>
    <p:sldId id="377" r:id="rId22"/>
    <p:sldId id="383" r:id="rId23"/>
    <p:sldId id="378" r:id="rId24"/>
    <p:sldId id="379" r:id="rId25"/>
    <p:sldId id="385" r:id="rId26"/>
    <p:sldId id="334" r:id="rId27"/>
    <p:sldId id="386" r:id="rId28"/>
    <p:sldId id="387" r:id="rId29"/>
    <p:sldId id="391" r:id="rId30"/>
    <p:sldId id="390" r:id="rId31"/>
    <p:sldId id="336" r:id="rId32"/>
    <p:sldId id="388" r:id="rId33"/>
    <p:sldId id="389" r:id="rId34"/>
    <p:sldId id="411" r:id="rId35"/>
    <p:sldId id="337" r:id="rId36"/>
    <p:sldId id="339" r:id="rId37"/>
    <p:sldId id="395" r:id="rId38"/>
    <p:sldId id="393" r:id="rId39"/>
    <p:sldId id="326" r:id="rId40"/>
    <p:sldId id="404" r:id="rId41"/>
    <p:sldId id="406" r:id="rId42"/>
    <p:sldId id="407" r:id="rId43"/>
    <p:sldId id="408" r:id="rId44"/>
    <p:sldId id="409" r:id="rId45"/>
    <p:sldId id="410" r:id="rId46"/>
    <p:sldId id="394" r:id="rId47"/>
    <p:sldId id="397" r:id="rId48"/>
    <p:sldId id="313" r:id="rId49"/>
  </p:sldIdLst>
  <p:sldSz cx="9144000" cy="6858000" type="screen4x3"/>
  <p:notesSz cx="6858000" cy="9144000"/>
  <p:embeddedFontLst>
    <p:embeddedFont>
      <p:font typeface="Calibri" pitchFamily="34" charset="0"/>
      <p:regular r:id="rId52"/>
      <p:bold r:id="rId53"/>
      <p:italic r:id="rId54"/>
      <p:boldItalic r:id="rId55"/>
    </p:embeddedFont>
    <p:embeddedFont>
      <p:font typeface="B Titr" pitchFamily="2" charset="-78"/>
      <p:bold r:id="rId56"/>
    </p:embeddedFont>
    <p:embeddedFont>
      <p:font typeface="Wingdings 3" pitchFamily="18" charset="2"/>
      <p:regular r:id="rId57"/>
    </p:embeddedFont>
    <p:embeddedFont>
      <p:font typeface="B Roya" pitchFamily="2" charset="-78"/>
      <p:bold r:id="rId58"/>
    </p:embeddedFont>
    <p:embeddedFont>
      <p:font typeface="B Nazanin" pitchFamily="2" charset="-78"/>
      <p:regular r:id="rId59"/>
      <p:bold r:id="rId60"/>
    </p:embeddedFont>
    <p:embeddedFont>
      <p:font typeface="Verdana" pitchFamily="34" charset="0"/>
      <p:regular r:id="rId61"/>
      <p:bold r:id="rId62"/>
      <p:italic r:id="rId63"/>
      <p:boldItalic r:id="rId64"/>
    </p:embeddedFont>
    <p:embeddedFont>
      <p:font typeface="B Lotus" pitchFamily="2" charset="-78"/>
      <p:regular r:id="rId65"/>
      <p:bold r:id="rId66"/>
    </p:embeddedFont>
    <p:embeddedFont>
      <p:font typeface="Wingdings 2" pitchFamily="18" charset="2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87" autoAdjust="0"/>
    <p:restoredTop sz="94660"/>
  </p:normalViewPr>
  <p:slideViewPr>
    <p:cSldViewPr>
      <p:cViewPr varScale="1">
        <p:scale>
          <a:sx n="69" d="100"/>
          <a:sy n="69" d="100"/>
        </p:scale>
        <p:origin x="-6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780759-F10F-4682-A539-BCBA64DB5D9D}" type="doc">
      <dgm:prSet loTypeId="urn:microsoft.com/office/officeart/2005/8/layout/radial1" loCatId="relationship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B23BE721-B21B-4B0F-A149-EBE17275B2BC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LIS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108C4E3D-6F1B-4203-B65E-069356A011EF}" type="parTrans" cxnId="{0F7A6C42-B43B-4522-A609-EFCD62D7BF01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171DA547-A58A-4E0F-9904-681747C7C2DB}" type="sibTrans" cxnId="{0F7A6C42-B43B-4522-A609-EFCD62D7BF01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D8B83BAC-230D-4872-B31F-2C94D009C11F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Ergonomics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E0EB96ED-7D9D-4AD5-AB71-A7562A7CD70D}" type="parTrans" cxnId="{681A48E4-5A4C-416D-9503-2CAF9A92B583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224FE555-2DFE-4815-8D02-BB2150A6739D}" type="sibTrans" cxnId="{681A48E4-5A4C-416D-9503-2CAF9A92B583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1E2208DE-9DDB-430C-A072-5C5B6D42EF96}">
      <dgm:prSet phldrT="[Text]"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Engineering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5E3C8BC7-2B96-4FA7-88E4-C363DB9679C1}" type="parTrans" cxnId="{4DFCFCC8-4D36-4E00-B42E-49EAAFDC024C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A4168DCF-08E3-4233-A8CE-C907C33D2113}" type="sibTrans" cxnId="{4DFCFCC8-4D36-4E00-B42E-49EAAFDC024C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6A3B6466-6E6F-470D-B108-43F7C874E6DA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language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BB72DC8E-EA9C-47FA-8BBC-EC7C787834E4}" type="parTrans" cxnId="{17D1C741-EDB7-4624-91F2-3784E71553A8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4DCB60BE-9218-40A4-A5DE-DBDBAEF258C1}" type="sibTrans" cxnId="{17D1C741-EDB7-4624-91F2-3784E71553A8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2833E713-B002-409D-AB4F-C0A3D0F32483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Design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E02E2960-794E-402A-B272-08E2E9EF2196}" type="parTrans" cxnId="{203655CB-6CE2-4A8E-88D7-0B098C063FAC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6A1923D7-C69B-4A22-8A59-0E947AC2E215}" type="sibTrans" cxnId="{203655CB-6CE2-4A8E-88D7-0B098C063FAC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CF005247-BC62-4AA8-AA44-542DB7051E88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Sociology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AEF4DDE5-601B-4296-BB50-27004E03AA9B}" type="parTrans" cxnId="{E70D8D17-E24F-43CF-B242-8C006EC9A7AA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05704CFC-E00C-4747-B7D9-7F5CC5304C90}" type="sibTrans" cxnId="{E70D8D17-E24F-43CF-B242-8C006EC9A7AA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C9803A79-0776-42AC-859C-8C1D58DEE2CB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Ethnography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AA93A290-A871-4BDF-84AD-9B8955F66D7E}" type="parTrans" cxnId="{4953CB3D-C7E4-4E3A-BD90-10BDD7571018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01D97074-77D2-4B9E-8256-87669896A9E0}" type="sibTrans" cxnId="{4953CB3D-C7E4-4E3A-BD90-10BDD7571018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B7E97496-5343-4629-BF5B-9BFB230BAC79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Psychology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9365821C-489F-4B18-9CDA-E8A7F081617D}" type="parTrans" cxnId="{1EF8F1F9-F023-435E-BDB3-5280F1855104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FDE68DEA-3A30-413D-B76D-D53AE36784F6}" type="sibTrans" cxnId="{1EF8F1F9-F023-435E-BDB3-5280F1855104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A2B936F9-66FB-4EA2-93B3-3C3AE56B75BE}">
      <dgm:prSet custT="1"/>
      <dgm:spPr/>
      <dgm:t>
        <a:bodyPr/>
        <a:lstStyle/>
        <a:p>
          <a:r>
            <a:rPr lang="en-US" sz="1200" dirty="0" smtClean="0">
              <a:latin typeface="Arial" pitchFamily="34" charset="0"/>
              <a:cs typeface="Arial" pitchFamily="34" charset="0"/>
            </a:rPr>
            <a:t>Computer  science</a:t>
          </a:r>
          <a:endParaRPr lang="en-US" sz="1200" dirty="0">
            <a:latin typeface="Arial" pitchFamily="34" charset="0"/>
            <a:cs typeface="Arial" pitchFamily="34" charset="0"/>
          </a:endParaRPr>
        </a:p>
      </dgm:t>
    </dgm:pt>
    <dgm:pt modelId="{6D245BAD-83EE-4B69-A215-EBEB02616ECB}" type="parTrans" cxnId="{352D0134-3B53-4267-AE41-8D3CBEF40D12}">
      <dgm:prSet custT="1"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D585BF2A-7638-4499-B469-4CAD1483108B}" type="sibTrans" cxnId="{352D0134-3B53-4267-AE41-8D3CBEF40D12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2F070E33-3C97-48A5-89B9-8A0BF441A77F}">
      <dgm:prSet phldrT="[Text]" custT="1"/>
      <dgm:spPr/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HCI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63BD14FE-5B30-48A9-9C68-521564633057}" type="sibTrans" cxnId="{EEE513C1-F65A-48F4-ACA4-AF95B02B21D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BD8EF38D-5938-45B9-9F62-9F132B1F1F4B}" type="parTrans" cxnId="{EEE513C1-F65A-48F4-ACA4-AF95B02B21DD}">
      <dgm:prSet/>
      <dgm:spPr/>
      <dgm:t>
        <a:bodyPr/>
        <a:lstStyle/>
        <a:p>
          <a:endParaRPr lang="en-US" sz="1200">
            <a:latin typeface="Arial" pitchFamily="34" charset="0"/>
            <a:cs typeface="Arial" pitchFamily="34" charset="0"/>
          </a:endParaRPr>
        </a:p>
      </dgm:t>
    </dgm:pt>
    <dgm:pt modelId="{C78D3702-BEDB-4574-A148-23C216FD3C4D}" type="pres">
      <dgm:prSet presAssocID="{07780759-F10F-4682-A539-BCBA64DB5D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70029C-12A4-47A0-9498-6C3659073C8B}" type="pres">
      <dgm:prSet presAssocID="{2F070E33-3C97-48A5-89B9-8A0BF441A77F}" presName="centerShape" presStyleLbl="node0" presStyleIdx="0" presStyleCnt="1"/>
      <dgm:spPr/>
      <dgm:t>
        <a:bodyPr/>
        <a:lstStyle/>
        <a:p>
          <a:endParaRPr lang="en-US"/>
        </a:p>
      </dgm:t>
    </dgm:pt>
    <dgm:pt modelId="{3C8B10FB-5432-4566-BB7A-EF017E0422BB}" type="pres">
      <dgm:prSet presAssocID="{108C4E3D-6F1B-4203-B65E-069356A011EF}" presName="Name9" presStyleLbl="parChTrans1D2" presStyleIdx="0" presStyleCnt="9"/>
      <dgm:spPr/>
      <dgm:t>
        <a:bodyPr/>
        <a:lstStyle/>
        <a:p>
          <a:endParaRPr lang="en-US"/>
        </a:p>
      </dgm:t>
    </dgm:pt>
    <dgm:pt modelId="{0B9B9C5A-CDD8-400C-BA2D-B62883C876A2}" type="pres">
      <dgm:prSet presAssocID="{108C4E3D-6F1B-4203-B65E-069356A011EF}" presName="connTx" presStyleLbl="parChTrans1D2" presStyleIdx="0" presStyleCnt="9"/>
      <dgm:spPr/>
      <dgm:t>
        <a:bodyPr/>
        <a:lstStyle/>
        <a:p>
          <a:endParaRPr lang="en-US"/>
        </a:p>
      </dgm:t>
    </dgm:pt>
    <dgm:pt modelId="{0BE0ECE2-755D-45F2-9CFB-E541A6AE305D}" type="pres">
      <dgm:prSet presAssocID="{B23BE721-B21B-4B0F-A149-EBE17275B2BC}" presName="node" presStyleLbl="node1" presStyleIdx="0" presStyleCnt="9" custScaleX="1285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9CDCFB-E4DA-4026-8E8D-A632BFFCAAD6}" type="pres">
      <dgm:prSet presAssocID="{E0EB96ED-7D9D-4AD5-AB71-A7562A7CD70D}" presName="Name9" presStyleLbl="parChTrans1D2" presStyleIdx="1" presStyleCnt="9"/>
      <dgm:spPr/>
      <dgm:t>
        <a:bodyPr/>
        <a:lstStyle/>
        <a:p>
          <a:endParaRPr lang="en-US"/>
        </a:p>
      </dgm:t>
    </dgm:pt>
    <dgm:pt modelId="{6D83C310-8052-4F42-8760-A9597F045FFB}" type="pres">
      <dgm:prSet presAssocID="{E0EB96ED-7D9D-4AD5-AB71-A7562A7CD70D}" presName="connTx" presStyleLbl="parChTrans1D2" presStyleIdx="1" presStyleCnt="9"/>
      <dgm:spPr/>
      <dgm:t>
        <a:bodyPr/>
        <a:lstStyle/>
        <a:p>
          <a:endParaRPr lang="en-US"/>
        </a:p>
      </dgm:t>
    </dgm:pt>
    <dgm:pt modelId="{6D6132F3-9FAB-47BF-9A10-441E579F33A9}" type="pres">
      <dgm:prSet presAssocID="{D8B83BAC-230D-4872-B31F-2C94D009C11F}" presName="node" presStyleLbl="node1" presStyleIdx="1" presStyleCnt="9" custScaleX="133560" custRadScaleRad="102377" custRadScaleInc="12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F49B8-1837-4F3D-B46E-A83D524F083B}" type="pres">
      <dgm:prSet presAssocID="{5E3C8BC7-2B96-4FA7-88E4-C363DB9679C1}" presName="Name9" presStyleLbl="parChTrans1D2" presStyleIdx="2" presStyleCnt="9"/>
      <dgm:spPr/>
      <dgm:t>
        <a:bodyPr/>
        <a:lstStyle/>
        <a:p>
          <a:endParaRPr lang="en-US"/>
        </a:p>
      </dgm:t>
    </dgm:pt>
    <dgm:pt modelId="{2BF26211-20FB-4736-BDBE-2E750B37EEAC}" type="pres">
      <dgm:prSet presAssocID="{5E3C8BC7-2B96-4FA7-88E4-C363DB9679C1}" presName="connTx" presStyleLbl="parChTrans1D2" presStyleIdx="2" presStyleCnt="9"/>
      <dgm:spPr/>
      <dgm:t>
        <a:bodyPr/>
        <a:lstStyle/>
        <a:p>
          <a:endParaRPr lang="en-US"/>
        </a:p>
      </dgm:t>
    </dgm:pt>
    <dgm:pt modelId="{974202DA-0FDF-463C-9DEC-AF7036DC5211}" type="pres">
      <dgm:prSet presAssocID="{1E2208DE-9DDB-430C-A072-5C5B6D42EF96}" presName="node" presStyleLbl="node1" presStyleIdx="2" presStyleCnt="9" custScaleX="1197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5DFAF2-3E50-41CE-9D41-4CDF46ACEFF8}" type="pres">
      <dgm:prSet presAssocID="{E02E2960-794E-402A-B272-08E2E9EF2196}" presName="Name9" presStyleLbl="parChTrans1D2" presStyleIdx="3" presStyleCnt="9"/>
      <dgm:spPr/>
      <dgm:t>
        <a:bodyPr/>
        <a:lstStyle/>
        <a:p>
          <a:endParaRPr lang="en-US"/>
        </a:p>
      </dgm:t>
    </dgm:pt>
    <dgm:pt modelId="{8622C78F-278C-4838-99A9-30BB5251EA33}" type="pres">
      <dgm:prSet presAssocID="{E02E2960-794E-402A-B272-08E2E9EF2196}" presName="connTx" presStyleLbl="parChTrans1D2" presStyleIdx="3" presStyleCnt="9"/>
      <dgm:spPr/>
      <dgm:t>
        <a:bodyPr/>
        <a:lstStyle/>
        <a:p>
          <a:endParaRPr lang="en-US"/>
        </a:p>
      </dgm:t>
    </dgm:pt>
    <dgm:pt modelId="{58F0E346-2D77-4037-9AC6-FE88ADF5CCD4}" type="pres">
      <dgm:prSet presAssocID="{2833E713-B002-409D-AB4F-C0A3D0F32483}" presName="node" presStyleLbl="node1" presStyleIdx="3" presStyleCnt="9" custScaleX="133537" custRadScaleRad="95235" custRadScaleInc="-83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03420B-A081-4842-822F-81B3D90BCED6}" type="pres">
      <dgm:prSet presAssocID="{AA93A290-A871-4BDF-84AD-9B8955F66D7E}" presName="Name9" presStyleLbl="parChTrans1D2" presStyleIdx="4" presStyleCnt="9"/>
      <dgm:spPr/>
      <dgm:t>
        <a:bodyPr/>
        <a:lstStyle/>
        <a:p>
          <a:endParaRPr lang="en-US"/>
        </a:p>
      </dgm:t>
    </dgm:pt>
    <dgm:pt modelId="{ED73E6C5-8BFB-4FE4-ACA0-D7DFD3D681EE}" type="pres">
      <dgm:prSet presAssocID="{AA93A290-A871-4BDF-84AD-9B8955F66D7E}" presName="connTx" presStyleLbl="parChTrans1D2" presStyleIdx="4" presStyleCnt="9"/>
      <dgm:spPr/>
      <dgm:t>
        <a:bodyPr/>
        <a:lstStyle/>
        <a:p>
          <a:endParaRPr lang="en-US"/>
        </a:p>
      </dgm:t>
    </dgm:pt>
    <dgm:pt modelId="{1B11E22E-70F5-4204-A004-4DAA5E77401E}" type="pres">
      <dgm:prSet presAssocID="{C9803A79-0776-42AC-859C-8C1D58DEE2CB}" presName="node" presStyleLbl="node1" presStyleIdx="4" presStyleCnt="9" custScaleX="131663" custRadScaleRad="102256" custRadScaleInc="-247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A9455-0767-4307-9E0D-01849A4245F7}" type="pres">
      <dgm:prSet presAssocID="{AEF4DDE5-601B-4296-BB50-27004E03AA9B}" presName="Name9" presStyleLbl="parChTrans1D2" presStyleIdx="5" presStyleCnt="9"/>
      <dgm:spPr/>
      <dgm:t>
        <a:bodyPr/>
        <a:lstStyle/>
        <a:p>
          <a:endParaRPr lang="en-US"/>
        </a:p>
      </dgm:t>
    </dgm:pt>
    <dgm:pt modelId="{0C225A91-C16A-4CB2-ABC6-7CD04FCDA206}" type="pres">
      <dgm:prSet presAssocID="{AEF4DDE5-601B-4296-BB50-27004E03AA9B}" presName="connTx" presStyleLbl="parChTrans1D2" presStyleIdx="5" presStyleCnt="9"/>
      <dgm:spPr/>
      <dgm:t>
        <a:bodyPr/>
        <a:lstStyle/>
        <a:p>
          <a:endParaRPr lang="en-US"/>
        </a:p>
      </dgm:t>
    </dgm:pt>
    <dgm:pt modelId="{D8A22507-B8C3-40E2-964E-009CE9211690}" type="pres">
      <dgm:prSet presAssocID="{CF005247-BC62-4AA8-AA44-542DB7051E88}" presName="node" presStyleLbl="node1" presStyleIdx="5" presStyleCnt="9" custScaleX="133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8CF33-D944-4BB6-BE33-6C4BDAB82C9C}" type="pres">
      <dgm:prSet presAssocID="{BB72DC8E-EA9C-47FA-8BBC-EC7C787834E4}" presName="Name9" presStyleLbl="parChTrans1D2" presStyleIdx="6" presStyleCnt="9"/>
      <dgm:spPr/>
      <dgm:t>
        <a:bodyPr/>
        <a:lstStyle/>
        <a:p>
          <a:endParaRPr lang="en-US"/>
        </a:p>
      </dgm:t>
    </dgm:pt>
    <dgm:pt modelId="{40AB9CB8-25E0-4B94-863E-C879DF741422}" type="pres">
      <dgm:prSet presAssocID="{BB72DC8E-EA9C-47FA-8BBC-EC7C787834E4}" presName="connTx" presStyleLbl="parChTrans1D2" presStyleIdx="6" presStyleCnt="9"/>
      <dgm:spPr/>
      <dgm:t>
        <a:bodyPr/>
        <a:lstStyle/>
        <a:p>
          <a:endParaRPr lang="en-US"/>
        </a:p>
      </dgm:t>
    </dgm:pt>
    <dgm:pt modelId="{3452EBCB-3024-428A-A48B-D516A090551A}" type="pres">
      <dgm:prSet presAssocID="{6A3B6466-6E6F-470D-B108-43F7C874E6DA}" presName="node" presStyleLbl="node1" presStyleIdx="6" presStyleCnt="9" custScaleX="138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F1465-4C64-4332-BCED-02F65D00C972}" type="pres">
      <dgm:prSet presAssocID="{6D245BAD-83EE-4B69-A215-EBEB02616ECB}" presName="Name9" presStyleLbl="parChTrans1D2" presStyleIdx="7" presStyleCnt="9"/>
      <dgm:spPr/>
      <dgm:t>
        <a:bodyPr/>
        <a:lstStyle/>
        <a:p>
          <a:endParaRPr lang="en-US"/>
        </a:p>
      </dgm:t>
    </dgm:pt>
    <dgm:pt modelId="{7D1A970D-3DFA-48F5-886F-F90087FFC515}" type="pres">
      <dgm:prSet presAssocID="{6D245BAD-83EE-4B69-A215-EBEB02616ECB}" presName="connTx" presStyleLbl="parChTrans1D2" presStyleIdx="7" presStyleCnt="9"/>
      <dgm:spPr/>
      <dgm:t>
        <a:bodyPr/>
        <a:lstStyle/>
        <a:p>
          <a:endParaRPr lang="en-US"/>
        </a:p>
      </dgm:t>
    </dgm:pt>
    <dgm:pt modelId="{E8ECDBA4-2F4C-4074-817F-F46F14BB5BC5}" type="pres">
      <dgm:prSet presAssocID="{A2B936F9-66FB-4EA2-93B3-3C3AE56B75BE}" presName="node" presStyleLbl="node1" presStyleIdx="7" presStyleCnt="9" custScaleX="124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7C298-35FC-4FBC-ADFE-B200FB08FDED}" type="pres">
      <dgm:prSet presAssocID="{9365821C-489F-4B18-9CDA-E8A7F081617D}" presName="Name9" presStyleLbl="parChTrans1D2" presStyleIdx="8" presStyleCnt="9"/>
      <dgm:spPr/>
      <dgm:t>
        <a:bodyPr/>
        <a:lstStyle/>
        <a:p>
          <a:endParaRPr lang="en-US"/>
        </a:p>
      </dgm:t>
    </dgm:pt>
    <dgm:pt modelId="{6C684F35-C0FC-4D82-89D6-8671D40E65A8}" type="pres">
      <dgm:prSet presAssocID="{9365821C-489F-4B18-9CDA-E8A7F081617D}" presName="connTx" presStyleLbl="parChTrans1D2" presStyleIdx="8" presStyleCnt="9"/>
      <dgm:spPr/>
      <dgm:t>
        <a:bodyPr/>
        <a:lstStyle/>
        <a:p>
          <a:endParaRPr lang="en-US"/>
        </a:p>
      </dgm:t>
    </dgm:pt>
    <dgm:pt modelId="{17B6416C-2EC7-43D4-AF96-88E8054B6746}" type="pres">
      <dgm:prSet presAssocID="{B7E97496-5343-4629-BF5B-9BFB230BAC79}" presName="node" presStyleLbl="node1" presStyleIdx="8" presStyleCnt="9" custScaleX="133559" custRadScaleRad="105225" custRadScaleInc="-209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FCFCC8-4D36-4E00-B42E-49EAAFDC024C}" srcId="{2F070E33-3C97-48A5-89B9-8A0BF441A77F}" destId="{1E2208DE-9DDB-430C-A072-5C5B6D42EF96}" srcOrd="2" destOrd="0" parTransId="{5E3C8BC7-2B96-4FA7-88E4-C363DB9679C1}" sibTransId="{A4168DCF-08E3-4233-A8CE-C907C33D2113}"/>
    <dgm:cxn modelId="{910043D0-569D-4002-BAD4-75E21B343088}" type="presOf" srcId="{E0EB96ED-7D9D-4AD5-AB71-A7562A7CD70D}" destId="{6D83C310-8052-4F42-8760-A9597F045FFB}" srcOrd="1" destOrd="0" presId="urn:microsoft.com/office/officeart/2005/8/layout/radial1"/>
    <dgm:cxn modelId="{2F1DE315-2F52-4CFF-B1D7-BDDA353E4D76}" type="presOf" srcId="{CF005247-BC62-4AA8-AA44-542DB7051E88}" destId="{D8A22507-B8C3-40E2-964E-009CE9211690}" srcOrd="0" destOrd="0" presId="urn:microsoft.com/office/officeart/2005/8/layout/radial1"/>
    <dgm:cxn modelId="{1EF8F1F9-F023-435E-BDB3-5280F1855104}" srcId="{2F070E33-3C97-48A5-89B9-8A0BF441A77F}" destId="{B7E97496-5343-4629-BF5B-9BFB230BAC79}" srcOrd="8" destOrd="0" parTransId="{9365821C-489F-4B18-9CDA-E8A7F081617D}" sibTransId="{FDE68DEA-3A30-413D-B76D-D53AE36784F6}"/>
    <dgm:cxn modelId="{203655CB-6CE2-4A8E-88D7-0B098C063FAC}" srcId="{2F070E33-3C97-48A5-89B9-8A0BF441A77F}" destId="{2833E713-B002-409D-AB4F-C0A3D0F32483}" srcOrd="3" destOrd="0" parTransId="{E02E2960-794E-402A-B272-08E2E9EF2196}" sibTransId="{6A1923D7-C69B-4A22-8A59-0E947AC2E215}"/>
    <dgm:cxn modelId="{352D0134-3B53-4267-AE41-8D3CBEF40D12}" srcId="{2F070E33-3C97-48A5-89B9-8A0BF441A77F}" destId="{A2B936F9-66FB-4EA2-93B3-3C3AE56B75BE}" srcOrd="7" destOrd="0" parTransId="{6D245BAD-83EE-4B69-A215-EBEB02616ECB}" sibTransId="{D585BF2A-7638-4499-B469-4CAD1483108B}"/>
    <dgm:cxn modelId="{10321B4F-436B-4158-81A3-2F810B19AF35}" type="presOf" srcId="{6A3B6466-6E6F-470D-B108-43F7C874E6DA}" destId="{3452EBCB-3024-428A-A48B-D516A090551A}" srcOrd="0" destOrd="0" presId="urn:microsoft.com/office/officeart/2005/8/layout/radial1"/>
    <dgm:cxn modelId="{6B811CE9-0C20-446E-B591-D076C0D0CA2A}" type="presOf" srcId="{E02E2960-794E-402A-B272-08E2E9EF2196}" destId="{425DFAF2-3E50-41CE-9D41-4CDF46ACEFF8}" srcOrd="0" destOrd="0" presId="urn:microsoft.com/office/officeart/2005/8/layout/radial1"/>
    <dgm:cxn modelId="{A7F5AD33-CBB9-49E7-92E8-0B55B263601E}" type="presOf" srcId="{BB72DC8E-EA9C-47FA-8BBC-EC7C787834E4}" destId="{40AB9CB8-25E0-4B94-863E-C879DF741422}" srcOrd="1" destOrd="0" presId="urn:microsoft.com/office/officeart/2005/8/layout/radial1"/>
    <dgm:cxn modelId="{F55D30F9-385F-4079-8795-FD331BCAE856}" type="presOf" srcId="{07780759-F10F-4682-A539-BCBA64DB5D9D}" destId="{C78D3702-BEDB-4574-A148-23C216FD3C4D}" srcOrd="0" destOrd="0" presId="urn:microsoft.com/office/officeart/2005/8/layout/radial1"/>
    <dgm:cxn modelId="{BA451AD2-015F-4EC4-9A93-F2D6B5CAC919}" type="presOf" srcId="{108C4E3D-6F1B-4203-B65E-069356A011EF}" destId="{0B9B9C5A-CDD8-400C-BA2D-B62883C876A2}" srcOrd="1" destOrd="0" presId="urn:microsoft.com/office/officeart/2005/8/layout/radial1"/>
    <dgm:cxn modelId="{8052A619-0640-405B-8E03-2A2295EAF90A}" type="presOf" srcId="{C9803A79-0776-42AC-859C-8C1D58DEE2CB}" destId="{1B11E22E-70F5-4204-A004-4DAA5E77401E}" srcOrd="0" destOrd="0" presId="urn:microsoft.com/office/officeart/2005/8/layout/radial1"/>
    <dgm:cxn modelId="{EEE513C1-F65A-48F4-ACA4-AF95B02B21DD}" srcId="{07780759-F10F-4682-A539-BCBA64DB5D9D}" destId="{2F070E33-3C97-48A5-89B9-8A0BF441A77F}" srcOrd="0" destOrd="0" parTransId="{BD8EF38D-5938-45B9-9F62-9F132B1F1F4B}" sibTransId="{63BD14FE-5B30-48A9-9C68-521564633057}"/>
    <dgm:cxn modelId="{8BD814F8-566C-4425-A7F9-2B0617751597}" type="presOf" srcId="{9365821C-489F-4B18-9CDA-E8A7F081617D}" destId="{0007C298-35FC-4FBC-ADFE-B200FB08FDED}" srcOrd="0" destOrd="0" presId="urn:microsoft.com/office/officeart/2005/8/layout/radial1"/>
    <dgm:cxn modelId="{626C9AAC-E249-4BD0-88AB-3D33FC72102F}" type="presOf" srcId="{1E2208DE-9DDB-430C-A072-5C5B6D42EF96}" destId="{974202DA-0FDF-463C-9DEC-AF7036DC5211}" srcOrd="0" destOrd="0" presId="urn:microsoft.com/office/officeart/2005/8/layout/radial1"/>
    <dgm:cxn modelId="{580235F3-446C-4082-A4FF-59749CAE6F6A}" type="presOf" srcId="{6D245BAD-83EE-4B69-A215-EBEB02616ECB}" destId="{978F1465-4C64-4332-BCED-02F65D00C972}" srcOrd="0" destOrd="0" presId="urn:microsoft.com/office/officeart/2005/8/layout/radial1"/>
    <dgm:cxn modelId="{1DFF3AB8-EEC9-4A9C-B694-125AEA7975ED}" type="presOf" srcId="{BB72DC8E-EA9C-47FA-8BBC-EC7C787834E4}" destId="{9DD8CF33-D944-4BB6-BE33-6C4BDAB82C9C}" srcOrd="0" destOrd="0" presId="urn:microsoft.com/office/officeart/2005/8/layout/radial1"/>
    <dgm:cxn modelId="{DD5337F7-C33A-4673-A9FF-13E7B2F0437E}" type="presOf" srcId="{AA93A290-A871-4BDF-84AD-9B8955F66D7E}" destId="{BE03420B-A081-4842-822F-81B3D90BCED6}" srcOrd="0" destOrd="0" presId="urn:microsoft.com/office/officeart/2005/8/layout/radial1"/>
    <dgm:cxn modelId="{ED03A8BB-3BF8-4785-B3C1-81476AA7BA11}" type="presOf" srcId="{108C4E3D-6F1B-4203-B65E-069356A011EF}" destId="{3C8B10FB-5432-4566-BB7A-EF017E0422BB}" srcOrd="0" destOrd="0" presId="urn:microsoft.com/office/officeart/2005/8/layout/radial1"/>
    <dgm:cxn modelId="{D95A1C00-EEEF-487B-B0AA-C57A558CFA83}" type="presOf" srcId="{E02E2960-794E-402A-B272-08E2E9EF2196}" destId="{8622C78F-278C-4838-99A9-30BB5251EA33}" srcOrd="1" destOrd="0" presId="urn:microsoft.com/office/officeart/2005/8/layout/radial1"/>
    <dgm:cxn modelId="{FB53BFE1-F8CB-422F-9B2A-1E74B9C60F7A}" type="presOf" srcId="{AEF4DDE5-601B-4296-BB50-27004E03AA9B}" destId="{0C225A91-C16A-4CB2-ABC6-7CD04FCDA206}" srcOrd="1" destOrd="0" presId="urn:microsoft.com/office/officeart/2005/8/layout/radial1"/>
    <dgm:cxn modelId="{681A48E4-5A4C-416D-9503-2CAF9A92B583}" srcId="{2F070E33-3C97-48A5-89B9-8A0BF441A77F}" destId="{D8B83BAC-230D-4872-B31F-2C94D009C11F}" srcOrd="1" destOrd="0" parTransId="{E0EB96ED-7D9D-4AD5-AB71-A7562A7CD70D}" sibTransId="{224FE555-2DFE-4815-8D02-BB2150A6739D}"/>
    <dgm:cxn modelId="{9D4DE526-0674-457B-B126-6614B4982314}" type="presOf" srcId="{B23BE721-B21B-4B0F-A149-EBE17275B2BC}" destId="{0BE0ECE2-755D-45F2-9CFB-E541A6AE305D}" srcOrd="0" destOrd="0" presId="urn:microsoft.com/office/officeart/2005/8/layout/radial1"/>
    <dgm:cxn modelId="{4AED0C41-A20D-4D35-8A88-32385F57E1F1}" type="presOf" srcId="{AA93A290-A871-4BDF-84AD-9B8955F66D7E}" destId="{ED73E6C5-8BFB-4FE4-ACA0-D7DFD3D681EE}" srcOrd="1" destOrd="0" presId="urn:microsoft.com/office/officeart/2005/8/layout/radial1"/>
    <dgm:cxn modelId="{1CF24AE7-7B9A-46A6-B6BD-554E249800A0}" type="presOf" srcId="{A2B936F9-66FB-4EA2-93B3-3C3AE56B75BE}" destId="{E8ECDBA4-2F4C-4074-817F-F46F14BB5BC5}" srcOrd="0" destOrd="0" presId="urn:microsoft.com/office/officeart/2005/8/layout/radial1"/>
    <dgm:cxn modelId="{310F12C2-D1B2-484F-9B3B-33DE391C68CF}" type="presOf" srcId="{6D245BAD-83EE-4B69-A215-EBEB02616ECB}" destId="{7D1A970D-3DFA-48F5-886F-F90087FFC515}" srcOrd="1" destOrd="0" presId="urn:microsoft.com/office/officeart/2005/8/layout/radial1"/>
    <dgm:cxn modelId="{0F7A6C42-B43B-4522-A609-EFCD62D7BF01}" srcId="{2F070E33-3C97-48A5-89B9-8A0BF441A77F}" destId="{B23BE721-B21B-4B0F-A149-EBE17275B2BC}" srcOrd="0" destOrd="0" parTransId="{108C4E3D-6F1B-4203-B65E-069356A011EF}" sibTransId="{171DA547-A58A-4E0F-9904-681747C7C2DB}"/>
    <dgm:cxn modelId="{17D1C741-EDB7-4624-91F2-3784E71553A8}" srcId="{2F070E33-3C97-48A5-89B9-8A0BF441A77F}" destId="{6A3B6466-6E6F-470D-B108-43F7C874E6DA}" srcOrd="6" destOrd="0" parTransId="{BB72DC8E-EA9C-47FA-8BBC-EC7C787834E4}" sibTransId="{4DCB60BE-9218-40A4-A5DE-DBDBAEF258C1}"/>
    <dgm:cxn modelId="{1DD97064-A413-4206-9E64-958F527EFF03}" type="presOf" srcId="{5E3C8BC7-2B96-4FA7-88E4-C363DB9679C1}" destId="{180F49B8-1837-4F3D-B46E-A83D524F083B}" srcOrd="0" destOrd="0" presId="urn:microsoft.com/office/officeart/2005/8/layout/radial1"/>
    <dgm:cxn modelId="{E70D8D17-E24F-43CF-B242-8C006EC9A7AA}" srcId="{2F070E33-3C97-48A5-89B9-8A0BF441A77F}" destId="{CF005247-BC62-4AA8-AA44-542DB7051E88}" srcOrd="5" destOrd="0" parTransId="{AEF4DDE5-601B-4296-BB50-27004E03AA9B}" sibTransId="{05704CFC-E00C-4747-B7D9-7F5CC5304C90}"/>
    <dgm:cxn modelId="{F3CDD360-D798-4A50-B4AD-1B1BC723F664}" type="presOf" srcId="{B7E97496-5343-4629-BF5B-9BFB230BAC79}" destId="{17B6416C-2EC7-43D4-AF96-88E8054B6746}" srcOrd="0" destOrd="0" presId="urn:microsoft.com/office/officeart/2005/8/layout/radial1"/>
    <dgm:cxn modelId="{8CDAA7AA-D7B0-4D90-AED6-BEF21AC25A3E}" type="presOf" srcId="{E0EB96ED-7D9D-4AD5-AB71-A7562A7CD70D}" destId="{8F9CDCFB-E4DA-4026-8E8D-A632BFFCAAD6}" srcOrd="0" destOrd="0" presId="urn:microsoft.com/office/officeart/2005/8/layout/radial1"/>
    <dgm:cxn modelId="{784628C8-8EE9-449A-AD60-579D3002C7D6}" type="presOf" srcId="{D8B83BAC-230D-4872-B31F-2C94D009C11F}" destId="{6D6132F3-9FAB-47BF-9A10-441E579F33A9}" srcOrd="0" destOrd="0" presId="urn:microsoft.com/office/officeart/2005/8/layout/radial1"/>
    <dgm:cxn modelId="{34D9A942-6ADB-4F25-BC85-23520E1450AA}" type="presOf" srcId="{2F070E33-3C97-48A5-89B9-8A0BF441A77F}" destId="{1D70029C-12A4-47A0-9498-6C3659073C8B}" srcOrd="0" destOrd="0" presId="urn:microsoft.com/office/officeart/2005/8/layout/radial1"/>
    <dgm:cxn modelId="{34E43E6C-B55D-41AE-8DE0-FD2427D9EEC9}" type="presOf" srcId="{9365821C-489F-4B18-9CDA-E8A7F081617D}" destId="{6C684F35-C0FC-4D82-89D6-8671D40E65A8}" srcOrd="1" destOrd="0" presId="urn:microsoft.com/office/officeart/2005/8/layout/radial1"/>
    <dgm:cxn modelId="{4953CB3D-C7E4-4E3A-BD90-10BDD7571018}" srcId="{2F070E33-3C97-48A5-89B9-8A0BF441A77F}" destId="{C9803A79-0776-42AC-859C-8C1D58DEE2CB}" srcOrd="4" destOrd="0" parTransId="{AA93A290-A871-4BDF-84AD-9B8955F66D7E}" sibTransId="{01D97074-77D2-4B9E-8256-87669896A9E0}"/>
    <dgm:cxn modelId="{AAE4C67C-47E7-4940-A974-D48EBAA0A7A0}" type="presOf" srcId="{2833E713-B002-409D-AB4F-C0A3D0F32483}" destId="{58F0E346-2D77-4037-9AC6-FE88ADF5CCD4}" srcOrd="0" destOrd="0" presId="urn:microsoft.com/office/officeart/2005/8/layout/radial1"/>
    <dgm:cxn modelId="{C841CBC9-5650-4736-AADB-B3744A4D9C62}" type="presOf" srcId="{5E3C8BC7-2B96-4FA7-88E4-C363DB9679C1}" destId="{2BF26211-20FB-4736-BDBE-2E750B37EEAC}" srcOrd="1" destOrd="0" presId="urn:microsoft.com/office/officeart/2005/8/layout/radial1"/>
    <dgm:cxn modelId="{A1758143-24D8-429D-8AF1-42B35756ADE5}" type="presOf" srcId="{AEF4DDE5-601B-4296-BB50-27004E03AA9B}" destId="{831A9455-0767-4307-9E0D-01849A4245F7}" srcOrd="0" destOrd="0" presId="urn:microsoft.com/office/officeart/2005/8/layout/radial1"/>
    <dgm:cxn modelId="{5FB74382-278E-44A7-8F4E-E1EE6735A729}" type="presParOf" srcId="{C78D3702-BEDB-4574-A148-23C216FD3C4D}" destId="{1D70029C-12A4-47A0-9498-6C3659073C8B}" srcOrd="0" destOrd="0" presId="urn:microsoft.com/office/officeart/2005/8/layout/radial1"/>
    <dgm:cxn modelId="{597B6E31-3EC1-4E06-AADD-C40B1EFEA2C3}" type="presParOf" srcId="{C78D3702-BEDB-4574-A148-23C216FD3C4D}" destId="{3C8B10FB-5432-4566-BB7A-EF017E0422BB}" srcOrd="1" destOrd="0" presId="urn:microsoft.com/office/officeart/2005/8/layout/radial1"/>
    <dgm:cxn modelId="{D203CCC2-CD5F-454C-9E8E-DDF84749A012}" type="presParOf" srcId="{3C8B10FB-5432-4566-BB7A-EF017E0422BB}" destId="{0B9B9C5A-CDD8-400C-BA2D-B62883C876A2}" srcOrd="0" destOrd="0" presId="urn:microsoft.com/office/officeart/2005/8/layout/radial1"/>
    <dgm:cxn modelId="{8F944C8C-526B-4D96-824E-65D3381EC91A}" type="presParOf" srcId="{C78D3702-BEDB-4574-A148-23C216FD3C4D}" destId="{0BE0ECE2-755D-45F2-9CFB-E541A6AE305D}" srcOrd="2" destOrd="0" presId="urn:microsoft.com/office/officeart/2005/8/layout/radial1"/>
    <dgm:cxn modelId="{547EDD34-B562-457E-9D46-8E3C4BA6836F}" type="presParOf" srcId="{C78D3702-BEDB-4574-A148-23C216FD3C4D}" destId="{8F9CDCFB-E4DA-4026-8E8D-A632BFFCAAD6}" srcOrd="3" destOrd="0" presId="urn:microsoft.com/office/officeart/2005/8/layout/radial1"/>
    <dgm:cxn modelId="{C4AB5B39-841E-4800-A8D4-D810C3EFC020}" type="presParOf" srcId="{8F9CDCFB-E4DA-4026-8E8D-A632BFFCAAD6}" destId="{6D83C310-8052-4F42-8760-A9597F045FFB}" srcOrd="0" destOrd="0" presId="urn:microsoft.com/office/officeart/2005/8/layout/radial1"/>
    <dgm:cxn modelId="{8C3E8214-D883-4D1B-8039-D7045D07AEA0}" type="presParOf" srcId="{C78D3702-BEDB-4574-A148-23C216FD3C4D}" destId="{6D6132F3-9FAB-47BF-9A10-441E579F33A9}" srcOrd="4" destOrd="0" presId="urn:microsoft.com/office/officeart/2005/8/layout/radial1"/>
    <dgm:cxn modelId="{5FE436D2-A208-45FC-B5B8-1D41C5B607A8}" type="presParOf" srcId="{C78D3702-BEDB-4574-A148-23C216FD3C4D}" destId="{180F49B8-1837-4F3D-B46E-A83D524F083B}" srcOrd="5" destOrd="0" presId="urn:microsoft.com/office/officeart/2005/8/layout/radial1"/>
    <dgm:cxn modelId="{735FBCB7-57B1-4125-8FF4-D4088DDECABC}" type="presParOf" srcId="{180F49B8-1837-4F3D-B46E-A83D524F083B}" destId="{2BF26211-20FB-4736-BDBE-2E750B37EEAC}" srcOrd="0" destOrd="0" presId="urn:microsoft.com/office/officeart/2005/8/layout/radial1"/>
    <dgm:cxn modelId="{4D621C47-DCA1-4AAA-96C6-648D13F91BDE}" type="presParOf" srcId="{C78D3702-BEDB-4574-A148-23C216FD3C4D}" destId="{974202DA-0FDF-463C-9DEC-AF7036DC5211}" srcOrd="6" destOrd="0" presId="urn:microsoft.com/office/officeart/2005/8/layout/radial1"/>
    <dgm:cxn modelId="{3F9EB2E5-A77F-4AC8-95B2-AAD0ADD0C37D}" type="presParOf" srcId="{C78D3702-BEDB-4574-A148-23C216FD3C4D}" destId="{425DFAF2-3E50-41CE-9D41-4CDF46ACEFF8}" srcOrd="7" destOrd="0" presId="urn:microsoft.com/office/officeart/2005/8/layout/radial1"/>
    <dgm:cxn modelId="{BF56DC49-C873-4B06-BC1B-D32BBAC1E671}" type="presParOf" srcId="{425DFAF2-3E50-41CE-9D41-4CDF46ACEFF8}" destId="{8622C78F-278C-4838-99A9-30BB5251EA33}" srcOrd="0" destOrd="0" presId="urn:microsoft.com/office/officeart/2005/8/layout/radial1"/>
    <dgm:cxn modelId="{9CA5FC35-04FC-446E-B5A3-3D0776EC1931}" type="presParOf" srcId="{C78D3702-BEDB-4574-A148-23C216FD3C4D}" destId="{58F0E346-2D77-4037-9AC6-FE88ADF5CCD4}" srcOrd="8" destOrd="0" presId="urn:microsoft.com/office/officeart/2005/8/layout/radial1"/>
    <dgm:cxn modelId="{E49D5660-B212-4E1A-859C-C832E20C7705}" type="presParOf" srcId="{C78D3702-BEDB-4574-A148-23C216FD3C4D}" destId="{BE03420B-A081-4842-822F-81B3D90BCED6}" srcOrd="9" destOrd="0" presId="urn:microsoft.com/office/officeart/2005/8/layout/radial1"/>
    <dgm:cxn modelId="{CE7CF675-AB9E-45DE-A43D-B0F01A546AF1}" type="presParOf" srcId="{BE03420B-A081-4842-822F-81B3D90BCED6}" destId="{ED73E6C5-8BFB-4FE4-ACA0-D7DFD3D681EE}" srcOrd="0" destOrd="0" presId="urn:microsoft.com/office/officeart/2005/8/layout/radial1"/>
    <dgm:cxn modelId="{2DF93E3D-B01D-4339-BB87-AFBAFAEFA8ED}" type="presParOf" srcId="{C78D3702-BEDB-4574-A148-23C216FD3C4D}" destId="{1B11E22E-70F5-4204-A004-4DAA5E77401E}" srcOrd="10" destOrd="0" presId="urn:microsoft.com/office/officeart/2005/8/layout/radial1"/>
    <dgm:cxn modelId="{39EADCF5-62BC-4375-9FA8-67B63A8EAB5E}" type="presParOf" srcId="{C78D3702-BEDB-4574-A148-23C216FD3C4D}" destId="{831A9455-0767-4307-9E0D-01849A4245F7}" srcOrd="11" destOrd="0" presId="urn:microsoft.com/office/officeart/2005/8/layout/radial1"/>
    <dgm:cxn modelId="{9AFCF015-B90B-485D-B568-7DF9310529FA}" type="presParOf" srcId="{831A9455-0767-4307-9E0D-01849A4245F7}" destId="{0C225A91-C16A-4CB2-ABC6-7CD04FCDA206}" srcOrd="0" destOrd="0" presId="urn:microsoft.com/office/officeart/2005/8/layout/radial1"/>
    <dgm:cxn modelId="{2142D413-6818-40F7-8EB0-672330FDFD6D}" type="presParOf" srcId="{C78D3702-BEDB-4574-A148-23C216FD3C4D}" destId="{D8A22507-B8C3-40E2-964E-009CE9211690}" srcOrd="12" destOrd="0" presId="urn:microsoft.com/office/officeart/2005/8/layout/radial1"/>
    <dgm:cxn modelId="{295446BE-5AC1-4266-8C00-2AA0E92A4753}" type="presParOf" srcId="{C78D3702-BEDB-4574-A148-23C216FD3C4D}" destId="{9DD8CF33-D944-4BB6-BE33-6C4BDAB82C9C}" srcOrd="13" destOrd="0" presId="urn:microsoft.com/office/officeart/2005/8/layout/radial1"/>
    <dgm:cxn modelId="{AB7168DD-112F-40E3-8444-F41847E60CBB}" type="presParOf" srcId="{9DD8CF33-D944-4BB6-BE33-6C4BDAB82C9C}" destId="{40AB9CB8-25E0-4B94-863E-C879DF741422}" srcOrd="0" destOrd="0" presId="urn:microsoft.com/office/officeart/2005/8/layout/radial1"/>
    <dgm:cxn modelId="{60BD1591-8C27-436C-8F18-2622C0940AF4}" type="presParOf" srcId="{C78D3702-BEDB-4574-A148-23C216FD3C4D}" destId="{3452EBCB-3024-428A-A48B-D516A090551A}" srcOrd="14" destOrd="0" presId="urn:microsoft.com/office/officeart/2005/8/layout/radial1"/>
    <dgm:cxn modelId="{95C43BD6-AB1A-479F-9C6E-0A7F5A8CFBEB}" type="presParOf" srcId="{C78D3702-BEDB-4574-A148-23C216FD3C4D}" destId="{978F1465-4C64-4332-BCED-02F65D00C972}" srcOrd="15" destOrd="0" presId="urn:microsoft.com/office/officeart/2005/8/layout/radial1"/>
    <dgm:cxn modelId="{F2BAD8C3-1C2B-490C-8386-0991F71F5190}" type="presParOf" srcId="{978F1465-4C64-4332-BCED-02F65D00C972}" destId="{7D1A970D-3DFA-48F5-886F-F90087FFC515}" srcOrd="0" destOrd="0" presId="urn:microsoft.com/office/officeart/2005/8/layout/radial1"/>
    <dgm:cxn modelId="{7EA5B747-C92E-4371-A142-7FAA243B407C}" type="presParOf" srcId="{C78D3702-BEDB-4574-A148-23C216FD3C4D}" destId="{E8ECDBA4-2F4C-4074-817F-F46F14BB5BC5}" srcOrd="16" destOrd="0" presId="urn:microsoft.com/office/officeart/2005/8/layout/radial1"/>
    <dgm:cxn modelId="{980A8274-2DC5-4402-AFE3-CD44664094A6}" type="presParOf" srcId="{C78D3702-BEDB-4574-A148-23C216FD3C4D}" destId="{0007C298-35FC-4FBC-ADFE-B200FB08FDED}" srcOrd="17" destOrd="0" presId="urn:microsoft.com/office/officeart/2005/8/layout/radial1"/>
    <dgm:cxn modelId="{1B7DE762-FFD3-4174-9870-89D4D0CC03B3}" type="presParOf" srcId="{0007C298-35FC-4FBC-ADFE-B200FB08FDED}" destId="{6C684F35-C0FC-4D82-89D6-8671D40E65A8}" srcOrd="0" destOrd="0" presId="urn:microsoft.com/office/officeart/2005/8/layout/radial1"/>
    <dgm:cxn modelId="{AA4648D4-7F93-446E-A20B-C4FD9579401A}" type="presParOf" srcId="{C78D3702-BEDB-4574-A148-23C216FD3C4D}" destId="{17B6416C-2EC7-43D4-AF96-88E8054B6746}" srcOrd="18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CDAB18-8A00-4E36-916A-7BFFCE6FF169}" type="doc">
      <dgm:prSet loTypeId="urn:microsoft.com/office/officeart/2005/8/layout/cycle1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076C13-E694-4662-9466-8D63A9B947B2}">
      <dgm:prSet custT="1"/>
      <dgm:spPr/>
      <dgm:t>
        <a:bodyPr/>
        <a:lstStyle/>
        <a:p>
          <a:r>
            <a:rPr lang="fa-IR" sz="1800">
              <a:cs typeface="B Roya" pitchFamily="2" charset="-78"/>
            </a:rPr>
            <a:t>3. تشخیص فرایند</a:t>
          </a:r>
          <a:endParaRPr lang="en-US" sz="1800">
            <a:cs typeface="B Roya" pitchFamily="2" charset="-78"/>
          </a:endParaRPr>
        </a:p>
      </dgm:t>
    </dgm:pt>
    <dgm:pt modelId="{E85D0337-7375-4745-BC90-5259F7480CFA}" type="parTrans" cxnId="{6B682CA0-951F-4C75-9DC7-D69546678446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A2F34B79-9753-4E37-AACF-2726D77C7B02}" type="sibTrans" cxnId="{6B682CA0-951F-4C75-9DC7-D69546678446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3FBB1925-6627-4230-A5BD-A6EBA5B9803A}">
      <dgm:prSet custT="1"/>
      <dgm:spPr/>
      <dgm:t>
        <a:bodyPr/>
        <a:lstStyle/>
        <a:p>
          <a:r>
            <a:rPr lang="fa-IR" sz="1800" dirty="0">
              <a:cs typeface="B Roya" pitchFamily="2" charset="-78"/>
            </a:rPr>
            <a:t>7.ارزیابی نتیجه</a:t>
          </a:r>
          <a:endParaRPr lang="en-US" sz="1800" dirty="0">
            <a:cs typeface="B Roya" pitchFamily="2" charset="-78"/>
          </a:endParaRPr>
        </a:p>
      </dgm:t>
    </dgm:pt>
    <dgm:pt modelId="{1AB81BBD-7323-4951-B50D-39D26AB765C5}" type="parTrans" cxnId="{B0F61617-85EB-4F75-AF8D-377DC7C9CBC2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E404A3AF-2E39-492E-BE0C-4059EE2F1638}" type="sibTrans" cxnId="{B0F61617-85EB-4F75-AF8D-377DC7C9CBC2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77A6A0CD-4D46-438B-99D1-51BBC61E0104}">
      <dgm:prSet phldrT="[Text]" custT="1"/>
      <dgm:spPr/>
      <dgm:t>
        <a:bodyPr/>
        <a:lstStyle/>
        <a:p>
          <a:r>
            <a:rPr lang="fa-IR" sz="1800" dirty="0">
              <a:cs typeface="B Roya" pitchFamily="2" charset="-78"/>
            </a:rPr>
            <a:t>1.تعیین  هدف </a:t>
          </a:r>
          <a:endParaRPr lang="en-US" sz="1800" dirty="0">
            <a:cs typeface="B Roya" pitchFamily="2" charset="-78"/>
          </a:endParaRPr>
        </a:p>
      </dgm:t>
    </dgm:pt>
    <dgm:pt modelId="{88739FDF-1E78-4BF9-A20B-13E92690BF52}" type="sibTrans" cxnId="{C114B687-2806-4596-AE7E-2D345EA1F220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6B16494C-E696-40B0-AE94-0EC48DF6E7EC}" type="parTrans" cxnId="{C114B687-2806-4596-AE7E-2D345EA1F220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850184E8-0BEB-4B86-8CEA-EDDEF1748FF6}">
      <dgm:prSet phldrT="[Text]" custT="1"/>
      <dgm:spPr/>
      <dgm:t>
        <a:bodyPr/>
        <a:lstStyle/>
        <a:p>
          <a:r>
            <a:rPr lang="fa-IR" sz="1800" dirty="0">
              <a:cs typeface="B Roya" pitchFamily="2" charset="-78"/>
            </a:rPr>
            <a:t>6.تغییر وضعیت سیستم</a:t>
          </a:r>
          <a:endParaRPr lang="en-US" sz="1800" dirty="0">
            <a:cs typeface="B Roya" pitchFamily="2" charset="-78"/>
          </a:endParaRPr>
        </a:p>
      </dgm:t>
    </dgm:pt>
    <dgm:pt modelId="{719F12E1-2232-4A15-8F4E-38845BEA6AB4}" type="sibTrans" cxnId="{852576E3-C8D9-44D7-96C5-48E6EA7A1D3B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20FCEB5E-9A13-4D5B-8D84-F2F2F8D05CB7}" type="parTrans" cxnId="{852576E3-C8D9-44D7-96C5-48E6EA7A1D3B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1E2F7DDB-C105-4E48-B813-ABC64AEF1C50}">
      <dgm:prSet custT="1"/>
      <dgm:spPr/>
      <dgm:t>
        <a:bodyPr/>
        <a:lstStyle/>
        <a:p>
          <a:r>
            <a:rPr lang="fa-IR" sz="1800" dirty="0">
              <a:cs typeface="B Roya" pitchFamily="2" charset="-78"/>
            </a:rPr>
            <a:t>5.درک وضعیت سیستم</a:t>
          </a:r>
          <a:endParaRPr lang="en-US" sz="1800" dirty="0">
            <a:cs typeface="B Roya" pitchFamily="2" charset="-78"/>
          </a:endParaRPr>
        </a:p>
      </dgm:t>
    </dgm:pt>
    <dgm:pt modelId="{2DA8428C-6E52-4C2A-93D0-EB152EFD4B9E}" type="sibTrans" cxnId="{92DE0E3E-E699-4FD0-AF8D-C85CFF307285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F0113183-0BB2-4A99-8DE2-96D1E625FD16}" type="parTrans" cxnId="{92DE0E3E-E699-4FD0-AF8D-C85CFF307285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E1F22659-3B65-4B11-B9C3-D882472DB23E}">
      <dgm:prSet phldrT="[Text]" custT="1"/>
      <dgm:spPr/>
      <dgm:t>
        <a:bodyPr/>
        <a:lstStyle/>
        <a:p>
          <a:r>
            <a:rPr lang="fa-IR" sz="1800">
              <a:cs typeface="B Roya" pitchFamily="2" charset="-78"/>
            </a:rPr>
            <a:t>4.اجرای فرایند</a:t>
          </a:r>
          <a:endParaRPr lang="en-US" sz="1800">
            <a:cs typeface="B Roya" pitchFamily="2" charset="-78"/>
          </a:endParaRPr>
        </a:p>
      </dgm:t>
    </dgm:pt>
    <dgm:pt modelId="{50F7CF1D-65D3-4F31-A994-B1C125CFF8E9}" type="sibTrans" cxnId="{F7D650D5-C652-4F87-B6E4-5AA8F7AD0A8D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514A81C4-3EEF-4471-8342-44394DBB05E1}" type="parTrans" cxnId="{F7D650D5-C652-4F87-B6E4-5AA8F7AD0A8D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0702EE59-EA27-41C2-96D3-2407B203F438}">
      <dgm:prSet phldrT="[Text]" custT="1"/>
      <dgm:spPr/>
      <dgm:t>
        <a:bodyPr/>
        <a:lstStyle/>
        <a:p>
          <a:r>
            <a:rPr lang="fa-IR" sz="1800" dirty="0">
              <a:cs typeface="B Roya" pitchFamily="2" charset="-78"/>
            </a:rPr>
            <a:t>2.تعیین منظور</a:t>
          </a:r>
          <a:endParaRPr lang="en-US" sz="1800" dirty="0">
            <a:cs typeface="B Roya" pitchFamily="2" charset="-78"/>
          </a:endParaRPr>
        </a:p>
      </dgm:t>
    </dgm:pt>
    <dgm:pt modelId="{37ED0C8B-A02B-497B-BF31-AA6FB8F32E6A}" type="sibTrans" cxnId="{43DB55E1-724C-43E9-B1E2-A8A33E77E2CA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1314419F-7CE0-4EDC-ADB8-67DDFB769F2A}" type="parTrans" cxnId="{43DB55E1-724C-43E9-B1E2-A8A33E77E2CA}">
      <dgm:prSet/>
      <dgm:spPr/>
      <dgm:t>
        <a:bodyPr/>
        <a:lstStyle/>
        <a:p>
          <a:endParaRPr lang="en-US" sz="1800">
            <a:cs typeface="B Roya" pitchFamily="2" charset="-78"/>
          </a:endParaRPr>
        </a:p>
      </dgm:t>
    </dgm:pt>
    <dgm:pt modelId="{B48E7D3A-D64F-4991-9709-FFBA45DB6593}" type="pres">
      <dgm:prSet presAssocID="{D3CDAB18-8A00-4E36-916A-7BFFCE6FF16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A3CA64-5593-4641-B142-F8A5C396BBBC}" type="pres">
      <dgm:prSet presAssocID="{0702EE59-EA27-41C2-96D3-2407B203F438}" presName="dummy" presStyleCnt="0"/>
      <dgm:spPr/>
      <dgm:t>
        <a:bodyPr/>
        <a:lstStyle/>
        <a:p>
          <a:endParaRPr lang="en-US"/>
        </a:p>
      </dgm:t>
    </dgm:pt>
    <dgm:pt modelId="{B3ABB93B-7BB4-4A8B-BC6E-B4B1BA4DD547}" type="pres">
      <dgm:prSet presAssocID="{0702EE59-EA27-41C2-96D3-2407B203F438}" presName="node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B5C9E2-D839-45E5-BD06-D829D534B346}" type="pres">
      <dgm:prSet presAssocID="{37ED0C8B-A02B-497B-BF31-AA6FB8F32E6A}" presName="sibTrans" presStyleLbl="node1" presStyleIdx="0" presStyleCnt="7" custScaleX="100174" custLinFactNeighborY="-1066"/>
      <dgm:spPr/>
      <dgm:t>
        <a:bodyPr/>
        <a:lstStyle/>
        <a:p>
          <a:endParaRPr lang="en-US"/>
        </a:p>
      </dgm:t>
    </dgm:pt>
    <dgm:pt modelId="{D2339649-0CCB-43E4-B131-7865E7ECF57A}" type="pres">
      <dgm:prSet presAssocID="{E3076C13-E694-4662-9466-8D63A9B947B2}" presName="dummy" presStyleCnt="0"/>
      <dgm:spPr/>
      <dgm:t>
        <a:bodyPr/>
        <a:lstStyle/>
        <a:p>
          <a:endParaRPr lang="en-US"/>
        </a:p>
      </dgm:t>
    </dgm:pt>
    <dgm:pt modelId="{598E8FDD-930D-48F2-970E-060679A8D9CD}" type="pres">
      <dgm:prSet presAssocID="{E3076C13-E694-4662-9466-8D63A9B947B2}" presName="node" presStyleLbl="revTx" presStyleIdx="1" presStyleCnt="7" custScaleX="149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B26F7-40CB-4036-A50E-204B830BF53E}" type="pres">
      <dgm:prSet presAssocID="{A2F34B79-9753-4E37-AACF-2726D77C7B02}" presName="sibTrans" presStyleLbl="node1" presStyleIdx="1" presStyleCnt="7" custScaleX="104683" custScaleY="94503"/>
      <dgm:spPr/>
      <dgm:t>
        <a:bodyPr/>
        <a:lstStyle/>
        <a:p>
          <a:endParaRPr lang="en-US"/>
        </a:p>
      </dgm:t>
    </dgm:pt>
    <dgm:pt modelId="{EBCA180E-82D7-40A3-A088-CACE895675AD}" type="pres">
      <dgm:prSet presAssocID="{E1F22659-3B65-4B11-B9C3-D882472DB23E}" presName="dummy" presStyleCnt="0"/>
      <dgm:spPr/>
      <dgm:t>
        <a:bodyPr/>
        <a:lstStyle/>
        <a:p>
          <a:endParaRPr lang="en-US"/>
        </a:p>
      </dgm:t>
    </dgm:pt>
    <dgm:pt modelId="{1EC401B2-B35A-4E8B-A25A-2F27A8E50E95}" type="pres">
      <dgm:prSet presAssocID="{E1F22659-3B65-4B11-B9C3-D882472DB23E}" presName="node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ACCF40-2A30-42DF-922C-2DE4BA793926}" type="pres">
      <dgm:prSet presAssocID="{50F7CF1D-65D3-4F31-A994-B1C125CFF8E9}" presName="sibTrans" presStyleLbl="node1" presStyleIdx="2" presStyleCnt="7" custLinFactNeighborY="-1066"/>
      <dgm:spPr/>
      <dgm:t>
        <a:bodyPr/>
        <a:lstStyle/>
        <a:p>
          <a:endParaRPr lang="en-US"/>
        </a:p>
      </dgm:t>
    </dgm:pt>
    <dgm:pt modelId="{46D04A70-C418-42A5-AA71-57C087DEB943}" type="pres">
      <dgm:prSet presAssocID="{1E2F7DDB-C105-4E48-B813-ABC64AEF1C50}" presName="dummy" presStyleCnt="0"/>
      <dgm:spPr/>
      <dgm:t>
        <a:bodyPr/>
        <a:lstStyle/>
        <a:p>
          <a:endParaRPr lang="en-US"/>
        </a:p>
      </dgm:t>
    </dgm:pt>
    <dgm:pt modelId="{BE8D45B7-5B15-4420-BF9C-48789139FF22}" type="pres">
      <dgm:prSet presAssocID="{1E2F7DDB-C105-4E48-B813-ABC64AEF1C50}" presName="node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601315-362D-4467-A455-63BB3E0BEE14}" type="pres">
      <dgm:prSet presAssocID="{2DA8428C-6E52-4C2A-93D0-EB152EFD4B9E}" presName="sibTrans" presStyleLbl="node1" presStyleIdx="3" presStyleCnt="7"/>
      <dgm:spPr/>
      <dgm:t>
        <a:bodyPr/>
        <a:lstStyle/>
        <a:p>
          <a:endParaRPr lang="en-US"/>
        </a:p>
      </dgm:t>
    </dgm:pt>
    <dgm:pt modelId="{80B62707-064F-49C6-AC4F-E484CF7C817A}" type="pres">
      <dgm:prSet presAssocID="{850184E8-0BEB-4B86-8CEA-EDDEF1748FF6}" presName="dummy" presStyleCnt="0"/>
      <dgm:spPr/>
      <dgm:t>
        <a:bodyPr/>
        <a:lstStyle/>
        <a:p>
          <a:endParaRPr lang="en-US"/>
        </a:p>
      </dgm:t>
    </dgm:pt>
    <dgm:pt modelId="{1E4029DB-5D21-41A3-ACD0-5D8BCC44B757}" type="pres">
      <dgm:prSet presAssocID="{850184E8-0BEB-4B86-8CEA-EDDEF1748FF6}" presName="node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A8178-0870-4448-8C01-202602405CEC}" type="pres">
      <dgm:prSet presAssocID="{719F12E1-2232-4A15-8F4E-38845BEA6AB4}" presName="sibTrans" presStyleLbl="node1" presStyleIdx="4" presStyleCnt="7" custLinFactNeighborY="-1066"/>
      <dgm:spPr/>
      <dgm:t>
        <a:bodyPr/>
        <a:lstStyle/>
        <a:p>
          <a:endParaRPr lang="en-US"/>
        </a:p>
      </dgm:t>
    </dgm:pt>
    <dgm:pt modelId="{26DABB4B-D53C-4EAD-BC33-E15E93B99347}" type="pres">
      <dgm:prSet presAssocID="{3FBB1925-6627-4230-A5BD-A6EBA5B9803A}" presName="dummy" presStyleCnt="0"/>
      <dgm:spPr/>
      <dgm:t>
        <a:bodyPr/>
        <a:lstStyle/>
        <a:p>
          <a:endParaRPr lang="en-US"/>
        </a:p>
      </dgm:t>
    </dgm:pt>
    <dgm:pt modelId="{C15CA926-D6F6-4BA8-A007-7AB721C915A9}" type="pres">
      <dgm:prSet presAssocID="{3FBB1925-6627-4230-A5BD-A6EBA5B9803A}" presName="node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6B5F09-0414-4719-A4B5-755AD9ACA6C5}" type="pres">
      <dgm:prSet presAssocID="{E404A3AF-2E39-492E-BE0C-4059EE2F1638}" presName="sibTrans" presStyleLbl="node1" presStyleIdx="5" presStyleCnt="7"/>
      <dgm:spPr/>
      <dgm:t>
        <a:bodyPr/>
        <a:lstStyle/>
        <a:p>
          <a:endParaRPr lang="en-US"/>
        </a:p>
      </dgm:t>
    </dgm:pt>
    <dgm:pt modelId="{AFE28309-7DB8-4C41-AFA4-F9F231CE021E}" type="pres">
      <dgm:prSet presAssocID="{77A6A0CD-4D46-438B-99D1-51BBC61E0104}" presName="dummy" presStyleCnt="0"/>
      <dgm:spPr/>
      <dgm:t>
        <a:bodyPr/>
        <a:lstStyle/>
        <a:p>
          <a:endParaRPr lang="en-US"/>
        </a:p>
      </dgm:t>
    </dgm:pt>
    <dgm:pt modelId="{4F9AC529-ADE1-4DD4-8B34-C0EEF63BE461}" type="pres">
      <dgm:prSet presAssocID="{77A6A0CD-4D46-438B-99D1-51BBC61E0104}" presName="node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599F1-3ECB-4838-9111-1F6525989A48}" type="pres">
      <dgm:prSet presAssocID="{88739FDF-1E78-4BF9-A20B-13E92690BF52}" presName="sibTrans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65149E37-DF03-41B7-94E0-F89C1685338C}" type="presOf" srcId="{E3076C13-E694-4662-9466-8D63A9B947B2}" destId="{598E8FDD-930D-48F2-970E-060679A8D9CD}" srcOrd="0" destOrd="0" presId="urn:microsoft.com/office/officeart/2005/8/layout/cycle1"/>
    <dgm:cxn modelId="{07417CF4-B2DB-474D-8F7A-E6E42CE1A56A}" type="presOf" srcId="{E1F22659-3B65-4B11-B9C3-D882472DB23E}" destId="{1EC401B2-B35A-4E8B-A25A-2F27A8E50E95}" srcOrd="0" destOrd="0" presId="urn:microsoft.com/office/officeart/2005/8/layout/cycle1"/>
    <dgm:cxn modelId="{B0F61617-85EB-4F75-AF8D-377DC7C9CBC2}" srcId="{D3CDAB18-8A00-4E36-916A-7BFFCE6FF169}" destId="{3FBB1925-6627-4230-A5BD-A6EBA5B9803A}" srcOrd="5" destOrd="0" parTransId="{1AB81BBD-7323-4951-B50D-39D26AB765C5}" sibTransId="{E404A3AF-2E39-492E-BE0C-4059EE2F1638}"/>
    <dgm:cxn modelId="{C114B687-2806-4596-AE7E-2D345EA1F220}" srcId="{D3CDAB18-8A00-4E36-916A-7BFFCE6FF169}" destId="{77A6A0CD-4D46-438B-99D1-51BBC61E0104}" srcOrd="6" destOrd="0" parTransId="{6B16494C-E696-40B0-AE94-0EC48DF6E7EC}" sibTransId="{88739FDF-1E78-4BF9-A20B-13E92690BF52}"/>
    <dgm:cxn modelId="{F7D650D5-C652-4F87-B6E4-5AA8F7AD0A8D}" srcId="{D3CDAB18-8A00-4E36-916A-7BFFCE6FF169}" destId="{E1F22659-3B65-4B11-B9C3-D882472DB23E}" srcOrd="2" destOrd="0" parTransId="{514A81C4-3EEF-4471-8342-44394DBB05E1}" sibTransId="{50F7CF1D-65D3-4F31-A994-B1C125CFF8E9}"/>
    <dgm:cxn modelId="{4E82E91D-D183-46AE-BABC-FFB922468197}" type="presOf" srcId="{A2F34B79-9753-4E37-AACF-2726D77C7B02}" destId="{6EEB26F7-40CB-4036-A50E-204B830BF53E}" srcOrd="0" destOrd="0" presId="urn:microsoft.com/office/officeart/2005/8/layout/cycle1"/>
    <dgm:cxn modelId="{43DB55E1-724C-43E9-B1E2-A8A33E77E2CA}" srcId="{D3CDAB18-8A00-4E36-916A-7BFFCE6FF169}" destId="{0702EE59-EA27-41C2-96D3-2407B203F438}" srcOrd="0" destOrd="0" parTransId="{1314419F-7CE0-4EDC-ADB8-67DDFB769F2A}" sibTransId="{37ED0C8B-A02B-497B-BF31-AA6FB8F32E6A}"/>
    <dgm:cxn modelId="{5165FFE7-2DCB-480E-9D01-D18A8D1C2E11}" type="presOf" srcId="{D3CDAB18-8A00-4E36-916A-7BFFCE6FF169}" destId="{B48E7D3A-D64F-4991-9709-FFBA45DB6593}" srcOrd="0" destOrd="0" presId="urn:microsoft.com/office/officeart/2005/8/layout/cycle1"/>
    <dgm:cxn modelId="{6B682CA0-951F-4C75-9DC7-D69546678446}" srcId="{D3CDAB18-8A00-4E36-916A-7BFFCE6FF169}" destId="{E3076C13-E694-4662-9466-8D63A9B947B2}" srcOrd="1" destOrd="0" parTransId="{E85D0337-7375-4745-BC90-5259F7480CFA}" sibTransId="{A2F34B79-9753-4E37-AACF-2726D77C7B02}"/>
    <dgm:cxn modelId="{7822B6E3-EBCA-4AE5-B38F-78508CE9AD76}" type="presOf" srcId="{2DA8428C-6E52-4C2A-93D0-EB152EFD4B9E}" destId="{29601315-362D-4467-A455-63BB3E0BEE14}" srcOrd="0" destOrd="0" presId="urn:microsoft.com/office/officeart/2005/8/layout/cycle1"/>
    <dgm:cxn modelId="{E4F86680-D9D4-4DEF-A5A8-348DE6AAE1D3}" type="presOf" srcId="{88739FDF-1E78-4BF9-A20B-13E92690BF52}" destId="{502599F1-3ECB-4838-9111-1F6525989A48}" srcOrd="0" destOrd="0" presId="urn:microsoft.com/office/officeart/2005/8/layout/cycle1"/>
    <dgm:cxn modelId="{54DC5D5A-3B23-4A26-80A6-E3563F896FE3}" type="presOf" srcId="{50F7CF1D-65D3-4F31-A994-B1C125CFF8E9}" destId="{C9ACCF40-2A30-42DF-922C-2DE4BA793926}" srcOrd="0" destOrd="0" presId="urn:microsoft.com/office/officeart/2005/8/layout/cycle1"/>
    <dgm:cxn modelId="{92DE0E3E-E699-4FD0-AF8D-C85CFF307285}" srcId="{D3CDAB18-8A00-4E36-916A-7BFFCE6FF169}" destId="{1E2F7DDB-C105-4E48-B813-ABC64AEF1C50}" srcOrd="3" destOrd="0" parTransId="{F0113183-0BB2-4A99-8DE2-96D1E625FD16}" sibTransId="{2DA8428C-6E52-4C2A-93D0-EB152EFD4B9E}"/>
    <dgm:cxn modelId="{F4F07F99-3D26-43E1-A0B5-E2E175DAB752}" type="presOf" srcId="{3FBB1925-6627-4230-A5BD-A6EBA5B9803A}" destId="{C15CA926-D6F6-4BA8-A007-7AB721C915A9}" srcOrd="0" destOrd="0" presId="urn:microsoft.com/office/officeart/2005/8/layout/cycle1"/>
    <dgm:cxn modelId="{2E5456D3-BEE9-4D7D-A8E6-2E3D6B4D1FF2}" type="presOf" srcId="{1E2F7DDB-C105-4E48-B813-ABC64AEF1C50}" destId="{BE8D45B7-5B15-4420-BF9C-48789139FF22}" srcOrd="0" destOrd="0" presId="urn:microsoft.com/office/officeart/2005/8/layout/cycle1"/>
    <dgm:cxn modelId="{852576E3-C8D9-44D7-96C5-48E6EA7A1D3B}" srcId="{D3CDAB18-8A00-4E36-916A-7BFFCE6FF169}" destId="{850184E8-0BEB-4B86-8CEA-EDDEF1748FF6}" srcOrd="4" destOrd="0" parTransId="{20FCEB5E-9A13-4D5B-8D84-F2F2F8D05CB7}" sibTransId="{719F12E1-2232-4A15-8F4E-38845BEA6AB4}"/>
    <dgm:cxn modelId="{78CBFD52-71C3-418E-8FC3-939750C55244}" type="presOf" srcId="{E404A3AF-2E39-492E-BE0C-4059EE2F1638}" destId="{C96B5F09-0414-4719-A4B5-755AD9ACA6C5}" srcOrd="0" destOrd="0" presId="urn:microsoft.com/office/officeart/2005/8/layout/cycle1"/>
    <dgm:cxn modelId="{7C7829D8-1F4F-4BEE-A9B4-68934C112AEB}" type="presOf" srcId="{719F12E1-2232-4A15-8F4E-38845BEA6AB4}" destId="{355A8178-0870-4448-8C01-202602405CEC}" srcOrd="0" destOrd="0" presId="urn:microsoft.com/office/officeart/2005/8/layout/cycle1"/>
    <dgm:cxn modelId="{22BDB9CF-5860-4E8E-82D8-F56C0BAFF78D}" type="presOf" srcId="{37ED0C8B-A02B-497B-BF31-AA6FB8F32E6A}" destId="{B9B5C9E2-D839-45E5-BD06-D829D534B346}" srcOrd="0" destOrd="0" presId="urn:microsoft.com/office/officeart/2005/8/layout/cycle1"/>
    <dgm:cxn modelId="{A59EF94D-DB9B-4DA3-AA1D-81BC6ECBC8F4}" type="presOf" srcId="{850184E8-0BEB-4B86-8CEA-EDDEF1748FF6}" destId="{1E4029DB-5D21-41A3-ACD0-5D8BCC44B757}" srcOrd="0" destOrd="0" presId="urn:microsoft.com/office/officeart/2005/8/layout/cycle1"/>
    <dgm:cxn modelId="{0BE30103-AB6C-402D-93E3-3EE8CD70817D}" type="presOf" srcId="{77A6A0CD-4D46-438B-99D1-51BBC61E0104}" destId="{4F9AC529-ADE1-4DD4-8B34-C0EEF63BE461}" srcOrd="0" destOrd="0" presId="urn:microsoft.com/office/officeart/2005/8/layout/cycle1"/>
    <dgm:cxn modelId="{2E699D5C-8E10-422C-B133-9A26284CED5F}" type="presOf" srcId="{0702EE59-EA27-41C2-96D3-2407B203F438}" destId="{B3ABB93B-7BB4-4A8B-BC6E-B4B1BA4DD547}" srcOrd="0" destOrd="0" presId="urn:microsoft.com/office/officeart/2005/8/layout/cycle1"/>
    <dgm:cxn modelId="{E8D71139-A14F-4093-92CA-61DEC25A1FFA}" type="presParOf" srcId="{B48E7D3A-D64F-4991-9709-FFBA45DB6593}" destId="{0DA3CA64-5593-4641-B142-F8A5C396BBBC}" srcOrd="0" destOrd="0" presId="urn:microsoft.com/office/officeart/2005/8/layout/cycle1"/>
    <dgm:cxn modelId="{425443C3-33E5-4935-B0DE-6A21D6BC0BEA}" type="presParOf" srcId="{B48E7D3A-D64F-4991-9709-FFBA45DB6593}" destId="{B3ABB93B-7BB4-4A8B-BC6E-B4B1BA4DD547}" srcOrd="1" destOrd="0" presId="urn:microsoft.com/office/officeart/2005/8/layout/cycle1"/>
    <dgm:cxn modelId="{DF2ECA32-96A2-4E00-A829-D7A5B80F801E}" type="presParOf" srcId="{B48E7D3A-D64F-4991-9709-FFBA45DB6593}" destId="{B9B5C9E2-D839-45E5-BD06-D829D534B346}" srcOrd="2" destOrd="0" presId="urn:microsoft.com/office/officeart/2005/8/layout/cycle1"/>
    <dgm:cxn modelId="{5245C3B8-1BCA-4C7F-838A-D02A3EABAE71}" type="presParOf" srcId="{B48E7D3A-D64F-4991-9709-FFBA45DB6593}" destId="{D2339649-0CCB-43E4-B131-7865E7ECF57A}" srcOrd="3" destOrd="0" presId="urn:microsoft.com/office/officeart/2005/8/layout/cycle1"/>
    <dgm:cxn modelId="{D38D5683-82AF-40D7-9EBB-462387467BA4}" type="presParOf" srcId="{B48E7D3A-D64F-4991-9709-FFBA45DB6593}" destId="{598E8FDD-930D-48F2-970E-060679A8D9CD}" srcOrd="4" destOrd="0" presId="urn:microsoft.com/office/officeart/2005/8/layout/cycle1"/>
    <dgm:cxn modelId="{F077D543-552C-4B48-BA77-C1A9B9BD3689}" type="presParOf" srcId="{B48E7D3A-D64F-4991-9709-FFBA45DB6593}" destId="{6EEB26F7-40CB-4036-A50E-204B830BF53E}" srcOrd="5" destOrd="0" presId="urn:microsoft.com/office/officeart/2005/8/layout/cycle1"/>
    <dgm:cxn modelId="{29E6A789-B8AE-4D95-94AA-AC54D7DBDE6A}" type="presParOf" srcId="{B48E7D3A-D64F-4991-9709-FFBA45DB6593}" destId="{EBCA180E-82D7-40A3-A088-CACE895675AD}" srcOrd="6" destOrd="0" presId="urn:microsoft.com/office/officeart/2005/8/layout/cycle1"/>
    <dgm:cxn modelId="{5CFB415E-7E7D-46B5-8D79-F46133C89808}" type="presParOf" srcId="{B48E7D3A-D64F-4991-9709-FFBA45DB6593}" destId="{1EC401B2-B35A-4E8B-A25A-2F27A8E50E95}" srcOrd="7" destOrd="0" presId="urn:microsoft.com/office/officeart/2005/8/layout/cycle1"/>
    <dgm:cxn modelId="{D13D701A-9C3D-47A4-A5ED-A4FB5E5FBA19}" type="presParOf" srcId="{B48E7D3A-D64F-4991-9709-FFBA45DB6593}" destId="{C9ACCF40-2A30-42DF-922C-2DE4BA793926}" srcOrd="8" destOrd="0" presId="urn:microsoft.com/office/officeart/2005/8/layout/cycle1"/>
    <dgm:cxn modelId="{E2C19B8A-AF66-4132-BD5E-3754D5DD5B38}" type="presParOf" srcId="{B48E7D3A-D64F-4991-9709-FFBA45DB6593}" destId="{46D04A70-C418-42A5-AA71-57C087DEB943}" srcOrd="9" destOrd="0" presId="urn:microsoft.com/office/officeart/2005/8/layout/cycle1"/>
    <dgm:cxn modelId="{B0EAD3CC-508C-42D7-BEB1-FA7E53D65659}" type="presParOf" srcId="{B48E7D3A-D64F-4991-9709-FFBA45DB6593}" destId="{BE8D45B7-5B15-4420-BF9C-48789139FF22}" srcOrd="10" destOrd="0" presId="urn:microsoft.com/office/officeart/2005/8/layout/cycle1"/>
    <dgm:cxn modelId="{3F66B765-F3D3-43B6-8821-C9760DEBDBD1}" type="presParOf" srcId="{B48E7D3A-D64F-4991-9709-FFBA45DB6593}" destId="{29601315-362D-4467-A455-63BB3E0BEE14}" srcOrd="11" destOrd="0" presId="urn:microsoft.com/office/officeart/2005/8/layout/cycle1"/>
    <dgm:cxn modelId="{8EE934AC-6A08-4D28-BB0B-BDCC7A9F994A}" type="presParOf" srcId="{B48E7D3A-D64F-4991-9709-FFBA45DB6593}" destId="{80B62707-064F-49C6-AC4F-E484CF7C817A}" srcOrd="12" destOrd="0" presId="urn:microsoft.com/office/officeart/2005/8/layout/cycle1"/>
    <dgm:cxn modelId="{87E6360E-A97E-448F-9464-5B1A60CA709C}" type="presParOf" srcId="{B48E7D3A-D64F-4991-9709-FFBA45DB6593}" destId="{1E4029DB-5D21-41A3-ACD0-5D8BCC44B757}" srcOrd="13" destOrd="0" presId="urn:microsoft.com/office/officeart/2005/8/layout/cycle1"/>
    <dgm:cxn modelId="{AC63E477-655C-42C5-B166-D504FFDCF2EC}" type="presParOf" srcId="{B48E7D3A-D64F-4991-9709-FFBA45DB6593}" destId="{355A8178-0870-4448-8C01-202602405CEC}" srcOrd="14" destOrd="0" presId="urn:microsoft.com/office/officeart/2005/8/layout/cycle1"/>
    <dgm:cxn modelId="{261665DD-C8DF-407F-99B7-71C76700B266}" type="presParOf" srcId="{B48E7D3A-D64F-4991-9709-FFBA45DB6593}" destId="{26DABB4B-D53C-4EAD-BC33-E15E93B99347}" srcOrd="15" destOrd="0" presId="urn:microsoft.com/office/officeart/2005/8/layout/cycle1"/>
    <dgm:cxn modelId="{0130A7F2-875D-4C3D-B423-EF6AC53427B6}" type="presParOf" srcId="{B48E7D3A-D64F-4991-9709-FFBA45DB6593}" destId="{C15CA926-D6F6-4BA8-A007-7AB721C915A9}" srcOrd="16" destOrd="0" presId="urn:microsoft.com/office/officeart/2005/8/layout/cycle1"/>
    <dgm:cxn modelId="{A99E71EC-6D39-4480-8E8B-FC2938D21BB2}" type="presParOf" srcId="{B48E7D3A-D64F-4991-9709-FFBA45DB6593}" destId="{C96B5F09-0414-4719-A4B5-755AD9ACA6C5}" srcOrd="17" destOrd="0" presId="urn:microsoft.com/office/officeart/2005/8/layout/cycle1"/>
    <dgm:cxn modelId="{95742E27-C5DA-4042-B117-5484BC0FDA4B}" type="presParOf" srcId="{B48E7D3A-D64F-4991-9709-FFBA45DB6593}" destId="{AFE28309-7DB8-4C41-AFA4-F9F231CE021E}" srcOrd="18" destOrd="0" presId="urn:microsoft.com/office/officeart/2005/8/layout/cycle1"/>
    <dgm:cxn modelId="{33B015A2-CE6B-4C8D-B839-BA9C3DBE1ED1}" type="presParOf" srcId="{B48E7D3A-D64F-4991-9709-FFBA45DB6593}" destId="{4F9AC529-ADE1-4DD4-8B34-C0EEF63BE461}" srcOrd="19" destOrd="0" presId="urn:microsoft.com/office/officeart/2005/8/layout/cycle1"/>
    <dgm:cxn modelId="{9BA11803-E9F2-4335-ABD8-BC8AF752E1A4}" type="presParOf" srcId="{B48E7D3A-D64F-4991-9709-FFBA45DB6593}" destId="{502599F1-3ECB-4838-9111-1F6525989A48}" srcOrd="20" destOrd="0" presId="urn:microsoft.com/office/officeart/2005/8/layout/cycle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D98470-6572-4E8F-9134-90DEECD5CB4E}" type="doc">
      <dgm:prSet loTypeId="urn:microsoft.com/office/officeart/2005/8/layout/target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pPr rtl="1"/>
          <a:endParaRPr lang="fa-IR"/>
        </a:p>
      </dgm:t>
    </dgm:pt>
    <dgm:pt modelId="{7095CC83-83DB-4EBA-B666-C294FD66687E}">
      <dgm:prSet custT="1"/>
      <dgm:spPr/>
      <dgm:t>
        <a:bodyPr/>
        <a:lstStyle/>
        <a:p>
          <a:pPr rtl="0"/>
          <a:r>
            <a:rPr lang="fa-IR" sz="2000" b="1" dirty="0" smtClean="0">
              <a:cs typeface="+mj-cs"/>
            </a:rPr>
            <a:t>توجه شما</a:t>
          </a:r>
          <a:endParaRPr lang="fa-IR" sz="2000" b="1" dirty="0">
            <a:cs typeface="+mj-cs"/>
          </a:endParaRPr>
        </a:p>
      </dgm:t>
    </dgm:pt>
    <dgm:pt modelId="{388CE335-FFD2-4ABE-B56A-6E5248B3E75B}" type="parTrans" cxnId="{3BEE90B1-D6AA-45E9-8D02-5A45D4AC2A36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FA9DD27D-DFF7-4F17-8D09-0C4EAAD17A20}" type="sibTrans" cxnId="{3BEE90B1-D6AA-45E9-8D02-5A45D4AC2A36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062E5A7B-AA06-4BB7-B62B-5435791BFB64}">
      <dgm:prSet custT="1"/>
      <dgm:spPr/>
      <dgm:t>
        <a:bodyPr/>
        <a:lstStyle/>
        <a:p>
          <a:pPr rtl="0"/>
          <a:r>
            <a:rPr lang="fa-IR" sz="2000" b="1" dirty="0" smtClean="0">
              <a:cs typeface="+mj-cs"/>
            </a:rPr>
            <a:t>از</a:t>
          </a:r>
          <a:endParaRPr lang="fa-IR" sz="2000" b="1" dirty="0">
            <a:cs typeface="+mj-cs"/>
          </a:endParaRPr>
        </a:p>
      </dgm:t>
    </dgm:pt>
    <dgm:pt modelId="{70A1E2CD-D0FD-42D6-9150-511F5A131A9F}" type="parTrans" cxnId="{08E6A98A-E546-4436-83D9-F2D2B13DD6E3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039841C4-F563-46D8-8FAF-AD3F31E045D9}" type="sibTrans" cxnId="{08E6A98A-E546-4436-83D9-F2D2B13DD6E3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A9FE9EC7-E451-4CCC-AD4E-2E3CA13545E8}">
      <dgm:prSet custT="1"/>
      <dgm:spPr/>
      <dgm:t>
        <a:bodyPr/>
        <a:lstStyle/>
        <a:p>
          <a:pPr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dirty="0" smtClean="0">
              <a:cs typeface="+mj-cs"/>
            </a:rPr>
            <a:t>با تشکر فراوان </a:t>
          </a:r>
          <a:endParaRPr lang="fa-IR" sz="2000" b="1" dirty="0">
            <a:cs typeface="+mj-cs"/>
          </a:endParaRPr>
        </a:p>
      </dgm:t>
    </dgm:pt>
    <dgm:pt modelId="{F3B1AF72-7EFA-4279-A859-EB4B83694F07}" type="parTrans" cxnId="{FF2F613F-39D3-4126-A3D0-2680205C50C7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1E00D838-D56D-4A8F-AD56-3E2AAEF8325E}" type="sibTrans" cxnId="{FF2F613F-39D3-4126-A3D0-2680205C50C7}">
      <dgm:prSet/>
      <dgm:spPr/>
      <dgm:t>
        <a:bodyPr/>
        <a:lstStyle/>
        <a:p>
          <a:pPr rtl="1"/>
          <a:endParaRPr lang="fa-IR" sz="2000">
            <a:cs typeface="+mj-cs"/>
          </a:endParaRPr>
        </a:p>
      </dgm:t>
    </dgm:pt>
    <dgm:pt modelId="{10ECDDD7-8838-4776-BAA5-01C497219213}" type="pres">
      <dgm:prSet presAssocID="{E6D98470-6572-4E8F-9134-90DEECD5CB4E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7762A01-DF0A-42B9-895B-9ADEB395F414}" type="pres">
      <dgm:prSet presAssocID="{7095CC83-83DB-4EBA-B666-C294FD66687E}" presName="circle1" presStyleLbl="lnNode1" presStyleIdx="0" presStyleCnt="3"/>
      <dgm:spPr/>
      <dgm:t>
        <a:bodyPr/>
        <a:lstStyle/>
        <a:p>
          <a:endParaRPr lang="en-US"/>
        </a:p>
      </dgm:t>
    </dgm:pt>
    <dgm:pt modelId="{F20E7FE6-E039-4345-A0A1-EB66693A78B7}" type="pres">
      <dgm:prSet presAssocID="{7095CC83-83DB-4EBA-B666-C294FD66687E}" presName="text1" presStyleLbl="revTx" presStyleIdx="0" presStyleCnt="3" custLinFactY="85157" custLinFactNeighborX="136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93401-0AAA-433D-8909-70C1329E4CAB}" type="pres">
      <dgm:prSet presAssocID="{7095CC83-83DB-4EBA-B666-C294FD66687E}" presName="line1" presStyleLbl="callout" presStyleIdx="0" presStyleCnt="6" custLinFactY="51931" custLinFactNeighborX="-16959" custLinFactNeighborY="100000"/>
      <dgm:spPr/>
      <dgm:t>
        <a:bodyPr/>
        <a:lstStyle/>
        <a:p>
          <a:endParaRPr lang="en-US"/>
        </a:p>
      </dgm:t>
    </dgm:pt>
    <dgm:pt modelId="{2A436544-D070-44AA-A228-4CDB6E9E0DB9}" type="pres">
      <dgm:prSet presAssocID="{7095CC83-83DB-4EBA-B666-C294FD66687E}" presName="d1" presStyleLbl="callout" presStyleIdx="1" presStyleCnt="6" custLinFactNeighborX="-3242" custLinFactNeighborY="2581"/>
      <dgm:spPr/>
      <dgm:t>
        <a:bodyPr/>
        <a:lstStyle/>
        <a:p>
          <a:endParaRPr lang="en-US"/>
        </a:p>
      </dgm:t>
    </dgm:pt>
    <dgm:pt modelId="{CC6A140E-AC47-4F6F-AD69-0967AC7E735F}" type="pres">
      <dgm:prSet presAssocID="{062E5A7B-AA06-4BB7-B62B-5435791BFB64}" presName="circle2" presStyleLbl="lnNode1" presStyleIdx="1" presStyleCnt="3"/>
      <dgm:spPr/>
      <dgm:t>
        <a:bodyPr/>
        <a:lstStyle/>
        <a:p>
          <a:endParaRPr lang="en-US"/>
        </a:p>
      </dgm:t>
    </dgm:pt>
    <dgm:pt modelId="{56F6B349-28D2-40BE-943C-DF0D69C8B82D}" type="pres">
      <dgm:prSet presAssocID="{062E5A7B-AA06-4BB7-B62B-5435791BFB64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A7D8D-3F23-4D6E-8D2E-D33EC88C989C}" type="pres">
      <dgm:prSet presAssocID="{062E5A7B-AA06-4BB7-B62B-5435791BFB64}" presName="line2" presStyleLbl="callout" presStyleIdx="2" presStyleCnt="6"/>
      <dgm:spPr/>
      <dgm:t>
        <a:bodyPr/>
        <a:lstStyle/>
        <a:p>
          <a:endParaRPr lang="en-US"/>
        </a:p>
      </dgm:t>
    </dgm:pt>
    <dgm:pt modelId="{ED45A265-A9E9-49EB-A057-5CCE8473DECE}" type="pres">
      <dgm:prSet presAssocID="{062E5A7B-AA06-4BB7-B62B-5435791BFB64}" presName="d2" presStyleLbl="callout" presStyleIdx="3" presStyleCnt="6"/>
      <dgm:spPr/>
      <dgm:t>
        <a:bodyPr/>
        <a:lstStyle/>
        <a:p>
          <a:endParaRPr lang="en-US"/>
        </a:p>
      </dgm:t>
    </dgm:pt>
    <dgm:pt modelId="{BE3253D2-A113-4346-9213-2ED93626F059}" type="pres">
      <dgm:prSet presAssocID="{A9FE9EC7-E451-4CCC-AD4E-2E3CA13545E8}" presName="circle3" presStyleLbl="lnNode1" presStyleIdx="2" presStyleCnt="3"/>
      <dgm:spPr/>
      <dgm:t>
        <a:bodyPr/>
        <a:lstStyle/>
        <a:p>
          <a:endParaRPr lang="en-US"/>
        </a:p>
      </dgm:t>
    </dgm:pt>
    <dgm:pt modelId="{A19E7A3F-0BB9-4F4E-83FC-DE746CAB14E3}" type="pres">
      <dgm:prSet presAssocID="{A9FE9EC7-E451-4CCC-AD4E-2E3CA13545E8}" presName="text3" presStyleLbl="revTx" presStyleIdx="2" presStyleCnt="3" custLinFactY="-93615" custLinFactNeighborX="5091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83B539-FF96-435B-9EF1-B47A152D3E93}" type="pres">
      <dgm:prSet presAssocID="{A9FE9EC7-E451-4CCC-AD4E-2E3CA13545E8}" presName="line3" presStyleLbl="callout" presStyleIdx="4" presStyleCnt="6"/>
      <dgm:spPr/>
      <dgm:t>
        <a:bodyPr/>
        <a:lstStyle/>
        <a:p>
          <a:endParaRPr lang="en-US"/>
        </a:p>
      </dgm:t>
    </dgm:pt>
    <dgm:pt modelId="{49519354-FEFB-4504-B14B-FF25B7803686}" type="pres">
      <dgm:prSet presAssocID="{A9FE9EC7-E451-4CCC-AD4E-2E3CA13545E8}" presName="d3" presStyleLbl="callout" presStyleIdx="5" presStyleCnt="6"/>
      <dgm:spPr/>
      <dgm:t>
        <a:bodyPr/>
        <a:lstStyle/>
        <a:p>
          <a:endParaRPr lang="en-US"/>
        </a:p>
      </dgm:t>
    </dgm:pt>
  </dgm:ptLst>
  <dgm:cxnLst>
    <dgm:cxn modelId="{FF2F613F-39D3-4126-A3D0-2680205C50C7}" srcId="{E6D98470-6572-4E8F-9134-90DEECD5CB4E}" destId="{A9FE9EC7-E451-4CCC-AD4E-2E3CA13545E8}" srcOrd="2" destOrd="0" parTransId="{F3B1AF72-7EFA-4279-A859-EB4B83694F07}" sibTransId="{1E00D838-D56D-4A8F-AD56-3E2AAEF8325E}"/>
    <dgm:cxn modelId="{2C778F23-C5A5-4253-ADC6-1985F6C5F7B9}" type="presOf" srcId="{7095CC83-83DB-4EBA-B666-C294FD66687E}" destId="{F20E7FE6-E039-4345-A0A1-EB66693A78B7}" srcOrd="0" destOrd="0" presId="urn:microsoft.com/office/officeart/2005/8/layout/target1"/>
    <dgm:cxn modelId="{11CFE804-41CD-470D-B1D5-B6FF2711E3CD}" type="presOf" srcId="{E6D98470-6572-4E8F-9134-90DEECD5CB4E}" destId="{10ECDDD7-8838-4776-BAA5-01C497219213}" srcOrd="0" destOrd="0" presId="urn:microsoft.com/office/officeart/2005/8/layout/target1"/>
    <dgm:cxn modelId="{08E6A98A-E546-4436-83D9-F2D2B13DD6E3}" srcId="{E6D98470-6572-4E8F-9134-90DEECD5CB4E}" destId="{062E5A7B-AA06-4BB7-B62B-5435791BFB64}" srcOrd="1" destOrd="0" parTransId="{70A1E2CD-D0FD-42D6-9150-511F5A131A9F}" sibTransId="{039841C4-F563-46D8-8FAF-AD3F31E045D9}"/>
    <dgm:cxn modelId="{25849BBC-7171-4364-94F8-962CF3D4D591}" type="presOf" srcId="{A9FE9EC7-E451-4CCC-AD4E-2E3CA13545E8}" destId="{A19E7A3F-0BB9-4F4E-83FC-DE746CAB14E3}" srcOrd="0" destOrd="0" presId="urn:microsoft.com/office/officeart/2005/8/layout/target1"/>
    <dgm:cxn modelId="{3BEE90B1-D6AA-45E9-8D02-5A45D4AC2A36}" srcId="{E6D98470-6572-4E8F-9134-90DEECD5CB4E}" destId="{7095CC83-83DB-4EBA-B666-C294FD66687E}" srcOrd="0" destOrd="0" parTransId="{388CE335-FFD2-4ABE-B56A-6E5248B3E75B}" sibTransId="{FA9DD27D-DFF7-4F17-8D09-0C4EAAD17A20}"/>
    <dgm:cxn modelId="{6D5A432D-0A12-42CC-B4CD-279A42FDE72A}" type="presOf" srcId="{062E5A7B-AA06-4BB7-B62B-5435791BFB64}" destId="{56F6B349-28D2-40BE-943C-DF0D69C8B82D}" srcOrd="0" destOrd="0" presId="urn:microsoft.com/office/officeart/2005/8/layout/target1"/>
    <dgm:cxn modelId="{E85728C0-5A08-4664-AE2C-77EEBA8E8E0B}" type="presParOf" srcId="{10ECDDD7-8838-4776-BAA5-01C497219213}" destId="{07762A01-DF0A-42B9-895B-9ADEB395F414}" srcOrd="0" destOrd="0" presId="urn:microsoft.com/office/officeart/2005/8/layout/target1"/>
    <dgm:cxn modelId="{20F0B954-319E-420F-B061-645F12311D9C}" type="presParOf" srcId="{10ECDDD7-8838-4776-BAA5-01C497219213}" destId="{F20E7FE6-E039-4345-A0A1-EB66693A78B7}" srcOrd="1" destOrd="0" presId="urn:microsoft.com/office/officeart/2005/8/layout/target1"/>
    <dgm:cxn modelId="{5CFD074B-198C-4C9E-A475-064C92A602F3}" type="presParOf" srcId="{10ECDDD7-8838-4776-BAA5-01C497219213}" destId="{F9793401-0AAA-433D-8909-70C1329E4CAB}" srcOrd="2" destOrd="0" presId="urn:microsoft.com/office/officeart/2005/8/layout/target1"/>
    <dgm:cxn modelId="{3AE2CC29-5195-4197-98D5-598181BDBEBA}" type="presParOf" srcId="{10ECDDD7-8838-4776-BAA5-01C497219213}" destId="{2A436544-D070-44AA-A228-4CDB6E9E0DB9}" srcOrd="3" destOrd="0" presId="urn:microsoft.com/office/officeart/2005/8/layout/target1"/>
    <dgm:cxn modelId="{CF5AE24B-3486-4F9E-9227-1CCBAB58489D}" type="presParOf" srcId="{10ECDDD7-8838-4776-BAA5-01C497219213}" destId="{CC6A140E-AC47-4F6F-AD69-0967AC7E735F}" srcOrd="4" destOrd="0" presId="urn:microsoft.com/office/officeart/2005/8/layout/target1"/>
    <dgm:cxn modelId="{F986DC05-B778-4BFA-8FCE-677FFA7A02B7}" type="presParOf" srcId="{10ECDDD7-8838-4776-BAA5-01C497219213}" destId="{56F6B349-28D2-40BE-943C-DF0D69C8B82D}" srcOrd="5" destOrd="0" presId="urn:microsoft.com/office/officeart/2005/8/layout/target1"/>
    <dgm:cxn modelId="{2944A456-F35C-42B4-9114-6FCBA472AE29}" type="presParOf" srcId="{10ECDDD7-8838-4776-BAA5-01C497219213}" destId="{DA8A7D8D-3F23-4D6E-8D2E-D33EC88C989C}" srcOrd="6" destOrd="0" presId="urn:microsoft.com/office/officeart/2005/8/layout/target1"/>
    <dgm:cxn modelId="{CB428EBA-AC01-4D45-8A2B-4A214F8035F4}" type="presParOf" srcId="{10ECDDD7-8838-4776-BAA5-01C497219213}" destId="{ED45A265-A9E9-49EB-A057-5CCE8473DECE}" srcOrd="7" destOrd="0" presId="urn:microsoft.com/office/officeart/2005/8/layout/target1"/>
    <dgm:cxn modelId="{7AFF785E-0807-4A93-A442-F88D18919059}" type="presParOf" srcId="{10ECDDD7-8838-4776-BAA5-01C497219213}" destId="{BE3253D2-A113-4346-9213-2ED93626F059}" srcOrd="8" destOrd="0" presId="urn:microsoft.com/office/officeart/2005/8/layout/target1"/>
    <dgm:cxn modelId="{37CEA816-5614-4027-A27A-45B2AC7BB1F8}" type="presParOf" srcId="{10ECDDD7-8838-4776-BAA5-01C497219213}" destId="{A19E7A3F-0BB9-4F4E-83FC-DE746CAB14E3}" srcOrd="9" destOrd="0" presId="urn:microsoft.com/office/officeart/2005/8/layout/target1"/>
    <dgm:cxn modelId="{0DD8D3B3-865C-4D62-BBEE-EC07592516F1}" type="presParOf" srcId="{10ECDDD7-8838-4776-BAA5-01C497219213}" destId="{C783B539-FF96-435B-9EF1-B47A152D3E93}" srcOrd="10" destOrd="0" presId="urn:microsoft.com/office/officeart/2005/8/layout/target1"/>
    <dgm:cxn modelId="{2B7B1A47-96DB-49EF-9D7E-0042B60B3790}" type="presParOf" srcId="{10ECDDD7-8838-4776-BAA5-01C497219213}" destId="{49519354-FEFB-4504-B14B-FF25B7803686}" srcOrd="11" destOrd="0" presId="urn:microsoft.com/office/officeart/2005/8/layout/targe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3253D2-A113-4346-9213-2ED93626F059}">
      <dsp:nvSpPr>
        <dsp:cNvPr id="0" name=""/>
        <dsp:cNvSpPr/>
      </dsp:nvSpPr>
      <dsp:spPr>
        <a:xfrm>
          <a:off x="998945" y="1278732"/>
          <a:ext cx="3836199" cy="383619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6A140E-AC47-4F6F-AD69-0967AC7E735F}">
      <dsp:nvSpPr>
        <dsp:cNvPr id="0" name=""/>
        <dsp:cNvSpPr/>
      </dsp:nvSpPr>
      <dsp:spPr>
        <a:xfrm>
          <a:off x="1766185" y="2045972"/>
          <a:ext cx="2301719" cy="230171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762A01-DF0A-42B9-895B-9ADEB395F414}">
      <dsp:nvSpPr>
        <dsp:cNvPr id="0" name=""/>
        <dsp:cNvSpPr/>
      </dsp:nvSpPr>
      <dsp:spPr>
        <a:xfrm>
          <a:off x="2533425" y="2813212"/>
          <a:ext cx="767239" cy="7672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0E7FE6-E039-4345-A0A1-EB66693A78B7}">
      <dsp:nvSpPr>
        <dsp:cNvPr id="0" name=""/>
        <dsp:cNvSpPr/>
      </dsp:nvSpPr>
      <dsp:spPr>
        <a:xfrm>
          <a:off x="5500731" y="2071705"/>
          <a:ext cx="1918099" cy="1118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dirty="0" smtClean="0">
              <a:cs typeface="B Roya" pitchFamily="2" charset="-78"/>
            </a:rPr>
            <a:t>توجه شما</a:t>
          </a:r>
          <a:endParaRPr lang="fa-IR" sz="2700" b="1" kern="1200" dirty="0">
            <a:cs typeface="B Roya" pitchFamily="2" charset="-78"/>
          </a:endParaRPr>
        </a:p>
      </dsp:txBody>
      <dsp:txXfrm>
        <a:off x="5500731" y="2071705"/>
        <a:ext cx="1918099" cy="1118891"/>
      </dsp:txXfrm>
    </dsp:sp>
    <dsp:sp modelId="{F9793401-0AAA-433D-8909-70C1329E4CAB}">
      <dsp:nvSpPr>
        <dsp:cNvPr id="0" name=""/>
        <dsp:cNvSpPr/>
      </dsp:nvSpPr>
      <dsp:spPr>
        <a:xfrm>
          <a:off x="4994986" y="559445"/>
          <a:ext cx="4795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436544-D070-44AA-A228-4CDB6E9E0DB9}">
      <dsp:nvSpPr>
        <dsp:cNvPr id="0" name=""/>
        <dsp:cNvSpPr/>
      </dsp:nvSpPr>
      <dsp:spPr>
        <a:xfrm rot="5400000">
          <a:off x="2636682" y="840447"/>
          <a:ext cx="2636747" cy="207602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6B349-28D2-40BE-943C-DF0D69C8B82D}">
      <dsp:nvSpPr>
        <dsp:cNvPr id="0" name=""/>
        <dsp:cNvSpPr/>
      </dsp:nvSpPr>
      <dsp:spPr>
        <a:xfrm>
          <a:off x="5474511" y="1118891"/>
          <a:ext cx="1918099" cy="1118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dirty="0" smtClean="0">
              <a:cs typeface="B Roya" pitchFamily="2" charset="-78"/>
            </a:rPr>
            <a:t>از</a:t>
          </a:r>
          <a:endParaRPr lang="fa-IR" sz="2700" b="1" kern="1200" dirty="0">
            <a:cs typeface="B Roya" pitchFamily="2" charset="-78"/>
          </a:endParaRPr>
        </a:p>
      </dsp:txBody>
      <dsp:txXfrm>
        <a:off x="5474511" y="1118891"/>
        <a:ext cx="1918099" cy="1118891"/>
      </dsp:txXfrm>
    </dsp:sp>
    <dsp:sp modelId="{DA8A7D8D-3F23-4D6E-8D2E-D33EC88C989C}">
      <dsp:nvSpPr>
        <dsp:cNvPr id="0" name=""/>
        <dsp:cNvSpPr/>
      </dsp:nvSpPr>
      <dsp:spPr>
        <a:xfrm>
          <a:off x="4994986" y="1678337"/>
          <a:ext cx="4795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5A265-A9E9-49EB-A057-5CCE8473DECE}">
      <dsp:nvSpPr>
        <dsp:cNvPr id="0" name=""/>
        <dsp:cNvSpPr/>
      </dsp:nvSpPr>
      <dsp:spPr>
        <a:xfrm rot="5400000">
          <a:off x="3202650" y="1941883"/>
          <a:ext cx="2054668" cy="152616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E7A3F-0BB9-4F4E-83FC-DE746CAB14E3}">
      <dsp:nvSpPr>
        <dsp:cNvPr id="0" name=""/>
        <dsp:cNvSpPr/>
      </dsp:nvSpPr>
      <dsp:spPr>
        <a:xfrm>
          <a:off x="5572161" y="71441"/>
          <a:ext cx="1918099" cy="1118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b="1" kern="1200" dirty="0" smtClean="0">
              <a:cs typeface="B Roya" pitchFamily="2" charset="-78"/>
            </a:rPr>
            <a:t>با تشکر فراوان </a:t>
          </a:r>
          <a:endParaRPr lang="fa-IR" sz="2700" b="1" kern="1200" dirty="0">
            <a:cs typeface="B Roya" pitchFamily="2" charset="-78"/>
          </a:endParaRPr>
        </a:p>
      </dsp:txBody>
      <dsp:txXfrm>
        <a:off x="5572161" y="71441"/>
        <a:ext cx="1918099" cy="1118891"/>
      </dsp:txXfrm>
    </dsp:sp>
    <dsp:sp modelId="{C783B539-FF96-435B-9EF1-B47A152D3E93}">
      <dsp:nvSpPr>
        <dsp:cNvPr id="0" name=""/>
        <dsp:cNvSpPr/>
      </dsp:nvSpPr>
      <dsp:spPr>
        <a:xfrm>
          <a:off x="4994986" y="2797228"/>
          <a:ext cx="4795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19354-FEFB-4504-B14B-FF25B7803686}">
      <dsp:nvSpPr>
        <dsp:cNvPr id="0" name=""/>
        <dsp:cNvSpPr/>
      </dsp:nvSpPr>
      <dsp:spPr>
        <a:xfrm rot="5400000">
          <a:off x="3769320" y="3042425"/>
          <a:ext cx="1467985" cy="97631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C5FB8-1E8D-431F-8DF6-F08646D4F0BE}" type="datetimeFigureOut">
              <a:rPr lang="en-US" smtClean="0"/>
              <a:t>4/15/2011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EB00B-B32E-4F88-A4C6-4686290C96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512-CBE9-4F48-B3FA-660A6915A5B2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E4483-9FAB-4D52-908E-EA356A6335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E4483-9FAB-4D52-908E-EA356A63352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E4483-9FAB-4D52-908E-EA356A63352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BE4483-9FAB-4D52-908E-EA356A63352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E4483-9FAB-4D52-908E-EA356A633520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714348" y="1571612"/>
            <a:ext cx="7772400" cy="171451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ctr">
              <a:defRPr kumimoji="0" lang="en-US" sz="5400" b="1" kern="1200" cap="none" spc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B Titr" pitchFamily="2" charset="-78"/>
              </a:defRPr>
            </a:lvl1pPr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 hasCustomPrompt="1"/>
          </p:nvPr>
        </p:nvSpPr>
        <p:spPr>
          <a:xfrm>
            <a:off x="685800" y="3571876"/>
            <a:ext cx="7772400" cy="1239435"/>
          </a:xfrm>
        </p:spPr>
        <p:txBody>
          <a:bodyPr lIns="45720" rIns="45720">
            <a:noAutofit/>
          </a:bodyPr>
          <a:lstStyle>
            <a:lvl1pPr marL="0" marR="64008" indent="0" algn="ctr">
              <a:buNone/>
              <a:defRPr kumimoji="0" lang="en-US" sz="3600" b="1" kern="1200" cap="none" spc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B Titr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a-IR" dirty="0" smtClean="0"/>
              <a:t>عنوان دوم</a:t>
            </a:r>
            <a:endParaRPr kumimoji="0"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extrusionH="57150" prstMaterial="softEdge">
              <a:bevelT w="25400" h="25400" prst="coolSlant"/>
            </a:sp3d>
          </a:bodyPr>
          <a:lstStyle>
            <a:lvl1pPr algn="ct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 baseline="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 eaLnBrk="1" latinLnBrk="0" hangingPunct="1">
              <a:defRPr sz="2800"/>
            </a:lvl1pPr>
            <a:lvl2pPr eaLnBrk="1" latinLnBrk="0" hangingPunct="1">
              <a:defRPr sz="2400"/>
            </a:lvl2pPr>
            <a:lvl3pPr eaLnBrk="1" latinLnBrk="0" hangingPunct="1">
              <a:defRPr sz="2000"/>
            </a:lvl3pPr>
            <a:lvl4pPr eaLnBrk="1" latinLnBrk="0" hangingPunct="1">
              <a:defRPr sz="1800"/>
            </a:lvl4pPr>
            <a:lvl5pPr eaLnBrk="1" latinLnBrk="0" hangingPunct="1">
              <a:defRPr sz="1800"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 eaLnBrk="1" latinLnBrk="0" hangingPunct="1">
              <a:defRPr sz="2800"/>
            </a:lvl1pPr>
            <a:lvl2pPr eaLnBrk="1" latinLnBrk="0" hangingPunct="1">
              <a:defRPr sz="2400"/>
            </a:lvl2pPr>
            <a:lvl3pPr eaLnBrk="1" latinLnBrk="0" hangingPunct="1">
              <a:defRPr sz="2000"/>
            </a:lvl3pPr>
            <a:lvl4pPr eaLnBrk="1" latinLnBrk="0" hangingPunct="1">
              <a:defRPr sz="1800"/>
            </a:lvl4pPr>
            <a:lvl5pPr eaLnBrk="1" latinLnBrk="0" hangingPunct="1">
              <a:defRPr sz="1800"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Autofit/>
          </a:bodyPr>
          <a:lstStyle>
            <a:lvl1pPr>
              <a:defRPr kumimoji="0" lang="en-US" sz="4400" b="1" kern="1200" cap="none" spc="0" baseline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defRPr>
            </a:lvl1pPr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 hasCustomPrompt="1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 eaLnBrk="1" latinLnBrk="0" hangingPunct="1">
              <a:defRPr sz="2400"/>
            </a:lvl1pPr>
            <a:lvl2pPr eaLnBrk="1" latinLnBrk="0" hangingPunct="1">
              <a:defRPr sz="2000"/>
            </a:lvl2pPr>
            <a:lvl3pPr eaLnBrk="1" latinLnBrk="0" hangingPunct="1">
              <a:defRPr sz="1800"/>
            </a:lvl3pPr>
            <a:lvl4pPr eaLnBrk="1" latinLnBrk="0" hangingPunct="1">
              <a:defRPr sz="1600"/>
            </a:lvl4pPr>
            <a:lvl5pPr eaLnBrk="1" latinLnBrk="0" hangingPunct="1">
              <a:defRPr sz="1600"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 eaLnBrk="1" latinLnBrk="0" hangingPunct="1">
              <a:spcBef>
                <a:spcPts val="0"/>
              </a:spcBef>
              <a:defRPr sz="2400"/>
            </a:lvl1pPr>
            <a:lvl2pPr eaLnBrk="1" latinLnBrk="0" hangingPunct="1">
              <a:defRPr sz="2000"/>
            </a:lvl2pPr>
            <a:lvl3pPr eaLnBrk="1" latinLnBrk="0" hangingPunct="1">
              <a:defRPr sz="1800"/>
            </a:lvl3pPr>
            <a:lvl4pPr eaLnBrk="1" latinLnBrk="0" hangingPunct="1">
              <a:defRPr sz="1600"/>
            </a:lvl4pPr>
            <a:lvl5pPr eaLnBrk="1" latinLnBrk="0" hangingPunct="1">
              <a:defRPr sz="1600"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r>
              <a:rPr kumimoji="0" lang="fa-IR" dirty="0" smtClean="0"/>
              <a:t>عنوان را تایپ کنید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a-IR" dirty="0" smtClean="0"/>
              <a:t>عنوان اول</a:t>
            </a:r>
            <a:endParaRPr kumimoji="0" lang="en-US" dirty="0" smtClean="0"/>
          </a:p>
          <a:p>
            <a:pPr lvl="1" eaLnBrk="1" latinLnBrk="0" hangingPunct="1"/>
            <a:r>
              <a:rPr kumimoji="0" lang="fa-IR" dirty="0" smtClean="0"/>
              <a:t>عنوان دوم</a:t>
            </a:r>
            <a:endParaRPr kumimoji="0" lang="en-US" dirty="0" smtClean="0"/>
          </a:p>
          <a:p>
            <a:pPr lvl="2" eaLnBrk="1" latinLnBrk="0" hangingPunct="1"/>
            <a:r>
              <a:rPr kumimoji="0" lang="fa-IR" dirty="0" smtClean="0"/>
              <a:t>سوم</a:t>
            </a:r>
            <a:endParaRPr kumimoji="0" lang="en-US" dirty="0" smtClean="0"/>
          </a:p>
          <a:p>
            <a:pPr lvl="3" eaLnBrk="1" latinLnBrk="0" hangingPunct="1"/>
            <a:r>
              <a:rPr kumimoji="0" lang="fa-IR" dirty="0" smtClean="0"/>
              <a:t>چهارم</a:t>
            </a:r>
            <a:endParaRPr kumimoji="0" lang="en-US" dirty="0" smtClean="0"/>
          </a:p>
          <a:p>
            <a:pPr lvl="4" eaLnBrk="1" latinLnBrk="0" hangingPunct="1"/>
            <a:r>
              <a:rPr kumimoji="0" lang="fa-IR" dirty="0" smtClean="0"/>
              <a:t>پنجم</a:t>
            </a:r>
            <a:endParaRPr kumimoji="0" lang="en-US" dirty="0"/>
          </a:p>
        </p:txBody>
      </p:sp>
      <p:pic>
        <p:nvPicPr>
          <p:cNvPr id="11" name="Picture 10" descr="title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1406" y="6096024"/>
            <a:ext cx="2287487" cy="690562"/>
          </a:xfrm>
          <a:prstGeom prst="rect">
            <a:avLst/>
          </a:prstGeom>
        </p:spPr>
      </p:pic>
      <p:sp>
        <p:nvSpPr>
          <p:cNvPr id="16" name="Date Placeholder 15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44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2" r:id="rId9"/>
    <p:sldLayoutId id="2147483743" r:id="rId10"/>
  </p:sldLayoutIdLst>
  <p:transition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spc="0" baseline="0">
          <a:ln>
            <a:noFill/>
          </a:ln>
          <a:solidFill>
            <a:schemeClr val="tx1">
              <a:lumMod val="95000"/>
              <a:lumOff val="5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  <a:latin typeface="+mj-lt"/>
          <a:ea typeface="+mj-ea"/>
          <a:cs typeface="B Titr" pitchFamily="2" charset="-78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b="1" kern="1200" baseline="0">
          <a:solidFill>
            <a:schemeClr val="tx1"/>
          </a:solidFill>
          <a:latin typeface="+mn-lt"/>
          <a:ea typeface="+mn-ea"/>
          <a:cs typeface="B Roya" pitchFamily="2" charset="-78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b="1" kern="1200">
          <a:solidFill>
            <a:schemeClr val="tx1"/>
          </a:solidFill>
          <a:latin typeface="+mn-lt"/>
          <a:ea typeface="+mn-ea"/>
          <a:cs typeface="B Roya" pitchFamily="2" charset="-78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b="1" kern="1200">
          <a:solidFill>
            <a:schemeClr val="tx1"/>
          </a:solidFill>
          <a:latin typeface="+mn-lt"/>
          <a:ea typeface="+mn-ea"/>
          <a:cs typeface="B Roya" pitchFamily="2" charset="-78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b="1" kern="1200">
          <a:solidFill>
            <a:schemeClr val="tx1"/>
          </a:solidFill>
          <a:latin typeface="+mn-lt"/>
          <a:ea typeface="+mn-ea"/>
          <a:cs typeface="B Roya" pitchFamily="2" charset="-78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b="1" kern="1200">
          <a:solidFill>
            <a:schemeClr val="tx1"/>
          </a:solidFill>
          <a:latin typeface="+mn-lt"/>
          <a:ea typeface="+mn-ea"/>
          <a:cs typeface="B Roya" pitchFamily="2" charset="-78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-the-...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338" y="2300294"/>
            <a:ext cx="6858000" cy="2057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500034" y="2000240"/>
            <a:ext cx="8229600" cy="2786082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lang="fa-IR" sz="41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r>
              <a:rPr lang="fa-IR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لطفا به اسلایدهایی که در ادامه می آیند توجه کنید.</a:t>
            </a:r>
          </a:p>
          <a:p>
            <a:pPr lvl="0" algn="ctr" rtl="1">
              <a:spcBef>
                <a:spcPct val="0"/>
              </a:spcBef>
              <a:defRPr/>
            </a:pPr>
            <a:endParaRPr lang="fa-IR" sz="41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r>
              <a:rPr lang="fa-IR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چه </a:t>
            </a:r>
            <a:r>
              <a:rPr lang="fa-IR" sz="4100" b="1" dirty="0" smtClean="0"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تفاوتی</a:t>
            </a:r>
            <a:r>
              <a:rPr lang="fa-IR" sz="41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 بین آنها وجود دارد؟ </a:t>
            </a:r>
          </a:p>
          <a:p>
            <a:pPr lvl="0" algn="ctr" rtl="1">
              <a:spcBef>
                <a:spcPct val="0"/>
              </a:spcBef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1038225"/>
            <a:ext cx="898207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857250"/>
            <a:ext cx="8763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28596" y="1428736"/>
            <a:ext cx="8229600" cy="278608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محیط تعامل</a:t>
            </a:r>
          </a:p>
          <a:p>
            <a:pPr lvl="0" algn="ctr" rtl="1">
              <a:spcBef>
                <a:spcPct val="0"/>
              </a:spcBef>
              <a:defRPr/>
            </a:pPr>
            <a:endParaRPr lang="fa-I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endParaRPr lang="fa-I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endParaRPr lang="fa-I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endParaRPr lang="fa-I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endParaRPr lang="fa-I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B Titr" pitchFamily="2" charset="-78"/>
            </a:endParaRPr>
          </a:p>
          <a:p>
            <a:pPr lvl="0" algn="ctr" rtl="1">
              <a:spcBef>
                <a:spcPct val="0"/>
              </a:spcBef>
              <a:defRPr/>
            </a:pPr>
            <a:r>
              <a:rPr lang="fa-I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رابط کاربر </a:t>
            </a:r>
          </a:p>
          <a:p>
            <a:pPr lvl="0" algn="ctr" rtl="1">
              <a:spcBef>
                <a:spcPct val="0"/>
              </a:spcBef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86248" y="2643182"/>
            <a:ext cx="500066" cy="150019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071546"/>
            <a:ext cx="8229600" cy="5429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هویت یک سایت، </a:t>
            </a: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سیستم اطلاعاتی</a:t>
            </a: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، </a:t>
            </a: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کتابخانه دیجیتالی </a:t>
            </a: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و ...</a:t>
            </a: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ar-SA" sz="1600" dirty="0" smtClean="0">
                <a:latin typeface="Times New Roman" pitchFamily="18" charset="0"/>
                <a:cs typeface="B Roya" pitchFamily="2" charset="-78"/>
              </a:rPr>
              <a:t>ويژگي اساسي سيستم</a:t>
            </a:r>
            <a:endParaRPr lang="en-US" sz="1600" dirty="0" smtClean="0"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lang="fa-IR" sz="1600" b="1" dirty="0" smtClean="0">
                <a:latin typeface="Times New Roman" pitchFamily="18" charset="0"/>
                <a:cs typeface="B Roya" pitchFamily="2" charset="-78"/>
              </a:rPr>
              <a:t>امکان تعامل با سیستم 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1600" dirty="0" smtClean="0">
                <a:latin typeface="Times New Roman" pitchFamily="18" charset="0"/>
                <a:cs typeface="B Roya" pitchFamily="2" charset="-78"/>
              </a:rPr>
              <a:t>کنترل‌</a:t>
            </a:r>
            <a:r>
              <a:rPr lang="fa-IR" sz="1600" dirty="0" smtClean="0">
                <a:latin typeface="Times New Roman" pitchFamily="18" charset="0"/>
                <a:cs typeface="B Roya" pitchFamily="2" charset="-78"/>
              </a:rPr>
              <a:t> بر روی سیستم 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fa-IR" sz="1600" dirty="0" smtClean="0">
              <a:cs typeface="B Roya" pitchFamily="2" charset="-78"/>
            </a:endParaRP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ü"/>
              <a:defRPr/>
            </a:pPr>
            <a:r>
              <a:rPr lang="ar-SA" sz="1600" dirty="0" smtClean="0">
                <a:cs typeface="B Roya" pitchFamily="2" charset="-78"/>
              </a:rPr>
              <a:t>اصولاً مفهوم </a:t>
            </a:r>
            <a:r>
              <a:rPr lang="ar-SA" sz="1600" dirty="0" smtClean="0">
                <a:solidFill>
                  <a:srgbClr val="FF0000"/>
                </a:solidFill>
                <a:cs typeface="B Roya" pitchFamily="2" charset="-78"/>
              </a:rPr>
              <a:t>رابط </a:t>
            </a:r>
            <a:r>
              <a:rPr lang="ar-SA" sz="1600" dirty="0" smtClean="0">
                <a:cs typeface="B Roya" pitchFamily="2" charset="-78"/>
              </a:rPr>
              <a:t>به عاملي دلالت دارد که برقراري ارتباط دو سويه بين دو موجوديت مستقل و يا وابسته به هم را فراهم مي‌‌‌‌آورد.</a:t>
            </a:r>
            <a:endParaRPr lang="fa-IR" sz="1600" dirty="0" smtClean="0">
              <a:cs typeface="B Roya" pitchFamily="2" charset="-78"/>
            </a:endParaRP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ü"/>
              <a:defRPr/>
            </a:pPr>
            <a:r>
              <a:rPr lang="ar-SA" sz="1600" dirty="0" smtClean="0">
                <a:cs typeface="B Roya" pitchFamily="2" charset="-78"/>
              </a:rPr>
              <a:t>بر اساس تعريفي از اصطلاحنامه پيوسته کتابداري و اطلاع‌رساني (2007)، </a:t>
            </a:r>
            <a:r>
              <a:rPr lang="ar-SA" sz="1600" dirty="0" smtClean="0">
                <a:solidFill>
                  <a:srgbClr val="FF0000"/>
                </a:solidFill>
                <a:cs typeface="B Roya" pitchFamily="2" charset="-78"/>
              </a:rPr>
              <a:t>رابط</a:t>
            </a:r>
            <a:r>
              <a:rPr lang="ar-SA" sz="1600" dirty="0" smtClean="0">
                <a:cs typeface="B Roya" pitchFamily="2" charset="-78"/>
              </a:rPr>
              <a:t> عبارت است از «محل يا فرايندي است که دو جزء سيستم‌هاي پردازش اطلاعات را به هم وصل مي‌کند</a:t>
            </a:r>
            <a:r>
              <a:rPr lang="fa-IR" sz="1600" dirty="0" smtClean="0">
                <a:cs typeface="B Roya" pitchFamily="2" charset="-78"/>
              </a:rPr>
              <a:t>.</a:t>
            </a:r>
            <a:endParaRPr lang="en-US" sz="1600" dirty="0" smtClean="0"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a-IR" sz="1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رابط کاربر:  </a:t>
            </a:r>
            <a:endParaRPr kumimoji="0" lang="fa-IR" sz="16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q"/>
              <a:defRPr/>
            </a:pPr>
            <a:r>
              <a:rPr lang="ar-SA" sz="1600" dirty="0" smtClean="0">
                <a:latin typeface="Times New Roman" pitchFamily="18" charset="0"/>
                <a:cs typeface="B Roya" pitchFamily="2" charset="-78"/>
              </a:rPr>
              <a:t>عبارت است از "</a:t>
            </a:r>
            <a:r>
              <a:rPr lang="ar-SA" sz="16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محيطي</a:t>
            </a:r>
            <a:r>
              <a:rPr lang="ar-SA" sz="1600" dirty="0" smtClean="0">
                <a:latin typeface="Times New Roman" pitchFamily="18" charset="0"/>
                <a:cs typeface="B Roya" pitchFamily="2" charset="-78"/>
              </a:rPr>
              <a:t> در نظام هاي رايانه‌اي اعم از سايت ها، پايگاه‌ها، نرم‌افزارها و مانند آنها که ميان اين نظام ها و کاربر </a:t>
            </a:r>
            <a:r>
              <a:rPr lang="ar-SA" sz="1600" u="sng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تعامل</a:t>
            </a:r>
            <a:r>
              <a:rPr lang="ar-SA" sz="1600" dirty="0" smtClean="0">
                <a:latin typeface="Times New Roman" pitchFamily="18" charset="0"/>
                <a:cs typeface="B Roya" pitchFamily="2" charset="-78"/>
              </a:rPr>
              <a:t> ايجاد مي‌کند. يعني باعث انتقال اطلاعات از کاربر به نظام و بالعکس مي‌شود، به عبارت ديگر با بازخورد همراه است”</a:t>
            </a:r>
            <a:r>
              <a:rPr lang="fa-IR" sz="1600" dirty="0" smtClean="0">
                <a:latin typeface="Times New Roman" pitchFamily="18" charset="0"/>
                <a:cs typeface="B Roya" pitchFamily="2" charset="-78"/>
              </a:rPr>
              <a:t>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q"/>
              <a:defRPr/>
            </a:pPr>
            <a:r>
              <a:rPr lang="ar-SA" sz="1600" dirty="0" smtClean="0">
                <a:cs typeface="B Roya" pitchFamily="2" charset="-78"/>
              </a:rPr>
              <a:t>رابط کاربر به استفاده کننده اين امکان را مي‌دهد تا نسبت به اعمالي که توسط سيستم صورت مي‌‌‌‌گيرد اطلاع داشته باشد و در مواقع لزوم کنترل‌هاي لازم را اعمال کند. </a:t>
            </a:r>
            <a:r>
              <a:rPr lang="fa-IR" sz="1600" dirty="0" smtClean="0">
                <a:cs typeface="B Roya" pitchFamily="2" charset="-78"/>
              </a:rPr>
              <a:t>و</a:t>
            </a:r>
            <a:r>
              <a:rPr lang="ar-SA" sz="1600" dirty="0" smtClean="0">
                <a:cs typeface="B Roya" pitchFamily="2" charset="-78"/>
              </a:rPr>
              <a:t>کاربر در هر موقع و به هر روشي که دوست دارد اقدام به برقراري ارتباط با سيستم نموده و مدت زمان ارائه  نتايج را پيش بيني کند. بنابراين لازم است </a:t>
            </a:r>
            <a:r>
              <a:rPr lang="fa-IR" sz="1600" dirty="0" smtClean="0">
                <a:cs typeface="B Roya" pitchFamily="2" charset="-78"/>
              </a:rPr>
              <a:t>به </a:t>
            </a:r>
            <a:r>
              <a:rPr lang="ar-SA" sz="1600" dirty="0" smtClean="0">
                <a:cs typeface="B Roya" pitchFamily="2" charset="-78"/>
              </a:rPr>
              <a:t>ويژگي‌هاي ذاتي کاربران و اصول حاکم در اين زمينه توجه لازم را داشته باشيم.</a:t>
            </a:r>
            <a:endParaRPr lang="en-US" sz="1600" dirty="0" smtClean="0">
              <a:cs typeface="B Roya" pitchFamily="2" charset="-78"/>
            </a:endParaRP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fa-IR" sz="1600" dirty="0" smtClean="0">
              <a:latin typeface="Times New Roman" pitchFamily="18" charset="0"/>
              <a:cs typeface="B Roya" pitchFamily="2" charset="-78"/>
            </a:endParaRP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kumimoji="0" lang="en-US" sz="16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100" b="1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رابط کاربر</a:t>
            </a:r>
            <a:endParaRPr kumimoji="0" lang="en-US" sz="41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500034" y="1500174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latin typeface="Times New Roman" pitchFamily="18" charset="0"/>
                <a:cs typeface="B Roya" pitchFamily="2" charset="-78"/>
              </a:rPr>
              <a:t>افزایش قابلیت و سادگی استفاده از نظام های رایانه ای. 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دسترس پذیری و افزایش سرعت دستیابی به اطلاعات موجود در نظام ها.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کاهش خطای کاربران در حین استفاده از سیستم.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جذب و نگهداری کاربران در استفاده مجدد از نظام.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قابل فهم کردن ساختار و محتوای نظام و نشان دادن قابلیت های گوناگون سیستم.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انعطاف پذیری با توجه به سطح مهارت کاربران.</a:t>
            </a: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800" dirty="0" smtClean="0">
                <a:cs typeface="B Roya" pitchFamily="2" charset="-78"/>
              </a:rPr>
              <a:t>کمک به کاربران برای رفع مشکلات و گسترش خدمات به آنها. </a:t>
            </a:r>
            <a:r>
              <a:rPr lang="fa-IR" sz="2400" dirty="0" smtClean="0">
                <a:solidFill>
                  <a:srgbClr val="FF0000"/>
                </a:solidFill>
                <a:cs typeface="B Roya" pitchFamily="2" charset="-78"/>
              </a:rPr>
              <a:t>(یمین فیروز، 1383).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B Roya" pitchFamily="2" charset="-78"/>
            </a:endParaRPr>
          </a:p>
          <a:p>
            <a:pPr lvl="0" algn="just" rtl="1"/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+mj-ea"/>
                <a:cs typeface="B Titr" pitchFamily="2" charset="-78"/>
              </a:rPr>
              <a:t>کارکردهای </a:t>
            </a:r>
            <a:r>
              <a:rPr kumimoji="0" lang="fa-I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رابط کاربر در سیستمهای اطلاعاتی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285860"/>
            <a:ext cx="8229600" cy="472143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400" dirty="0" smtClean="0">
                <a:cs typeface="B Roya" pitchFamily="2" charset="-78"/>
              </a:rPr>
              <a:t>امکان تعامل بین کاربر و سیستم از طریق رابط امکان پذیر است. </a:t>
            </a:r>
            <a:endParaRPr lang="en-US" sz="2400" dirty="0" smtClean="0">
              <a:cs typeface="B Roya" pitchFamily="2" charset="-78"/>
            </a:endParaRP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این </a:t>
            </a:r>
            <a:r>
              <a:rPr lang="fa-IR" sz="2400" dirty="0" smtClean="0">
                <a:cs typeface="B Roya" pitchFamily="2" charset="-78"/>
              </a:rPr>
              <a:t>امکان برای کاربر مهیا می شود که بتواند دستوری را از طریق رابط بفرستد و مدت زمان دریافت پاسخ را پیش بینی نماید.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400" dirty="0" smtClean="0">
                <a:cs typeface="B Roya" pitchFamily="2" charset="-78"/>
              </a:rPr>
              <a:t>راهنمایی ها و پیغام های لازم را به موقع در اختیار کاربر قرار می دهد.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400" dirty="0" smtClean="0">
                <a:cs typeface="B Roya" pitchFamily="2" charset="-78"/>
              </a:rPr>
              <a:t>باعث بالا رفتن رضایت مندی کاربر از سیستم می شود.</a:t>
            </a:r>
          </a:p>
          <a:p>
            <a:pPr marL="365760" lvl="0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r>
              <a:rPr lang="fa-IR" sz="2400" dirty="0" smtClean="0">
                <a:cs typeface="B Roya" pitchFamily="2" charset="-78"/>
              </a:rPr>
              <a:t>بدون وجود یک رابط خوب پایگاه ها و نظام های اطلاعاتی از کارآیی لازم برخوردار نخواهند شد.</a:t>
            </a:r>
          </a:p>
          <a:p>
            <a:pPr marL="621792" lvl="1" indent="-228600" algn="r" rtl="1">
              <a:spcBef>
                <a:spcPts val="324"/>
              </a:spcBef>
              <a:buClr>
                <a:schemeClr val="accent1"/>
              </a:buClr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در نهایت:</a:t>
            </a:r>
          </a:p>
          <a:p>
            <a:pPr marL="621792" lvl="1" indent="-228600" algn="r" rtl="1">
              <a:spcBef>
                <a:spcPts val="324"/>
              </a:spcBef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kumimoji="0" lang="fa-I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به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کاربر نهایی </a:t>
            </a:r>
            <a:r>
              <a:rPr lang="fa-IR" sz="2800" b="1" dirty="0" smtClean="0">
                <a:latin typeface="Times New Roman" pitchFamily="18" charset="0"/>
                <a:cs typeface="B Roya" pitchFamily="2" charset="-78"/>
              </a:rPr>
              <a:t>امکان می دهد تا به سیستم و محتوای </a:t>
            </a:r>
            <a:r>
              <a:rPr kumimoji="0" lang="fa-IR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آن </a:t>
            </a:r>
            <a:r>
              <a:rPr lang="fa-IR" sz="2800" b="1" dirty="0" smtClean="0">
                <a:latin typeface="Times New Roman" pitchFamily="18" charset="0"/>
                <a:cs typeface="B Roya" pitchFamily="2" charset="-78"/>
              </a:rPr>
              <a:t>دسترسی داشته باشد.</a:t>
            </a:r>
            <a:endParaRPr kumimoji="0" lang="fa-IR" sz="28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fa-IR" sz="2800" b="1" dirty="0" smtClean="0">
                <a:latin typeface="Times New Roman" pitchFamily="18" charset="0"/>
                <a:cs typeface="B Roya" pitchFamily="2" charset="-78"/>
              </a:rPr>
              <a:t>به مدیران و کاربران سیستمی نیز امکان می دهد تا مجموعه را کنترل کنند</a:t>
            </a: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. </a:t>
            </a: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نقش</a:t>
            </a:r>
            <a:r>
              <a:rPr kumimoji="0" lang="fa-IR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 </a:t>
            </a:r>
            <a:r>
              <a:rPr kumimoji="0" lang="fa-I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رابط کاربر در </a:t>
            </a:r>
            <a:r>
              <a:rPr lang="fa-IR" sz="36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+mj-ea"/>
                <a:cs typeface="B Titr" pitchFamily="2" charset="-78"/>
              </a:rPr>
              <a:t>سیستمهای اطلاعاتی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4286248" y="5643578"/>
            <a:ext cx="1357322" cy="48463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31913" y="1125538"/>
            <a:ext cx="11525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Times New Roman" pitchFamily="18" charset="0"/>
              </a:rPr>
              <a:t>E-journals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59113" y="1125538"/>
            <a:ext cx="11525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Online</a:t>
            </a:r>
          </a:p>
          <a:p>
            <a:pPr algn="ctr"/>
            <a:r>
              <a:rPr lang="en-US">
                <a:latin typeface="Times New Roman" pitchFamily="18" charset="0"/>
              </a:rPr>
              <a:t>databases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00563" y="1125538"/>
            <a:ext cx="1295400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Times New Roman" pitchFamily="18" charset="0"/>
              </a:rPr>
              <a:t>Remote </a:t>
            </a:r>
            <a:r>
              <a:rPr lang="en-US" sz="1600" dirty="0" smtClean="0">
                <a:latin typeface="Times New Roman" pitchFamily="18" charset="0"/>
              </a:rPr>
              <a:t>digital</a:t>
            </a:r>
          </a:p>
          <a:p>
            <a:pPr algn="ctr"/>
            <a:r>
              <a:rPr lang="en-US" sz="1600" dirty="0" smtClean="0">
                <a:latin typeface="Times New Roman" pitchFamily="18" charset="0"/>
              </a:rPr>
              <a:t>libraries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300788" y="1125538"/>
            <a:ext cx="11525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WWW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843213" y="2060575"/>
            <a:ext cx="1439862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Search </a:t>
            </a:r>
          </a:p>
          <a:p>
            <a:pPr algn="ctr"/>
            <a:r>
              <a:rPr lang="en-US">
                <a:latin typeface="Times New Roman" pitchFamily="18" charset="0"/>
              </a:rPr>
              <a:t>interfaces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4500563" y="2060575"/>
            <a:ext cx="1439862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Search </a:t>
            </a:r>
          </a:p>
          <a:p>
            <a:pPr algn="ctr"/>
            <a:r>
              <a:rPr lang="en-US">
                <a:latin typeface="Times New Roman" pitchFamily="18" charset="0"/>
              </a:rPr>
              <a:t>interfaces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227763" y="2060575"/>
            <a:ext cx="1584325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Times New Roman" pitchFamily="18" charset="0"/>
              </a:rPr>
              <a:t>Search engines&amp;</a:t>
            </a:r>
          </a:p>
          <a:p>
            <a:pPr algn="ctr"/>
            <a:r>
              <a:rPr lang="en-US" sz="1600">
                <a:latin typeface="Times New Roman" pitchFamily="18" charset="0"/>
              </a:rPr>
              <a:t>directories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051050" y="4005263"/>
            <a:ext cx="1439863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latin typeface="Times New Roman" pitchFamily="18" charset="0"/>
              </a:rPr>
              <a:t>OPACs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435600" y="4005263"/>
            <a:ext cx="1439863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Search </a:t>
            </a:r>
          </a:p>
          <a:p>
            <a:pPr algn="ctr"/>
            <a:r>
              <a:rPr lang="en-US">
                <a:latin typeface="Times New Roman" pitchFamily="18" charset="0"/>
              </a:rPr>
              <a:t>interface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203575" y="4797425"/>
            <a:ext cx="2663825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</a:rPr>
              <a:t>Digital Library interface</a:t>
            </a:r>
            <a:endParaRPr lang="en-US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6372225" y="3068638"/>
            <a:ext cx="1295400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Local digital </a:t>
            </a:r>
          </a:p>
          <a:p>
            <a:pPr algn="ctr"/>
            <a:r>
              <a:rPr lang="en-US">
                <a:latin typeface="Times New Roman" pitchFamily="18" charset="0"/>
              </a:rPr>
              <a:t>library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1258888" y="3068638"/>
            <a:ext cx="11525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Times New Roman" pitchFamily="18" charset="0"/>
              </a:rPr>
              <a:t>Library</a:t>
            </a:r>
          </a:p>
          <a:p>
            <a:pPr algn="ctr"/>
            <a:r>
              <a:rPr lang="en-US" sz="2000">
                <a:latin typeface="Times New Roman" pitchFamily="18" charset="0"/>
              </a:rPr>
              <a:t>resources</a:t>
            </a: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1835150" y="17002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6877050" y="17002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5219700" y="17002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3563938" y="17002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H="1">
            <a:off x="6588125" y="3644900"/>
            <a:ext cx="5048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1835150" y="3644900"/>
            <a:ext cx="7207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1835150" y="27082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>
            <a:off x="7019925" y="27082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2987675" y="4652963"/>
            <a:ext cx="5048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>
            <a:off x="5508625" y="4652963"/>
            <a:ext cx="35877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4500563" y="54451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7" name="Oval 6"/>
          <p:cNvSpPr>
            <a:spLocks noChangeArrowheads="1"/>
          </p:cNvSpPr>
          <p:nvPr/>
        </p:nvSpPr>
        <p:spPr bwMode="auto">
          <a:xfrm>
            <a:off x="1116013" y="2060575"/>
            <a:ext cx="1439862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Times New Roman" pitchFamily="18" charset="0"/>
              </a:rPr>
              <a:t>Search </a:t>
            </a:r>
          </a:p>
          <a:p>
            <a:pPr algn="ctr"/>
            <a:r>
              <a:rPr lang="en-US">
                <a:latin typeface="Times New Roman" pitchFamily="18" charset="0"/>
              </a:rPr>
              <a:t>interfaces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3643306" y="5805488"/>
            <a:ext cx="1714512" cy="57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dirty="0" smtClean="0">
                <a:latin typeface="Times New Roman" pitchFamily="18" charset="0"/>
              </a:rPr>
              <a:t>End-Users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2786050" y="214290"/>
            <a:ext cx="2928958" cy="57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dirty="0" smtClean="0">
                <a:latin typeface="Times New Roman" pitchFamily="18" charset="0"/>
              </a:rPr>
              <a:t>System Users UI</a:t>
            </a:r>
            <a:r>
              <a:rPr lang="fa-IR" sz="2400" dirty="0" smtClean="0">
                <a:latin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</a:endParaRPr>
          </a:p>
        </p:txBody>
      </p:sp>
      <p:cxnSp>
        <p:nvCxnSpPr>
          <p:cNvPr id="31" name="Straight Arrow Connector 30"/>
          <p:cNvCxnSpPr>
            <a:stCxn id="29" idx="2"/>
            <a:endCxn id="4" idx="0"/>
          </p:cNvCxnSpPr>
          <p:nvPr/>
        </p:nvCxnSpPr>
        <p:spPr>
          <a:xfrm rot="5400000">
            <a:off x="2911860" y="-213131"/>
            <a:ext cx="334986" cy="2342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9" idx="2"/>
            <a:endCxn id="5" idx="0"/>
          </p:cNvCxnSpPr>
          <p:nvPr/>
        </p:nvCxnSpPr>
        <p:spPr>
          <a:xfrm rot="5400000">
            <a:off x="3775460" y="650469"/>
            <a:ext cx="334986" cy="6151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9" idx="2"/>
            <a:endCxn id="6" idx="0"/>
          </p:cNvCxnSpPr>
          <p:nvPr/>
        </p:nvCxnSpPr>
        <p:spPr>
          <a:xfrm rot="16200000" flipH="1">
            <a:off x="4531903" y="509178"/>
            <a:ext cx="334986" cy="89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9" idx="2"/>
            <a:endCxn id="7" idx="0"/>
          </p:cNvCxnSpPr>
          <p:nvPr/>
        </p:nvCxnSpPr>
        <p:spPr>
          <a:xfrm rot="16200000" flipH="1">
            <a:off x="5396297" y="-355216"/>
            <a:ext cx="334986" cy="2626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75827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grpSp>
        <p:nvGrpSpPr>
          <p:cNvPr id="75813" name="Group 37"/>
          <p:cNvGrpSpPr>
            <a:grpSpLocks noChangeAspect="1"/>
          </p:cNvGrpSpPr>
          <p:nvPr/>
        </p:nvGrpSpPr>
        <p:grpSpPr bwMode="auto">
          <a:xfrm>
            <a:off x="214282" y="1571424"/>
            <a:ext cx="8715436" cy="5000848"/>
            <a:chOff x="1113" y="6771"/>
            <a:chExt cx="9135" cy="4687"/>
          </a:xfrm>
        </p:grpSpPr>
        <p:sp>
          <p:nvSpPr>
            <p:cNvPr id="75826" name="AutoShape 50"/>
            <p:cNvSpPr>
              <a:spLocks noChangeAspect="1" noChangeArrowheads="1" noTextEdit="1"/>
            </p:cNvSpPr>
            <p:nvPr/>
          </p:nvSpPr>
          <p:spPr bwMode="auto">
            <a:xfrm>
              <a:off x="1113" y="6771"/>
              <a:ext cx="9135" cy="468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a-IR" b="1">
                <a:cs typeface="B Roya" pitchFamily="2" charset="-78"/>
              </a:endParaRPr>
            </a:p>
          </p:txBody>
        </p:sp>
        <p:sp>
          <p:nvSpPr>
            <p:cNvPr id="75825" name="Oval 49"/>
            <p:cNvSpPr>
              <a:spLocks noChangeArrowheads="1"/>
            </p:cNvSpPr>
            <p:nvPr/>
          </p:nvSpPr>
          <p:spPr bwMode="auto">
            <a:xfrm>
              <a:off x="1651" y="7354"/>
              <a:ext cx="3449" cy="241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5720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الگوی (ذهنی) کاربر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</p:txBody>
        </p:sp>
        <p:sp>
          <p:nvSpPr>
            <p:cNvPr id="75824" name="Rectangle 48"/>
            <p:cNvSpPr>
              <a:spLocks noChangeArrowheads="1"/>
            </p:cNvSpPr>
            <p:nvPr/>
          </p:nvSpPr>
          <p:spPr bwMode="auto">
            <a:xfrm>
              <a:off x="4365" y="7215"/>
              <a:ext cx="4905" cy="277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a-IR" b="1" dirty="0">
                <a:solidFill>
                  <a:schemeClr val="bg1"/>
                </a:solidFill>
                <a:cs typeface="B Roya" pitchFamily="2" charset="-78"/>
              </a:endParaRPr>
            </a:p>
          </p:txBody>
        </p:sp>
        <p:sp>
          <p:nvSpPr>
            <p:cNvPr id="75823" name="Oval 47"/>
            <p:cNvSpPr>
              <a:spLocks noChangeArrowheads="1"/>
            </p:cNvSpPr>
            <p:nvPr/>
          </p:nvSpPr>
          <p:spPr bwMode="auto">
            <a:xfrm>
              <a:off x="2730" y="7924"/>
              <a:ext cx="5150" cy="105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rnd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5720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معیارها</a:t>
              </a:r>
              <a:r>
                <a:rPr kumimoji="0" lang="fa-IR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 </a:t>
              </a:r>
              <a:endParaRPr kumimoji="0" lang="fa-IR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  <a:p>
              <a:pPr marL="0" marR="0" lvl="0" indent="45720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 </a:t>
              </a:r>
              <a:endParaRPr kumimoji="0" lang="ar-S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  <a:p>
              <a:pPr marL="0" marR="0" lvl="0" indent="45720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Roya" pitchFamily="2" charset="-78"/>
                </a:rPr>
                <a:t>     </a:t>
              </a:r>
              <a:endParaRPr kumimoji="0" lang="ar-S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S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</p:txBody>
        </p:sp>
        <p:sp>
          <p:nvSpPr>
            <p:cNvPr id="75822" name="Oval 46"/>
            <p:cNvSpPr>
              <a:spLocks noChangeArrowheads="1"/>
            </p:cNvSpPr>
            <p:nvPr/>
          </p:nvSpPr>
          <p:spPr bwMode="auto">
            <a:xfrm>
              <a:off x="1625" y="8158"/>
              <a:ext cx="1001" cy="63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کاربر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</p:txBody>
        </p:sp>
        <p:sp>
          <p:nvSpPr>
            <p:cNvPr id="75821" name="Oval 45"/>
            <p:cNvSpPr>
              <a:spLocks noChangeArrowheads="1"/>
            </p:cNvSpPr>
            <p:nvPr/>
          </p:nvSpPr>
          <p:spPr bwMode="auto">
            <a:xfrm>
              <a:off x="4110" y="8234"/>
              <a:ext cx="1950" cy="464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B Roya" pitchFamily="2" charset="-78"/>
                </a:rPr>
                <a:t>رابط کاربر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</p:txBody>
        </p:sp>
        <p:sp>
          <p:nvSpPr>
            <p:cNvPr id="75820" name="AutoShape 44"/>
            <p:cNvSpPr>
              <a:spLocks noChangeShapeType="1"/>
            </p:cNvSpPr>
            <p:nvPr/>
          </p:nvSpPr>
          <p:spPr bwMode="auto">
            <a:xfrm>
              <a:off x="6060" y="8491"/>
              <a:ext cx="1980" cy="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a-IR" b="1">
                <a:cs typeface="B Roya" pitchFamily="2" charset="-78"/>
              </a:endParaRPr>
            </a:p>
          </p:txBody>
        </p:sp>
        <p:sp>
          <p:nvSpPr>
            <p:cNvPr id="75819" name="AutoShape 43"/>
            <p:cNvSpPr>
              <a:spLocks noChangeArrowheads="1"/>
            </p:cNvSpPr>
            <p:nvPr/>
          </p:nvSpPr>
          <p:spPr bwMode="auto">
            <a:xfrm>
              <a:off x="8002" y="8043"/>
              <a:ext cx="1123" cy="87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b="1" dirty="0" smtClean="0">
                  <a:solidFill>
                    <a:schemeClr val="tx1"/>
                  </a:solidFill>
                  <a:latin typeface="Times New Roman" pitchFamily="18" charset="0"/>
                  <a:cs typeface="B Roya" pitchFamily="2" charset="-78"/>
                </a:rPr>
                <a:t>سیستم اطلاعاتی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Roya" pitchFamily="2" charset="-78"/>
              </a:endParaRPr>
            </a:p>
          </p:txBody>
        </p:sp>
        <p:sp>
          <p:nvSpPr>
            <p:cNvPr id="75815" name="AutoShape 39"/>
            <p:cNvSpPr>
              <a:spLocks noChangeShapeType="1"/>
            </p:cNvSpPr>
            <p:nvPr/>
          </p:nvSpPr>
          <p:spPr bwMode="auto">
            <a:xfrm flipH="1" flipV="1">
              <a:off x="2580" y="8470"/>
              <a:ext cx="1530" cy="21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a-IR" b="1">
                <a:cs typeface="B Roya" pitchFamily="2" charset="-78"/>
              </a:endParaRPr>
            </a:p>
          </p:txBody>
        </p:sp>
      </p:grpSp>
      <p:sp>
        <p:nvSpPr>
          <p:cNvPr id="46" name="Title 2"/>
          <p:cNvSpPr txBox="1">
            <a:spLocks/>
          </p:cNvSpPr>
          <p:nvPr/>
        </p:nvSpPr>
        <p:spPr>
          <a:xfrm>
            <a:off x="0" y="0"/>
            <a:ext cx="8943980" cy="79690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r" rtl="1">
              <a:spcBef>
                <a:spcPct val="0"/>
              </a:spcBef>
              <a:defRPr/>
            </a:pPr>
            <a:r>
              <a:rPr kumimoji="0" lang="en-US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r>
              <a:rPr lang="fa-IR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B Titr" pitchFamily="2" charset="-78"/>
              </a:rPr>
              <a:t> عوامل موثر بر طراحی رابط کاربر در سیستمهای اطلاعاتی</a:t>
            </a:r>
            <a:r>
              <a:rPr kumimoji="0" lang="en-US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/>
            </a:r>
            <a:br>
              <a:rPr kumimoji="0" lang="en-US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</a:br>
            <a:endParaRPr kumimoji="0" lang="en-US" sz="32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42751" y="4214818"/>
            <a:ext cx="1277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عوامل انسانی 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14810" y="4500570"/>
            <a:ext cx="1128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معماری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29388" y="4143380"/>
            <a:ext cx="1335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الگوی مفهومی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Curved Right Arrow 20">
            <a:hlinkClick r:id="rId2" action="ppaction://hlinksldjump"/>
          </p:cNvPr>
          <p:cNvSpPr/>
          <p:nvPr/>
        </p:nvSpPr>
        <p:spPr>
          <a:xfrm>
            <a:off x="285720" y="5643578"/>
            <a:ext cx="642942" cy="1000132"/>
          </a:xfrm>
          <a:prstGeom prst="curv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43240" y="5500702"/>
            <a:ext cx="2868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dirty="0" smtClean="0"/>
              <a:t>(اقتباس از لوپزدو اوليويرا، 1999)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1714511"/>
          </a:xfrm>
        </p:spPr>
        <p:txBody>
          <a:bodyPr>
            <a:normAutofit/>
          </a:bodyPr>
          <a:lstStyle/>
          <a:p>
            <a:r>
              <a:rPr lang="fa-IR" sz="4800" dirty="0" smtClean="0"/>
              <a:t>ملاحظاتي پيرامون طراحي رابط كاربر در سيستمهاي اطلاعاتي نوين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>
                <a:latin typeface="Times New Roman" pitchFamily="18" charset="0"/>
              </a:rPr>
              <a:t>یعقوب نوروزی</a:t>
            </a:r>
          </a:p>
          <a:p>
            <a:r>
              <a:rPr lang="fa-IR" dirty="0" smtClean="0">
                <a:latin typeface="Times New Roman" pitchFamily="18" charset="0"/>
              </a:rPr>
              <a:t>دکتری علوم کتابداری و اطلاع رسانی</a:t>
            </a:r>
          </a:p>
          <a:p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7158" y="5572140"/>
            <a:ext cx="7772400" cy="1000108"/>
          </a:xfrm>
          <a:prstGeom prst="rect">
            <a:avLst/>
          </a:prstGeom>
        </p:spPr>
        <p:txBody>
          <a:bodyPr vert="horz" lIns="45720" rIns="4572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64008" lvl="0" algn="ctr" rtl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ar-SA" sz="3600" dirty="0" smtClean="0">
                <a:cs typeface="B Roya" pitchFamily="2" charset="-78"/>
              </a:rPr>
              <a:t>پژوهشگاه علوم و فنّاوري اطلاعات </a:t>
            </a:r>
            <a:endParaRPr lang="en-US" sz="3600" dirty="0" smtClean="0">
              <a:cs typeface="B Roya" pitchFamily="2" charset="-78"/>
            </a:endParaRPr>
          </a:p>
          <a:p>
            <a:pPr marR="64008" lvl="0" algn="ctr" rtl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a-IR" sz="3600" b="1" spc="50" dirty="0" smtClean="0">
                <a:ln w="11430"/>
                <a:solidFill>
                  <a:schemeClr val="bg1">
                    <a:lumMod val="6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B Roya" pitchFamily="2" charset="-78"/>
              </a:rPr>
              <a:t>1390/02/28</a:t>
            </a:r>
            <a:endParaRPr kumimoji="0" lang="fa-IR" sz="3600" b="1" i="0" u="none" strike="noStrike" kern="1200" spc="50" normalizeH="0" baseline="0" noProof="0" dirty="0">
              <a:ln w="11430"/>
              <a:solidFill>
                <a:schemeClr val="bg1">
                  <a:lumMod val="6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B Roya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28596" y="1214422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marR="0" lvl="0" indent="-256032" algn="just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36576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400" dirty="0" smtClean="0">
                <a:solidFill>
                  <a:srgbClr val="FF0000"/>
                </a:solidFill>
                <a:cs typeface="B Roya" pitchFamily="2" charset="-78"/>
              </a:rPr>
              <a:t>نورمن (1983)</a:t>
            </a:r>
            <a:r>
              <a:rPr lang="fa-IR" sz="2400" dirty="0" smtClean="0">
                <a:cs typeface="B Roya" pitchFamily="2" charset="-78"/>
              </a:rPr>
              <a:t>، </a:t>
            </a:r>
            <a:r>
              <a:rPr lang="ar-SA" sz="2400" dirty="0" smtClean="0">
                <a:cs typeface="B Roya" pitchFamily="2" charset="-78"/>
              </a:rPr>
              <a:t>سه الگو </a:t>
            </a:r>
            <a:r>
              <a:rPr lang="fa-IR" sz="2400" dirty="0" smtClean="0">
                <a:cs typeface="B Roya" pitchFamily="2" charset="-78"/>
              </a:rPr>
              <a:t>را مطرح می کند</a:t>
            </a:r>
            <a:r>
              <a:rPr lang="ar-SA" sz="2400" dirty="0" smtClean="0">
                <a:cs typeface="B Roya" pitchFamily="2" charset="-78"/>
              </a:rPr>
              <a:t>: الگوي ذهني كاربر، الگوي مفهومي رايانه</a:t>
            </a:r>
            <a:r>
              <a:rPr lang="fa-IR" sz="2400" dirty="0" smtClean="0">
                <a:cs typeface="B Roya" pitchFamily="2" charset="-78"/>
              </a:rPr>
              <a:t> و</a:t>
            </a:r>
            <a:r>
              <a:rPr lang="ar-SA" sz="2400" dirty="0" smtClean="0">
                <a:cs typeface="B Roya" pitchFamily="2" charset="-78"/>
              </a:rPr>
              <a:t> </a:t>
            </a:r>
            <a:r>
              <a:rPr lang="ar-SA" sz="2400" b="1" dirty="0" smtClean="0">
                <a:cs typeface="B Roya" pitchFamily="2" charset="-78"/>
              </a:rPr>
              <a:t>الگوي پيكره نظام </a:t>
            </a:r>
            <a:endParaRPr kumimoji="0" lang="fa-I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621792" marR="0" lvl="1" indent="-228600" algn="just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800" dirty="0" smtClean="0">
                <a:solidFill>
                  <a:srgbClr val="FF0000"/>
                </a:solidFill>
                <a:cs typeface="B Roya" pitchFamily="2" charset="-78"/>
              </a:rPr>
              <a:t>الگوي ذهني كاربر</a:t>
            </a:r>
            <a:r>
              <a:rPr lang="fa-IR" sz="2800" dirty="0" smtClean="0">
                <a:cs typeface="B Roya" pitchFamily="2" charset="-78"/>
              </a:rPr>
              <a:t>؛ </a:t>
            </a:r>
            <a:r>
              <a:rPr lang="ar-SA" sz="2800" dirty="0" smtClean="0">
                <a:cs typeface="B Roya" pitchFamily="2" charset="-78"/>
              </a:rPr>
              <a:t>هنگام يادگيري رايانه</a:t>
            </a:r>
            <a:r>
              <a:rPr lang="en-US" sz="2800" dirty="0" smtClean="0">
                <a:cs typeface="B Roya" pitchFamily="2" charset="-78"/>
              </a:rPr>
              <a:t> </a:t>
            </a:r>
            <a:r>
              <a:rPr lang="fa-IR" sz="2800" dirty="0" smtClean="0">
                <a:cs typeface="B Roya" pitchFamily="2" charset="-78"/>
              </a:rPr>
              <a:t>(سیستم)</a:t>
            </a:r>
            <a:r>
              <a:rPr lang="ar-SA" sz="2800" dirty="0" smtClean="0">
                <a:cs typeface="B Roya" pitchFamily="2" charset="-78"/>
              </a:rPr>
              <a:t> و استفاده از آن به‌طور طبيعي شكل مي‌گيرد</a:t>
            </a:r>
            <a:r>
              <a:rPr lang="fa-IR" sz="2800" dirty="0" smtClean="0">
                <a:cs typeface="B Roya" pitchFamily="2" charset="-78"/>
              </a:rPr>
              <a:t>.</a:t>
            </a: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800" dirty="0" smtClean="0">
                <a:solidFill>
                  <a:srgbClr val="FF0000"/>
                </a:solidFill>
                <a:cs typeface="B Roya" pitchFamily="2" charset="-78"/>
              </a:rPr>
              <a:t>الگوي مفهومي رايانه</a:t>
            </a:r>
            <a:r>
              <a:rPr lang="fa-IR" sz="2800" dirty="0" smtClean="0">
                <a:cs typeface="B Roya" pitchFamily="2" charset="-78"/>
              </a:rPr>
              <a:t>؛ </a:t>
            </a:r>
            <a:r>
              <a:rPr lang="ar-SA" sz="2800" dirty="0" smtClean="0">
                <a:cs typeface="B Roya" pitchFamily="2" charset="-78"/>
              </a:rPr>
              <a:t>الگويي دقيق از نظام رايانه </a:t>
            </a:r>
            <a:r>
              <a:rPr lang="fa-IR" sz="2800" dirty="0" smtClean="0">
                <a:cs typeface="B Roya" pitchFamily="2" charset="-78"/>
              </a:rPr>
              <a:t>(سیستم)</a:t>
            </a:r>
            <a:r>
              <a:rPr lang="ar-SA" sz="2800" dirty="0" smtClean="0">
                <a:cs typeface="B Roya" pitchFamily="2" charset="-78"/>
              </a:rPr>
              <a:t> است كه توسط طراحان، ‌مدرسان و پژوهشگران براي اهداف خاص آنها تدارك ديده شده است</a:t>
            </a:r>
            <a:r>
              <a:rPr lang="fa-IR" sz="2800" dirty="0" smtClean="0">
                <a:cs typeface="B Roya" pitchFamily="2" charset="-78"/>
              </a:rPr>
              <a:t>.</a:t>
            </a: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800" dirty="0" smtClean="0">
                <a:solidFill>
                  <a:srgbClr val="FF0000"/>
                </a:solidFill>
                <a:cs typeface="B Roya" pitchFamily="2" charset="-78"/>
              </a:rPr>
              <a:t>الگوي پيكره نظام</a:t>
            </a:r>
            <a:r>
              <a:rPr lang="fa-IR" sz="2800" dirty="0" smtClean="0">
                <a:solidFill>
                  <a:srgbClr val="FF0000"/>
                </a:solidFill>
                <a:cs typeface="B Roya" pitchFamily="2" charset="-78"/>
              </a:rPr>
              <a:t>، </a:t>
            </a:r>
            <a:r>
              <a:rPr lang="ar-SA" sz="2800" dirty="0" smtClean="0">
                <a:cs typeface="B Roya" pitchFamily="2" charset="-78"/>
              </a:rPr>
              <a:t>پيكره نظام خود شامل تمام عناصر نظام رايانه </a:t>
            </a:r>
            <a:r>
              <a:rPr lang="fa-IR" sz="2800" dirty="0" smtClean="0">
                <a:cs typeface="B Roya" pitchFamily="2" charset="-78"/>
              </a:rPr>
              <a:t>(سیستم)</a:t>
            </a:r>
            <a:r>
              <a:rPr lang="ar-SA" sz="2800" dirty="0" smtClean="0">
                <a:cs typeface="B Roya" pitchFamily="2" charset="-78"/>
              </a:rPr>
              <a:t> مي‌شود كه كاربر با آن در تماس است. </a:t>
            </a:r>
            <a:endParaRPr lang="fa-IR" sz="2800" dirty="0" smtClean="0">
              <a:cs typeface="B Roya" pitchFamily="2" charset="-78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SA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الگوهای تعامل انسان با رایانه</a:t>
            </a:r>
            <a:r>
              <a:rPr lang="fa-IR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 در رابط کاربر</a:t>
            </a:r>
            <a:endParaRPr lang="en-US" sz="36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B Titr" pitchFamily="2" charset="-78"/>
            </a:endParaRPr>
          </a:p>
          <a:p>
            <a:pPr algn="ctr" rtl="1"/>
            <a:r>
              <a:rPr lang="fa-IR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 </a:t>
            </a:r>
            <a:endParaRPr lang="en-US" sz="36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B Titr" pitchFamily="2" charset="-78"/>
            </a:endParaRPr>
          </a:p>
        </p:txBody>
      </p:sp>
      <p:sp>
        <p:nvSpPr>
          <p:cNvPr id="4916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5" name="Left Arrow 4"/>
          <p:cNvSpPr/>
          <p:nvPr/>
        </p:nvSpPr>
        <p:spPr>
          <a:xfrm>
            <a:off x="1214414" y="5286388"/>
            <a:ext cx="1071570" cy="35719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الگوهای</a:t>
            </a:r>
            <a:r>
              <a:rPr kumimoji="0" lang="fa-IR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 تعامل انسان با رایانه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785786" y="1428736"/>
            <a:ext cx="7786742" cy="4572032"/>
            <a:chOff x="2527" y="865"/>
            <a:chExt cx="7200" cy="385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AutoShape 15"/>
            <p:cNvSpPr>
              <a:spLocks noChangeAspect="1" noChangeArrowheads="1" noTextEdit="1"/>
            </p:cNvSpPr>
            <p:nvPr/>
          </p:nvSpPr>
          <p:spPr bwMode="auto">
            <a:xfrm>
              <a:off x="2527" y="865"/>
              <a:ext cx="7200" cy="385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a-IR" dirty="0">
                <a:latin typeface="Times New Roman" pitchFamily="18" charset="0"/>
                <a:cs typeface="B Roya" pitchFamily="2" charset="-78"/>
              </a:endParaRPr>
            </a:p>
          </p:txBody>
        </p:sp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3466" y="1019"/>
              <a:ext cx="4461" cy="2622"/>
              <a:chOff x="3466" y="1019"/>
              <a:chExt cx="4461" cy="2622"/>
            </a:xfrm>
          </p:grpSpPr>
          <p:sp>
            <p:nvSpPr>
              <p:cNvPr id="7" name="Rectangle 13"/>
              <p:cNvSpPr>
                <a:spLocks noChangeArrowheads="1"/>
              </p:cNvSpPr>
              <p:nvPr/>
            </p:nvSpPr>
            <p:spPr bwMode="auto">
              <a:xfrm>
                <a:off x="3466" y="1019"/>
                <a:ext cx="1523" cy="77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الگوي ذهني كاربر</a:t>
                </a:r>
                <a:endParaRPr kumimoji="0" lang="ar-S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AutoShape 12"/>
              <p:cNvSpPr>
                <a:spLocks noChangeArrowheads="1"/>
              </p:cNvSpPr>
              <p:nvPr/>
            </p:nvSpPr>
            <p:spPr bwMode="auto">
              <a:xfrm>
                <a:off x="4415" y="1945"/>
                <a:ext cx="344" cy="927"/>
              </a:xfrm>
              <a:prstGeom prst="downArrow">
                <a:avLst>
                  <a:gd name="adj1" fmla="val 50000"/>
                  <a:gd name="adj2" fmla="val 67369"/>
                </a:avLst>
              </a:prstGeom>
              <a:ln>
                <a:prstDash val="dash"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>
                <a:off x="3544" y="2871"/>
                <a:ext cx="1445" cy="77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الگوي مفهومی</a:t>
                </a:r>
                <a:endParaRPr kumimoji="0" lang="ar-S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AutoShape 10"/>
              <p:cNvSpPr>
                <a:spLocks noChangeArrowheads="1"/>
              </p:cNvSpPr>
              <p:nvPr/>
            </p:nvSpPr>
            <p:spPr bwMode="auto">
              <a:xfrm rot="16200000">
                <a:off x="5675" y="2454"/>
                <a:ext cx="463" cy="1605"/>
              </a:xfrm>
              <a:prstGeom prst="downArrow">
                <a:avLst>
                  <a:gd name="adj1" fmla="val 50000"/>
                  <a:gd name="adj2" fmla="val 86663"/>
                </a:avLst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6710" y="2871"/>
                <a:ext cx="1217" cy="77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SA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الگوي پیکره نظام</a:t>
                </a:r>
                <a:endParaRPr kumimoji="0" lang="ar-SA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Oval 8"/>
              <p:cNvSpPr>
                <a:spLocks noChangeArrowheads="1"/>
              </p:cNvSpPr>
              <p:nvPr/>
            </p:nvSpPr>
            <p:spPr bwMode="auto">
              <a:xfrm>
                <a:off x="5333" y="1482"/>
                <a:ext cx="573" cy="4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Oval 7"/>
              <p:cNvSpPr>
                <a:spLocks noChangeArrowheads="1"/>
              </p:cNvSpPr>
              <p:nvPr/>
            </p:nvSpPr>
            <p:spPr bwMode="auto">
              <a:xfrm>
                <a:off x="6021" y="1945"/>
                <a:ext cx="459" cy="30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Oval 6"/>
              <p:cNvSpPr>
                <a:spLocks noChangeArrowheads="1"/>
              </p:cNvSpPr>
              <p:nvPr/>
            </p:nvSpPr>
            <p:spPr bwMode="auto">
              <a:xfrm>
                <a:off x="6710" y="2408"/>
                <a:ext cx="344" cy="15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8" name="Rectangle 17"/>
          <p:cNvSpPr/>
          <p:nvPr/>
        </p:nvSpPr>
        <p:spPr>
          <a:xfrm>
            <a:off x="1868578" y="3000372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ملاحظات</a:t>
            </a:r>
            <a:endParaRPr lang="fa-IR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43504" y="2428868"/>
            <a:ext cx="10871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محیط رابط</a:t>
            </a: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57620" y="4643446"/>
            <a:ext cx="702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طراحی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43174" y="5357826"/>
            <a:ext cx="3778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dirty="0" smtClean="0">
                <a:latin typeface="Calibri" pitchFamily="34" charset="0"/>
                <a:ea typeface="Arial" pitchFamily="34" charset="0"/>
              </a:rPr>
              <a:t>الگوهای تعامل انسان با رایانه (نورمن، 1983)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0" y="357166"/>
            <a:ext cx="2071671" cy="928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الف. </a:t>
            </a: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عوامل انسانی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زمان پاسخ گویی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توجه به ویژگی های حافظه ای انسان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حس کنترل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r>
              <a:rPr lang="fa-IR" sz="2300" b="1" baseline="0" dirty="0" smtClean="0">
                <a:latin typeface="Times New Roman" pitchFamily="18" charset="0"/>
                <a:cs typeface="B Roya" pitchFamily="2" charset="-78"/>
              </a:rPr>
              <a:t>ب. </a:t>
            </a:r>
            <a:r>
              <a:rPr lang="fa-IR" sz="2300" b="1" baseline="0" dirty="0" smtClean="0">
                <a:solidFill>
                  <a:srgbClr val="C00000"/>
                </a:solidFill>
                <a:latin typeface="Times New Roman" pitchFamily="18" charset="0"/>
                <a:cs typeface="B Roya" pitchFamily="2" charset="-78"/>
              </a:rPr>
              <a:t>مهندسی سیستم (معماری) </a:t>
            </a:r>
          </a:p>
          <a:p>
            <a:pPr marL="850392" lvl="1" indent="-457200" algn="r" rtl="1">
              <a:spcBef>
                <a:spcPts val="324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راحتی استفاده؛ </a:t>
            </a:r>
            <a:r>
              <a:rPr lang="ar-SA" sz="2400" dirty="0" smtClean="0">
                <a:latin typeface="Times New Roman" pitchFamily="18" charset="0"/>
                <a:cs typeface="B Roya" pitchFamily="2" charset="-78"/>
              </a:rPr>
              <a:t>تعیین عملکردهای مناسب</a:t>
            </a:r>
            <a:endParaRPr lang="fa-IR" sz="2300" b="1" dirty="0" smtClean="0">
              <a:latin typeface="Times New Roman" pitchFamily="18" charset="0"/>
              <a:cs typeface="B Roya" pitchFamily="2" charset="-78"/>
            </a:endParaRPr>
          </a:p>
          <a:p>
            <a:pPr marL="850392" lvl="1" indent="-457200" algn="r" rtl="1">
              <a:spcBef>
                <a:spcPts val="324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راحتی یادگیری؛ </a:t>
            </a:r>
            <a:r>
              <a:rPr lang="ar-SA" sz="2400" dirty="0" smtClean="0">
                <a:latin typeface="Times New Roman" pitchFamily="18" charset="0"/>
                <a:cs typeface="B Roya" pitchFamily="2" charset="-78"/>
              </a:rPr>
              <a:t>دسترس پذیری</a:t>
            </a:r>
            <a:endParaRPr lang="fa-IR" sz="2300" b="1" dirty="0" smtClean="0">
              <a:latin typeface="Times New Roman" pitchFamily="18" charset="0"/>
              <a:cs typeface="B Roya" pitchFamily="2" charset="-78"/>
            </a:endParaRPr>
          </a:p>
          <a:p>
            <a:pPr marL="850392" lvl="1" indent="-457200" algn="r" rtl="1">
              <a:spcBef>
                <a:spcPts val="324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راحتی درک آن؛  </a:t>
            </a:r>
            <a:r>
              <a:rPr lang="ar-SA" sz="2400" dirty="0" smtClean="0">
                <a:latin typeface="Times New Roman" pitchFamily="18" charset="0"/>
                <a:cs typeface="B Roya" pitchFamily="2" charset="-78"/>
              </a:rPr>
              <a:t>استاندارد سازی، یکپارچه سازی، ثبات</a:t>
            </a:r>
            <a:endParaRPr lang="fa-IR" sz="2300" b="1" baseline="0" dirty="0" smtClean="0">
              <a:latin typeface="Times New Roman" pitchFamily="18" charset="0"/>
              <a:cs typeface="B Roya" pitchFamily="2" charset="-78"/>
            </a:endParaRP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274638"/>
            <a:ext cx="8929718" cy="11430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r" rtl="1">
              <a:spcBef>
                <a:spcPct val="0"/>
              </a:spcBef>
              <a:defRPr/>
            </a:pPr>
            <a:r>
              <a:rPr lang="ar-SA" sz="3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عوامل </a:t>
            </a:r>
            <a:r>
              <a:rPr lang="fa-IR" sz="3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موثر بر </a:t>
            </a:r>
            <a:r>
              <a:rPr lang="ar-SA" sz="3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طراحی رابط کاربر</a:t>
            </a:r>
            <a:r>
              <a:rPr lang="fa-IR" sz="3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B Titr" pitchFamily="2" charset="-78"/>
              </a:rPr>
              <a:t>سیستمهای اطلاعاتی (ادامه ...)</a:t>
            </a:r>
            <a:endParaRPr kumimoji="0" lang="en-US" sz="30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566928" marR="0" lvl="0" indent="-45720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دیدگاه کاربرمدار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تاکید بر کاربر نهایی است.</a:t>
            </a:r>
          </a:p>
          <a:p>
            <a:pPr marL="566928" marR="0" lvl="0" indent="-45720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دیدگاه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مهندسی 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(برنامه نویس)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اصل در طراحی بر عهده برنامه نویس است.</a:t>
            </a:r>
            <a:endParaRPr kumimoji="0" lang="fa-IR" sz="23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566928" marR="0" lvl="0" indent="-45720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lang="fa-IR" sz="2300" b="1" baseline="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دیدگاه</a:t>
            </a:r>
            <a:r>
              <a:rPr lang="fa-IR" sz="2300" b="1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 طراح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بعنوان واسط بین کاربر و برنامه نویس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عمل می کند.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endParaRPr kumimoji="0" lang="fa-IR" sz="23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85720" y="274638"/>
            <a:ext cx="840108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دیدگاه</a:t>
            </a:r>
            <a:r>
              <a:rPr kumimoji="0" lang="fa-IR" sz="3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 های طراحی رابط کاربر در سیستمهای اطلاعاتی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4000496" y="4643446"/>
            <a:ext cx="1285884" cy="428628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a-I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45720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01775" algn="l"/>
                <a:tab pos="1698625" algn="l"/>
              </a:tabLst>
            </a:pPr>
            <a:endParaRPr kumimoji="0" lang="fa-IR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B Lotus" pitchFamily="2" charset="-78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01775" algn="l"/>
                <a:tab pos="1698625" algn="l"/>
              </a:tabLst>
            </a:pPr>
            <a:r>
              <a:rPr kumimoji="0" lang="fa-I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B Lotus" pitchFamily="2" charset="-78"/>
              </a:rPr>
              <a:t>		</a:t>
            </a:r>
            <a:endParaRPr kumimoji="0" 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01775" algn="l"/>
                <a:tab pos="16986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09" name="Group 29"/>
          <p:cNvGrpSpPr>
            <a:grpSpLocks/>
          </p:cNvGrpSpPr>
          <p:nvPr/>
        </p:nvGrpSpPr>
        <p:grpSpPr bwMode="auto">
          <a:xfrm>
            <a:off x="928662" y="1000108"/>
            <a:ext cx="7143800" cy="3786214"/>
            <a:chOff x="1832" y="2344"/>
            <a:chExt cx="7025" cy="3469"/>
          </a:xfrm>
        </p:grpSpPr>
        <p:grpSp>
          <p:nvGrpSpPr>
            <p:cNvPr id="20510" name="Group 30"/>
            <p:cNvGrpSpPr>
              <a:grpSpLocks/>
            </p:cNvGrpSpPr>
            <p:nvPr/>
          </p:nvGrpSpPr>
          <p:grpSpPr bwMode="auto">
            <a:xfrm>
              <a:off x="1832" y="2344"/>
              <a:ext cx="7025" cy="3469"/>
              <a:chOff x="1832" y="2344"/>
              <a:chExt cx="7025" cy="3469"/>
            </a:xfrm>
          </p:grpSpPr>
          <p:sp>
            <p:nvSpPr>
              <p:cNvPr id="20511" name="Freeform 31"/>
              <p:cNvSpPr>
                <a:spLocks/>
              </p:cNvSpPr>
              <p:nvPr/>
            </p:nvSpPr>
            <p:spPr bwMode="auto">
              <a:xfrm>
                <a:off x="3653" y="2344"/>
                <a:ext cx="4240" cy="3469"/>
              </a:xfrm>
              <a:custGeom>
                <a:avLst/>
                <a:gdLst/>
                <a:ahLst/>
                <a:cxnLst>
                  <a:cxn ang="0">
                    <a:pos x="1546" y="81"/>
                  </a:cxn>
                  <a:cxn ang="0">
                    <a:pos x="1384" y="214"/>
                  </a:cxn>
                  <a:cxn ang="0">
                    <a:pos x="1269" y="294"/>
                  </a:cxn>
                  <a:cxn ang="0">
                    <a:pos x="1140" y="401"/>
                  </a:cxn>
                  <a:cxn ang="0">
                    <a:pos x="1072" y="482"/>
                  </a:cxn>
                  <a:cxn ang="0">
                    <a:pos x="910" y="615"/>
                  </a:cxn>
                  <a:cxn ang="0">
                    <a:pos x="875" y="758"/>
                  </a:cxn>
                  <a:cxn ang="0">
                    <a:pos x="933" y="812"/>
                  </a:cxn>
                  <a:cxn ang="0">
                    <a:pos x="575" y="865"/>
                  </a:cxn>
                  <a:cxn ang="0">
                    <a:pos x="470" y="1150"/>
                  </a:cxn>
                  <a:cxn ang="0">
                    <a:pos x="331" y="1329"/>
                  </a:cxn>
                  <a:cxn ang="0">
                    <a:pos x="181" y="1498"/>
                  </a:cxn>
                  <a:cxn ang="0">
                    <a:pos x="101" y="1587"/>
                  </a:cxn>
                  <a:cxn ang="0">
                    <a:pos x="31" y="1810"/>
                  </a:cxn>
                  <a:cxn ang="0">
                    <a:pos x="112" y="1837"/>
                  </a:cxn>
                  <a:cxn ang="0">
                    <a:pos x="239" y="1944"/>
                  </a:cxn>
                  <a:cxn ang="0">
                    <a:pos x="297" y="1989"/>
                  </a:cxn>
                  <a:cxn ang="0">
                    <a:pos x="401" y="2051"/>
                  </a:cxn>
                  <a:cxn ang="0">
                    <a:pos x="643" y="2301"/>
                  </a:cxn>
                  <a:cxn ang="0">
                    <a:pos x="614" y="2621"/>
                  </a:cxn>
                  <a:cxn ang="0">
                    <a:pos x="852" y="2675"/>
                  </a:cxn>
                  <a:cxn ang="0">
                    <a:pos x="910" y="2764"/>
                  </a:cxn>
                  <a:cxn ang="0">
                    <a:pos x="956" y="3166"/>
                  </a:cxn>
                  <a:cxn ang="0">
                    <a:pos x="979" y="3308"/>
                  </a:cxn>
                  <a:cxn ang="0">
                    <a:pos x="1962" y="3407"/>
                  </a:cxn>
                  <a:cxn ang="0">
                    <a:pos x="2090" y="3215"/>
                  </a:cxn>
                  <a:cxn ang="0">
                    <a:pos x="2285" y="3433"/>
                  </a:cxn>
                  <a:cxn ang="0">
                    <a:pos x="2448" y="3335"/>
                  </a:cxn>
                  <a:cxn ang="0">
                    <a:pos x="2575" y="3291"/>
                  </a:cxn>
                  <a:cxn ang="0">
                    <a:pos x="2887" y="3335"/>
                  </a:cxn>
                  <a:cxn ang="0">
                    <a:pos x="3406" y="2996"/>
                  </a:cxn>
                  <a:cxn ang="0">
                    <a:pos x="3812" y="3362"/>
                  </a:cxn>
                  <a:cxn ang="0">
                    <a:pos x="4055" y="3282"/>
                  </a:cxn>
                  <a:cxn ang="0">
                    <a:pos x="4124" y="2872"/>
                  </a:cxn>
                  <a:cxn ang="0">
                    <a:pos x="3963" y="2782"/>
                  </a:cxn>
                  <a:cxn ang="0">
                    <a:pos x="3905" y="2729"/>
                  </a:cxn>
                  <a:cxn ang="0">
                    <a:pos x="3870" y="2408"/>
                  </a:cxn>
                  <a:cxn ang="0">
                    <a:pos x="3731" y="2345"/>
                  </a:cxn>
                  <a:cxn ang="0">
                    <a:pos x="3877" y="2124"/>
                  </a:cxn>
                  <a:cxn ang="0">
                    <a:pos x="3546" y="1891"/>
                  </a:cxn>
                  <a:cxn ang="0">
                    <a:pos x="3280" y="1828"/>
                  </a:cxn>
                  <a:cxn ang="0">
                    <a:pos x="3141" y="1373"/>
                  </a:cxn>
                  <a:cxn ang="0">
                    <a:pos x="3026" y="1248"/>
                  </a:cxn>
                  <a:cxn ang="0">
                    <a:pos x="2968" y="1168"/>
                  </a:cxn>
                  <a:cxn ang="0">
                    <a:pos x="2702" y="963"/>
                  </a:cxn>
                  <a:cxn ang="0">
                    <a:pos x="2644" y="919"/>
                  </a:cxn>
                  <a:cxn ang="0">
                    <a:pos x="2586" y="856"/>
                  </a:cxn>
                  <a:cxn ang="0">
                    <a:pos x="2494" y="758"/>
                  </a:cxn>
                  <a:cxn ang="0">
                    <a:pos x="1985" y="598"/>
                  </a:cxn>
                  <a:cxn ang="0">
                    <a:pos x="1915" y="321"/>
                  </a:cxn>
                  <a:cxn ang="0">
                    <a:pos x="1719" y="169"/>
                  </a:cxn>
                  <a:cxn ang="0">
                    <a:pos x="1614" y="36"/>
                  </a:cxn>
                </a:cxnLst>
                <a:rect l="0" t="0" r="r" b="b"/>
                <a:pathLst>
                  <a:path w="4240" h="3469">
                    <a:moveTo>
                      <a:pt x="1614" y="0"/>
                    </a:moveTo>
                    <a:cubicBezTo>
                      <a:pt x="1592" y="27"/>
                      <a:pt x="1569" y="54"/>
                      <a:pt x="1546" y="81"/>
                    </a:cubicBezTo>
                    <a:cubicBezTo>
                      <a:pt x="1521" y="110"/>
                      <a:pt x="1507" y="104"/>
                      <a:pt x="1476" y="126"/>
                    </a:cubicBezTo>
                    <a:cubicBezTo>
                      <a:pt x="1348" y="213"/>
                      <a:pt x="1446" y="143"/>
                      <a:pt x="1384" y="214"/>
                    </a:cubicBezTo>
                    <a:cubicBezTo>
                      <a:pt x="1366" y="235"/>
                      <a:pt x="1351" y="233"/>
                      <a:pt x="1326" y="250"/>
                    </a:cubicBezTo>
                    <a:cubicBezTo>
                      <a:pt x="1306" y="264"/>
                      <a:pt x="1288" y="280"/>
                      <a:pt x="1269" y="294"/>
                    </a:cubicBezTo>
                    <a:cubicBezTo>
                      <a:pt x="1256" y="303"/>
                      <a:pt x="1233" y="321"/>
                      <a:pt x="1233" y="321"/>
                    </a:cubicBezTo>
                    <a:cubicBezTo>
                      <a:pt x="1203" y="369"/>
                      <a:pt x="1185" y="367"/>
                      <a:pt x="1140" y="401"/>
                    </a:cubicBezTo>
                    <a:cubicBezTo>
                      <a:pt x="1114" y="464"/>
                      <a:pt x="1151" y="393"/>
                      <a:pt x="1095" y="447"/>
                    </a:cubicBezTo>
                    <a:cubicBezTo>
                      <a:pt x="1084" y="457"/>
                      <a:pt x="1082" y="471"/>
                      <a:pt x="1072" y="482"/>
                    </a:cubicBezTo>
                    <a:cubicBezTo>
                      <a:pt x="1062" y="492"/>
                      <a:pt x="1047" y="499"/>
                      <a:pt x="1037" y="508"/>
                    </a:cubicBezTo>
                    <a:cubicBezTo>
                      <a:pt x="995" y="548"/>
                      <a:pt x="965" y="587"/>
                      <a:pt x="910" y="615"/>
                    </a:cubicBezTo>
                    <a:cubicBezTo>
                      <a:pt x="884" y="645"/>
                      <a:pt x="814" y="763"/>
                      <a:pt x="789" y="793"/>
                    </a:cubicBezTo>
                    <a:cubicBezTo>
                      <a:pt x="795" y="807"/>
                      <a:pt x="857" y="750"/>
                      <a:pt x="875" y="758"/>
                    </a:cubicBezTo>
                    <a:cubicBezTo>
                      <a:pt x="895" y="768"/>
                      <a:pt x="944" y="776"/>
                      <a:pt x="944" y="776"/>
                    </a:cubicBezTo>
                    <a:cubicBezTo>
                      <a:pt x="940" y="787"/>
                      <a:pt x="941" y="802"/>
                      <a:pt x="933" y="812"/>
                    </a:cubicBezTo>
                    <a:cubicBezTo>
                      <a:pt x="921" y="827"/>
                      <a:pt x="883" y="835"/>
                      <a:pt x="863" y="838"/>
                    </a:cubicBezTo>
                    <a:cubicBezTo>
                      <a:pt x="765" y="860"/>
                      <a:pt x="680" y="860"/>
                      <a:pt x="575" y="865"/>
                    </a:cubicBezTo>
                    <a:cubicBezTo>
                      <a:pt x="513" y="881"/>
                      <a:pt x="501" y="912"/>
                      <a:pt x="482" y="954"/>
                    </a:cubicBezTo>
                    <a:cubicBezTo>
                      <a:pt x="477" y="1020"/>
                      <a:pt x="488" y="1087"/>
                      <a:pt x="470" y="1150"/>
                    </a:cubicBezTo>
                    <a:cubicBezTo>
                      <a:pt x="463" y="1175"/>
                      <a:pt x="210" y="1197"/>
                      <a:pt x="186" y="1215"/>
                    </a:cubicBezTo>
                    <a:cubicBezTo>
                      <a:pt x="182" y="1237"/>
                      <a:pt x="350" y="1303"/>
                      <a:pt x="331" y="1329"/>
                    </a:cubicBezTo>
                    <a:cubicBezTo>
                      <a:pt x="313" y="1354"/>
                      <a:pt x="242" y="1447"/>
                      <a:pt x="215" y="1471"/>
                    </a:cubicBezTo>
                    <a:cubicBezTo>
                      <a:pt x="205" y="1481"/>
                      <a:pt x="191" y="1488"/>
                      <a:pt x="181" y="1498"/>
                    </a:cubicBezTo>
                    <a:cubicBezTo>
                      <a:pt x="171" y="1509"/>
                      <a:pt x="169" y="1523"/>
                      <a:pt x="158" y="1534"/>
                    </a:cubicBezTo>
                    <a:cubicBezTo>
                      <a:pt x="116" y="1579"/>
                      <a:pt x="130" y="1541"/>
                      <a:pt x="101" y="1587"/>
                    </a:cubicBezTo>
                    <a:cubicBezTo>
                      <a:pt x="81" y="1617"/>
                      <a:pt x="62" y="1646"/>
                      <a:pt x="43" y="1677"/>
                    </a:cubicBezTo>
                    <a:cubicBezTo>
                      <a:pt x="32" y="1715"/>
                      <a:pt x="0" y="1772"/>
                      <a:pt x="31" y="1810"/>
                    </a:cubicBezTo>
                    <a:cubicBezTo>
                      <a:pt x="39" y="1821"/>
                      <a:pt x="61" y="1817"/>
                      <a:pt x="76" y="1819"/>
                    </a:cubicBezTo>
                    <a:cubicBezTo>
                      <a:pt x="88" y="1825"/>
                      <a:pt x="103" y="1829"/>
                      <a:pt x="112" y="1837"/>
                    </a:cubicBezTo>
                    <a:cubicBezTo>
                      <a:pt x="122" y="1847"/>
                      <a:pt x="129" y="1891"/>
                      <a:pt x="135" y="1899"/>
                    </a:cubicBezTo>
                    <a:cubicBezTo>
                      <a:pt x="154" y="1928"/>
                      <a:pt x="205" y="1938"/>
                      <a:pt x="239" y="1944"/>
                    </a:cubicBezTo>
                    <a:cubicBezTo>
                      <a:pt x="250" y="1950"/>
                      <a:pt x="264" y="1955"/>
                      <a:pt x="273" y="1962"/>
                    </a:cubicBezTo>
                    <a:cubicBezTo>
                      <a:pt x="284" y="1970"/>
                      <a:pt x="287" y="1982"/>
                      <a:pt x="297" y="1989"/>
                    </a:cubicBezTo>
                    <a:cubicBezTo>
                      <a:pt x="317" y="2003"/>
                      <a:pt x="343" y="2013"/>
                      <a:pt x="366" y="2024"/>
                    </a:cubicBezTo>
                    <a:cubicBezTo>
                      <a:pt x="380" y="2031"/>
                      <a:pt x="388" y="2043"/>
                      <a:pt x="401" y="2051"/>
                    </a:cubicBezTo>
                    <a:cubicBezTo>
                      <a:pt x="532" y="2130"/>
                      <a:pt x="415" y="2045"/>
                      <a:pt x="517" y="2122"/>
                    </a:cubicBezTo>
                    <a:cubicBezTo>
                      <a:pt x="579" y="2171"/>
                      <a:pt x="597" y="2245"/>
                      <a:pt x="643" y="2301"/>
                    </a:cubicBezTo>
                    <a:cubicBezTo>
                      <a:pt x="650" y="2325"/>
                      <a:pt x="665" y="2348"/>
                      <a:pt x="666" y="2372"/>
                    </a:cubicBezTo>
                    <a:cubicBezTo>
                      <a:pt x="673" y="2455"/>
                      <a:pt x="590" y="2540"/>
                      <a:pt x="614" y="2621"/>
                    </a:cubicBezTo>
                    <a:cubicBezTo>
                      <a:pt x="620" y="2639"/>
                      <a:pt x="725" y="2633"/>
                      <a:pt x="747" y="2640"/>
                    </a:cubicBezTo>
                    <a:cubicBezTo>
                      <a:pt x="788" y="2649"/>
                      <a:pt x="817" y="2657"/>
                      <a:pt x="852" y="2675"/>
                    </a:cubicBezTo>
                    <a:cubicBezTo>
                      <a:pt x="863" y="2687"/>
                      <a:pt x="877" y="2698"/>
                      <a:pt x="886" y="2711"/>
                    </a:cubicBezTo>
                    <a:cubicBezTo>
                      <a:pt x="897" y="2728"/>
                      <a:pt x="910" y="2764"/>
                      <a:pt x="910" y="2764"/>
                    </a:cubicBezTo>
                    <a:cubicBezTo>
                      <a:pt x="914" y="2863"/>
                      <a:pt x="912" y="2961"/>
                      <a:pt x="921" y="3059"/>
                    </a:cubicBezTo>
                    <a:cubicBezTo>
                      <a:pt x="925" y="3095"/>
                      <a:pt x="948" y="3129"/>
                      <a:pt x="956" y="3166"/>
                    </a:cubicBezTo>
                    <a:cubicBezTo>
                      <a:pt x="959" y="3204"/>
                      <a:pt x="961" y="3243"/>
                      <a:pt x="967" y="3282"/>
                    </a:cubicBezTo>
                    <a:cubicBezTo>
                      <a:pt x="969" y="3292"/>
                      <a:pt x="969" y="3302"/>
                      <a:pt x="979" y="3308"/>
                    </a:cubicBezTo>
                    <a:cubicBezTo>
                      <a:pt x="1050" y="3356"/>
                      <a:pt x="945" y="3132"/>
                      <a:pt x="1031" y="3154"/>
                    </a:cubicBezTo>
                    <a:cubicBezTo>
                      <a:pt x="1217" y="3151"/>
                      <a:pt x="1753" y="3388"/>
                      <a:pt x="1962" y="3407"/>
                    </a:cubicBezTo>
                    <a:cubicBezTo>
                      <a:pt x="1988" y="3408"/>
                      <a:pt x="2007" y="3428"/>
                      <a:pt x="2031" y="3433"/>
                    </a:cubicBezTo>
                    <a:cubicBezTo>
                      <a:pt x="2088" y="3446"/>
                      <a:pt x="2032" y="3203"/>
                      <a:pt x="2090" y="3215"/>
                    </a:cubicBezTo>
                    <a:cubicBezTo>
                      <a:pt x="2113" y="3211"/>
                      <a:pt x="2254" y="3469"/>
                      <a:pt x="2274" y="3460"/>
                    </a:cubicBezTo>
                    <a:cubicBezTo>
                      <a:pt x="2285" y="3456"/>
                      <a:pt x="2280" y="3441"/>
                      <a:pt x="2285" y="3433"/>
                    </a:cubicBezTo>
                    <a:cubicBezTo>
                      <a:pt x="2302" y="3411"/>
                      <a:pt x="2318" y="3387"/>
                      <a:pt x="2344" y="3371"/>
                    </a:cubicBezTo>
                    <a:cubicBezTo>
                      <a:pt x="2359" y="3361"/>
                      <a:pt x="2433" y="3339"/>
                      <a:pt x="2448" y="3335"/>
                    </a:cubicBezTo>
                    <a:cubicBezTo>
                      <a:pt x="2489" y="3304"/>
                      <a:pt x="2460" y="3320"/>
                      <a:pt x="2540" y="3300"/>
                    </a:cubicBezTo>
                    <a:cubicBezTo>
                      <a:pt x="2552" y="3296"/>
                      <a:pt x="2575" y="3291"/>
                      <a:pt x="2575" y="3291"/>
                    </a:cubicBezTo>
                    <a:cubicBezTo>
                      <a:pt x="2618" y="3293"/>
                      <a:pt x="2660" y="3295"/>
                      <a:pt x="2702" y="3300"/>
                    </a:cubicBezTo>
                    <a:cubicBezTo>
                      <a:pt x="2763" y="3306"/>
                      <a:pt x="2827" y="3333"/>
                      <a:pt x="2887" y="3335"/>
                    </a:cubicBezTo>
                    <a:cubicBezTo>
                      <a:pt x="3045" y="3341"/>
                      <a:pt x="3203" y="3341"/>
                      <a:pt x="3362" y="3344"/>
                    </a:cubicBezTo>
                    <a:cubicBezTo>
                      <a:pt x="3448" y="3348"/>
                      <a:pt x="3387" y="2990"/>
                      <a:pt x="3406" y="2996"/>
                    </a:cubicBezTo>
                    <a:cubicBezTo>
                      <a:pt x="3425" y="3003"/>
                      <a:pt x="3408" y="3319"/>
                      <a:pt x="3476" y="3380"/>
                    </a:cubicBezTo>
                    <a:cubicBezTo>
                      <a:pt x="3589" y="3375"/>
                      <a:pt x="3708" y="3396"/>
                      <a:pt x="3812" y="3362"/>
                    </a:cubicBezTo>
                    <a:cubicBezTo>
                      <a:pt x="3853" y="3349"/>
                      <a:pt x="3893" y="3293"/>
                      <a:pt x="3939" y="3291"/>
                    </a:cubicBezTo>
                    <a:cubicBezTo>
                      <a:pt x="3978" y="3288"/>
                      <a:pt x="4017" y="3284"/>
                      <a:pt x="4055" y="3282"/>
                    </a:cubicBezTo>
                    <a:cubicBezTo>
                      <a:pt x="4108" y="3267"/>
                      <a:pt x="3918" y="3250"/>
                      <a:pt x="3952" y="3215"/>
                    </a:cubicBezTo>
                    <a:cubicBezTo>
                      <a:pt x="3971" y="3102"/>
                      <a:pt x="4240" y="2959"/>
                      <a:pt x="4124" y="2872"/>
                    </a:cubicBezTo>
                    <a:cubicBezTo>
                      <a:pt x="4099" y="2832"/>
                      <a:pt x="4100" y="2818"/>
                      <a:pt x="4031" y="2800"/>
                    </a:cubicBezTo>
                    <a:cubicBezTo>
                      <a:pt x="4008" y="2794"/>
                      <a:pt x="3963" y="2782"/>
                      <a:pt x="3963" y="2782"/>
                    </a:cubicBezTo>
                    <a:cubicBezTo>
                      <a:pt x="3955" y="2773"/>
                      <a:pt x="3948" y="2764"/>
                      <a:pt x="3939" y="2756"/>
                    </a:cubicBezTo>
                    <a:cubicBezTo>
                      <a:pt x="3929" y="2746"/>
                      <a:pt x="3911" y="2740"/>
                      <a:pt x="3905" y="2729"/>
                    </a:cubicBezTo>
                    <a:cubicBezTo>
                      <a:pt x="3889" y="2698"/>
                      <a:pt x="3892" y="2663"/>
                      <a:pt x="3882" y="2631"/>
                    </a:cubicBezTo>
                    <a:cubicBezTo>
                      <a:pt x="3878" y="2557"/>
                      <a:pt x="3886" y="2481"/>
                      <a:pt x="3870" y="2408"/>
                    </a:cubicBezTo>
                    <a:cubicBezTo>
                      <a:pt x="3866" y="2394"/>
                      <a:pt x="3841" y="2388"/>
                      <a:pt x="3823" y="2381"/>
                    </a:cubicBezTo>
                    <a:cubicBezTo>
                      <a:pt x="3794" y="2368"/>
                      <a:pt x="3762" y="2357"/>
                      <a:pt x="3731" y="2345"/>
                    </a:cubicBezTo>
                    <a:cubicBezTo>
                      <a:pt x="3706" y="2336"/>
                      <a:pt x="3662" y="2310"/>
                      <a:pt x="3662" y="2310"/>
                    </a:cubicBezTo>
                    <a:cubicBezTo>
                      <a:pt x="3582" y="2216"/>
                      <a:pt x="3859" y="2307"/>
                      <a:pt x="3877" y="2124"/>
                    </a:cubicBezTo>
                    <a:cubicBezTo>
                      <a:pt x="3873" y="2056"/>
                      <a:pt x="3615" y="2012"/>
                      <a:pt x="3604" y="1944"/>
                    </a:cubicBezTo>
                    <a:cubicBezTo>
                      <a:pt x="3602" y="1931"/>
                      <a:pt x="3556" y="1896"/>
                      <a:pt x="3546" y="1891"/>
                    </a:cubicBezTo>
                    <a:cubicBezTo>
                      <a:pt x="3476" y="1846"/>
                      <a:pt x="3403" y="1844"/>
                      <a:pt x="3315" y="1837"/>
                    </a:cubicBezTo>
                    <a:cubicBezTo>
                      <a:pt x="3303" y="1834"/>
                      <a:pt x="3289" y="1834"/>
                      <a:pt x="3280" y="1828"/>
                    </a:cubicBezTo>
                    <a:cubicBezTo>
                      <a:pt x="3249" y="1804"/>
                      <a:pt x="3230" y="1772"/>
                      <a:pt x="3199" y="1748"/>
                    </a:cubicBezTo>
                    <a:cubicBezTo>
                      <a:pt x="3168" y="1625"/>
                      <a:pt x="3260" y="1465"/>
                      <a:pt x="3141" y="1373"/>
                    </a:cubicBezTo>
                    <a:cubicBezTo>
                      <a:pt x="3112" y="1305"/>
                      <a:pt x="3160" y="1406"/>
                      <a:pt x="3072" y="1302"/>
                    </a:cubicBezTo>
                    <a:cubicBezTo>
                      <a:pt x="3057" y="1284"/>
                      <a:pt x="3041" y="1266"/>
                      <a:pt x="3026" y="1248"/>
                    </a:cubicBezTo>
                    <a:cubicBezTo>
                      <a:pt x="3019" y="1240"/>
                      <a:pt x="3020" y="1230"/>
                      <a:pt x="3014" y="1222"/>
                    </a:cubicBezTo>
                    <a:cubicBezTo>
                      <a:pt x="3000" y="1203"/>
                      <a:pt x="2984" y="1186"/>
                      <a:pt x="2968" y="1168"/>
                    </a:cubicBezTo>
                    <a:cubicBezTo>
                      <a:pt x="2963" y="1162"/>
                      <a:pt x="2978" y="1366"/>
                      <a:pt x="2957" y="1349"/>
                    </a:cubicBezTo>
                    <a:cubicBezTo>
                      <a:pt x="2909" y="1312"/>
                      <a:pt x="2738" y="1005"/>
                      <a:pt x="2702" y="963"/>
                    </a:cubicBezTo>
                    <a:cubicBezTo>
                      <a:pt x="2694" y="954"/>
                      <a:pt x="2689" y="943"/>
                      <a:pt x="2679" y="936"/>
                    </a:cubicBezTo>
                    <a:cubicBezTo>
                      <a:pt x="2669" y="929"/>
                      <a:pt x="2655" y="926"/>
                      <a:pt x="2644" y="919"/>
                    </a:cubicBezTo>
                    <a:cubicBezTo>
                      <a:pt x="2635" y="914"/>
                      <a:pt x="2629" y="906"/>
                      <a:pt x="2621" y="901"/>
                    </a:cubicBezTo>
                    <a:cubicBezTo>
                      <a:pt x="2590" y="828"/>
                      <a:pt x="2633" y="917"/>
                      <a:pt x="2586" y="856"/>
                    </a:cubicBezTo>
                    <a:cubicBezTo>
                      <a:pt x="2548" y="809"/>
                      <a:pt x="2611" y="847"/>
                      <a:pt x="2540" y="812"/>
                    </a:cubicBezTo>
                    <a:cubicBezTo>
                      <a:pt x="2518" y="764"/>
                      <a:pt x="2542" y="803"/>
                      <a:pt x="2494" y="758"/>
                    </a:cubicBezTo>
                    <a:cubicBezTo>
                      <a:pt x="2351" y="623"/>
                      <a:pt x="2374" y="678"/>
                      <a:pt x="2054" y="669"/>
                    </a:cubicBezTo>
                    <a:cubicBezTo>
                      <a:pt x="2014" y="648"/>
                      <a:pt x="2000" y="633"/>
                      <a:pt x="1985" y="598"/>
                    </a:cubicBezTo>
                    <a:cubicBezTo>
                      <a:pt x="1981" y="521"/>
                      <a:pt x="1992" y="441"/>
                      <a:pt x="1974" y="366"/>
                    </a:cubicBezTo>
                    <a:cubicBezTo>
                      <a:pt x="1968" y="345"/>
                      <a:pt x="1935" y="336"/>
                      <a:pt x="1915" y="321"/>
                    </a:cubicBezTo>
                    <a:cubicBezTo>
                      <a:pt x="1877" y="293"/>
                      <a:pt x="1844" y="264"/>
                      <a:pt x="1800" y="241"/>
                    </a:cubicBezTo>
                    <a:cubicBezTo>
                      <a:pt x="1762" y="198"/>
                      <a:pt x="1785" y="219"/>
                      <a:pt x="1719" y="169"/>
                    </a:cubicBezTo>
                    <a:cubicBezTo>
                      <a:pt x="1712" y="163"/>
                      <a:pt x="1696" y="152"/>
                      <a:pt x="1696" y="152"/>
                    </a:cubicBezTo>
                    <a:cubicBezTo>
                      <a:pt x="1681" y="106"/>
                      <a:pt x="1648" y="74"/>
                      <a:pt x="1614" y="36"/>
                    </a:cubicBezTo>
                    <a:cubicBezTo>
                      <a:pt x="1607" y="26"/>
                      <a:pt x="1614" y="12"/>
                      <a:pt x="161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auto">
              <a:xfrm>
                <a:off x="1832" y="4042"/>
                <a:ext cx="7025" cy="372"/>
              </a:xfrm>
              <a:custGeom>
                <a:avLst/>
                <a:gdLst/>
                <a:ahLst/>
                <a:cxnLst>
                  <a:cxn ang="0">
                    <a:pos x="0" y="237"/>
                  </a:cxn>
                  <a:cxn ang="0">
                    <a:pos x="1283" y="268"/>
                  </a:cxn>
                  <a:cxn ang="0">
                    <a:pos x="1402" y="331"/>
                  </a:cxn>
                  <a:cxn ang="0">
                    <a:pos x="1654" y="320"/>
                  </a:cxn>
                  <a:cxn ang="0">
                    <a:pos x="1746" y="258"/>
                  </a:cxn>
                  <a:cxn ang="0">
                    <a:pos x="2381" y="258"/>
                  </a:cxn>
                  <a:cxn ang="0">
                    <a:pos x="2421" y="226"/>
                  </a:cxn>
                  <a:cxn ang="0">
                    <a:pos x="2620" y="143"/>
                  </a:cxn>
                  <a:cxn ang="0">
                    <a:pos x="3126" y="181"/>
                  </a:cxn>
                  <a:cxn ang="0">
                    <a:pos x="3426" y="40"/>
                  </a:cxn>
                  <a:cxn ang="0">
                    <a:pos x="3426" y="40"/>
                  </a:cxn>
                  <a:cxn ang="0">
                    <a:pos x="3602" y="114"/>
                  </a:cxn>
                  <a:cxn ang="0">
                    <a:pos x="4308" y="168"/>
                  </a:cxn>
                  <a:cxn ang="0">
                    <a:pos x="4749" y="29"/>
                  </a:cxn>
                  <a:cxn ang="0">
                    <a:pos x="4838" y="73"/>
                  </a:cxn>
                  <a:cxn ang="0">
                    <a:pos x="4947" y="46"/>
                  </a:cxn>
                  <a:cxn ang="0">
                    <a:pos x="5083" y="141"/>
                  </a:cxn>
                  <a:cxn ang="0">
                    <a:pos x="5437" y="195"/>
                  </a:cxn>
                  <a:cxn ang="0">
                    <a:pos x="5623" y="164"/>
                  </a:cxn>
                  <a:cxn ang="0">
                    <a:pos x="6324" y="154"/>
                  </a:cxn>
                  <a:cxn ang="0">
                    <a:pos x="6746" y="164"/>
                  </a:cxn>
                  <a:cxn ang="0">
                    <a:pos x="7025" y="154"/>
                  </a:cxn>
                </a:cxnLst>
                <a:rect l="0" t="0" r="r" b="b"/>
                <a:pathLst>
                  <a:path w="7025" h="372">
                    <a:moveTo>
                      <a:pt x="0" y="237"/>
                    </a:moveTo>
                    <a:cubicBezTo>
                      <a:pt x="427" y="250"/>
                      <a:pt x="860" y="228"/>
                      <a:pt x="1283" y="268"/>
                    </a:cubicBezTo>
                    <a:cubicBezTo>
                      <a:pt x="1362" y="330"/>
                      <a:pt x="1320" y="314"/>
                      <a:pt x="1402" y="331"/>
                    </a:cubicBezTo>
                    <a:cubicBezTo>
                      <a:pt x="1482" y="372"/>
                      <a:pt x="1577" y="361"/>
                      <a:pt x="1654" y="320"/>
                    </a:cubicBezTo>
                    <a:cubicBezTo>
                      <a:pt x="1684" y="285"/>
                      <a:pt x="1694" y="271"/>
                      <a:pt x="1746" y="258"/>
                    </a:cubicBezTo>
                    <a:cubicBezTo>
                      <a:pt x="1958" y="266"/>
                      <a:pt x="2168" y="279"/>
                      <a:pt x="2381" y="258"/>
                    </a:cubicBezTo>
                    <a:cubicBezTo>
                      <a:pt x="2399" y="256"/>
                      <a:pt x="2405" y="235"/>
                      <a:pt x="2421" y="226"/>
                    </a:cubicBezTo>
                    <a:cubicBezTo>
                      <a:pt x="2475" y="196"/>
                      <a:pt x="2547" y="145"/>
                      <a:pt x="2620" y="143"/>
                    </a:cubicBezTo>
                    <a:cubicBezTo>
                      <a:pt x="2831" y="137"/>
                      <a:pt x="2915" y="184"/>
                      <a:pt x="3126" y="181"/>
                    </a:cubicBezTo>
                    <a:cubicBezTo>
                      <a:pt x="3261" y="129"/>
                      <a:pt x="3333" y="114"/>
                      <a:pt x="3426" y="40"/>
                    </a:cubicBezTo>
                    <a:lnTo>
                      <a:pt x="3426" y="40"/>
                    </a:lnTo>
                    <a:cubicBezTo>
                      <a:pt x="3452" y="26"/>
                      <a:pt x="3602" y="114"/>
                      <a:pt x="3602" y="114"/>
                    </a:cubicBezTo>
                    <a:cubicBezTo>
                      <a:pt x="4012" y="122"/>
                      <a:pt x="3920" y="178"/>
                      <a:pt x="4308" y="168"/>
                    </a:cubicBezTo>
                    <a:cubicBezTo>
                      <a:pt x="4386" y="152"/>
                      <a:pt x="4678" y="0"/>
                      <a:pt x="4749" y="29"/>
                    </a:cubicBezTo>
                    <a:cubicBezTo>
                      <a:pt x="4793" y="81"/>
                      <a:pt x="4794" y="21"/>
                      <a:pt x="4838" y="73"/>
                    </a:cubicBezTo>
                    <a:cubicBezTo>
                      <a:pt x="4845" y="82"/>
                      <a:pt x="4933" y="42"/>
                      <a:pt x="4947" y="46"/>
                    </a:cubicBezTo>
                    <a:cubicBezTo>
                      <a:pt x="4959" y="49"/>
                      <a:pt x="5070" y="137"/>
                      <a:pt x="5083" y="141"/>
                    </a:cubicBezTo>
                    <a:cubicBezTo>
                      <a:pt x="5241" y="137"/>
                      <a:pt x="5278" y="201"/>
                      <a:pt x="5437" y="195"/>
                    </a:cubicBezTo>
                    <a:cubicBezTo>
                      <a:pt x="5500" y="193"/>
                      <a:pt x="5562" y="166"/>
                      <a:pt x="5623" y="164"/>
                    </a:cubicBezTo>
                    <a:cubicBezTo>
                      <a:pt x="5856" y="157"/>
                      <a:pt x="6090" y="157"/>
                      <a:pt x="6324" y="154"/>
                    </a:cubicBezTo>
                    <a:cubicBezTo>
                      <a:pt x="6465" y="157"/>
                      <a:pt x="6605" y="158"/>
                      <a:pt x="6746" y="164"/>
                    </a:cubicBezTo>
                    <a:cubicBezTo>
                      <a:pt x="6826" y="168"/>
                      <a:pt x="7025" y="252"/>
                      <a:pt x="7025" y="154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sp>
            <p:nvSpPr>
              <p:cNvPr id="20517" name="Freeform 37"/>
              <p:cNvSpPr>
                <a:spLocks/>
              </p:cNvSpPr>
              <p:nvPr/>
            </p:nvSpPr>
            <p:spPr bwMode="auto">
              <a:xfrm rot="-138314">
                <a:off x="1832" y="4034"/>
                <a:ext cx="1279" cy="298"/>
              </a:xfrm>
              <a:custGeom>
                <a:avLst/>
                <a:gdLst/>
                <a:ahLst/>
                <a:cxnLst>
                  <a:cxn ang="0">
                    <a:pos x="0" y="105"/>
                  </a:cxn>
                  <a:cxn ang="0">
                    <a:pos x="176" y="50"/>
                  </a:cxn>
                  <a:cxn ang="0">
                    <a:pos x="570" y="37"/>
                  </a:cxn>
                  <a:cxn ang="0">
                    <a:pos x="1209" y="186"/>
                  </a:cxn>
                </a:cxnLst>
                <a:rect l="0" t="0" r="r" b="b"/>
                <a:pathLst>
                  <a:path w="1209" h="186">
                    <a:moveTo>
                      <a:pt x="0" y="105"/>
                    </a:moveTo>
                    <a:cubicBezTo>
                      <a:pt x="55" y="91"/>
                      <a:pt x="119" y="54"/>
                      <a:pt x="176" y="50"/>
                    </a:cubicBezTo>
                    <a:cubicBezTo>
                      <a:pt x="307" y="42"/>
                      <a:pt x="439" y="41"/>
                      <a:pt x="570" y="37"/>
                    </a:cubicBezTo>
                    <a:cubicBezTo>
                      <a:pt x="678" y="41"/>
                      <a:pt x="1113" y="0"/>
                      <a:pt x="1209" y="186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cxnSp>
            <p:nvCxnSpPr>
              <p:cNvPr id="20520" name="AutoShape 40"/>
              <p:cNvCxnSpPr>
                <a:cxnSpLocks noChangeShapeType="1"/>
              </p:cNvCxnSpPr>
              <p:nvPr/>
            </p:nvCxnSpPr>
            <p:spPr bwMode="auto">
              <a:xfrm>
                <a:off x="4080" y="2868"/>
                <a:ext cx="843" cy="65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0521" name="AutoShape 41"/>
              <p:cNvCxnSpPr>
                <a:cxnSpLocks noChangeShapeType="1"/>
              </p:cNvCxnSpPr>
              <p:nvPr/>
            </p:nvCxnSpPr>
            <p:spPr bwMode="auto">
              <a:xfrm rot="10800000" flipV="1">
                <a:off x="3307" y="4641"/>
                <a:ext cx="1434" cy="51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20522" name="AutoShape 42"/>
            <p:cNvCxnSpPr>
              <a:cxnSpLocks noChangeShapeType="1"/>
            </p:cNvCxnSpPr>
            <p:nvPr/>
          </p:nvCxnSpPr>
          <p:spPr bwMode="auto">
            <a:xfrm flipV="1">
              <a:off x="6266" y="2933"/>
              <a:ext cx="905" cy="74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39" name="Rectangle 38"/>
          <p:cNvSpPr/>
          <p:nvPr/>
        </p:nvSpPr>
        <p:spPr>
          <a:xfrm>
            <a:off x="1285852" y="5572140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dirty="0" smtClean="0"/>
              <a:t>نمودار کوه یخ رابط کاربر بر گرفته از (</a:t>
            </a:r>
            <a:r>
              <a:rPr lang="en-US" dirty="0" smtClean="0"/>
              <a:t>IBM Corporation, 1992</a:t>
            </a:r>
            <a:r>
              <a:rPr lang="fa-IR" dirty="0" smtClean="0"/>
              <a:t>)</a:t>
            </a:r>
            <a:endParaRPr lang="fa-IR" dirty="0"/>
          </a:p>
        </p:txBody>
      </p:sp>
      <p:sp>
        <p:nvSpPr>
          <p:cNvPr id="62" name="Freeform 61"/>
          <p:cNvSpPr/>
          <p:nvPr/>
        </p:nvSpPr>
        <p:spPr>
          <a:xfrm>
            <a:off x="3643306" y="1714488"/>
            <a:ext cx="1585913" cy="201674"/>
          </a:xfrm>
          <a:custGeom>
            <a:avLst/>
            <a:gdLst>
              <a:gd name="connsiteX0" fmla="*/ 0 w 1585913"/>
              <a:gd name="connsiteY0" fmla="*/ 100013 h 201674"/>
              <a:gd name="connsiteX1" fmla="*/ 85725 w 1585913"/>
              <a:gd name="connsiteY1" fmla="*/ 114300 h 201674"/>
              <a:gd name="connsiteX2" fmla="*/ 128588 w 1585913"/>
              <a:gd name="connsiteY2" fmla="*/ 128588 h 201674"/>
              <a:gd name="connsiteX3" fmla="*/ 200025 w 1585913"/>
              <a:gd name="connsiteY3" fmla="*/ 157163 h 201674"/>
              <a:gd name="connsiteX4" fmla="*/ 314325 w 1585913"/>
              <a:gd name="connsiteY4" fmla="*/ 171450 h 201674"/>
              <a:gd name="connsiteX5" fmla="*/ 500063 w 1585913"/>
              <a:gd name="connsiteY5" fmla="*/ 157163 h 201674"/>
              <a:gd name="connsiteX6" fmla="*/ 585788 w 1585913"/>
              <a:gd name="connsiteY6" fmla="*/ 100013 h 201674"/>
              <a:gd name="connsiteX7" fmla="*/ 642938 w 1585913"/>
              <a:gd name="connsiteY7" fmla="*/ 85725 h 201674"/>
              <a:gd name="connsiteX8" fmla="*/ 742950 w 1585913"/>
              <a:gd name="connsiteY8" fmla="*/ 28575 h 201674"/>
              <a:gd name="connsiteX9" fmla="*/ 842963 w 1585913"/>
              <a:gd name="connsiteY9" fmla="*/ 0 h 201674"/>
              <a:gd name="connsiteX10" fmla="*/ 985838 w 1585913"/>
              <a:gd name="connsiteY10" fmla="*/ 14288 h 201674"/>
              <a:gd name="connsiteX11" fmla="*/ 1028700 w 1585913"/>
              <a:gd name="connsiteY11" fmla="*/ 28575 h 201674"/>
              <a:gd name="connsiteX12" fmla="*/ 1471613 w 1585913"/>
              <a:gd name="connsiteY12" fmla="*/ 57150 h 201674"/>
              <a:gd name="connsiteX13" fmla="*/ 1514475 w 1585913"/>
              <a:gd name="connsiteY13" fmla="*/ 71438 h 201674"/>
              <a:gd name="connsiteX14" fmla="*/ 1585913 w 1585913"/>
              <a:gd name="connsiteY14" fmla="*/ 85725 h 20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85913" h="201674">
                <a:moveTo>
                  <a:pt x="0" y="100013"/>
                </a:moveTo>
                <a:cubicBezTo>
                  <a:pt x="28575" y="104775"/>
                  <a:pt x="57446" y="108016"/>
                  <a:pt x="85725" y="114300"/>
                </a:cubicBezTo>
                <a:cubicBezTo>
                  <a:pt x="100427" y="117567"/>
                  <a:pt x="114486" y="123300"/>
                  <a:pt x="128588" y="128588"/>
                </a:cubicBezTo>
                <a:cubicBezTo>
                  <a:pt x="152602" y="137593"/>
                  <a:pt x="175035" y="151396"/>
                  <a:pt x="200025" y="157163"/>
                </a:cubicBezTo>
                <a:cubicBezTo>
                  <a:pt x="237438" y="165797"/>
                  <a:pt x="276225" y="166688"/>
                  <a:pt x="314325" y="171450"/>
                </a:cubicBezTo>
                <a:cubicBezTo>
                  <a:pt x="391187" y="197071"/>
                  <a:pt x="381367" y="201674"/>
                  <a:pt x="500063" y="157163"/>
                </a:cubicBezTo>
                <a:cubicBezTo>
                  <a:pt x="532219" y="145104"/>
                  <a:pt x="552471" y="108343"/>
                  <a:pt x="585788" y="100013"/>
                </a:cubicBezTo>
                <a:lnTo>
                  <a:pt x="642938" y="85725"/>
                </a:lnTo>
                <a:cubicBezTo>
                  <a:pt x="685983" y="57028"/>
                  <a:pt x="692195" y="50327"/>
                  <a:pt x="742950" y="28575"/>
                </a:cubicBezTo>
                <a:cubicBezTo>
                  <a:pt x="771640" y="16279"/>
                  <a:pt x="813970" y="7249"/>
                  <a:pt x="842963" y="0"/>
                </a:cubicBezTo>
                <a:cubicBezTo>
                  <a:pt x="890588" y="4763"/>
                  <a:pt x="938532" y="7010"/>
                  <a:pt x="985838" y="14288"/>
                </a:cubicBezTo>
                <a:cubicBezTo>
                  <a:pt x="1000723" y="16578"/>
                  <a:pt x="1013698" y="27251"/>
                  <a:pt x="1028700" y="28575"/>
                </a:cubicBezTo>
                <a:cubicBezTo>
                  <a:pt x="1176072" y="41578"/>
                  <a:pt x="1471613" y="57150"/>
                  <a:pt x="1471613" y="57150"/>
                </a:cubicBezTo>
                <a:cubicBezTo>
                  <a:pt x="1485900" y="61913"/>
                  <a:pt x="1499864" y="67785"/>
                  <a:pt x="1514475" y="71438"/>
                </a:cubicBezTo>
                <a:cubicBezTo>
                  <a:pt x="1538034" y="77328"/>
                  <a:pt x="1585913" y="85725"/>
                  <a:pt x="1585913" y="85725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1" name="Rectangle 20"/>
          <p:cNvSpPr/>
          <p:nvPr/>
        </p:nvSpPr>
        <p:spPr>
          <a:xfrm>
            <a:off x="642910" y="1214422"/>
            <a:ext cx="2571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Presentation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Visual representation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Aesthetics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00760" y="714356"/>
            <a:ext cx="2643206" cy="88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Interaction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 -Interaction techniques 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 -Device mapping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 - Standard menus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5720" y="3714752"/>
            <a:ext cx="2500330" cy="889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Object relationships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 -Properties 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 -Behaviors </a:t>
            </a:r>
          </a:p>
          <a:p>
            <a:pPr lvl="0" rtl="1" fontAlgn="base">
              <a:lnSpc>
                <a:spcPct val="7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  - Common metaphors 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43372" y="2143116"/>
            <a:ext cx="583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30%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071934" y="1285860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10%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00562" y="3357562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60%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928794" y="4643446"/>
            <a:ext cx="1285884" cy="8572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 smtClean="0"/>
              <a:t>دیدگاه مهندسی</a:t>
            </a:r>
            <a:endParaRPr lang="fa-IR" dirty="0"/>
          </a:p>
        </p:txBody>
      </p:sp>
      <p:cxnSp>
        <p:nvCxnSpPr>
          <p:cNvPr id="29" name="Straight Arrow Connector 28"/>
          <p:cNvCxnSpPr>
            <a:stCxn id="27" idx="7"/>
          </p:cNvCxnSpPr>
          <p:nvPr/>
        </p:nvCxnSpPr>
        <p:spPr>
          <a:xfrm rot="5400000" flipH="1" flipV="1">
            <a:off x="3236345" y="4147714"/>
            <a:ext cx="411294" cy="8312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2214546" y="357166"/>
            <a:ext cx="1357322" cy="8572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fa-IR" dirty="0" smtClean="0"/>
              <a:t>دیدگاه کاربر</a:t>
            </a:r>
            <a:endParaRPr lang="fa-IR" dirty="0"/>
          </a:p>
        </p:txBody>
      </p:sp>
      <p:cxnSp>
        <p:nvCxnSpPr>
          <p:cNvPr id="31" name="Straight Arrow Connector 30"/>
          <p:cNvCxnSpPr>
            <a:stCxn id="30" idx="5"/>
            <a:endCxn id="25" idx="1"/>
          </p:cNvCxnSpPr>
          <p:nvPr/>
        </p:nvCxnSpPr>
        <p:spPr>
          <a:xfrm rot="16200000" flipH="1">
            <a:off x="3531690" y="930282"/>
            <a:ext cx="381646" cy="6988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786578" y="1571612"/>
            <a:ext cx="1285884" cy="85725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dirty="0" smtClean="0"/>
              <a:t>دیدگاه طراح </a:t>
            </a:r>
            <a:endParaRPr lang="fa-IR" dirty="0"/>
          </a:p>
        </p:txBody>
      </p:sp>
      <p:cxnSp>
        <p:nvCxnSpPr>
          <p:cNvPr id="34" name="Straight Arrow Connector 33"/>
          <p:cNvCxnSpPr/>
          <p:nvPr/>
        </p:nvCxnSpPr>
        <p:spPr>
          <a:xfrm rot="10800000" flipV="1">
            <a:off x="5786446" y="2143116"/>
            <a:ext cx="1143008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566928" marR="0" lvl="0" indent="-45720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1. </a:t>
            </a: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کاربران مبتدی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3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B Roya" pitchFamily="2" charset="-78"/>
              </a:rPr>
              <a:t>نیازمند آموزش هستند.</a:t>
            </a:r>
            <a:endParaRPr kumimoji="0" lang="fa-I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fa-IR" sz="2300" b="1" dirty="0" smtClean="0">
                <a:latin typeface="Times New Roman" pitchFamily="18" charset="0"/>
                <a:cs typeface="B Roya" pitchFamily="2" charset="-78"/>
              </a:rPr>
              <a:t>2. کاربران مطلع و گاهگاهی</a:t>
            </a: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3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B Roya" pitchFamily="2" charset="-78"/>
              </a:rPr>
              <a:t>مشکل در به یاد سپاری محل مربوط به عناصر را دارند.</a:t>
            </a:r>
          </a:p>
          <a:p>
            <a:pPr marL="566928" marR="0" lvl="0" indent="-45720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3. </a:t>
            </a: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کاربران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متخصص</a:t>
            </a:r>
          </a:p>
          <a:p>
            <a:pPr marL="1024128" lvl="1" indent="-457200" algn="r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300" b="1" baseline="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B Roya" pitchFamily="2" charset="-78"/>
              </a:rPr>
              <a:t>نیازمند میانبرهایی</a:t>
            </a:r>
            <a:r>
              <a:rPr lang="fa-IR" sz="23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B Roya" pitchFamily="2" charset="-78"/>
              </a:rPr>
              <a:t> برای کاهش زمان پاسخگویی هستند.</a:t>
            </a:r>
          </a:p>
          <a:p>
            <a:pPr marL="566928" indent="-457200" algn="r" rtl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با توجه به عوامل فوق و سایر ویژگی های کاربران از جمله </a:t>
            </a: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تفاوت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های فردی، مهارتی، قومی، فرهنگی و سنی بهترین راه طراحی رابط با </a:t>
            </a:r>
            <a:r>
              <a:rPr kumimoji="0" lang="fa-IR" sz="2300" b="1" i="0" u="sng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ساختار لایه ای و سطح بندی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B Roya" pitchFamily="2" charset="-78"/>
              </a:rPr>
              <a:t> شده است. </a:t>
            </a:r>
            <a:endParaRPr kumimoji="0" lang="fa-IR" sz="23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274638"/>
            <a:ext cx="8929718" cy="11430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تاثیر</a:t>
            </a:r>
            <a:r>
              <a:rPr kumimoji="0" lang="fa-IR" sz="3600" b="1" i="0" u="none" strike="noStrike" kern="1200" spc="50" normalizeH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fa-IR" sz="36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کاربران بر طراحی رابط</a:t>
            </a:r>
            <a:r>
              <a:rPr kumimoji="0" lang="fa-IR" sz="3600" b="1" i="0" u="none" strike="noStrike" kern="1200" spc="50" normalizeH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 کاربر</a:t>
            </a:r>
            <a:endParaRPr kumimoji="0" lang="en-US" sz="36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3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7072338"/>
            <a:ext cx="9715536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143000"/>
            <a:ext cx="8991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500034" y="1500174"/>
            <a:ext cx="8229600" cy="429280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lang="fa-IR" sz="3200" b="1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دیدگاه های مختلف</a:t>
            </a:r>
            <a:endParaRPr lang="fa-IR" sz="3200" b="1" dirty="0" smtClean="0">
              <a:latin typeface="Times New Roman" pitchFamily="18" charset="0"/>
              <a:cs typeface="B Roya" pitchFamily="2" charset="-78"/>
            </a:endParaRP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علوم کتابداری و اطلاع رسانی</a:t>
            </a: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مدیریت</a:t>
            </a: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علوم کامپیوتر</a:t>
            </a: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مهندسی نرم افزار</a:t>
            </a:r>
          </a:p>
          <a:p>
            <a:pPr marL="822960" lvl="1" indent="-256032" algn="r" rtl="1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  <a:defRPr/>
            </a:pP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و ...</a:t>
            </a:r>
          </a:p>
          <a:p>
            <a:pPr marL="365760" marR="0" lvl="0" indent="-256032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Char char="-"/>
              <a:tabLst/>
              <a:defRPr/>
            </a:pPr>
            <a:endParaRPr lang="fa-IR" sz="2400" b="1" dirty="0" smtClean="0">
              <a:latin typeface="Times New Roman" pitchFamily="18" charset="0"/>
              <a:cs typeface="B Roya" pitchFamily="2" charset="-78"/>
            </a:endParaRPr>
          </a:p>
          <a:p>
            <a:pPr marL="36576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fa-IR" sz="2200" dirty="0" smtClean="0">
                <a:solidFill>
                  <a:srgbClr val="FF0000"/>
                </a:solidFill>
                <a:cs typeface="B Roya" pitchFamily="2" charset="-78"/>
              </a:rPr>
              <a:t>سیستم اطلاعاتی</a:t>
            </a:r>
            <a:r>
              <a:rPr lang="fa-IR" sz="2200" dirty="0" smtClean="0">
                <a:cs typeface="B Roya" pitchFamily="2" charset="-78"/>
              </a:rPr>
              <a:t>، اطلاعات را برای یک هدف مشخص جمع آوری، پردازش، تحلیل و منتشر می کند.</a:t>
            </a:r>
            <a:endParaRPr lang="en-US" sz="2200" dirty="0" smtClean="0">
              <a:cs typeface="B Roya" pitchFamily="2" charset="-78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ar-SA" sz="2200" dirty="0" smtClean="0">
                <a:cs typeface="B Roya" pitchFamily="2" charset="-78"/>
              </a:rPr>
              <a:t>یک سیستم کامل طراحی شده برای تولید، جمع آوری، سازماندهی (پردازش)، ذخیره، بازیابی و اشاعه اطلاعات در یک موسسه، سازمان یا هر حوزه تعریف شده دیگر از جامعه</a:t>
            </a:r>
            <a:r>
              <a:rPr lang="fa-IR" sz="2200" dirty="0" smtClean="0">
                <a:cs typeface="B Roya" pitchFamily="2" charset="-78"/>
              </a:rPr>
              <a:t> است.</a:t>
            </a:r>
            <a:r>
              <a:rPr lang="fa-IR" sz="2200" dirty="0" smtClean="0">
                <a:solidFill>
                  <a:srgbClr val="FF0000"/>
                </a:solidFill>
                <a:cs typeface="B Roya" pitchFamily="2" charset="-78"/>
              </a:rPr>
              <a:t> (انجمن کتابداری و اطلاع رسانی آمریکا).</a:t>
            </a:r>
            <a:r>
              <a:rPr lang="fa-IR" sz="2200" dirty="0" smtClean="0">
                <a:cs typeface="B Roya" pitchFamily="2" charset="-78"/>
              </a:rPr>
              <a:t> از جمله سیستم های اطلاعاتی نوین در حوزه علوم کتابداری و اطلاع رسانی می توان به </a:t>
            </a:r>
            <a:r>
              <a:rPr lang="fa-IR" sz="2200" dirty="0" smtClean="0">
                <a:solidFill>
                  <a:srgbClr val="FF0000"/>
                </a:solidFill>
                <a:cs typeface="B Roya" pitchFamily="2" charset="-78"/>
              </a:rPr>
              <a:t>کتابخانه های دیجیتالی </a:t>
            </a:r>
            <a:r>
              <a:rPr lang="fa-IR" sz="2200" dirty="0" smtClean="0">
                <a:cs typeface="B Roya" pitchFamily="2" charset="-78"/>
              </a:rPr>
              <a:t>اشاره کرد. </a:t>
            </a:r>
            <a:endParaRPr lang="fa-IR" sz="2200" dirty="0" smtClean="0">
              <a:solidFill>
                <a:srgbClr val="FF0000"/>
              </a:solidFill>
              <a:cs typeface="B Roya" pitchFamily="2" charset="-78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09600" y="427038"/>
            <a:ext cx="8229600" cy="9302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lvl="0" indent="-256032" algn="ctr" rtl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fa-IR" sz="4000" b="1" dirty="0" smtClean="0">
                <a:solidFill>
                  <a:srgbClr val="C00000"/>
                </a:solidFill>
                <a:cs typeface="B Titr" pitchFamily="2" charset="-78"/>
              </a:rPr>
              <a:t>سیستمهای اطلاعاتی</a:t>
            </a:r>
            <a:endParaRPr lang="fa-IR" sz="4000" b="1" dirty="0" smtClean="0">
              <a:solidFill>
                <a:srgbClr val="C00000"/>
              </a:solidFill>
              <a:latin typeface="Times New Roman" pitchFamily="18" charset="0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164592" indent="-228600" algn="r" rtl="1">
              <a:spcBef>
                <a:spcPts val="324"/>
              </a:spcBef>
              <a:buClr>
                <a:schemeClr val="accent1"/>
              </a:buClr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B Roya" pitchFamily="2" charset="-78"/>
              </a:rPr>
              <a:t>به دو دسته معیار می توان اشاره کرد:</a:t>
            </a:r>
          </a:p>
          <a:p>
            <a:pPr marL="624078" marR="0" lvl="0" indent="-51435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kumimoji="0" lang="fa-I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B Roya" pitchFamily="2" charset="-78"/>
              </a:rPr>
              <a:t>معیارهای </a:t>
            </a:r>
            <a:r>
              <a:rPr kumimoji="0" lang="fa-IR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B Roya" pitchFamily="2" charset="-78"/>
              </a:rPr>
              <a:t>عام</a:t>
            </a:r>
            <a:r>
              <a:rPr kumimoji="0" lang="fa-I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B Roya" pitchFamily="2" charset="-78"/>
              </a:rPr>
              <a:t> که بطور کل</a:t>
            </a:r>
            <a:r>
              <a:rPr kumimoji="0" lang="fa-IR" sz="27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B Roya" pitchFamily="2" charset="-78"/>
              </a:rPr>
              <a:t> باید در طراحی رابط کاربر گرافیکی اعمال گردد. </a:t>
            </a:r>
          </a:p>
          <a:p>
            <a:pPr marL="624078" marR="0" lvl="0" indent="-51435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r>
              <a:rPr lang="fa-IR" sz="2700" b="1" baseline="0" dirty="0" smtClean="0">
                <a:cs typeface="B Roya" pitchFamily="2" charset="-78"/>
              </a:rPr>
              <a:t>معیارهای</a:t>
            </a:r>
            <a:r>
              <a:rPr lang="fa-IR" sz="2700" b="1" dirty="0" smtClean="0">
                <a:cs typeface="B Roya" pitchFamily="2" charset="-78"/>
              </a:rPr>
              <a:t> </a:t>
            </a:r>
            <a:r>
              <a:rPr lang="fa-IR" sz="2700" b="1" dirty="0" smtClean="0">
                <a:solidFill>
                  <a:srgbClr val="C00000"/>
                </a:solidFill>
                <a:cs typeface="B Roya" pitchFamily="2" charset="-78"/>
              </a:rPr>
              <a:t>خاص</a:t>
            </a:r>
            <a:r>
              <a:rPr lang="fa-IR" sz="2700" b="1" dirty="0" smtClean="0">
                <a:cs typeface="B Roya" pitchFamily="2" charset="-78"/>
              </a:rPr>
              <a:t> که مربوط به رابط کاربر خاص حوزه مورد مطالعه است. </a:t>
            </a:r>
          </a:p>
          <a:p>
            <a:pPr marL="624078" marR="0" lvl="0" indent="-51435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fa-IR" sz="2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Roya" pitchFamily="2" charset="-78"/>
              </a:rPr>
              <a:t>البته در</a:t>
            </a:r>
            <a:r>
              <a:rPr kumimoji="0" lang="fa-IR" sz="27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Roya" pitchFamily="2" charset="-78"/>
              </a:rPr>
              <a:t> مواردی بین این دو دسته معیار مشابهت هایی نیز وجود دارد. </a:t>
            </a: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معیارهای</a:t>
            </a:r>
            <a:r>
              <a:rPr kumimoji="0" lang="fa-IR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 طراحی رابط کاربر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285860"/>
            <a:ext cx="8229600" cy="528641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ü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fa-I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cs typeface="B Roya" pitchFamily="2" charset="-78"/>
              </a:rPr>
              <a:t>جذابیت</a:t>
            </a:r>
            <a:r>
              <a:rPr kumimoji="0" lang="fa-IR" sz="2300" b="1" i="0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cs typeface="B Roya" pitchFamily="2" charset="-78"/>
              </a:rPr>
              <a:t> بصری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وضوح؛ </a:t>
            </a:r>
            <a:r>
              <a:rPr lang="fa-IR" sz="2300" b="1" dirty="0" smtClean="0">
                <a:cs typeface="B Roya" pitchFamily="2" charset="-78"/>
              </a:rPr>
              <a:t>مفهومی، زبانی، بصری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سازگاری</a:t>
            </a:r>
            <a:r>
              <a:rPr lang="fa-IR" sz="2300" b="1" dirty="0" smtClean="0">
                <a:cs typeface="B Roya" pitchFamily="2" charset="-78"/>
              </a:rPr>
              <a:t>؛ با نیازهای کاربر، وظایف و دیدگاه کاربر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قابلیت درک</a:t>
            </a:r>
            <a:r>
              <a:rPr lang="fa-IR" sz="2300" b="1" dirty="0" smtClean="0">
                <a:cs typeface="B Roya" pitchFamily="2" charset="-78"/>
              </a:rPr>
              <a:t>؛ یادگیری راحت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شکل پذیری</a:t>
            </a:r>
            <a:r>
              <a:rPr lang="fa-IR" sz="2300" b="1" dirty="0" smtClean="0">
                <a:cs typeface="B Roya" pitchFamily="2" charset="-78"/>
              </a:rPr>
              <a:t>؛ شخصی سازی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انسجام؛ </a:t>
            </a:r>
            <a:r>
              <a:rPr lang="fa-IR" sz="2300" b="1" dirty="0" smtClean="0">
                <a:cs typeface="B Roya" pitchFamily="2" charset="-78"/>
              </a:rPr>
              <a:t>شیوه مشخص در انجام کارها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کنترل کاربر؛ </a:t>
            </a:r>
            <a:r>
              <a:rPr lang="fa-IR" sz="2300" b="1" dirty="0" smtClean="0">
                <a:cs typeface="B Roya" pitchFamily="2" charset="-78"/>
              </a:rPr>
              <a:t>در هنگام تعامل با سیستم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هدایت و راهنمایی</a:t>
            </a:r>
            <a:r>
              <a:rPr lang="fa-IR" sz="2300" b="1" dirty="0" smtClean="0">
                <a:cs typeface="B Roya" pitchFamily="2" charset="-78"/>
              </a:rPr>
              <a:t>؛ در انجام وظایف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اثربخشی؛ </a:t>
            </a:r>
            <a:r>
              <a:rPr lang="fa-IR" sz="2300" b="1" dirty="0" smtClean="0">
                <a:cs typeface="B Roya" pitchFamily="2" charset="-78"/>
              </a:rPr>
              <a:t>کاهش حرکات اضافی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مشابهت</a:t>
            </a:r>
            <a:r>
              <a:rPr lang="fa-IR" sz="2300" b="1" dirty="0" smtClean="0">
                <a:cs typeface="B Roya" pitchFamily="2" charset="-78"/>
              </a:rPr>
              <a:t>؛ از لحاظ زبان و مفاهیم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انعطاف پذیری</a:t>
            </a:r>
            <a:r>
              <a:rPr lang="fa-IR" sz="2300" b="1" dirty="0" smtClean="0">
                <a:cs typeface="B Roya" pitchFamily="2" charset="-78"/>
              </a:rPr>
              <a:t>؛ براساس نیازهای مختلف کاربر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نایده گرفتن اشتباهات معمولی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قابلیت پیش بینی؛ </a:t>
            </a:r>
            <a:r>
              <a:rPr lang="fa-IR" sz="2300" b="1" dirty="0" smtClean="0">
                <a:cs typeface="B Roya" pitchFamily="2" charset="-78"/>
              </a:rPr>
              <a:t>درک فرایند هر وظیفه توسط کاربر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اصلاح؛ </a:t>
            </a:r>
            <a:r>
              <a:rPr lang="fa-IR" sz="2300" b="1" dirty="0" smtClean="0">
                <a:cs typeface="B Roya" pitchFamily="2" charset="-78"/>
              </a:rPr>
              <a:t>برگرداندن عملکردها و بازنگری آنها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مسئولیت پذیری؛ </a:t>
            </a:r>
            <a:r>
              <a:rPr lang="fa-IR" sz="2300" b="1" dirty="0" smtClean="0">
                <a:cs typeface="B Roya" pitchFamily="2" charset="-78"/>
              </a:rPr>
              <a:t>عکس العمل سریع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سادگی؛ </a:t>
            </a:r>
            <a:r>
              <a:rPr lang="fa-IR" sz="2300" b="1" dirty="0" smtClean="0">
                <a:cs typeface="B Roya" pitchFamily="2" charset="-78"/>
              </a:rPr>
              <a:t>برای کار با آن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fa-IR" sz="2300" b="1" dirty="0" smtClean="0">
                <a:solidFill>
                  <a:schemeClr val="accent2"/>
                </a:solidFill>
                <a:cs typeface="B Roya" pitchFamily="2" charset="-78"/>
              </a:rPr>
              <a:t>شفافیت؛ </a:t>
            </a:r>
            <a:r>
              <a:rPr lang="fa-IR" sz="2300" b="1" dirty="0" smtClean="0">
                <a:cs typeface="B Roya" pitchFamily="2" charset="-78"/>
              </a:rPr>
              <a:t>در  رابطه با انجام عملی خاص</a:t>
            </a: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endParaRPr lang="fa-IR" sz="2300" b="1" dirty="0" smtClean="0">
              <a:cs typeface="B Roya" pitchFamily="2" charset="-78"/>
            </a:endParaRPr>
          </a:p>
          <a:p>
            <a:pPr marL="850392" marR="0" lvl="1" indent="-4572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fa-IR" sz="23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ü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28596" y="0"/>
            <a:ext cx="8229600" cy="9397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lang="fa-IR" sz="36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B Titr" pitchFamily="2" charset="-78"/>
              </a:rPr>
              <a:t>معیارهای عام طراحی رابط کاربر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1928794" y="5857892"/>
            <a:ext cx="928694" cy="35719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0"/>
            <a:ext cx="90297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928670"/>
            <a:ext cx="8229600" cy="59293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654032"/>
          </a:xfrm>
          <a:prstGeom prst="rect">
            <a:avLst/>
          </a:prstGeom>
        </p:spPr>
        <p:txBody>
          <a:bodyPr>
            <a:normAutofit fontScale="900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1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معیارهای خاص طراحی رابط کاربر</a:t>
            </a:r>
            <a:endParaRPr kumimoji="0" lang="en-US" sz="41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graphicFrame>
        <p:nvGraphicFramePr>
          <p:cNvPr id="4" name="Group 318"/>
          <p:cNvGraphicFramePr>
            <a:graphicFrameLocks/>
          </p:cNvGraphicFramePr>
          <p:nvPr/>
        </p:nvGraphicFramePr>
        <p:xfrm>
          <a:off x="928662" y="1357298"/>
          <a:ext cx="7299323" cy="4052916"/>
        </p:xfrm>
        <a:graphic>
          <a:graphicData uri="http://schemas.openxmlformats.org/drawingml/2006/table">
            <a:tbl>
              <a:tblPr rtl="1">
                <a:tableStyleId>{616DA210-FB5B-4158-B5E0-FEB733F419BA}</a:tableStyleId>
              </a:tblPr>
              <a:tblGrid>
                <a:gridCol w="1971959"/>
                <a:gridCol w="2670270"/>
                <a:gridCol w="2657094"/>
              </a:tblGrid>
              <a:tr h="638173">
                <a:tc gridSpan="3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800" u="none" strike="noStrike" cap="none" normalizeH="0" baseline="0" dirty="0" smtClean="0">
                          <a:ln>
                            <a:noFill/>
                          </a:ln>
                          <a:effectLst/>
                          <a:cs typeface="B Roya" pitchFamily="2" charset="-78"/>
                        </a:rPr>
                        <a:t>معيار</a:t>
                      </a:r>
                      <a:r>
                        <a:rPr kumimoji="0" lang="fa-IR" sz="2800" u="none" strike="noStrike" cap="none" normalizeH="0" baseline="0" dirty="0" smtClean="0">
                          <a:ln>
                            <a:noFill/>
                          </a:ln>
                          <a:effectLst/>
                          <a:cs typeface="B Roya" pitchFamily="2" charset="-78"/>
                        </a:rPr>
                        <a:t>های خاص کتابخانه دیجیتالی</a:t>
                      </a:r>
                      <a:endParaRPr kumimoji="0" lang="ar-SA" sz="2800" u="none" strike="noStrike" cap="none" normalizeH="0" baseline="0" dirty="0" smtClean="0">
                        <a:ln>
                          <a:noFill/>
                        </a:ln>
                        <a:effectLst/>
                        <a:cs typeface="B Roya" pitchFamily="2" charset="-78"/>
                      </a:endParaRPr>
                    </a:p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horzOverflow="overflow"/>
                </a:tc>
              </a:tr>
              <a:tr h="480525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راهبري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کنترل کاربر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پشتيباني از کاربر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488104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جستجو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انسجام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کاهش بار حافظه کاربر</a:t>
                      </a:r>
                      <a:endParaRPr kumimoji="0" lang="ar-S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453240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طراحي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زبان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تعامل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454756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راهنمايي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بازخورد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سازگاري</a:t>
                      </a:r>
                      <a:endParaRPr kumimoji="0" lang="ar-SA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453240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تصحيح خطا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سادگي 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مشاهده وضعيت سيستم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453240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نمايش اطلاعات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تطابق با محيط بيروني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پيشينه کاربر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  <a:tr h="507811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قابليت يادگيري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شخصي سازي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cs typeface="B Roya" pitchFamily="2" charset="-78"/>
                        </a:rPr>
                        <a:t>انعطاف پذيري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charset="0"/>
                        <a:ea typeface="Times New Roman" pitchFamily="18" charset="0"/>
                        <a:cs typeface="B Roya" pitchFamily="2" charset="-7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983219" y="5643578"/>
            <a:ext cx="316881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21792" lvl="1" indent="-228600" algn="r" rtl="1">
              <a:spcBef>
                <a:spcPts val="324"/>
              </a:spcBef>
              <a:buClr>
                <a:schemeClr val="accent1"/>
              </a:buClr>
              <a:defRPr/>
            </a:pPr>
            <a:r>
              <a:rPr lang="fa-IR" sz="2300" b="1" dirty="0" smtClean="0">
                <a:cs typeface="B Roya" pitchFamily="2" charset="-78"/>
              </a:rPr>
              <a:t>نوروزی و حریری (1388) </a:t>
            </a:r>
            <a:endParaRPr lang="en-US" sz="2700" b="1" dirty="0" smtClean="0">
              <a:cs typeface="B Roya" pitchFamily="2" charset="-78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1571604" y="5715016"/>
            <a:ext cx="928694" cy="285752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214282" y="1071546"/>
            <a:ext cx="8472518" cy="564360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1. قابلیت جستجوی طبیعی (متن آزاد)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2. قابلیت رتبه بندی نتایج جستجو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3. قابلیت ارسال نتایج جستجو (از طریق پست الکترونیکی)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4. قابلیت پیشنهاد  کلیدواژه‌های مرتبط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5. قابلیت جستجو در نتایج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6. قابلیت جستجوی مجاورتی (</a:t>
            </a:r>
            <a:r>
              <a:rPr lang="en-US" sz="2400" dirty="0" smtClean="0">
                <a:cs typeface="B Roya" pitchFamily="2" charset="-78"/>
              </a:rPr>
              <a:t>Proximity</a:t>
            </a:r>
            <a:r>
              <a:rPr lang="fa-IR" sz="2400" dirty="0" smtClean="0">
                <a:cs typeface="B Roya" pitchFamily="2" charset="-78"/>
              </a:rPr>
              <a:t>)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7. قابلیت جستجوی تصاویر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8. قابلیت نشانه گذاری نتایج جستجو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9. امکان برقراری پیوند از نتایج جستجو به اطلاعات مرتبط در کتابخانه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10. قابلیت چاپ (ذخیره) نتایج جستجو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11. قابلیت جستجوی بولی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12. قابلیت جستجوی عبارتی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13. قابلیت محدود سازی جستجو مثل تاریخ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14. قابلیت جستجوی ساده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15. قابلیت جستجوی پیشرفته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16. قابلیت جستجوی فیلدی ( </a:t>
            </a:r>
            <a:r>
              <a:rPr lang="en-US" sz="2400" dirty="0" smtClean="0">
                <a:cs typeface="B Roya" pitchFamily="2" charset="-78"/>
              </a:rPr>
              <a:t>(Basic</a:t>
            </a: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17. قابلیت کوتاه سازی کلمات جستجو (</a:t>
            </a:r>
            <a:r>
              <a:rPr lang="en-US" sz="2400" dirty="0" smtClean="0">
                <a:cs typeface="B Roya" pitchFamily="2" charset="-78"/>
              </a:rPr>
              <a:t>Truncation</a:t>
            </a:r>
            <a:r>
              <a:rPr lang="fa-IR" sz="2400" dirty="0" smtClean="0">
                <a:cs typeface="B Roya" pitchFamily="2" charset="-78"/>
              </a:rPr>
              <a:t>)</a:t>
            </a:r>
            <a:endParaRPr lang="en-US" sz="2400" dirty="0" smtClean="0">
              <a:cs typeface="B Roya" pitchFamily="2" charset="-78"/>
            </a:endParaRPr>
          </a:p>
          <a:p>
            <a:pPr lvl="0" algn="r" rtl="1"/>
            <a:r>
              <a:rPr lang="fa-IR" sz="2400" dirty="0" smtClean="0">
                <a:cs typeface="B Roya" pitchFamily="2" charset="-78"/>
              </a:rPr>
              <a:t>18. قابلیت تغییر زبان جستجو</a:t>
            </a:r>
            <a:endParaRPr lang="en-US" sz="2400" dirty="0" smtClean="0"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fa-I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621792" marR="0" lvl="1" indent="-228600" algn="r" defTabSz="914400" rtl="1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endParaRPr kumimoji="0" 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0"/>
            <a:ext cx="8929718" cy="5111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>
              <a:spcBef>
                <a:spcPct val="0"/>
              </a:spcBef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lang="ar-SA" sz="3000" b="1" dirty="0" smtClean="0">
                <a:solidFill>
                  <a:srgbClr val="C00000"/>
                </a:solidFill>
                <a:cs typeface="B Titr" pitchFamily="2" charset="-78"/>
              </a:rPr>
              <a:t> ویژگی‌های </a:t>
            </a:r>
            <a:r>
              <a:rPr lang="fa-IR" sz="3000" b="1" dirty="0" smtClean="0">
                <a:solidFill>
                  <a:srgbClr val="C00000"/>
                </a:solidFill>
                <a:cs typeface="B Titr" pitchFamily="2" charset="-78"/>
              </a:rPr>
              <a:t>معیار</a:t>
            </a:r>
            <a:r>
              <a:rPr lang="ar-SA" sz="3000" b="1" dirty="0" smtClean="0">
                <a:solidFill>
                  <a:srgbClr val="C00000"/>
                </a:solidFill>
                <a:cs typeface="B Titr" pitchFamily="2" charset="-78"/>
              </a:rPr>
              <a:t> جستجو در رابط کاربر </a:t>
            </a:r>
            <a:r>
              <a:rPr lang="fa-IR" sz="30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B Titr" pitchFamily="2" charset="-78"/>
              </a:rPr>
              <a:t>کتابخانه دیجیتالی  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14282" y="0"/>
            <a:ext cx="8929718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kumimoji="0" lang="fa-IR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ویژگی های</a:t>
            </a:r>
            <a:r>
              <a:rPr lang="fa-IR" sz="29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+mj-lt"/>
                <a:ea typeface="+mj-ea"/>
                <a:cs typeface="B Titr" pitchFamily="2" charset="-78"/>
              </a:rPr>
              <a:t> معیار نمایش اطلاعات در رابط کاربر کتابخانه دیجیتالی 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lvl="0" algn="r" rtl="1"/>
            <a:r>
              <a:rPr kumimoji="0" lang="fa-IR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B Roya" pitchFamily="2" charset="-78"/>
              </a:rPr>
              <a:t>1. </a:t>
            </a:r>
            <a:r>
              <a:rPr lang="fa-IR" dirty="0" smtClean="0">
                <a:cs typeface="B Roya" pitchFamily="2" charset="-78"/>
              </a:rPr>
              <a:t>قابلیت نمایش خودکار راهبرد جستجو در صفحه نتایج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2. امکان ارائه گزینه‌ای برای نمایش همه یافته‌ها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3. قابلیت ارائه تصاویر بصورت بزرگ (</a:t>
            </a:r>
            <a:r>
              <a:rPr lang="en-US" dirty="0" smtClean="0">
                <a:cs typeface="B Roya" pitchFamily="2" charset="-78"/>
              </a:rPr>
              <a:t>Original</a:t>
            </a:r>
            <a:r>
              <a:rPr lang="fa-IR" dirty="0" smtClean="0">
                <a:cs typeface="B Roya" pitchFamily="2" charset="-78"/>
              </a:rPr>
              <a:t>)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4. داشتن عنوان برای هر صفحه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5. قابلیت ارائه تصاویر بصورت انگشتی (</a:t>
            </a:r>
            <a:r>
              <a:rPr lang="en-US" dirty="0" smtClean="0">
                <a:cs typeface="B Roya" pitchFamily="2" charset="-78"/>
              </a:rPr>
              <a:t>Thumbnail</a:t>
            </a:r>
            <a:r>
              <a:rPr lang="fa-IR" dirty="0" smtClean="0">
                <a:cs typeface="B Roya" pitchFamily="2" charset="-78"/>
              </a:rPr>
              <a:t>)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6. امکان چاپ اطلاعات بدون اعمال تغییر در تنظیمات سیستم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7. امکان نمایش نتایج به بیش از یک زبان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8. امکان انتخاب یک، چند یا همه اقلام بازیافته جهت نمایش کامل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9. قابلیت نمایش برجسته کلمات جستجو </a:t>
            </a:r>
          </a:p>
          <a:p>
            <a:pPr lvl="1" algn="r" rtl="1"/>
            <a:r>
              <a:rPr lang="fa-IR" dirty="0" smtClean="0">
                <a:cs typeface="B Roya" pitchFamily="2" charset="-78"/>
              </a:rPr>
              <a:t>(با رنگ دیگر یا سیاه نشان دادن آنها)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10. امکان محدود سازی نمایش تعداد یافته‌ها (مثلا براساس تاریخ و موضوع)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11. امکان نمایش نتایج به صورت کامل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r>
              <a:rPr lang="fa-IR" dirty="0" smtClean="0">
                <a:cs typeface="B Roya" pitchFamily="2" charset="-78"/>
              </a:rPr>
              <a:t>12. قرار گرفتن عناوین فیلدها در رابطه با فیلدهای تکی در سمت راست و فیلدهای  لیستی در بالای آن</a:t>
            </a:r>
            <a:endParaRPr lang="en-US" dirty="0" smtClean="0">
              <a:cs typeface="B Roya" pitchFamily="2" charset="-78"/>
            </a:endParaRPr>
          </a:p>
          <a:p>
            <a:pPr lvl="0" algn="r" rtl="1"/>
            <a:endParaRPr kumimoji="0" lang="fa-IR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lvl="0" algn="r" rtl="1"/>
            <a:endParaRPr lang="en-US" dirty="0">
              <a:cs typeface="B Roya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29"/>
          <p:cNvGrpSpPr>
            <a:grpSpLocks/>
          </p:cNvGrpSpPr>
          <p:nvPr/>
        </p:nvGrpSpPr>
        <p:grpSpPr bwMode="auto">
          <a:xfrm>
            <a:off x="928662" y="1643050"/>
            <a:ext cx="7143800" cy="3929090"/>
            <a:chOff x="1832" y="2344"/>
            <a:chExt cx="7025" cy="3469"/>
          </a:xfrm>
        </p:grpSpPr>
        <p:grpSp>
          <p:nvGrpSpPr>
            <p:cNvPr id="18" name="Group 30"/>
            <p:cNvGrpSpPr>
              <a:grpSpLocks/>
            </p:cNvGrpSpPr>
            <p:nvPr/>
          </p:nvGrpSpPr>
          <p:grpSpPr bwMode="auto">
            <a:xfrm>
              <a:off x="1832" y="2344"/>
              <a:ext cx="7025" cy="3469"/>
              <a:chOff x="1832" y="2344"/>
              <a:chExt cx="7025" cy="3469"/>
            </a:xfrm>
          </p:grpSpPr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653" y="2344"/>
                <a:ext cx="4240" cy="3469"/>
              </a:xfrm>
              <a:custGeom>
                <a:avLst/>
                <a:gdLst/>
                <a:ahLst/>
                <a:cxnLst>
                  <a:cxn ang="0">
                    <a:pos x="1546" y="81"/>
                  </a:cxn>
                  <a:cxn ang="0">
                    <a:pos x="1384" y="214"/>
                  </a:cxn>
                  <a:cxn ang="0">
                    <a:pos x="1269" y="294"/>
                  </a:cxn>
                  <a:cxn ang="0">
                    <a:pos x="1140" y="401"/>
                  </a:cxn>
                  <a:cxn ang="0">
                    <a:pos x="1072" y="482"/>
                  </a:cxn>
                  <a:cxn ang="0">
                    <a:pos x="910" y="615"/>
                  </a:cxn>
                  <a:cxn ang="0">
                    <a:pos x="875" y="758"/>
                  </a:cxn>
                  <a:cxn ang="0">
                    <a:pos x="933" y="812"/>
                  </a:cxn>
                  <a:cxn ang="0">
                    <a:pos x="575" y="865"/>
                  </a:cxn>
                  <a:cxn ang="0">
                    <a:pos x="470" y="1150"/>
                  </a:cxn>
                  <a:cxn ang="0">
                    <a:pos x="331" y="1329"/>
                  </a:cxn>
                  <a:cxn ang="0">
                    <a:pos x="181" y="1498"/>
                  </a:cxn>
                  <a:cxn ang="0">
                    <a:pos x="101" y="1587"/>
                  </a:cxn>
                  <a:cxn ang="0">
                    <a:pos x="31" y="1810"/>
                  </a:cxn>
                  <a:cxn ang="0">
                    <a:pos x="112" y="1837"/>
                  </a:cxn>
                  <a:cxn ang="0">
                    <a:pos x="239" y="1944"/>
                  </a:cxn>
                  <a:cxn ang="0">
                    <a:pos x="297" y="1989"/>
                  </a:cxn>
                  <a:cxn ang="0">
                    <a:pos x="401" y="2051"/>
                  </a:cxn>
                  <a:cxn ang="0">
                    <a:pos x="643" y="2301"/>
                  </a:cxn>
                  <a:cxn ang="0">
                    <a:pos x="614" y="2621"/>
                  </a:cxn>
                  <a:cxn ang="0">
                    <a:pos x="852" y="2675"/>
                  </a:cxn>
                  <a:cxn ang="0">
                    <a:pos x="910" y="2764"/>
                  </a:cxn>
                  <a:cxn ang="0">
                    <a:pos x="956" y="3166"/>
                  </a:cxn>
                  <a:cxn ang="0">
                    <a:pos x="979" y="3308"/>
                  </a:cxn>
                  <a:cxn ang="0">
                    <a:pos x="1962" y="3407"/>
                  </a:cxn>
                  <a:cxn ang="0">
                    <a:pos x="2090" y="3215"/>
                  </a:cxn>
                  <a:cxn ang="0">
                    <a:pos x="2285" y="3433"/>
                  </a:cxn>
                  <a:cxn ang="0">
                    <a:pos x="2448" y="3335"/>
                  </a:cxn>
                  <a:cxn ang="0">
                    <a:pos x="2575" y="3291"/>
                  </a:cxn>
                  <a:cxn ang="0">
                    <a:pos x="2887" y="3335"/>
                  </a:cxn>
                  <a:cxn ang="0">
                    <a:pos x="3406" y="2996"/>
                  </a:cxn>
                  <a:cxn ang="0">
                    <a:pos x="3812" y="3362"/>
                  </a:cxn>
                  <a:cxn ang="0">
                    <a:pos x="4055" y="3282"/>
                  </a:cxn>
                  <a:cxn ang="0">
                    <a:pos x="4124" y="2872"/>
                  </a:cxn>
                  <a:cxn ang="0">
                    <a:pos x="3963" y="2782"/>
                  </a:cxn>
                  <a:cxn ang="0">
                    <a:pos x="3905" y="2729"/>
                  </a:cxn>
                  <a:cxn ang="0">
                    <a:pos x="3870" y="2408"/>
                  </a:cxn>
                  <a:cxn ang="0">
                    <a:pos x="3731" y="2345"/>
                  </a:cxn>
                  <a:cxn ang="0">
                    <a:pos x="3877" y="2124"/>
                  </a:cxn>
                  <a:cxn ang="0">
                    <a:pos x="3546" y="1891"/>
                  </a:cxn>
                  <a:cxn ang="0">
                    <a:pos x="3280" y="1828"/>
                  </a:cxn>
                  <a:cxn ang="0">
                    <a:pos x="3141" y="1373"/>
                  </a:cxn>
                  <a:cxn ang="0">
                    <a:pos x="3026" y="1248"/>
                  </a:cxn>
                  <a:cxn ang="0">
                    <a:pos x="2968" y="1168"/>
                  </a:cxn>
                  <a:cxn ang="0">
                    <a:pos x="2702" y="963"/>
                  </a:cxn>
                  <a:cxn ang="0">
                    <a:pos x="2644" y="919"/>
                  </a:cxn>
                  <a:cxn ang="0">
                    <a:pos x="2586" y="856"/>
                  </a:cxn>
                  <a:cxn ang="0">
                    <a:pos x="2494" y="758"/>
                  </a:cxn>
                  <a:cxn ang="0">
                    <a:pos x="1985" y="598"/>
                  </a:cxn>
                  <a:cxn ang="0">
                    <a:pos x="1915" y="321"/>
                  </a:cxn>
                  <a:cxn ang="0">
                    <a:pos x="1719" y="169"/>
                  </a:cxn>
                  <a:cxn ang="0">
                    <a:pos x="1614" y="36"/>
                  </a:cxn>
                </a:cxnLst>
                <a:rect l="0" t="0" r="r" b="b"/>
                <a:pathLst>
                  <a:path w="4240" h="3469">
                    <a:moveTo>
                      <a:pt x="1614" y="0"/>
                    </a:moveTo>
                    <a:cubicBezTo>
                      <a:pt x="1592" y="27"/>
                      <a:pt x="1569" y="54"/>
                      <a:pt x="1546" y="81"/>
                    </a:cubicBezTo>
                    <a:cubicBezTo>
                      <a:pt x="1521" y="110"/>
                      <a:pt x="1507" y="104"/>
                      <a:pt x="1476" y="126"/>
                    </a:cubicBezTo>
                    <a:cubicBezTo>
                      <a:pt x="1348" y="213"/>
                      <a:pt x="1446" y="143"/>
                      <a:pt x="1384" y="214"/>
                    </a:cubicBezTo>
                    <a:cubicBezTo>
                      <a:pt x="1366" y="235"/>
                      <a:pt x="1351" y="233"/>
                      <a:pt x="1326" y="250"/>
                    </a:cubicBezTo>
                    <a:cubicBezTo>
                      <a:pt x="1306" y="264"/>
                      <a:pt x="1288" y="280"/>
                      <a:pt x="1269" y="294"/>
                    </a:cubicBezTo>
                    <a:cubicBezTo>
                      <a:pt x="1256" y="303"/>
                      <a:pt x="1233" y="321"/>
                      <a:pt x="1233" y="321"/>
                    </a:cubicBezTo>
                    <a:cubicBezTo>
                      <a:pt x="1203" y="369"/>
                      <a:pt x="1185" y="367"/>
                      <a:pt x="1140" y="401"/>
                    </a:cubicBezTo>
                    <a:cubicBezTo>
                      <a:pt x="1114" y="464"/>
                      <a:pt x="1151" y="393"/>
                      <a:pt x="1095" y="447"/>
                    </a:cubicBezTo>
                    <a:cubicBezTo>
                      <a:pt x="1084" y="457"/>
                      <a:pt x="1082" y="471"/>
                      <a:pt x="1072" y="482"/>
                    </a:cubicBezTo>
                    <a:cubicBezTo>
                      <a:pt x="1062" y="492"/>
                      <a:pt x="1047" y="499"/>
                      <a:pt x="1037" y="508"/>
                    </a:cubicBezTo>
                    <a:cubicBezTo>
                      <a:pt x="995" y="548"/>
                      <a:pt x="965" y="587"/>
                      <a:pt x="910" y="615"/>
                    </a:cubicBezTo>
                    <a:cubicBezTo>
                      <a:pt x="884" y="645"/>
                      <a:pt x="814" y="763"/>
                      <a:pt x="789" y="793"/>
                    </a:cubicBezTo>
                    <a:cubicBezTo>
                      <a:pt x="795" y="807"/>
                      <a:pt x="857" y="750"/>
                      <a:pt x="875" y="758"/>
                    </a:cubicBezTo>
                    <a:cubicBezTo>
                      <a:pt x="895" y="768"/>
                      <a:pt x="944" y="776"/>
                      <a:pt x="944" y="776"/>
                    </a:cubicBezTo>
                    <a:cubicBezTo>
                      <a:pt x="940" y="787"/>
                      <a:pt x="941" y="802"/>
                      <a:pt x="933" y="812"/>
                    </a:cubicBezTo>
                    <a:cubicBezTo>
                      <a:pt x="921" y="827"/>
                      <a:pt x="883" y="835"/>
                      <a:pt x="863" y="838"/>
                    </a:cubicBezTo>
                    <a:cubicBezTo>
                      <a:pt x="765" y="860"/>
                      <a:pt x="680" y="860"/>
                      <a:pt x="575" y="865"/>
                    </a:cubicBezTo>
                    <a:cubicBezTo>
                      <a:pt x="513" y="881"/>
                      <a:pt x="501" y="912"/>
                      <a:pt x="482" y="954"/>
                    </a:cubicBezTo>
                    <a:cubicBezTo>
                      <a:pt x="477" y="1020"/>
                      <a:pt x="488" y="1087"/>
                      <a:pt x="470" y="1150"/>
                    </a:cubicBezTo>
                    <a:cubicBezTo>
                      <a:pt x="463" y="1175"/>
                      <a:pt x="210" y="1197"/>
                      <a:pt x="186" y="1215"/>
                    </a:cubicBezTo>
                    <a:cubicBezTo>
                      <a:pt x="182" y="1237"/>
                      <a:pt x="350" y="1303"/>
                      <a:pt x="331" y="1329"/>
                    </a:cubicBezTo>
                    <a:cubicBezTo>
                      <a:pt x="313" y="1354"/>
                      <a:pt x="242" y="1447"/>
                      <a:pt x="215" y="1471"/>
                    </a:cubicBezTo>
                    <a:cubicBezTo>
                      <a:pt x="205" y="1481"/>
                      <a:pt x="191" y="1488"/>
                      <a:pt x="181" y="1498"/>
                    </a:cubicBezTo>
                    <a:cubicBezTo>
                      <a:pt x="171" y="1509"/>
                      <a:pt x="169" y="1523"/>
                      <a:pt x="158" y="1534"/>
                    </a:cubicBezTo>
                    <a:cubicBezTo>
                      <a:pt x="116" y="1579"/>
                      <a:pt x="130" y="1541"/>
                      <a:pt x="101" y="1587"/>
                    </a:cubicBezTo>
                    <a:cubicBezTo>
                      <a:pt x="81" y="1617"/>
                      <a:pt x="62" y="1646"/>
                      <a:pt x="43" y="1677"/>
                    </a:cubicBezTo>
                    <a:cubicBezTo>
                      <a:pt x="32" y="1715"/>
                      <a:pt x="0" y="1772"/>
                      <a:pt x="31" y="1810"/>
                    </a:cubicBezTo>
                    <a:cubicBezTo>
                      <a:pt x="39" y="1821"/>
                      <a:pt x="61" y="1817"/>
                      <a:pt x="76" y="1819"/>
                    </a:cubicBezTo>
                    <a:cubicBezTo>
                      <a:pt x="88" y="1825"/>
                      <a:pt x="103" y="1829"/>
                      <a:pt x="112" y="1837"/>
                    </a:cubicBezTo>
                    <a:cubicBezTo>
                      <a:pt x="122" y="1847"/>
                      <a:pt x="129" y="1891"/>
                      <a:pt x="135" y="1899"/>
                    </a:cubicBezTo>
                    <a:cubicBezTo>
                      <a:pt x="154" y="1928"/>
                      <a:pt x="205" y="1938"/>
                      <a:pt x="239" y="1944"/>
                    </a:cubicBezTo>
                    <a:cubicBezTo>
                      <a:pt x="250" y="1950"/>
                      <a:pt x="264" y="1955"/>
                      <a:pt x="273" y="1962"/>
                    </a:cubicBezTo>
                    <a:cubicBezTo>
                      <a:pt x="284" y="1970"/>
                      <a:pt x="287" y="1982"/>
                      <a:pt x="297" y="1989"/>
                    </a:cubicBezTo>
                    <a:cubicBezTo>
                      <a:pt x="317" y="2003"/>
                      <a:pt x="343" y="2013"/>
                      <a:pt x="366" y="2024"/>
                    </a:cubicBezTo>
                    <a:cubicBezTo>
                      <a:pt x="380" y="2031"/>
                      <a:pt x="388" y="2043"/>
                      <a:pt x="401" y="2051"/>
                    </a:cubicBezTo>
                    <a:cubicBezTo>
                      <a:pt x="532" y="2130"/>
                      <a:pt x="415" y="2045"/>
                      <a:pt x="517" y="2122"/>
                    </a:cubicBezTo>
                    <a:cubicBezTo>
                      <a:pt x="579" y="2171"/>
                      <a:pt x="597" y="2245"/>
                      <a:pt x="643" y="2301"/>
                    </a:cubicBezTo>
                    <a:cubicBezTo>
                      <a:pt x="650" y="2325"/>
                      <a:pt x="665" y="2348"/>
                      <a:pt x="666" y="2372"/>
                    </a:cubicBezTo>
                    <a:cubicBezTo>
                      <a:pt x="673" y="2455"/>
                      <a:pt x="590" y="2540"/>
                      <a:pt x="614" y="2621"/>
                    </a:cubicBezTo>
                    <a:cubicBezTo>
                      <a:pt x="620" y="2639"/>
                      <a:pt x="725" y="2633"/>
                      <a:pt x="747" y="2640"/>
                    </a:cubicBezTo>
                    <a:cubicBezTo>
                      <a:pt x="788" y="2649"/>
                      <a:pt x="817" y="2657"/>
                      <a:pt x="852" y="2675"/>
                    </a:cubicBezTo>
                    <a:cubicBezTo>
                      <a:pt x="863" y="2687"/>
                      <a:pt x="877" y="2698"/>
                      <a:pt x="886" y="2711"/>
                    </a:cubicBezTo>
                    <a:cubicBezTo>
                      <a:pt x="897" y="2728"/>
                      <a:pt x="910" y="2764"/>
                      <a:pt x="910" y="2764"/>
                    </a:cubicBezTo>
                    <a:cubicBezTo>
                      <a:pt x="914" y="2863"/>
                      <a:pt x="912" y="2961"/>
                      <a:pt x="921" y="3059"/>
                    </a:cubicBezTo>
                    <a:cubicBezTo>
                      <a:pt x="925" y="3095"/>
                      <a:pt x="948" y="3129"/>
                      <a:pt x="956" y="3166"/>
                    </a:cubicBezTo>
                    <a:cubicBezTo>
                      <a:pt x="959" y="3204"/>
                      <a:pt x="961" y="3243"/>
                      <a:pt x="967" y="3282"/>
                    </a:cubicBezTo>
                    <a:cubicBezTo>
                      <a:pt x="969" y="3292"/>
                      <a:pt x="969" y="3302"/>
                      <a:pt x="979" y="3308"/>
                    </a:cubicBezTo>
                    <a:cubicBezTo>
                      <a:pt x="1050" y="3356"/>
                      <a:pt x="945" y="3132"/>
                      <a:pt x="1031" y="3154"/>
                    </a:cubicBezTo>
                    <a:cubicBezTo>
                      <a:pt x="1217" y="3151"/>
                      <a:pt x="1753" y="3388"/>
                      <a:pt x="1962" y="3407"/>
                    </a:cubicBezTo>
                    <a:cubicBezTo>
                      <a:pt x="1988" y="3408"/>
                      <a:pt x="2007" y="3428"/>
                      <a:pt x="2031" y="3433"/>
                    </a:cubicBezTo>
                    <a:cubicBezTo>
                      <a:pt x="2088" y="3446"/>
                      <a:pt x="2032" y="3203"/>
                      <a:pt x="2090" y="3215"/>
                    </a:cubicBezTo>
                    <a:cubicBezTo>
                      <a:pt x="2113" y="3211"/>
                      <a:pt x="2254" y="3469"/>
                      <a:pt x="2274" y="3460"/>
                    </a:cubicBezTo>
                    <a:cubicBezTo>
                      <a:pt x="2285" y="3456"/>
                      <a:pt x="2280" y="3441"/>
                      <a:pt x="2285" y="3433"/>
                    </a:cubicBezTo>
                    <a:cubicBezTo>
                      <a:pt x="2302" y="3411"/>
                      <a:pt x="2318" y="3387"/>
                      <a:pt x="2344" y="3371"/>
                    </a:cubicBezTo>
                    <a:cubicBezTo>
                      <a:pt x="2359" y="3361"/>
                      <a:pt x="2433" y="3339"/>
                      <a:pt x="2448" y="3335"/>
                    </a:cubicBezTo>
                    <a:cubicBezTo>
                      <a:pt x="2489" y="3304"/>
                      <a:pt x="2460" y="3320"/>
                      <a:pt x="2540" y="3300"/>
                    </a:cubicBezTo>
                    <a:cubicBezTo>
                      <a:pt x="2552" y="3296"/>
                      <a:pt x="2575" y="3291"/>
                      <a:pt x="2575" y="3291"/>
                    </a:cubicBezTo>
                    <a:cubicBezTo>
                      <a:pt x="2618" y="3293"/>
                      <a:pt x="2660" y="3295"/>
                      <a:pt x="2702" y="3300"/>
                    </a:cubicBezTo>
                    <a:cubicBezTo>
                      <a:pt x="2763" y="3306"/>
                      <a:pt x="2827" y="3333"/>
                      <a:pt x="2887" y="3335"/>
                    </a:cubicBezTo>
                    <a:cubicBezTo>
                      <a:pt x="3045" y="3341"/>
                      <a:pt x="3203" y="3341"/>
                      <a:pt x="3362" y="3344"/>
                    </a:cubicBezTo>
                    <a:cubicBezTo>
                      <a:pt x="3448" y="3348"/>
                      <a:pt x="3387" y="2990"/>
                      <a:pt x="3406" y="2996"/>
                    </a:cubicBezTo>
                    <a:cubicBezTo>
                      <a:pt x="3425" y="3003"/>
                      <a:pt x="3408" y="3319"/>
                      <a:pt x="3476" y="3380"/>
                    </a:cubicBezTo>
                    <a:cubicBezTo>
                      <a:pt x="3589" y="3375"/>
                      <a:pt x="3708" y="3396"/>
                      <a:pt x="3812" y="3362"/>
                    </a:cubicBezTo>
                    <a:cubicBezTo>
                      <a:pt x="3853" y="3349"/>
                      <a:pt x="3893" y="3293"/>
                      <a:pt x="3939" y="3291"/>
                    </a:cubicBezTo>
                    <a:cubicBezTo>
                      <a:pt x="3978" y="3288"/>
                      <a:pt x="4017" y="3284"/>
                      <a:pt x="4055" y="3282"/>
                    </a:cubicBezTo>
                    <a:cubicBezTo>
                      <a:pt x="4108" y="3267"/>
                      <a:pt x="3918" y="3250"/>
                      <a:pt x="3952" y="3215"/>
                    </a:cubicBezTo>
                    <a:cubicBezTo>
                      <a:pt x="3971" y="3102"/>
                      <a:pt x="4240" y="2959"/>
                      <a:pt x="4124" y="2872"/>
                    </a:cubicBezTo>
                    <a:cubicBezTo>
                      <a:pt x="4099" y="2832"/>
                      <a:pt x="4100" y="2818"/>
                      <a:pt x="4031" y="2800"/>
                    </a:cubicBezTo>
                    <a:cubicBezTo>
                      <a:pt x="4008" y="2794"/>
                      <a:pt x="3963" y="2782"/>
                      <a:pt x="3963" y="2782"/>
                    </a:cubicBezTo>
                    <a:cubicBezTo>
                      <a:pt x="3955" y="2773"/>
                      <a:pt x="3948" y="2764"/>
                      <a:pt x="3939" y="2756"/>
                    </a:cubicBezTo>
                    <a:cubicBezTo>
                      <a:pt x="3929" y="2746"/>
                      <a:pt x="3911" y="2740"/>
                      <a:pt x="3905" y="2729"/>
                    </a:cubicBezTo>
                    <a:cubicBezTo>
                      <a:pt x="3889" y="2698"/>
                      <a:pt x="3892" y="2663"/>
                      <a:pt x="3882" y="2631"/>
                    </a:cubicBezTo>
                    <a:cubicBezTo>
                      <a:pt x="3878" y="2557"/>
                      <a:pt x="3886" y="2481"/>
                      <a:pt x="3870" y="2408"/>
                    </a:cubicBezTo>
                    <a:cubicBezTo>
                      <a:pt x="3866" y="2394"/>
                      <a:pt x="3841" y="2388"/>
                      <a:pt x="3823" y="2381"/>
                    </a:cubicBezTo>
                    <a:cubicBezTo>
                      <a:pt x="3794" y="2368"/>
                      <a:pt x="3762" y="2357"/>
                      <a:pt x="3731" y="2345"/>
                    </a:cubicBezTo>
                    <a:cubicBezTo>
                      <a:pt x="3706" y="2336"/>
                      <a:pt x="3662" y="2310"/>
                      <a:pt x="3662" y="2310"/>
                    </a:cubicBezTo>
                    <a:cubicBezTo>
                      <a:pt x="3582" y="2216"/>
                      <a:pt x="3859" y="2307"/>
                      <a:pt x="3877" y="2124"/>
                    </a:cubicBezTo>
                    <a:cubicBezTo>
                      <a:pt x="3873" y="2056"/>
                      <a:pt x="3615" y="2012"/>
                      <a:pt x="3604" y="1944"/>
                    </a:cubicBezTo>
                    <a:cubicBezTo>
                      <a:pt x="3602" y="1931"/>
                      <a:pt x="3556" y="1896"/>
                      <a:pt x="3546" y="1891"/>
                    </a:cubicBezTo>
                    <a:cubicBezTo>
                      <a:pt x="3476" y="1846"/>
                      <a:pt x="3403" y="1844"/>
                      <a:pt x="3315" y="1837"/>
                    </a:cubicBezTo>
                    <a:cubicBezTo>
                      <a:pt x="3303" y="1834"/>
                      <a:pt x="3289" y="1834"/>
                      <a:pt x="3280" y="1828"/>
                    </a:cubicBezTo>
                    <a:cubicBezTo>
                      <a:pt x="3249" y="1804"/>
                      <a:pt x="3230" y="1772"/>
                      <a:pt x="3199" y="1748"/>
                    </a:cubicBezTo>
                    <a:cubicBezTo>
                      <a:pt x="3168" y="1625"/>
                      <a:pt x="3260" y="1465"/>
                      <a:pt x="3141" y="1373"/>
                    </a:cubicBezTo>
                    <a:cubicBezTo>
                      <a:pt x="3112" y="1305"/>
                      <a:pt x="3160" y="1406"/>
                      <a:pt x="3072" y="1302"/>
                    </a:cubicBezTo>
                    <a:cubicBezTo>
                      <a:pt x="3057" y="1284"/>
                      <a:pt x="3041" y="1266"/>
                      <a:pt x="3026" y="1248"/>
                    </a:cubicBezTo>
                    <a:cubicBezTo>
                      <a:pt x="3019" y="1240"/>
                      <a:pt x="3020" y="1230"/>
                      <a:pt x="3014" y="1222"/>
                    </a:cubicBezTo>
                    <a:cubicBezTo>
                      <a:pt x="3000" y="1203"/>
                      <a:pt x="2984" y="1186"/>
                      <a:pt x="2968" y="1168"/>
                    </a:cubicBezTo>
                    <a:cubicBezTo>
                      <a:pt x="2963" y="1162"/>
                      <a:pt x="2978" y="1366"/>
                      <a:pt x="2957" y="1349"/>
                    </a:cubicBezTo>
                    <a:cubicBezTo>
                      <a:pt x="2909" y="1312"/>
                      <a:pt x="2738" y="1005"/>
                      <a:pt x="2702" y="963"/>
                    </a:cubicBezTo>
                    <a:cubicBezTo>
                      <a:pt x="2694" y="954"/>
                      <a:pt x="2689" y="943"/>
                      <a:pt x="2679" y="936"/>
                    </a:cubicBezTo>
                    <a:cubicBezTo>
                      <a:pt x="2669" y="929"/>
                      <a:pt x="2655" y="926"/>
                      <a:pt x="2644" y="919"/>
                    </a:cubicBezTo>
                    <a:cubicBezTo>
                      <a:pt x="2635" y="914"/>
                      <a:pt x="2629" y="906"/>
                      <a:pt x="2621" y="901"/>
                    </a:cubicBezTo>
                    <a:cubicBezTo>
                      <a:pt x="2590" y="828"/>
                      <a:pt x="2633" y="917"/>
                      <a:pt x="2586" y="856"/>
                    </a:cubicBezTo>
                    <a:cubicBezTo>
                      <a:pt x="2548" y="809"/>
                      <a:pt x="2611" y="847"/>
                      <a:pt x="2540" y="812"/>
                    </a:cubicBezTo>
                    <a:cubicBezTo>
                      <a:pt x="2518" y="764"/>
                      <a:pt x="2542" y="803"/>
                      <a:pt x="2494" y="758"/>
                    </a:cubicBezTo>
                    <a:cubicBezTo>
                      <a:pt x="2351" y="623"/>
                      <a:pt x="2374" y="678"/>
                      <a:pt x="2054" y="669"/>
                    </a:cubicBezTo>
                    <a:cubicBezTo>
                      <a:pt x="2014" y="648"/>
                      <a:pt x="2000" y="633"/>
                      <a:pt x="1985" y="598"/>
                    </a:cubicBezTo>
                    <a:cubicBezTo>
                      <a:pt x="1981" y="521"/>
                      <a:pt x="1992" y="441"/>
                      <a:pt x="1974" y="366"/>
                    </a:cubicBezTo>
                    <a:cubicBezTo>
                      <a:pt x="1968" y="345"/>
                      <a:pt x="1935" y="336"/>
                      <a:pt x="1915" y="321"/>
                    </a:cubicBezTo>
                    <a:cubicBezTo>
                      <a:pt x="1877" y="293"/>
                      <a:pt x="1844" y="264"/>
                      <a:pt x="1800" y="241"/>
                    </a:cubicBezTo>
                    <a:cubicBezTo>
                      <a:pt x="1762" y="198"/>
                      <a:pt x="1785" y="219"/>
                      <a:pt x="1719" y="169"/>
                    </a:cubicBezTo>
                    <a:cubicBezTo>
                      <a:pt x="1712" y="163"/>
                      <a:pt x="1696" y="152"/>
                      <a:pt x="1696" y="152"/>
                    </a:cubicBezTo>
                    <a:cubicBezTo>
                      <a:pt x="1681" y="106"/>
                      <a:pt x="1648" y="74"/>
                      <a:pt x="1614" y="36"/>
                    </a:cubicBezTo>
                    <a:cubicBezTo>
                      <a:pt x="1607" y="26"/>
                      <a:pt x="1614" y="12"/>
                      <a:pt x="1614" y="0"/>
                    </a:cubicBez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sp>
            <p:nvSpPr>
              <p:cNvPr id="21" name="Freeform 32"/>
              <p:cNvSpPr>
                <a:spLocks/>
              </p:cNvSpPr>
              <p:nvPr/>
            </p:nvSpPr>
            <p:spPr bwMode="auto">
              <a:xfrm>
                <a:off x="1832" y="4042"/>
                <a:ext cx="7025" cy="372"/>
              </a:xfrm>
              <a:custGeom>
                <a:avLst/>
                <a:gdLst/>
                <a:ahLst/>
                <a:cxnLst>
                  <a:cxn ang="0">
                    <a:pos x="0" y="237"/>
                  </a:cxn>
                  <a:cxn ang="0">
                    <a:pos x="1283" y="268"/>
                  </a:cxn>
                  <a:cxn ang="0">
                    <a:pos x="1402" y="331"/>
                  </a:cxn>
                  <a:cxn ang="0">
                    <a:pos x="1654" y="320"/>
                  </a:cxn>
                  <a:cxn ang="0">
                    <a:pos x="1746" y="258"/>
                  </a:cxn>
                  <a:cxn ang="0">
                    <a:pos x="2381" y="258"/>
                  </a:cxn>
                  <a:cxn ang="0">
                    <a:pos x="2421" y="226"/>
                  </a:cxn>
                  <a:cxn ang="0">
                    <a:pos x="2620" y="143"/>
                  </a:cxn>
                  <a:cxn ang="0">
                    <a:pos x="3126" y="181"/>
                  </a:cxn>
                  <a:cxn ang="0">
                    <a:pos x="3426" y="40"/>
                  </a:cxn>
                  <a:cxn ang="0">
                    <a:pos x="3426" y="40"/>
                  </a:cxn>
                  <a:cxn ang="0">
                    <a:pos x="3602" y="114"/>
                  </a:cxn>
                  <a:cxn ang="0">
                    <a:pos x="4308" y="168"/>
                  </a:cxn>
                  <a:cxn ang="0">
                    <a:pos x="4749" y="29"/>
                  </a:cxn>
                  <a:cxn ang="0">
                    <a:pos x="4838" y="73"/>
                  </a:cxn>
                  <a:cxn ang="0">
                    <a:pos x="4947" y="46"/>
                  </a:cxn>
                  <a:cxn ang="0">
                    <a:pos x="5083" y="141"/>
                  </a:cxn>
                  <a:cxn ang="0">
                    <a:pos x="5437" y="195"/>
                  </a:cxn>
                  <a:cxn ang="0">
                    <a:pos x="5623" y="164"/>
                  </a:cxn>
                  <a:cxn ang="0">
                    <a:pos x="6324" y="154"/>
                  </a:cxn>
                  <a:cxn ang="0">
                    <a:pos x="6746" y="164"/>
                  </a:cxn>
                  <a:cxn ang="0">
                    <a:pos x="7025" y="154"/>
                  </a:cxn>
                </a:cxnLst>
                <a:rect l="0" t="0" r="r" b="b"/>
                <a:pathLst>
                  <a:path w="7025" h="372">
                    <a:moveTo>
                      <a:pt x="0" y="237"/>
                    </a:moveTo>
                    <a:cubicBezTo>
                      <a:pt x="427" y="250"/>
                      <a:pt x="860" y="228"/>
                      <a:pt x="1283" y="268"/>
                    </a:cubicBezTo>
                    <a:cubicBezTo>
                      <a:pt x="1362" y="330"/>
                      <a:pt x="1320" y="314"/>
                      <a:pt x="1402" y="331"/>
                    </a:cubicBezTo>
                    <a:cubicBezTo>
                      <a:pt x="1482" y="372"/>
                      <a:pt x="1577" y="361"/>
                      <a:pt x="1654" y="320"/>
                    </a:cubicBezTo>
                    <a:cubicBezTo>
                      <a:pt x="1684" y="285"/>
                      <a:pt x="1694" y="271"/>
                      <a:pt x="1746" y="258"/>
                    </a:cubicBezTo>
                    <a:cubicBezTo>
                      <a:pt x="1958" y="266"/>
                      <a:pt x="2168" y="279"/>
                      <a:pt x="2381" y="258"/>
                    </a:cubicBezTo>
                    <a:cubicBezTo>
                      <a:pt x="2399" y="256"/>
                      <a:pt x="2405" y="235"/>
                      <a:pt x="2421" y="226"/>
                    </a:cubicBezTo>
                    <a:cubicBezTo>
                      <a:pt x="2475" y="196"/>
                      <a:pt x="2547" y="145"/>
                      <a:pt x="2620" y="143"/>
                    </a:cubicBezTo>
                    <a:cubicBezTo>
                      <a:pt x="2831" y="137"/>
                      <a:pt x="2915" y="184"/>
                      <a:pt x="3126" y="181"/>
                    </a:cubicBezTo>
                    <a:cubicBezTo>
                      <a:pt x="3261" y="129"/>
                      <a:pt x="3333" y="114"/>
                      <a:pt x="3426" y="40"/>
                    </a:cubicBezTo>
                    <a:lnTo>
                      <a:pt x="3426" y="40"/>
                    </a:lnTo>
                    <a:cubicBezTo>
                      <a:pt x="3452" y="26"/>
                      <a:pt x="3602" y="114"/>
                      <a:pt x="3602" y="114"/>
                    </a:cubicBezTo>
                    <a:cubicBezTo>
                      <a:pt x="4012" y="122"/>
                      <a:pt x="3920" y="178"/>
                      <a:pt x="4308" y="168"/>
                    </a:cubicBezTo>
                    <a:cubicBezTo>
                      <a:pt x="4386" y="152"/>
                      <a:pt x="4678" y="0"/>
                      <a:pt x="4749" y="29"/>
                    </a:cubicBezTo>
                    <a:cubicBezTo>
                      <a:pt x="4793" y="81"/>
                      <a:pt x="4794" y="21"/>
                      <a:pt x="4838" y="73"/>
                    </a:cubicBezTo>
                    <a:cubicBezTo>
                      <a:pt x="4845" y="82"/>
                      <a:pt x="4933" y="42"/>
                      <a:pt x="4947" y="46"/>
                    </a:cubicBezTo>
                    <a:cubicBezTo>
                      <a:pt x="4959" y="49"/>
                      <a:pt x="5070" y="137"/>
                      <a:pt x="5083" y="141"/>
                    </a:cubicBezTo>
                    <a:cubicBezTo>
                      <a:pt x="5241" y="137"/>
                      <a:pt x="5278" y="201"/>
                      <a:pt x="5437" y="195"/>
                    </a:cubicBezTo>
                    <a:cubicBezTo>
                      <a:pt x="5500" y="193"/>
                      <a:pt x="5562" y="166"/>
                      <a:pt x="5623" y="164"/>
                    </a:cubicBezTo>
                    <a:cubicBezTo>
                      <a:pt x="5856" y="157"/>
                      <a:pt x="6090" y="157"/>
                      <a:pt x="6324" y="154"/>
                    </a:cubicBezTo>
                    <a:cubicBezTo>
                      <a:pt x="6465" y="157"/>
                      <a:pt x="6605" y="158"/>
                      <a:pt x="6746" y="164"/>
                    </a:cubicBezTo>
                    <a:cubicBezTo>
                      <a:pt x="6826" y="168"/>
                      <a:pt x="7025" y="252"/>
                      <a:pt x="7025" y="154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sp>
            <p:nvSpPr>
              <p:cNvPr id="22" name="Freeform 37"/>
              <p:cNvSpPr>
                <a:spLocks/>
              </p:cNvSpPr>
              <p:nvPr/>
            </p:nvSpPr>
            <p:spPr bwMode="auto">
              <a:xfrm rot="-138314">
                <a:off x="1832" y="4034"/>
                <a:ext cx="1279" cy="298"/>
              </a:xfrm>
              <a:custGeom>
                <a:avLst/>
                <a:gdLst/>
                <a:ahLst/>
                <a:cxnLst>
                  <a:cxn ang="0">
                    <a:pos x="0" y="105"/>
                  </a:cxn>
                  <a:cxn ang="0">
                    <a:pos x="176" y="50"/>
                  </a:cxn>
                  <a:cxn ang="0">
                    <a:pos x="570" y="37"/>
                  </a:cxn>
                  <a:cxn ang="0">
                    <a:pos x="1209" y="186"/>
                  </a:cxn>
                </a:cxnLst>
                <a:rect l="0" t="0" r="r" b="b"/>
                <a:pathLst>
                  <a:path w="1209" h="186">
                    <a:moveTo>
                      <a:pt x="0" y="105"/>
                    </a:moveTo>
                    <a:cubicBezTo>
                      <a:pt x="55" y="91"/>
                      <a:pt x="119" y="54"/>
                      <a:pt x="176" y="50"/>
                    </a:cubicBezTo>
                    <a:cubicBezTo>
                      <a:pt x="307" y="42"/>
                      <a:pt x="439" y="41"/>
                      <a:pt x="570" y="37"/>
                    </a:cubicBezTo>
                    <a:cubicBezTo>
                      <a:pt x="678" y="41"/>
                      <a:pt x="1113" y="0"/>
                      <a:pt x="1209" y="186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a-IR"/>
              </a:p>
            </p:txBody>
          </p:sp>
          <p:cxnSp>
            <p:nvCxnSpPr>
              <p:cNvPr id="23" name="AutoShape 40"/>
              <p:cNvCxnSpPr>
                <a:cxnSpLocks noChangeShapeType="1"/>
              </p:cNvCxnSpPr>
              <p:nvPr/>
            </p:nvCxnSpPr>
            <p:spPr bwMode="auto">
              <a:xfrm>
                <a:off x="4080" y="2697"/>
                <a:ext cx="843" cy="23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4" name="AutoShape 41"/>
              <p:cNvCxnSpPr>
                <a:cxnSpLocks noChangeShapeType="1"/>
              </p:cNvCxnSpPr>
              <p:nvPr/>
            </p:nvCxnSpPr>
            <p:spPr bwMode="auto">
              <a:xfrm rot="10800000" flipV="1">
                <a:off x="3307" y="4641"/>
                <a:ext cx="1434" cy="51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19" name="AutoShape 42"/>
            <p:cNvCxnSpPr>
              <a:cxnSpLocks noChangeShapeType="1"/>
            </p:cNvCxnSpPr>
            <p:nvPr/>
          </p:nvCxnSpPr>
          <p:spPr bwMode="auto">
            <a:xfrm flipV="1">
              <a:off x="6266" y="3167"/>
              <a:ext cx="1888" cy="50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5" name="Freeform 24"/>
          <p:cNvSpPr/>
          <p:nvPr/>
        </p:nvSpPr>
        <p:spPr>
          <a:xfrm>
            <a:off x="3555850" y="2387303"/>
            <a:ext cx="1814513" cy="141601"/>
          </a:xfrm>
          <a:custGeom>
            <a:avLst/>
            <a:gdLst>
              <a:gd name="connsiteX0" fmla="*/ 0 w 1814513"/>
              <a:gd name="connsiteY0" fmla="*/ 24360 h 141601"/>
              <a:gd name="connsiteX1" fmla="*/ 114300 w 1814513"/>
              <a:gd name="connsiteY1" fmla="*/ 38648 h 141601"/>
              <a:gd name="connsiteX2" fmla="*/ 1014413 w 1814513"/>
              <a:gd name="connsiteY2" fmla="*/ 67223 h 141601"/>
              <a:gd name="connsiteX3" fmla="*/ 1057275 w 1814513"/>
              <a:gd name="connsiteY3" fmla="*/ 81510 h 141601"/>
              <a:gd name="connsiteX4" fmla="*/ 1100138 w 1814513"/>
              <a:gd name="connsiteY4" fmla="*/ 110085 h 141601"/>
              <a:gd name="connsiteX5" fmla="*/ 1157288 w 1814513"/>
              <a:gd name="connsiteY5" fmla="*/ 124373 h 141601"/>
              <a:gd name="connsiteX6" fmla="*/ 1200150 w 1814513"/>
              <a:gd name="connsiteY6" fmla="*/ 138660 h 141601"/>
              <a:gd name="connsiteX7" fmla="*/ 1443038 w 1814513"/>
              <a:gd name="connsiteY7" fmla="*/ 124373 h 141601"/>
              <a:gd name="connsiteX8" fmla="*/ 1571625 w 1814513"/>
              <a:gd name="connsiteY8" fmla="*/ 38648 h 141601"/>
              <a:gd name="connsiteX9" fmla="*/ 1614488 w 1814513"/>
              <a:gd name="connsiteY9" fmla="*/ 10073 h 141601"/>
              <a:gd name="connsiteX10" fmla="*/ 1700213 w 1814513"/>
              <a:gd name="connsiteY10" fmla="*/ 24360 h 141601"/>
              <a:gd name="connsiteX11" fmla="*/ 1714500 w 1814513"/>
              <a:gd name="connsiteY11" fmla="*/ 67223 h 141601"/>
              <a:gd name="connsiteX12" fmla="*/ 1814513 w 1814513"/>
              <a:gd name="connsiteY12" fmla="*/ 95798 h 14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4513" h="141601">
                <a:moveTo>
                  <a:pt x="0" y="24360"/>
                </a:moveTo>
                <a:cubicBezTo>
                  <a:pt x="38100" y="29123"/>
                  <a:pt x="75921" y="37485"/>
                  <a:pt x="114300" y="38648"/>
                </a:cubicBezTo>
                <a:cubicBezTo>
                  <a:pt x="131720" y="39176"/>
                  <a:pt x="745519" y="0"/>
                  <a:pt x="1014413" y="67223"/>
                </a:cubicBezTo>
                <a:cubicBezTo>
                  <a:pt x="1029023" y="70876"/>
                  <a:pt x="1042988" y="76748"/>
                  <a:pt x="1057275" y="81510"/>
                </a:cubicBezTo>
                <a:cubicBezTo>
                  <a:pt x="1071563" y="91035"/>
                  <a:pt x="1084355" y="103321"/>
                  <a:pt x="1100138" y="110085"/>
                </a:cubicBezTo>
                <a:cubicBezTo>
                  <a:pt x="1118187" y="117820"/>
                  <a:pt x="1138407" y="118978"/>
                  <a:pt x="1157288" y="124373"/>
                </a:cubicBezTo>
                <a:cubicBezTo>
                  <a:pt x="1171769" y="128510"/>
                  <a:pt x="1185863" y="133898"/>
                  <a:pt x="1200150" y="138660"/>
                </a:cubicBezTo>
                <a:cubicBezTo>
                  <a:pt x="1281113" y="133898"/>
                  <a:pt x="1363786" y="141601"/>
                  <a:pt x="1443038" y="124373"/>
                </a:cubicBezTo>
                <a:cubicBezTo>
                  <a:pt x="1443040" y="124372"/>
                  <a:pt x="1550193" y="52936"/>
                  <a:pt x="1571625" y="38648"/>
                </a:cubicBezTo>
                <a:lnTo>
                  <a:pt x="1614488" y="10073"/>
                </a:lnTo>
                <a:cubicBezTo>
                  <a:pt x="1643063" y="14835"/>
                  <a:pt x="1675061" y="9987"/>
                  <a:pt x="1700213" y="24360"/>
                </a:cubicBezTo>
                <a:cubicBezTo>
                  <a:pt x="1713289" y="31832"/>
                  <a:pt x="1705092" y="55463"/>
                  <a:pt x="1714500" y="67223"/>
                </a:cubicBezTo>
                <a:cubicBezTo>
                  <a:pt x="1745813" y="106365"/>
                  <a:pt x="1770589" y="95798"/>
                  <a:pt x="1814513" y="9579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5" name="Rectangle 34"/>
          <p:cNvSpPr/>
          <p:nvPr/>
        </p:nvSpPr>
        <p:spPr>
          <a:xfrm>
            <a:off x="785786" y="1285860"/>
            <a:ext cx="23574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طراحی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راهنمایی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زبان رابط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سادگی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215074" y="1643050"/>
            <a:ext cx="24288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جستجو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راهبری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انعطاف پذیری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قابلیت یادگیری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fa-IR" dirty="0" smtClean="0">
              <a:latin typeface="Arial" pitchFamily="34" charset="0"/>
              <a:cs typeface="Arial" pitchFamily="34" charset="0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fa-IR" dirty="0" smtClean="0">
              <a:latin typeface="Arial" pitchFamily="34" charset="0"/>
              <a:cs typeface="Arial" pitchFamily="34" charset="0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28596" y="4500570"/>
            <a:ext cx="2000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تصحیح خطا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کنترل کاربر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fa-IR" dirty="0" smtClean="0">
                <a:latin typeface="Arial" pitchFamily="34" charset="0"/>
                <a:cs typeface="Arial" pitchFamily="34" charset="0"/>
              </a:rPr>
              <a:t>کاهش بار حافظه کاربر</a:t>
            </a: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43372" y="2857496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30%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71934" y="1928802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10%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43438" y="4286256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en-US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60%</a:t>
            </a:r>
            <a:endParaRPr lang="fa-I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 rot="10800000" flipV="1">
            <a:off x="857224" y="285728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sz="3200" b="1" dirty="0" smtClean="0">
                <a:solidFill>
                  <a:srgbClr val="C00000"/>
                </a:solidFill>
                <a:latin typeface="Arial" pitchFamily="34" charset="0"/>
                <a:cs typeface="B Titr" pitchFamily="2" charset="-78"/>
              </a:rPr>
              <a:t>لایه های مربوط به کاربرد معیارهای رابط کاربر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8596" y="-214338"/>
            <a:ext cx="8229600" cy="11430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fa-IR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kumimoji="0" lang="fa-IR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نحوه تعامل و تاثیر عوامل موثر بر طراحی رابط کاربر </a:t>
            </a:r>
            <a:r>
              <a:rPr kumimoji="0" lang="en-US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fa-IR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(مثال</a:t>
            </a:r>
            <a:r>
              <a:rPr kumimoji="0" lang="fa-IR" sz="3200" b="1" i="0" u="none" strike="noStrike" kern="1200" spc="50" normalizeH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 موردی </a:t>
            </a:r>
            <a:r>
              <a:rPr kumimoji="0" lang="fa-IR" sz="32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>کتابخانه های دیجیتالی)</a:t>
            </a:r>
            <a:endParaRPr kumimoji="0" lang="en-US" sz="32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4" name="Curved Left Arrow 3">
            <a:hlinkClick r:id="rId3" action="ppaction://hlinksldjump"/>
          </p:cNvPr>
          <p:cNvSpPr/>
          <p:nvPr/>
        </p:nvSpPr>
        <p:spPr>
          <a:xfrm>
            <a:off x="428596" y="5857892"/>
            <a:ext cx="731520" cy="1000108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14282" y="1785926"/>
          <a:ext cx="8715404" cy="3857652"/>
        </p:xfrm>
        <a:graphic>
          <a:graphicData uri="http://schemas.openxmlformats.org/presentationml/2006/ole">
            <p:oleObj spid="_x0000_s24577" name="Visio" r:id="rId4" imgW="5803392" imgH="2504508" progId="Visio.Drawing.11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802706" y="2733237"/>
            <a:ext cx="13716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fa-IR" sz="2400" dirty="0">
                <a:latin typeface="Times New Roman" pitchFamily="18" charset="0"/>
                <a:cs typeface="B Roya" pitchFamily="2" charset="-78"/>
              </a:rPr>
              <a:t>ورودی	</a:t>
            </a:r>
            <a:endParaRPr lang="en-US" sz="2400" dirty="0"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071802" y="2758348"/>
            <a:ext cx="2214578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پردازش (سازماندهی)</a:t>
            </a:r>
            <a:endParaRPr lang="en-US" sz="2400" dirty="0"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4" name="Oval 6"/>
          <p:cNvSpPr>
            <a:spLocks noChangeArrowheads="1"/>
          </p:cNvSpPr>
          <p:nvPr/>
        </p:nvSpPr>
        <p:spPr bwMode="auto">
          <a:xfrm>
            <a:off x="6143636" y="2615472"/>
            <a:ext cx="1600200" cy="10668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fa-IR" sz="2400" dirty="0">
                <a:latin typeface="Times New Roman" pitchFamily="18" charset="0"/>
                <a:cs typeface="B Roya" pitchFamily="2" charset="-78"/>
              </a:rPr>
              <a:t>خروجی</a:t>
            </a:r>
            <a:endParaRPr lang="en-US" sz="2400" dirty="0"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296036" y="5310182"/>
            <a:ext cx="1752600" cy="838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/>
            <a:r>
              <a:rPr lang="fa-IR" sz="2400" dirty="0">
                <a:latin typeface="Times New Roman" pitchFamily="18" charset="0"/>
                <a:cs typeface="B Roya" pitchFamily="2" charset="-78"/>
              </a:rPr>
              <a:t>ذخیره سازی</a:t>
            </a:r>
            <a:endParaRPr lang="en-US" sz="2400" dirty="0"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905636" y="3709982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cs typeface="B Nazanin" pitchFamily="2" charset="-78"/>
            </a:endParaRP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6677036" y="370998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cs typeface="B Nazanin" pitchFamily="2" charset="-78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 flipV="1">
            <a:off x="1500166" y="4668717"/>
            <a:ext cx="5163015" cy="457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cs typeface="B Nazanin" pitchFamily="2" charset="-78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428992" y="4786322"/>
            <a:ext cx="10615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fa-IR" sz="2400" dirty="0">
                <a:latin typeface="Times New Roman" pitchFamily="18" charset="0"/>
                <a:cs typeface="B Roya" pitchFamily="2" charset="-78"/>
              </a:rPr>
              <a:t>باز خورد</a:t>
            </a:r>
            <a:endParaRPr lang="en-US" sz="2400" dirty="0"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V="1">
            <a:off x="4391036" y="3481382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>
              <a:cs typeface="B Nazanin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00100" y="428604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4000" b="1" dirty="0" smtClean="0">
                <a:solidFill>
                  <a:srgbClr val="C00000"/>
                </a:solidFill>
                <a:cs typeface="B Titr" pitchFamily="2" charset="-78"/>
              </a:rPr>
              <a:t>ساختار کلی یک سیستم اطلاعاتی</a:t>
            </a:r>
            <a:endParaRPr lang="en-US" sz="4000" b="1" dirty="0">
              <a:solidFill>
                <a:srgbClr val="C00000"/>
              </a:solidFill>
              <a:cs typeface="B Titr" pitchFamily="2" charset="-78"/>
            </a:endParaRPr>
          </a:p>
        </p:txBody>
      </p:sp>
      <p:cxnSp>
        <p:nvCxnSpPr>
          <p:cNvPr id="17" name="Straight Arrow Connector 16"/>
          <p:cNvCxnSpPr>
            <a:stCxn id="2" idx="6"/>
            <a:endCxn id="3" idx="1"/>
          </p:cNvCxnSpPr>
          <p:nvPr/>
        </p:nvCxnSpPr>
        <p:spPr>
          <a:xfrm flipV="1">
            <a:off x="2174306" y="3139348"/>
            <a:ext cx="897496" cy="129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" idx="3"/>
            <a:endCxn id="4" idx="2"/>
          </p:cNvCxnSpPr>
          <p:nvPr/>
        </p:nvCxnSpPr>
        <p:spPr>
          <a:xfrm>
            <a:off x="5286380" y="3139348"/>
            <a:ext cx="857256" cy="9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2" idx="4"/>
          </p:cNvCxnSpPr>
          <p:nvPr/>
        </p:nvCxnSpPr>
        <p:spPr>
          <a:xfrm rot="16200000" flipV="1">
            <a:off x="958332" y="4101612"/>
            <a:ext cx="1072011" cy="116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6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</a:t>
            </a:r>
            <a:endParaRPr lang="en-US" sz="36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marL="342900" indent="-342900" algn="r" rtl="1">
              <a:buFont typeface="Wingdings" pitchFamily="2" charset="2"/>
              <a:buChar char="ü"/>
            </a:pPr>
            <a:r>
              <a:rPr lang="fa-IR" dirty="0" smtClean="0">
                <a:cs typeface="B Roya" pitchFamily="2" charset="-78"/>
              </a:rPr>
              <a:t>الگو و یا مدل پیش‌بینی شده کامل و منحصری وجود ندارد، بلکه وابسته به نوع عملکرد سیستم، هدف و کاربران آن می توان از الگوها و مدل‌های متنوعی بهره گرفت که در مواردی نیز ترکیبی از اینها می‌تواند کارآیی بهتری داشته باشد (بنیون، 1995). </a:t>
            </a:r>
          </a:p>
          <a:p>
            <a:pPr marL="342900" indent="-342900" algn="r" rtl="1">
              <a:buFont typeface="Wingdings" pitchFamily="2" charset="2"/>
              <a:buChar char="ü"/>
            </a:pPr>
            <a:r>
              <a:rPr lang="fa-IR" dirty="0" smtClean="0">
                <a:cs typeface="B Roya" pitchFamily="2" charset="-78"/>
              </a:rPr>
              <a:t> طراحی رابط کاربر حوزه‌ای چند رشته‌ای است که می‌تواند با ترکیب تجربیات افرادی مانند طراحان، کاربران (نهایی و سیستمی) و برنامه نویسان با پیش زمینه‌های مختلف تاثیر گذار باشد (نومادیک، 2005).</a:t>
            </a:r>
          </a:p>
          <a:p>
            <a:pPr marL="342900" indent="-342900" algn="r" rtl="1"/>
            <a:endParaRPr kumimoji="0" lang="fa-IR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lvl="0" algn="r" rtl="1"/>
            <a:endParaRPr lang="en-US" dirty="0">
              <a:cs typeface="B Roya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2643174" y="3357562"/>
          <a:ext cx="4286280" cy="2286016"/>
        </p:xfrm>
        <a:graphic>
          <a:graphicData uri="http://schemas.openxmlformats.org/presentationml/2006/ole">
            <p:oleObj spid="_x0000_s25601" name="Visio" r:id="rId3" imgW="4066391" imgH="2134955" progId="Visio.Drawing.11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1785918" y="5857892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dirty="0" smtClean="0"/>
              <a:t>الگوی فعالیت‌های طراحی در طراحی کاربرمدار (کونستانتین و لاک وود، 1999)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 (ادامه ...)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marL="342900" indent="-342900" algn="r" rtl="1"/>
            <a:r>
              <a:rPr lang="fa-IR" sz="2000" b="1" dirty="0" smtClean="0">
                <a:solidFill>
                  <a:srgbClr val="FF0000"/>
                </a:solidFill>
                <a:cs typeface="B Roya" pitchFamily="2" charset="-78"/>
              </a:rPr>
              <a:t>مدل وظیفه مدار</a:t>
            </a:r>
            <a:r>
              <a:rPr lang="en-US" sz="2000" b="1" dirty="0" smtClean="0">
                <a:solidFill>
                  <a:srgbClr val="FF0000"/>
                </a:solidFill>
                <a:cs typeface="B Roya" pitchFamily="2" charset="-78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cs typeface="B Roya" pitchFamily="2" charset="-78"/>
              </a:rPr>
              <a:t> </a:t>
            </a:r>
            <a:r>
              <a:rPr lang="fa-IR" sz="2000" dirty="0" smtClean="0">
                <a:cs typeface="B Roya" pitchFamily="2" charset="-78"/>
              </a:rPr>
              <a:t>(</a:t>
            </a:r>
            <a:r>
              <a:rPr lang="en-US" sz="2000" dirty="0" smtClean="0"/>
              <a:t>Task Model</a:t>
            </a:r>
            <a:r>
              <a:rPr lang="fa-IR" sz="2000" dirty="0" smtClean="0"/>
              <a:t>)</a:t>
            </a:r>
            <a:endParaRPr lang="fa-IR" sz="2000" dirty="0" smtClean="0">
              <a:solidFill>
                <a:srgbClr val="FF0000"/>
              </a:solidFill>
              <a:cs typeface="B Roya" pitchFamily="2" charset="-78"/>
            </a:endParaRP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مدل وظیفه مدار بعنوان اصلی‌ترین و شناخته شده ترین مدل در زمینه تعامل انسان با رایانه محسوب می‌شود. </a:t>
            </a: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مدل وظیفه مدار فعالیت‌هایی را توصیف می‌کند که در آن  کاربران درصددند که به برخی اهداف دست یابند. </a:t>
            </a: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این مدل اهداف کاربر و راهبردهایی که برای رسیدن به آن اهداف اتخاذ می‌کند را بصورت جزئی بیان می‌کند (ژاردم، 2001). </a:t>
            </a: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مدل وظیفه مدار بالاترین سطح انتزاع کاربر و تمرکز آن را در راستای رسیدن به اهدافش ارائه می‌دهد و بیشترین تاکید آن به جای اهداف سازمانی بر کاربر است (وینکلرو همکاران، 2007). </a:t>
            </a: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بنابراین خروجی حاصل از مدل وظیفه مدار نشان دهنده تعاملات و کارکردهای کاربر در رابطه با سیستم است. </a:t>
            </a:r>
          </a:p>
          <a:p>
            <a:pPr marL="342900" indent="-342900" algn="r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از طریق این مدل می‌توان فعالیت‌های کاربر را به بخش‌های کوچکتری تقسیم کرد تا به لحاظ یادگیری و انجام آنها با کاربردپذیری بیشتری مواجه شود (گالیتز، 2002). </a:t>
            </a:r>
            <a:endParaRPr kumimoji="0" lang="fa-IR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lvl="0" algn="r" rtl="1"/>
            <a:endParaRPr lang="en-US" sz="2000" dirty="0">
              <a:cs typeface="B Roya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 (ادامه ...)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marL="342900" indent="-342900" algn="r" rtl="1"/>
            <a:r>
              <a:rPr lang="fa-IR" sz="2000" dirty="0" smtClean="0">
                <a:cs typeface="B Roya" pitchFamily="2" charset="-78"/>
              </a:rPr>
              <a:t> </a:t>
            </a:r>
            <a:r>
              <a:rPr lang="fa-IR" sz="2000" dirty="0" smtClean="0">
                <a:solidFill>
                  <a:srgbClr val="FF0000"/>
                </a:solidFill>
                <a:cs typeface="B Roya" pitchFamily="2" charset="-78"/>
              </a:rPr>
              <a:t>مدل حوزه </a:t>
            </a:r>
            <a:r>
              <a:rPr lang="fa-IR" sz="2000" dirty="0" smtClean="0">
                <a:cs typeface="B Roya" pitchFamily="2" charset="-78"/>
              </a:rPr>
              <a:t>(</a:t>
            </a:r>
            <a:r>
              <a:rPr lang="en-US" sz="2000" dirty="0" smtClean="0"/>
              <a:t>Domain Model</a:t>
            </a:r>
            <a:r>
              <a:rPr lang="fa-IR" sz="2000" dirty="0" smtClean="0">
                <a:cs typeface="B Roya" pitchFamily="2" charset="-78"/>
              </a:rPr>
              <a:t>)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مدل حوزه دید فرد را نسبت به واقعیت موجود و یا ممکن نشان می‌دهد.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کاربرد این مدل بیشتر در زمینه طراحی‌های مبتنی بر الگوی کاربرمدار است و بر الگوی ذهنی و مفهومی کاربر تاکید دارد.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این مدل بیشتر با طراح رابط در ارتباط است </a:t>
            </a:r>
            <a:r>
              <a:rPr lang="ar-SA" sz="2000" dirty="0" smtClean="0">
                <a:cs typeface="B Roya" pitchFamily="2" charset="-78"/>
              </a:rPr>
              <a:t>و در سراسر فرایند طراحي مفهومي حرف آخر را كاربران نهايي می‌زنند. </a:t>
            </a:r>
            <a:endParaRPr lang="fa-IR" sz="2000" dirty="0" smtClean="0">
              <a:cs typeface="B Roya" pitchFamily="2" charset="-78"/>
            </a:endParaRP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</a:t>
            </a:r>
            <a:r>
              <a:rPr lang="ar-SA" sz="2000" dirty="0" smtClean="0">
                <a:cs typeface="B Roya" pitchFamily="2" charset="-78"/>
              </a:rPr>
              <a:t>براساس مدل حوزه باید گفت طراحان براي خود طراحي نمي‌كنند بلكه براي کاربران طراحي مي‌كنند (پاركر، 2001). </a:t>
            </a:r>
            <a:endParaRPr lang="en-US" sz="2000" dirty="0" smtClean="0">
              <a:cs typeface="B Roya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 (ادامه ...)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marL="342900" indent="-342900" algn="r" rtl="1"/>
            <a:r>
              <a:rPr lang="fa-IR" sz="2000" dirty="0" smtClean="0">
                <a:cs typeface="B Roya" pitchFamily="2" charset="-78"/>
              </a:rPr>
              <a:t> </a:t>
            </a:r>
            <a:r>
              <a:rPr lang="ar-SA" sz="2000" dirty="0" smtClean="0">
                <a:solidFill>
                  <a:srgbClr val="FF0000"/>
                </a:solidFill>
                <a:cs typeface="B Roya" pitchFamily="2" charset="-78"/>
              </a:rPr>
              <a:t>مدل (فرایند) کسب و کار</a:t>
            </a:r>
            <a:r>
              <a:rPr lang="fa-IR" sz="2000" dirty="0" smtClean="0">
                <a:solidFill>
                  <a:srgbClr val="FF0000"/>
                </a:solidFill>
                <a:cs typeface="B Roya" pitchFamily="2" charset="-78"/>
              </a:rPr>
              <a:t> </a:t>
            </a:r>
            <a:r>
              <a:rPr lang="fa-IR" sz="2000" dirty="0" smtClean="0">
                <a:cs typeface="B Roya" pitchFamily="2" charset="-78"/>
              </a:rPr>
              <a:t>(</a:t>
            </a:r>
            <a:r>
              <a:rPr lang="en-US" sz="2000" dirty="0" smtClean="0"/>
              <a:t>Business (process) Model</a:t>
            </a:r>
            <a:r>
              <a:rPr lang="fa-IR" sz="2000" dirty="0" smtClean="0"/>
              <a:t>)</a:t>
            </a:r>
            <a:endParaRPr lang="fa-IR" sz="2000" dirty="0" smtClean="0">
              <a:solidFill>
                <a:srgbClr val="FF0000"/>
              </a:solidFill>
              <a:cs typeface="B Roya" pitchFamily="2" charset="-78"/>
            </a:endParaRP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مدل فرایند کسب و کار شامل تمام فرایندهای کسب و کار در مفهوم و یا مرتبط با کاربرد حوزه سیستم‌های متمرکز نرم‌افزاری است.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از دیدگاه جاکوبسون و همکاران "مدل فرایند کسب و کار" فرایند کسب و کار یک موسسه یا سازمان را در رابطه با کارکنان، مشتریان (کاربران)، ورودی‌ها و خروجی‌ها را توصیف می‌کند.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این مدل قالب کسب و کار را از دید کاربردی و اینکه چطور برای کاربران خود ارزش افزوده فراهم می‌کند، ارائه می‌دهد.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همچنین مدل کسب و کار ارتباط بین فرایندهای داخلی یک سازمان با دنیای خارج از آن را ترسیم می‌کند.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با توجه به اینکه در مدل کسب کار تمامی ‌فعالیت‌های موجود در یک سازمان در راستای برآورده ساختن نیاز‌های کاربران (مشتریان) است، بنابراین شناخت کاربران و توجه به نیازهای آنها از جمله موارد اساسی است، به گونه‌ای که این مدل باید دارای ارزش افزوده برای کاربران خود باشد.  </a:t>
            </a:r>
            <a:endParaRPr lang="en-US" sz="2000" dirty="0" smtClean="0">
              <a:cs typeface="B Roya" pitchFamily="2" charset="-78"/>
            </a:endParaRPr>
          </a:p>
          <a:p>
            <a:endParaRPr lang="en-US" sz="2000" dirty="0">
              <a:cs typeface="B Roya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 (ادامه ...)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09600" y="1357298"/>
            <a:ext cx="8229600" cy="48023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0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cs typeface="B Roya" pitchFamily="2" charset="-78"/>
            </a:endParaRPr>
          </a:p>
          <a:p>
            <a:pPr marL="342900" indent="-342900" algn="r" rtl="1"/>
            <a:r>
              <a:rPr lang="fa-IR" sz="2000" b="1" dirty="0" smtClean="0">
                <a:cs typeface="B Roya" pitchFamily="2" charset="-78"/>
              </a:rPr>
              <a:t> </a:t>
            </a:r>
            <a:r>
              <a:rPr lang="fa-IR" sz="2000" b="1" dirty="0" smtClean="0">
                <a:solidFill>
                  <a:srgbClr val="FF0000"/>
                </a:solidFill>
                <a:cs typeface="B Roya" pitchFamily="2" charset="-78"/>
              </a:rPr>
              <a:t>مدل تعامل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مدل تعامل ویژگی‌های تعاملی را از طریق رابط کاربر فراهم می‌کند که از طریق آن کاربران بتوانند با سیستم در ارتباط باشند.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بنابراین مدل تعاملی توصیف معنا شناختی ارائه فعالیت اصلی را برای کابران و تعامل آنها با عملکردها از جمله شیوه‌ها و فنون تعامل را فراهم می‌آورد.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شیوه تعامل دربر گیرنده ظهور و رفتار موجودیت‌های تعاملی و فنون تعامل از دید (رفتار) کاربر است.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در واقع مدل تعامل مجموعه اصول، قواعد و ویژگی‌هایی است که طرح یک رابط کاربر را ترسیم می‌کند.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 این </a:t>
            </a:r>
            <a:r>
              <a:rPr lang="fa-IR" sz="2000" dirty="0" smtClean="0">
                <a:cs typeface="B Roya" pitchFamily="2" charset="-78"/>
              </a:rPr>
              <a:t>مدل نشان‌دهنده نحوه ادغام فنون تعامل به‌شیوه‌ای معنی‌دار و جامع و فراهم آوردن امکان تعامل راحت و آسان از دید کاربر است. </a:t>
            </a:r>
          </a:p>
          <a:p>
            <a:pPr algn="just" rtl="1">
              <a:buFont typeface="Arial" pitchFamily="34" charset="0"/>
              <a:buChar char="•"/>
            </a:pPr>
            <a:r>
              <a:rPr lang="fa-IR" sz="2000" dirty="0" smtClean="0">
                <a:cs typeface="B Roya" pitchFamily="2" charset="-78"/>
              </a:rPr>
              <a:t>مدل تعامل در </a:t>
            </a:r>
            <a:r>
              <a:rPr lang="fa-IR" sz="2000" dirty="0" smtClean="0">
                <a:cs typeface="B Roya" pitchFamily="2" charset="-78"/>
              </a:rPr>
              <a:t>برگیرنده موجودیت‌های ذهنی و عینی مانند انتخاب پنجره‌ها، فرم‌ها، منوها و غیره است. </a:t>
            </a:r>
            <a:endParaRPr lang="en-US" sz="2000" dirty="0">
              <a:cs typeface="B Roya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r" rtl="1"/>
            <a:endParaRPr lang="en-US" dirty="0"/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0034" y="357166"/>
            <a:ext cx="8229600" cy="79690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مدل های طراحی رابط کاربر (ادامه ...)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6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1441" name="Group 1"/>
          <p:cNvGrpSpPr>
            <a:grpSpLocks noChangeAspect="1"/>
          </p:cNvGrpSpPr>
          <p:nvPr/>
        </p:nvGrpSpPr>
        <p:grpSpPr bwMode="auto">
          <a:xfrm>
            <a:off x="1214414" y="1142984"/>
            <a:ext cx="6287102" cy="4758061"/>
            <a:chOff x="5119" y="1822"/>
            <a:chExt cx="3755" cy="2876"/>
          </a:xfrm>
        </p:grpSpPr>
        <p:sp>
          <p:nvSpPr>
            <p:cNvPr id="61465" name="AutoShape 25"/>
            <p:cNvSpPr>
              <a:spLocks noChangeAspect="1" noChangeArrowheads="1" noTextEdit="1"/>
            </p:cNvSpPr>
            <p:nvPr/>
          </p:nvSpPr>
          <p:spPr bwMode="auto">
            <a:xfrm>
              <a:off x="5119" y="1822"/>
              <a:ext cx="3755" cy="2876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1442" name="Group 2"/>
            <p:cNvGrpSpPr>
              <a:grpSpLocks/>
            </p:cNvGrpSpPr>
            <p:nvPr/>
          </p:nvGrpSpPr>
          <p:grpSpPr bwMode="auto">
            <a:xfrm>
              <a:off x="5420" y="2026"/>
              <a:ext cx="3262" cy="2576"/>
              <a:chOff x="5420" y="2026"/>
              <a:chExt cx="3262" cy="2575"/>
            </a:xfrm>
          </p:grpSpPr>
          <p:sp>
            <p:nvSpPr>
              <p:cNvPr id="61464" name="AutoShape 24"/>
              <p:cNvSpPr>
                <a:spLocks noChangeShapeType="1"/>
              </p:cNvSpPr>
              <p:nvPr/>
            </p:nvSpPr>
            <p:spPr bwMode="auto">
              <a:xfrm flipH="1">
                <a:off x="6688" y="2288"/>
                <a:ext cx="603" cy="257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prstDash val="lgDash"/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63" name="AutoShape 23"/>
              <p:cNvSpPr>
                <a:spLocks noChangeShapeType="1"/>
              </p:cNvSpPr>
              <p:nvPr/>
            </p:nvSpPr>
            <p:spPr bwMode="auto">
              <a:xfrm>
                <a:off x="6161" y="2288"/>
                <a:ext cx="377" cy="257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prstDash val="lgDash"/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62" name="AutoShape 22"/>
              <p:cNvSpPr>
                <a:spLocks noChangeArrowheads="1"/>
              </p:cNvSpPr>
              <p:nvPr/>
            </p:nvSpPr>
            <p:spPr bwMode="auto">
              <a:xfrm>
                <a:off x="6603" y="2805"/>
                <a:ext cx="202" cy="170"/>
              </a:xfrm>
              <a:prstGeom prst="diamond">
                <a:avLst/>
              </a:prstGeom>
              <a:gradFill rotWithShape="0">
                <a:gsLst>
                  <a:gs pos="0">
                    <a:srgbClr val="666666"/>
                  </a:gs>
                  <a:gs pos="50000">
                    <a:srgbClr val="CCCCCC"/>
                  </a:gs>
                  <a:gs pos="100000">
                    <a:srgbClr val="666666"/>
                  </a:gs>
                </a:gsLst>
                <a:lin ang="189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61" name="AutoShape 21"/>
              <p:cNvSpPr>
                <a:spLocks noChangeShapeType="1"/>
              </p:cNvSpPr>
              <p:nvPr/>
            </p:nvSpPr>
            <p:spPr bwMode="auto">
              <a:xfrm>
                <a:off x="5931" y="2975"/>
                <a:ext cx="1665" cy="2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60" name="AutoShape 20"/>
              <p:cNvSpPr>
                <a:spLocks noChangeShapeType="1"/>
              </p:cNvSpPr>
              <p:nvPr/>
            </p:nvSpPr>
            <p:spPr bwMode="auto">
              <a:xfrm>
                <a:off x="5931" y="2977"/>
                <a:ext cx="0" cy="177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59" name="AutoShape 19"/>
              <p:cNvSpPr>
                <a:spLocks noChangeShapeType="1"/>
              </p:cNvSpPr>
              <p:nvPr/>
            </p:nvSpPr>
            <p:spPr bwMode="auto">
              <a:xfrm>
                <a:off x="7596" y="2977"/>
                <a:ext cx="0" cy="177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58" name="Rectangle 18"/>
              <p:cNvSpPr>
                <a:spLocks noChangeArrowheads="1"/>
              </p:cNvSpPr>
              <p:nvPr/>
            </p:nvSpPr>
            <p:spPr bwMode="auto">
              <a:xfrm>
                <a:off x="5588" y="2026"/>
                <a:ext cx="950" cy="26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مدل وظیفه مدار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57" name="Rectangle 17"/>
              <p:cNvSpPr>
                <a:spLocks noChangeArrowheads="1"/>
              </p:cNvSpPr>
              <p:nvPr/>
            </p:nvSpPr>
            <p:spPr bwMode="auto">
              <a:xfrm>
                <a:off x="5420" y="3154"/>
                <a:ext cx="953" cy="26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مدل تعامل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56" name="Rectangle 16"/>
              <p:cNvSpPr>
                <a:spLocks noChangeArrowheads="1"/>
              </p:cNvSpPr>
              <p:nvPr/>
            </p:nvSpPr>
            <p:spPr bwMode="auto">
              <a:xfrm>
                <a:off x="7081" y="3155"/>
                <a:ext cx="1022" cy="26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مدل حوزه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55" name="AutoShape 15"/>
              <p:cNvSpPr>
                <a:spLocks noChangeShapeType="1"/>
              </p:cNvSpPr>
              <p:nvPr/>
            </p:nvSpPr>
            <p:spPr bwMode="auto">
              <a:xfrm>
                <a:off x="5897" y="3415"/>
                <a:ext cx="365" cy="26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prstDash val="lgDash"/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54" name="Rectangle 14"/>
              <p:cNvSpPr>
                <a:spLocks noChangeArrowheads="1"/>
              </p:cNvSpPr>
              <p:nvPr/>
            </p:nvSpPr>
            <p:spPr bwMode="auto">
              <a:xfrm>
                <a:off x="5786" y="3675"/>
                <a:ext cx="952" cy="26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رابط کاربر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53" name="AutoShape 13"/>
              <p:cNvSpPr>
                <a:spLocks noChangeShapeType="1"/>
              </p:cNvSpPr>
              <p:nvPr/>
            </p:nvSpPr>
            <p:spPr bwMode="auto">
              <a:xfrm flipH="1">
                <a:off x="6373" y="3415"/>
                <a:ext cx="1219" cy="26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prstDash val="lgDash"/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52" name="Rectangle 12"/>
              <p:cNvSpPr>
                <a:spLocks noChangeArrowheads="1"/>
              </p:cNvSpPr>
              <p:nvPr/>
            </p:nvSpPr>
            <p:spPr bwMode="auto">
              <a:xfrm>
                <a:off x="7729" y="3675"/>
                <a:ext cx="953" cy="26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فعالیت اصلی</a:t>
                </a:r>
                <a:endParaRPr kumimoji="0" lang="fa-IR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51" name="AutoShape 11"/>
              <p:cNvSpPr>
                <a:spLocks noChangeShapeType="1"/>
              </p:cNvSpPr>
              <p:nvPr/>
            </p:nvSpPr>
            <p:spPr bwMode="auto">
              <a:xfrm>
                <a:off x="6261" y="4169"/>
                <a:ext cx="1658" cy="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50" name="AutoShape 10"/>
              <p:cNvSpPr>
                <a:spLocks noChangeShapeType="1"/>
              </p:cNvSpPr>
              <p:nvPr/>
            </p:nvSpPr>
            <p:spPr bwMode="auto">
              <a:xfrm flipV="1">
                <a:off x="7919" y="3939"/>
                <a:ext cx="2" cy="228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49" name="Rectangle 9"/>
              <p:cNvSpPr>
                <a:spLocks noChangeArrowheads="1"/>
              </p:cNvSpPr>
              <p:nvPr/>
            </p:nvSpPr>
            <p:spPr bwMode="auto">
              <a:xfrm>
                <a:off x="6863" y="2027"/>
                <a:ext cx="951" cy="26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مدل کسب وکار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48" name="AutoShape 8"/>
              <p:cNvSpPr>
                <a:spLocks noChangeArrowheads="1"/>
              </p:cNvSpPr>
              <p:nvPr/>
            </p:nvSpPr>
            <p:spPr bwMode="auto">
              <a:xfrm>
                <a:off x="6990" y="4169"/>
                <a:ext cx="202" cy="169"/>
              </a:xfrm>
              <a:prstGeom prst="diamond">
                <a:avLst/>
              </a:prstGeom>
              <a:gradFill rotWithShape="0">
                <a:gsLst>
                  <a:gs pos="0">
                    <a:srgbClr val="666666"/>
                  </a:gs>
                  <a:gs pos="50000">
                    <a:srgbClr val="CCCCCC"/>
                  </a:gs>
                  <a:gs pos="100000">
                    <a:srgbClr val="666666"/>
                  </a:gs>
                </a:gsLst>
                <a:lin ang="189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47" name="Rectangle 7"/>
              <p:cNvSpPr>
                <a:spLocks noChangeArrowheads="1"/>
              </p:cNvSpPr>
              <p:nvPr/>
            </p:nvSpPr>
            <p:spPr bwMode="auto">
              <a:xfrm>
                <a:off x="6603" y="4338"/>
                <a:ext cx="1126" cy="26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اجرا (پیاده سازی)</a:t>
                </a:r>
                <a:endParaRPr kumimoji="0" lang="fa-IR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46" name="Rectangle 6"/>
              <p:cNvSpPr>
                <a:spLocks noChangeArrowheads="1"/>
              </p:cNvSpPr>
              <p:nvPr/>
            </p:nvSpPr>
            <p:spPr bwMode="auto">
              <a:xfrm>
                <a:off x="6863" y="3602"/>
                <a:ext cx="791" cy="397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رابط کاربر</a:t>
                </a:r>
                <a:r>
                  <a:rPr kumimoji="0" lang="en-US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 </a:t>
                </a:r>
                <a:endParaRPr kumimoji="0" lang="en-US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داخلی</a:t>
                </a:r>
                <a:endParaRPr kumimoji="0" lang="en-US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445" name="AutoShape 5"/>
              <p:cNvSpPr>
                <a:spLocks noChangeShapeType="1"/>
              </p:cNvSpPr>
              <p:nvPr/>
            </p:nvSpPr>
            <p:spPr bwMode="auto">
              <a:xfrm>
                <a:off x="6262" y="3939"/>
                <a:ext cx="1" cy="23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44" name="AutoShape 4"/>
              <p:cNvSpPr>
                <a:spLocks noChangeShapeType="1"/>
              </p:cNvSpPr>
              <p:nvPr/>
            </p:nvSpPr>
            <p:spPr bwMode="auto">
              <a:xfrm>
                <a:off x="6738" y="3807"/>
                <a:ext cx="991" cy="1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43" name="Rectangle 3"/>
              <p:cNvSpPr>
                <a:spLocks noChangeArrowheads="1"/>
              </p:cNvSpPr>
              <p:nvPr/>
            </p:nvSpPr>
            <p:spPr bwMode="auto">
              <a:xfrm>
                <a:off x="6161" y="2545"/>
                <a:ext cx="1053" cy="26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a-IR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Times New Roman" pitchFamily="18" charset="0"/>
                    <a:cs typeface="Arial" pitchFamily="34" charset="0"/>
                  </a:rPr>
                  <a:t>مدل سیستمی تعامل</a:t>
                </a:r>
                <a:endPara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1571604" y="6000768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dirty="0" smtClean="0"/>
              <a:t>چهارچوب طراحی مبتنی بر مدل‌های رابط کاربر( کواسویک، 1998)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500034" y="1200294"/>
            <a:ext cx="7643866" cy="5166246"/>
            <a:chOff x="2880" y="6936"/>
            <a:chExt cx="7961" cy="5589"/>
          </a:xfrm>
        </p:grpSpPr>
        <p:cxnSp>
          <p:nvCxnSpPr>
            <p:cNvPr id="24580" name="AutoShape 4"/>
            <p:cNvCxnSpPr>
              <a:cxnSpLocks noChangeShapeType="1"/>
            </p:cNvCxnSpPr>
            <p:nvPr/>
          </p:nvCxnSpPr>
          <p:spPr bwMode="auto">
            <a:xfrm>
              <a:off x="5782" y="6936"/>
              <a:ext cx="14" cy="801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581" name="Rectangle 5"/>
            <p:cNvSpPr>
              <a:spLocks noChangeArrowheads="1"/>
            </p:cNvSpPr>
            <p:nvPr/>
          </p:nvSpPr>
          <p:spPr bwMode="auto">
            <a:xfrm>
              <a:off x="2975" y="7824"/>
              <a:ext cx="7866" cy="58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لایه های کاربردی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3" name="AutoShape 7"/>
            <p:cNvSpPr>
              <a:spLocks noChangeArrowheads="1"/>
            </p:cNvSpPr>
            <p:nvPr/>
          </p:nvSpPr>
          <p:spPr bwMode="auto">
            <a:xfrm>
              <a:off x="7939" y="9743"/>
              <a:ext cx="2187" cy="54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ایجاد مولفه های رابط</a:t>
              </a:r>
              <a:endParaRPr kumimoji="0" lang="fa-I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584" name="AutoShape 8"/>
            <p:cNvCxnSpPr>
              <a:cxnSpLocks noChangeShapeType="1"/>
            </p:cNvCxnSpPr>
            <p:nvPr/>
          </p:nvCxnSpPr>
          <p:spPr bwMode="auto">
            <a:xfrm rot="5400000" flipH="1" flipV="1">
              <a:off x="7654" y="9086"/>
              <a:ext cx="131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</p:cxn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2880" y="10747"/>
              <a:ext cx="7961" cy="177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a-IR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588" name="AutoShape 12"/>
            <p:cNvCxnSpPr>
              <a:cxnSpLocks noChangeShapeType="1"/>
            </p:cNvCxnSpPr>
            <p:nvPr/>
          </p:nvCxnSpPr>
          <p:spPr bwMode="auto">
            <a:xfrm>
              <a:off x="4809" y="8409"/>
              <a:ext cx="0" cy="307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589" name="AutoShape 13"/>
            <p:cNvSpPr>
              <a:spLocks noChangeArrowheads="1"/>
            </p:cNvSpPr>
            <p:nvPr/>
          </p:nvSpPr>
          <p:spPr bwMode="auto">
            <a:xfrm>
              <a:off x="4320" y="11479"/>
              <a:ext cx="897" cy="842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پ.ا</a:t>
              </a:r>
              <a:endParaRPr kumimoji="0" lang="fa-IR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90" name="AutoShape 14"/>
            <p:cNvSpPr>
              <a:spLocks noChangeArrowheads="1"/>
            </p:cNvSpPr>
            <p:nvPr/>
          </p:nvSpPr>
          <p:spPr bwMode="auto">
            <a:xfrm>
              <a:off x="8683" y="11498"/>
              <a:ext cx="1084" cy="786"/>
            </a:xfrm>
            <a:prstGeom prst="flowChartMagneticDisk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ر. ک. د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591" name="AutoShape 15"/>
            <p:cNvCxnSpPr>
              <a:cxnSpLocks noChangeShapeType="1"/>
            </p:cNvCxnSpPr>
            <p:nvPr/>
          </p:nvCxnSpPr>
          <p:spPr bwMode="auto">
            <a:xfrm rot="5400000" flipH="1" flipV="1">
              <a:off x="8676" y="10877"/>
              <a:ext cx="1205" cy="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4592" name="AutoShape 16"/>
            <p:cNvSpPr>
              <a:spLocks noChangeArrowheads="1"/>
            </p:cNvSpPr>
            <p:nvPr/>
          </p:nvSpPr>
          <p:spPr bwMode="auto">
            <a:xfrm>
              <a:off x="6235" y="10941"/>
              <a:ext cx="1631" cy="54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عملکردهای فعال</a:t>
              </a:r>
              <a:endParaRPr kumimoji="0" lang="fa-I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593" name="AutoShape 17"/>
            <p:cNvCxnSpPr>
              <a:cxnSpLocks noChangeShapeType="1"/>
            </p:cNvCxnSpPr>
            <p:nvPr/>
          </p:nvCxnSpPr>
          <p:spPr bwMode="auto">
            <a:xfrm>
              <a:off x="4836" y="11194"/>
              <a:ext cx="139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</p:cxnSp>
        <p:cxnSp>
          <p:nvCxnSpPr>
            <p:cNvPr id="24594" name="AutoShape 18"/>
            <p:cNvCxnSpPr>
              <a:cxnSpLocks noChangeShapeType="1"/>
            </p:cNvCxnSpPr>
            <p:nvPr/>
          </p:nvCxnSpPr>
          <p:spPr bwMode="auto">
            <a:xfrm flipV="1">
              <a:off x="6969" y="9985"/>
              <a:ext cx="0" cy="9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24595" name="AutoShape 19"/>
            <p:cNvCxnSpPr>
              <a:cxnSpLocks noChangeShapeType="1"/>
            </p:cNvCxnSpPr>
            <p:nvPr/>
          </p:nvCxnSpPr>
          <p:spPr bwMode="auto">
            <a:xfrm>
              <a:off x="6969" y="9985"/>
              <a:ext cx="96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</p:spPr>
        </p:cxnSp>
      </p:grpSp>
      <p:sp>
        <p:nvSpPr>
          <p:cNvPr id="23" name="Rectangle 22"/>
          <p:cNvSpPr/>
          <p:nvPr/>
        </p:nvSpPr>
        <p:spPr>
          <a:xfrm>
            <a:off x="6072198" y="2857496"/>
            <a:ext cx="1353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سفارشی سازی </a:t>
            </a:r>
          </a:p>
          <a:p>
            <a:pPr algn="ctr" rtl="1"/>
            <a:r>
              <a:rPr lang="fa-IR" b="1" dirty="0" smtClean="0">
                <a:latin typeface="Arial" pitchFamily="34" charset="0"/>
                <a:cs typeface="Arial" pitchFamily="34" charset="0"/>
              </a:rPr>
              <a:t>رابط</a:t>
            </a:r>
            <a:endParaRPr lang="fa-IR" b="1" dirty="0"/>
          </a:p>
        </p:txBody>
      </p:sp>
      <p:sp>
        <p:nvSpPr>
          <p:cNvPr id="24" name="Rectangle 23"/>
          <p:cNvSpPr/>
          <p:nvPr/>
        </p:nvSpPr>
        <p:spPr>
          <a:xfrm>
            <a:off x="3500430" y="3429000"/>
            <a:ext cx="1824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قواعد سفارشی سازی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7224" y="2928934"/>
            <a:ext cx="1500198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رخدادهای</a:t>
            </a:r>
          </a:p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پایگاه اطلاعاتی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428992" y="1285860"/>
            <a:ext cx="1500182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کاربران</a:t>
            </a:r>
          </a:p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b="1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رخدادها</a:t>
            </a:r>
            <a:endParaRPr lang="fa-I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57554" y="5786454"/>
            <a:ext cx="2143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sz="28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س. م. پ. د.</a:t>
            </a:r>
            <a:endParaRPr lang="fa-IR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5720" y="285728"/>
            <a:ext cx="842968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rtl="1" fontAlgn="base">
              <a:spcBef>
                <a:spcPct val="0"/>
              </a:spcBef>
              <a:spcAft>
                <a:spcPts val="1000"/>
              </a:spcAft>
            </a:pPr>
            <a:r>
              <a:rPr lang="fa-IR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Arial" pitchFamily="34" charset="0"/>
                <a:cs typeface="B Titr" pitchFamily="2" charset="-78"/>
              </a:rPr>
              <a:t>پیاده سازی رابط </a:t>
            </a:r>
            <a:r>
              <a:rPr lang="fa-IR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Arial" pitchFamily="34" charset="0"/>
                <a:cs typeface="B Titr" pitchFamily="2" charset="-78"/>
              </a:rPr>
              <a:t>کاربر</a:t>
            </a:r>
            <a:endParaRPr lang="fa-IR" sz="36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B Titr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785926"/>
            <a:ext cx="8229600" cy="42213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24078" marR="0" lvl="0" indent="-51435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+mj-lt"/>
              <a:buAutoNum type="arabicPeriod"/>
              <a:tabLst/>
              <a:defRPr/>
            </a:pPr>
            <a:endParaRPr kumimoji="0" lang="fa-I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B Roya" pitchFamily="2" charset="-78"/>
            </a:endParaRPr>
          </a:p>
          <a:p>
            <a:pPr marL="457200" indent="-457200" algn="ctr" rtl="1"/>
            <a:endParaRPr lang="fa-IR" sz="3200" b="1" dirty="0" smtClean="0"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cs typeface="B Roya" pitchFamily="2" charset="-78"/>
            </a:endParaRPr>
          </a:p>
          <a:p>
            <a:pPr marL="457200" indent="-457200" algn="ctr" rtl="1"/>
            <a:endParaRPr lang="fa-IR" sz="3200" b="1" dirty="0" smtClean="0"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cs typeface="B Roya" pitchFamily="2" charset="-78"/>
            </a:endParaRPr>
          </a:p>
          <a:p>
            <a:pPr marL="457200" indent="-457200" algn="ctr" rtl="1"/>
            <a:r>
              <a:rPr lang="fa-IR" sz="32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cs typeface="B Roya" pitchFamily="2" charset="-78"/>
              </a:rPr>
              <a:t>در نهایت </a:t>
            </a:r>
          </a:p>
          <a:p>
            <a:pPr marL="457200" indent="-457200" algn="ctr" rtl="1"/>
            <a:r>
              <a:rPr lang="fa-IR" sz="3200" b="1" dirty="0" smtClean="0"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cs typeface="B Roya" pitchFamily="2" charset="-78"/>
              </a:rPr>
              <a:t>رابط کاربر </a:t>
            </a:r>
            <a:r>
              <a:rPr lang="fa-IR" sz="32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cs typeface="B Roya" pitchFamily="2" charset="-78"/>
              </a:rPr>
              <a:t>باید برای </a:t>
            </a:r>
            <a:r>
              <a:rPr lang="fa-IR" sz="3200" b="1" dirty="0" smtClean="0"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cs typeface="B Roya" pitchFamily="2" charset="-78"/>
              </a:rPr>
              <a:t>کاربر</a:t>
            </a:r>
            <a:r>
              <a:rPr lang="fa-IR" sz="32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cs typeface="B Roya" pitchFamily="2" charset="-78"/>
              </a:rPr>
              <a:t> طراحی شود. </a:t>
            </a: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28596" y="571480"/>
            <a:ext cx="8229600" cy="11430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100" b="1" i="0" u="none" strike="noStrike" kern="1200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جمع</a:t>
            </a:r>
            <a:r>
              <a:rPr kumimoji="0" lang="fa-IR" sz="4100" b="1" i="0" u="none" strike="noStrike" kern="1200" spc="50" normalizeH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بندی</a:t>
            </a:r>
            <a:endParaRPr kumimoji="0" lang="en-US" sz="4100" b="1" i="0" u="none" strike="noStrike" kern="1200" spc="50" normalizeH="0" baseline="0" noProof="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1214414" y="642918"/>
          <a:ext cx="7000924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071670" y="5429264"/>
            <a:ext cx="4429156" cy="642942"/>
          </a:xfrm>
          <a:prstGeom prst="rect">
            <a:avLst/>
          </a:prstGeom>
          <a:effectLst>
            <a:outerShdw blurRad="50800" dist="38100" dir="5400000" rotWithShape="0">
              <a:srgbClr val="000000">
                <a:alpha val="35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cs typeface="+mj-cs"/>
              </a:rPr>
              <a:t>Ynorouzi@gmail.com</a:t>
            </a:r>
            <a:endParaRPr lang="en-US" sz="2400" dirty="0">
              <a:ln>
                <a:solidFill>
                  <a:schemeClr val="bg1">
                    <a:lumMod val="95000"/>
                  </a:schemeClr>
                </a:solidFill>
              </a:ln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285728"/>
            <a:ext cx="8858280" cy="868346"/>
          </a:xfrm>
          <a:prstGeom prst="rect">
            <a:avLst/>
          </a:prstGeom>
        </p:spPr>
        <p:txBody>
          <a:bodyPr>
            <a:noAutofit/>
          </a:bodyPr>
          <a:lstStyle/>
          <a:p>
            <a:pPr lvl="1" algn="just" rtl="1"/>
            <a:r>
              <a:rPr lang="fa-IR" sz="3200" b="1" dirty="0" smtClean="0">
                <a:solidFill>
                  <a:srgbClr val="C00000"/>
                </a:solidFill>
                <a:cs typeface="B Titr" pitchFamily="2" charset="-78"/>
              </a:rPr>
              <a:t>حوزه های مطالعاتی و وابسته در سیستمهای اطلاعاتی</a:t>
            </a:r>
            <a:endParaRPr lang="en-US" sz="3200" b="1" dirty="0">
              <a:solidFill>
                <a:srgbClr val="C00000"/>
              </a:solidFill>
              <a:cs typeface="B Titr" pitchFamily="2" charset="-78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28667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/>
          <p:cNvSpPr/>
          <p:nvPr/>
        </p:nvSpPr>
        <p:spPr>
          <a:xfrm>
            <a:off x="714348" y="3429000"/>
            <a:ext cx="1643074" cy="114300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 smtClean="0">
                <a:solidFill>
                  <a:schemeClr val="bg1"/>
                </a:solidFill>
              </a:rPr>
              <a:t>Information Science</a:t>
            </a:r>
            <a:endParaRPr lang="en-US" sz="1500" b="1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285984" y="3571876"/>
            <a:ext cx="428628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143108" y="6072206"/>
            <a:ext cx="45720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 </a:t>
            </a:r>
            <a:r>
              <a:rPr lang="en-US" sz="1400" dirty="0" err="1" smtClean="0"/>
              <a:t>Effy</a:t>
            </a:r>
            <a:r>
              <a:rPr lang="en-US" sz="1400" dirty="0" smtClean="0"/>
              <a:t> Oz, Andy Jones  (2008)</a:t>
            </a:r>
            <a:endParaRPr lang="en-US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  <a:p>
            <a:pPr marL="365760" marR="0" lvl="0" indent="-256032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>
            <a:normAutofit fontScale="3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  <a:t/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B Titr" pitchFamily="2" charset="-78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14400" y="277813"/>
            <a:ext cx="7772400" cy="579419"/>
          </a:xfrm>
          <a:prstGeom prst="rect">
            <a:avLst/>
          </a:prstGeom>
        </p:spPr>
        <p:txBody>
          <a:bodyPr/>
          <a:lstStyle/>
          <a:p>
            <a:pPr lvl="0" algn="ctr" rtl="1">
              <a:spcBef>
                <a:spcPct val="0"/>
              </a:spcBef>
            </a:pPr>
            <a:r>
              <a:rPr kumimoji="0" lang="fa-IR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فضای طراحی</a:t>
            </a:r>
            <a:r>
              <a:rPr kumimoji="0" lang="fa-IR" sz="38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 در </a:t>
            </a:r>
            <a:r>
              <a:rPr lang="fa-IR" sz="3800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B Titr" pitchFamily="2" charset="-78"/>
              </a:rPr>
              <a:t>سیستمهای اطلاعاتی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28662" y="2500306"/>
          <a:ext cx="5000660" cy="3429024"/>
        </p:xfrm>
        <a:graphic>
          <a:graphicData uri="http://schemas.openxmlformats.org/presentationml/2006/ole">
            <p:oleObj spid="_x0000_s1026" name="Micrografx FlowCharter 7 Document" r:id="rId3" imgW="3754800" imgH="3080520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928662" y="1214422"/>
            <a:ext cx="72152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آرمز (1997)، </a:t>
            </a:r>
            <a:r>
              <a:rPr lang="fa-IR" sz="2000" dirty="0" smtClean="0">
                <a:latin typeface="Times New Roman" pitchFamily="18" charset="0"/>
                <a:cs typeface="B Roya" pitchFamily="2" charset="-78"/>
              </a:rPr>
              <a:t>اجزا سیستم های اطلاعاتی با تاکید بر کتابخانه های دیجیتالی را شامل موارد زیر می داند. 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فناوری</a:t>
            </a:r>
            <a:r>
              <a:rPr lang="fa-IR" sz="2000" dirty="0" smtClean="0">
                <a:latin typeface="Times New Roman" pitchFamily="18" charset="0"/>
                <a:cs typeface="B Roya" pitchFamily="2" charset="-78"/>
              </a:rPr>
              <a:t> (سیستم)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2000" dirty="0" smtClean="0">
                <a:latin typeface="Times New Roman" pitchFamily="18" charset="0"/>
                <a:cs typeface="B Roya" pitchFamily="2" charset="-78"/>
              </a:rPr>
              <a:t> رابط کاربر </a:t>
            </a:r>
          </a:p>
          <a:p>
            <a:pPr lvl="1" algn="r" rtl="1">
              <a:buFont typeface="Arial" pitchFamily="34" charset="0"/>
              <a:buChar char="•"/>
            </a:pPr>
            <a:r>
              <a:rPr lang="fa-IR" sz="2000" dirty="0" smtClean="0">
                <a:latin typeface="Times New Roman" pitchFamily="18" charset="0"/>
                <a:cs typeface="B Roya" pitchFamily="2" charset="-78"/>
              </a:rPr>
              <a:t> و....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محتوا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خدمات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2000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جامعه استفاده کننده</a:t>
            </a: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B Roya" pitchFamily="2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marR="0" lvl="0" indent="-256032" algn="just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400" dirty="0" smtClean="0">
                <a:cs typeface="B Roya" pitchFamily="2" charset="-78"/>
              </a:rPr>
              <a:t>ساراسويك (</a:t>
            </a:r>
            <a:r>
              <a:rPr lang="fa-IR" sz="2400" dirty="0" smtClean="0">
                <a:cs typeface="B Roya" pitchFamily="2" charset="-78"/>
              </a:rPr>
              <a:t>1999</a:t>
            </a:r>
            <a:r>
              <a:rPr lang="ar-SA" sz="2400" dirty="0" smtClean="0">
                <a:cs typeface="B Roya" pitchFamily="2" charset="-78"/>
              </a:rPr>
              <a:t>) </a:t>
            </a:r>
            <a:r>
              <a:rPr lang="ar-SA" sz="2400" dirty="0" smtClean="0">
                <a:solidFill>
                  <a:srgbClr val="C00000"/>
                </a:solidFill>
                <a:cs typeface="B Roya" pitchFamily="2" charset="-78"/>
              </a:rPr>
              <a:t>تعامل</a:t>
            </a:r>
            <a:r>
              <a:rPr lang="ar-SA" sz="2400" dirty="0" smtClean="0">
                <a:cs typeface="B Roya" pitchFamily="2" charset="-78"/>
              </a:rPr>
              <a:t> را اين‌گونه تعريف مي‌كند: </a:t>
            </a:r>
            <a:r>
              <a:rPr lang="fa-IR" sz="2400" dirty="0" smtClean="0">
                <a:cs typeface="B Roya" pitchFamily="2" charset="-78"/>
              </a:rPr>
              <a:t>"</a:t>
            </a:r>
            <a:r>
              <a:rPr lang="ar-SA" sz="2400" dirty="0" smtClean="0">
                <a:solidFill>
                  <a:schemeClr val="bg2">
                    <a:lumMod val="50000"/>
                  </a:schemeClr>
                </a:solidFill>
                <a:cs typeface="B Roya" pitchFamily="2" charset="-78"/>
              </a:rPr>
              <a:t>تبادل بين عوامل شركت‌كننده از طريق مجموعه‌اي از كانال‌ها (محيط‌هاي رابط) كه در آن هدف تغيير در وضعيت دانش خود، فرد يا افراد</a:t>
            </a:r>
            <a:r>
              <a:rPr lang="fa-IR" sz="2400" dirty="0" smtClean="0">
                <a:solidFill>
                  <a:schemeClr val="bg2">
                    <a:lumMod val="50000"/>
                  </a:schemeClr>
                </a:solidFill>
                <a:cs typeface="B Roya" pitchFamily="2" charset="-78"/>
              </a:rPr>
              <a:t> </a:t>
            </a:r>
            <a:r>
              <a:rPr lang="ar-SA" sz="2400" dirty="0" smtClean="0">
                <a:solidFill>
                  <a:schemeClr val="bg2">
                    <a:lumMod val="50000"/>
                  </a:schemeClr>
                </a:solidFill>
                <a:cs typeface="B Roya" pitchFamily="2" charset="-78"/>
              </a:rPr>
              <a:t>ديگر است</a:t>
            </a:r>
            <a:r>
              <a:rPr lang="fa-IR" sz="2400" dirty="0" smtClean="0">
                <a:cs typeface="B Roya" pitchFamily="2" charset="-78"/>
              </a:rPr>
              <a:t>"</a:t>
            </a:r>
            <a:r>
              <a:rPr lang="ar-SA" sz="2400" dirty="0" smtClean="0">
                <a:cs typeface="B Roya" pitchFamily="2" charset="-78"/>
              </a:rPr>
              <a:t>. </a:t>
            </a:r>
            <a:r>
              <a:rPr lang="fa-IR" sz="2400" dirty="0" smtClean="0">
                <a:cs typeface="B Roya" pitchFamily="2" charset="-78"/>
              </a:rPr>
              <a:t>به بیان دیگر </a:t>
            </a:r>
            <a:r>
              <a:rPr lang="ar-SA" sz="2400" dirty="0" smtClean="0">
                <a:cs typeface="B Roya" pitchFamily="2" charset="-78"/>
              </a:rPr>
              <a:t>تعامل انسان </a:t>
            </a:r>
            <a:r>
              <a:rPr lang="fa-IR" sz="2400" dirty="0" smtClean="0">
                <a:cs typeface="B Roya" pitchFamily="2" charset="-78"/>
              </a:rPr>
              <a:t>با </a:t>
            </a:r>
            <a:r>
              <a:rPr lang="ar-SA" sz="2400" dirty="0" smtClean="0">
                <a:cs typeface="B Roya" pitchFamily="2" charset="-78"/>
              </a:rPr>
              <a:t>رايانه، حوزه‌‌اي است </a:t>
            </a:r>
            <a:r>
              <a:rPr lang="fa-IR" sz="2400" dirty="0" smtClean="0">
                <a:cs typeface="B Roya" pitchFamily="2" charset="-78"/>
              </a:rPr>
              <a:t>که در رابطه با </a:t>
            </a:r>
            <a:r>
              <a:rPr lang="ar-SA" sz="2400" dirty="0" smtClean="0">
                <a:cs typeface="B Roya" pitchFamily="2" charset="-78"/>
              </a:rPr>
              <a:t>مطالعه، طراحي، ساخت و اجراي نظام‌هاي تعاملي انسان محور </a:t>
            </a:r>
            <a:r>
              <a:rPr lang="fa-IR" sz="2400" dirty="0" smtClean="0">
                <a:cs typeface="B Roya" pitchFamily="2" charset="-78"/>
              </a:rPr>
              <a:t>فعالیت می کند.</a:t>
            </a:r>
            <a:r>
              <a:rPr lang="ar-SA" sz="2400" dirty="0" smtClean="0">
                <a:cs typeface="B Roya" pitchFamily="2" charset="-78"/>
              </a:rPr>
              <a:t> </a:t>
            </a:r>
            <a:endParaRPr lang="en-US" sz="2400" dirty="0" smtClean="0">
              <a:cs typeface="B Roya" pitchFamily="2" charset="-78"/>
            </a:endParaRPr>
          </a:p>
          <a:p>
            <a:pPr marL="36576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fa-IR" sz="2400" u="sng" dirty="0" smtClean="0">
              <a:solidFill>
                <a:srgbClr val="FF0000"/>
              </a:solidFill>
              <a:latin typeface="Times New Roman" pitchFamily="18" charset="0"/>
              <a:cs typeface="B Roya" pitchFamily="2" charset="-78"/>
            </a:endParaRPr>
          </a:p>
          <a:p>
            <a:pPr marL="36576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ar-SA" sz="2400" u="sng" dirty="0" smtClean="0">
                <a:solidFill>
                  <a:srgbClr val="FF0000"/>
                </a:solidFill>
                <a:latin typeface="Times New Roman" pitchFamily="18" charset="0"/>
                <a:cs typeface="B Roya" pitchFamily="2" charset="-78"/>
              </a:rPr>
              <a:t>تعامل انسان با رایانه </a:t>
            </a:r>
            <a:r>
              <a:rPr lang="ar-SA" sz="2400" dirty="0" smtClean="0">
                <a:latin typeface="Times New Roman" pitchFamily="18" charset="0"/>
                <a:cs typeface="B Roya" pitchFamily="2" charset="-78"/>
              </a:rPr>
              <a:t>حوزه‌ای بین رشته‌ای است که با علومی همچون روانشناسی، کامپیوتر، روانشناسی شناختی، مهندسی، هوش مصنوعی، کتابداری و اطلاع‌رسانی، کارپژوهی در ارتباط است. اخیراً علوم دیگری همچون جامعه شناسی، هنر و برخی علوم دیگر ازجمله زیبایی شناسی در حال ورود به این حوزه هستند</a:t>
            </a:r>
            <a:r>
              <a:rPr lang="fa-IR" sz="2400" dirty="0" smtClean="0">
                <a:latin typeface="Times New Roman" pitchFamily="18" charset="0"/>
                <a:cs typeface="B Roya" pitchFamily="2" charset="-78"/>
              </a:rPr>
              <a:t>. </a:t>
            </a:r>
            <a:endParaRPr lang="en-US" sz="2400" dirty="0" smtClean="0">
              <a:latin typeface="Times New Roman" pitchFamily="18" charset="0"/>
              <a:cs typeface="B Roya" pitchFamily="2" charset="-78"/>
            </a:endParaRPr>
          </a:p>
          <a:p>
            <a:pPr marL="365760" marR="0" lvl="0" indent="-256032" algn="just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3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kumimoji="0" lang="en-US" sz="27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B Roya" pitchFamily="2" charset="-78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100" b="1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تعامل انسان با رایانه</a:t>
            </a:r>
            <a:endParaRPr kumimoji="0" lang="en-US" sz="41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sp>
        <p:nvSpPr>
          <p:cNvPr id="4" name="Left Arrow 3"/>
          <p:cNvSpPr/>
          <p:nvPr/>
        </p:nvSpPr>
        <p:spPr>
          <a:xfrm>
            <a:off x="4357686" y="5572140"/>
            <a:ext cx="1143008" cy="357190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85720" y="1142984"/>
          <a:ext cx="8643998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lvl="1" algn="ctr" rtl="1"/>
            <a:r>
              <a:rPr lang="fa-IR" sz="4000" b="1" dirty="0" smtClean="0">
                <a:solidFill>
                  <a:srgbClr val="C00000"/>
                </a:solidFill>
                <a:cs typeface="B Titr" pitchFamily="2" charset="-78"/>
              </a:rPr>
              <a:t>حوزه های درگیر در تعامل انسان با رایانه</a:t>
            </a:r>
            <a:endParaRPr lang="en-US" sz="4000" b="1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868" y="6143644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err="1" smtClean="0"/>
              <a:t>Nanni</a:t>
            </a:r>
            <a:r>
              <a:rPr lang="en-AU" dirty="0" smtClean="0"/>
              <a:t>, P. (2004)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just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fa-IR" sz="23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lvl="0" indent="-256032" algn="just" rtl="1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kumimoji="0" lang="en-US" sz="27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100" b="1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itchFamily="18" charset="0"/>
                <a:ea typeface="+mj-ea"/>
                <a:cs typeface="B Titr" pitchFamily="2" charset="-78"/>
              </a:rPr>
              <a:t>تعامل انسان با رایانه</a:t>
            </a:r>
            <a:endParaRPr kumimoji="0" lang="en-US" sz="4100" b="1" i="0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ea typeface="+mj-ea"/>
              <a:cs typeface="B Titr" pitchFamily="2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000100" y="1357298"/>
          <a:ext cx="7000924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643042" y="6143644"/>
            <a:ext cx="557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dirty="0" smtClean="0"/>
              <a:t>مدل هفت مرحله‌اي تعامل نورمن</a:t>
            </a:r>
            <a:r>
              <a:rPr lang="en-US" dirty="0" smtClean="0"/>
              <a:t> (in </a:t>
            </a:r>
            <a:r>
              <a:rPr lang="en-US" dirty="0" err="1" smtClean="0"/>
              <a:t>Marinilli</a:t>
            </a:r>
            <a:r>
              <a:rPr lang="en-US" dirty="0" smtClean="0"/>
              <a:t>, 2005, pt. 1)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2909</TotalTime>
  <Words>2588</Words>
  <Application>Microsoft Office PowerPoint</Application>
  <PresentationFormat>On-screen Show (4:3)</PresentationFormat>
  <Paragraphs>394</Paragraphs>
  <Slides>48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Arial</vt:lpstr>
      <vt:lpstr>Calibri</vt:lpstr>
      <vt:lpstr>B Titr</vt:lpstr>
      <vt:lpstr>Times New Roman</vt:lpstr>
      <vt:lpstr>Wingdings 3</vt:lpstr>
      <vt:lpstr>B Roya</vt:lpstr>
      <vt:lpstr>B Nazanin</vt:lpstr>
      <vt:lpstr>Wingdings</vt:lpstr>
      <vt:lpstr>Verdana</vt:lpstr>
      <vt:lpstr>B Lotus</vt:lpstr>
      <vt:lpstr>Wingdings 2</vt:lpstr>
      <vt:lpstr>Concourse</vt:lpstr>
      <vt:lpstr>Micrografx FlowCharter 7 Document</vt:lpstr>
      <vt:lpstr>Visio</vt:lpstr>
      <vt:lpstr>Slide 1</vt:lpstr>
      <vt:lpstr>ملاحظاتي پيرامون طراحي رابط كاربر در سيستمهاي اطلاعاتي نوين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Pars Azarakhsh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Reza Beigy</dc:creator>
  <cp:lastModifiedBy>My</cp:lastModifiedBy>
  <cp:revision>876</cp:revision>
  <dcterms:created xsi:type="dcterms:W3CDTF">2010-01-24T13:46:55Z</dcterms:created>
  <dcterms:modified xsi:type="dcterms:W3CDTF">2011-04-15T07:22:23Z</dcterms:modified>
</cp:coreProperties>
</file>