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sldIdLst>
    <p:sldId id="256" r:id="rId2"/>
    <p:sldId id="257" r:id="rId3"/>
    <p:sldId id="258" r:id="rId4"/>
    <p:sldId id="259" r:id="rId5"/>
    <p:sldId id="289" r:id="rId6"/>
    <p:sldId id="291" r:id="rId7"/>
    <p:sldId id="290" r:id="rId8"/>
    <p:sldId id="261" r:id="rId9"/>
    <p:sldId id="262" r:id="rId10"/>
    <p:sldId id="264" r:id="rId11"/>
    <p:sldId id="286" r:id="rId12"/>
    <p:sldId id="287" r:id="rId13"/>
    <p:sldId id="265" r:id="rId14"/>
    <p:sldId id="268" r:id="rId15"/>
    <p:sldId id="279" r:id="rId16"/>
    <p:sldId id="267" r:id="rId17"/>
    <p:sldId id="292" r:id="rId18"/>
    <p:sldId id="273" r:id="rId19"/>
    <p:sldId id="288" r:id="rId20"/>
    <p:sldId id="277" r:id="rId21"/>
    <p:sldId id="280" r:id="rId22"/>
    <p:sldId id="281" r:id="rId23"/>
    <p:sldId id="282" r:id="rId24"/>
    <p:sldId id="283" r:id="rId25"/>
    <p:sldId id="284" r:id="rId26"/>
    <p:sldId id="285" r:id="rId27"/>
    <p:sldId id="269" r:id="rId28"/>
    <p:sldId id="293" r:id="rId29"/>
    <p:sldId id="294" r:id="rId30"/>
    <p:sldId id="295" r:id="rId31"/>
    <p:sldId id="297" r:id="rId32"/>
    <p:sldId id="298" r:id="rId33"/>
    <p:sldId id="299" r:id="rId34"/>
    <p:sldId id="300" r:id="rId35"/>
    <p:sldId id="301" r:id="rId36"/>
    <p:sldId id="302" r:id="rId37"/>
    <p:sldId id="30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02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9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9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7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720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4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4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0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959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3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4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668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31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5119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00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76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84ED-A65F-4DCA-97AA-39BDC53A38FC}" type="datetimeFigureOut">
              <a:rPr lang="en-US" smtClean="0"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F697777-415A-457D-A75F-C4A380693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نتیجه تصویری برای بسم الله الرحمن الرحیم"/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1608138" y="1693863"/>
            <a:ext cx="7767637" cy="164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 dirty="0"/>
          </a:p>
        </p:txBody>
      </p:sp>
      <p:sp>
        <p:nvSpPr>
          <p:cNvPr id="4" name="AutoShape 4" descr="نتیجه تصویری برای بسم الله الرحمن الرحی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5" name="AutoShape 6" descr="نتیجه تصویری برای بسم الله الرحمن الرحیم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6" name="AutoShape 8" descr="نتیجه تصویری برای بسم الله الرحمن الرحیم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pic>
        <p:nvPicPr>
          <p:cNvPr id="2058" name="Picture 10" descr="نتیجه تصویری برای بسم الله الرحمن الرحی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65" y="312737"/>
            <a:ext cx="8440206" cy="594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97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>
                <a:cs typeface="B Titr" panose="00000700000000000000" pitchFamily="2" charset="-78"/>
              </a:rPr>
              <a:t> </a:t>
            </a:r>
            <a:r>
              <a:rPr lang="fa-IR" dirty="0" smtClean="0">
                <a:cs typeface="B Titr" panose="00000700000000000000" pitchFamily="2" charset="-78"/>
              </a:rPr>
              <a:t>استانداردهای </a:t>
            </a:r>
            <a:r>
              <a:rPr lang="en-US" dirty="0" smtClean="0">
                <a:cs typeface="B Titr" panose="00000700000000000000" pitchFamily="2" charset="-78"/>
              </a:rPr>
              <a:t>IEEE </a:t>
            </a:r>
            <a:r>
              <a:rPr lang="fa-IR" dirty="0" smtClean="0">
                <a:cs typeface="B Titr" panose="00000700000000000000" pitchFamily="2" charset="-78"/>
              </a:rPr>
              <a:t> در ساخت نرم‌افزار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dirty="0">
                <a:cs typeface="B Titr" panose="00000700000000000000" pitchFamily="2" charset="-78"/>
              </a:rPr>
              <a:t>استانداردهای مهندسی نرم‌افزار فرایند </a:t>
            </a:r>
            <a:r>
              <a:rPr lang="fa-IR" dirty="0" smtClean="0">
                <a:cs typeface="B Titr" panose="00000700000000000000" pitchFamily="2" charset="-78"/>
              </a:rPr>
              <a:t>توسعه </a:t>
            </a:r>
            <a:r>
              <a:rPr lang="fa-IR" dirty="0">
                <a:cs typeface="B Titr" panose="00000700000000000000" pitchFamily="2" charset="-78"/>
              </a:rPr>
              <a:t>و اعتبارسنجی نرم‌افزار در سازمان را تعریف می‌کنند</a:t>
            </a:r>
            <a:r>
              <a:rPr lang="fa-IR" dirty="0" smtClean="0">
                <a:cs typeface="B Titr" panose="00000700000000000000" pitchFamily="2" charset="-78"/>
              </a:rPr>
              <a:t>.</a:t>
            </a:r>
            <a:endParaRPr lang="en-US" dirty="0" smtClean="0">
              <a:cs typeface="B Titr" panose="00000700000000000000" pitchFamily="2" charset="-78"/>
            </a:endParaRPr>
          </a:p>
          <a:p>
            <a:pPr algn="just" rtl="1"/>
            <a:r>
              <a:rPr lang="fa-IR" dirty="0" smtClean="0">
                <a:cs typeface="B Titr" panose="00000700000000000000" pitchFamily="2" charset="-78"/>
              </a:rPr>
              <a:t> این استانداردها مشخص می‌کنند که کدام طرح‌ها، گزارش‌ها و سایر مستندات باید در پروژه نرم‌افزاری ایجاد شوند</a:t>
            </a:r>
            <a:endParaRPr lang="en-US" dirty="0" smtClean="0">
              <a:cs typeface="B Titr" panose="00000700000000000000" pitchFamily="2" charset="-78"/>
            </a:endParaRPr>
          </a:p>
          <a:p>
            <a:pPr algn="just" rtl="1"/>
            <a:r>
              <a:rPr lang="fa-IR" dirty="0" smtClean="0">
                <a:cs typeface="B Titr" panose="00000700000000000000" pitchFamily="2" charset="-78"/>
              </a:rPr>
              <a:t> مشخص می‌کنند که این مستندات چگونه ارزیابی و تأیید شوند.</a:t>
            </a:r>
          </a:p>
          <a:p>
            <a:pPr algn="just" rtl="1"/>
            <a:r>
              <a:rPr lang="fa-IR" dirty="0" smtClean="0">
                <a:cs typeface="B Titr" panose="00000700000000000000" pitchFamily="2" charset="-78"/>
              </a:rPr>
              <a:t> این استانداردهای عناوین زیادی شامل تحلیل نیازمندیهای مدیریتی پروژه، طراحی، تصدیق و صحه‌گذاری، آزمون، مدیریت پیکربندی و سایر جنبه‌های مهم مهندسی نرم‌افزار را پوشش می‌دهند.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68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dirty="0" smtClean="0">
                <a:cs typeface="B Titr" panose="00000700000000000000" pitchFamily="2" charset="-78"/>
              </a:rPr>
              <a:t>فواید پیاده‌سازی استانداردهای مهندسی </a:t>
            </a:r>
            <a:r>
              <a:rPr lang="ar-SA" dirty="0" smtClean="0">
                <a:cs typeface="B Titr" panose="00000700000000000000" pitchFamily="2" charset="-78"/>
              </a:rPr>
              <a:t>نرم‌افزار</a:t>
            </a:r>
            <a:r>
              <a:rPr lang="en-US" dirty="0" smtClean="0">
                <a:cs typeface="B Titr" panose="00000700000000000000" pitchFamily="2" charset="-78"/>
              </a:rPr>
              <a:t/>
            </a:r>
            <a:br>
              <a:rPr lang="en-US" dirty="0" smtClean="0">
                <a:cs typeface="B Titr" panose="00000700000000000000" pitchFamily="2" charset="-78"/>
              </a:rPr>
            </a:b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SA" dirty="0" smtClean="0">
                <a:cs typeface="B Titr" panose="00000700000000000000" pitchFamily="2" charset="-78"/>
              </a:rPr>
              <a:t>افزایش </a:t>
            </a:r>
            <a:r>
              <a:rPr lang="ar-SA" dirty="0">
                <a:cs typeface="B Titr" panose="00000700000000000000" pitchFamily="2" charset="-78"/>
              </a:rPr>
              <a:t>کیفیت نرم‌افزار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کاهش هزینه و زمان پروژه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بهبود مدیریت پذیری پروژه‌های نرم‌افزاری</a:t>
            </a:r>
            <a:endParaRPr lang="en-US" dirty="0">
              <a:cs typeface="B Titr" panose="00000700000000000000" pitchFamily="2" charset="-78"/>
            </a:endParaRPr>
          </a:p>
          <a:p>
            <a:pPr algn="r"/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928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کیفیت نرم‌افزار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SA" i="1" dirty="0">
                <a:cs typeface="B Titr" panose="00000700000000000000" pitchFamily="2" charset="-78"/>
              </a:rPr>
              <a:t>استانداردهای مهندسی نرم‌افزار اگر به خوبی فهمیده شوند و اگر به طور مناسبی </a:t>
            </a:r>
            <a:r>
              <a:rPr lang="fa-IR" i="1" dirty="0">
                <a:cs typeface="B Titr" panose="00000700000000000000" pitchFamily="2" charset="-78"/>
              </a:rPr>
              <a:t>پیاده‌سازی</a:t>
            </a:r>
            <a:r>
              <a:rPr lang="ar-SA" i="1" dirty="0">
                <a:cs typeface="B Titr" panose="00000700000000000000" pitchFamily="2" charset="-78"/>
              </a:rPr>
              <a:t> شوند. یک سیستم کیفی یا یک رویکرد نظام مند برای اطمینان از کیفیت نرم‌افزار را </a:t>
            </a:r>
            <a:r>
              <a:rPr lang="fa-IR" i="1" dirty="0" smtClean="0">
                <a:cs typeface="B Titr" panose="00000700000000000000" pitchFamily="2" charset="-78"/>
              </a:rPr>
              <a:t>بوجود </a:t>
            </a:r>
            <a:r>
              <a:rPr lang="ar-SA" i="1" dirty="0" smtClean="0">
                <a:cs typeface="B Titr" panose="00000700000000000000" pitchFamily="2" charset="-78"/>
              </a:rPr>
              <a:t>می‌آورند</a:t>
            </a:r>
            <a:endParaRPr lang="fa-IR" i="1" dirty="0" smtClean="0">
              <a:cs typeface="B Titr" panose="00000700000000000000" pitchFamily="2" charset="-78"/>
            </a:endParaRPr>
          </a:p>
          <a:p>
            <a:pPr marL="0" indent="0" algn="ctr" rtl="1">
              <a:buNone/>
            </a:pPr>
            <a:r>
              <a:rPr lang="ar-SA" i="1" dirty="0" smtClean="0">
                <a:cs typeface="B Titr" panose="00000700000000000000" pitchFamily="2" charset="-78"/>
              </a:rPr>
              <a:t>استاندارد </a:t>
            </a:r>
            <a:r>
              <a:rPr lang="en-US" i="1" dirty="0">
                <a:cs typeface="B Titr" panose="00000700000000000000" pitchFamily="2" charset="-78"/>
              </a:rPr>
              <a:t>IEEE 610-1990</a:t>
            </a:r>
            <a:r>
              <a:rPr lang="fa-IR" i="1" dirty="0">
                <a:cs typeface="B Titr" panose="00000700000000000000" pitchFamily="2" charset="-78"/>
              </a:rPr>
              <a:t> </a:t>
            </a:r>
            <a:r>
              <a:rPr lang="fa-IR" i="1" dirty="0" smtClean="0">
                <a:cs typeface="B Titr" panose="00000700000000000000" pitchFamily="2" charset="-78"/>
              </a:rPr>
              <a:t>کیفیت نرم‌افزار را به </a:t>
            </a:r>
            <a:r>
              <a:rPr lang="fa-IR" i="1" dirty="0">
                <a:cs typeface="B Titr" panose="00000700000000000000" pitchFamily="2" charset="-78"/>
              </a:rPr>
              <a:t>صورت زیر تعریف </a:t>
            </a:r>
            <a:r>
              <a:rPr lang="fa-IR" i="1" dirty="0" smtClean="0">
                <a:cs typeface="B Titr" panose="00000700000000000000" pitchFamily="2" charset="-78"/>
              </a:rPr>
              <a:t>می‌کند</a:t>
            </a:r>
          </a:p>
          <a:p>
            <a:pPr algn="ctr" rtl="1"/>
            <a:r>
              <a:rPr lang="ar-SA" i="1" dirty="0" smtClean="0">
                <a:cs typeface="B Titr" panose="00000700000000000000" pitchFamily="2" charset="-78"/>
              </a:rPr>
              <a:t>درجه </a:t>
            </a:r>
            <a:r>
              <a:rPr lang="ar-SA" i="1" dirty="0">
                <a:cs typeface="B Titr" panose="00000700000000000000" pitchFamily="2" charset="-78"/>
              </a:rPr>
              <a:t>یا میزانی که یک سیستم، جزء</a:t>
            </a:r>
            <a:r>
              <a:rPr lang="fa-IR" i="1" dirty="0">
                <a:cs typeface="B Titr" panose="00000700000000000000" pitchFamily="2" charset="-78"/>
              </a:rPr>
              <a:t>(مؤلفه)</a:t>
            </a:r>
            <a:r>
              <a:rPr lang="ar-SA" i="1" dirty="0">
                <a:cs typeface="B Titr" panose="00000700000000000000" pitchFamily="2" charset="-78"/>
              </a:rPr>
              <a:t>، یا </a:t>
            </a:r>
            <a:r>
              <a:rPr lang="ar-SA" i="1" dirty="0" smtClean="0">
                <a:cs typeface="B Titr" panose="00000700000000000000" pitchFamily="2" charset="-78"/>
              </a:rPr>
              <a:t>فرایند</a:t>
            </a:r>
            <a:r>
              <a:rPr lang="fa-IR" i="1" dirty="0" smtClean="0">
                <a:cs typeface="B Titr" panose="00000700000000000000" pitchFamily="2" charset="-78"/>
              </a:rPr>
              <a:t>،</a:t>
            </a:r>
            <a:r>
              <a:rPr lang="ar-SA" i="1" dirty="0" smtClean="0">
                <a:cs typeface="B Titr" panose="00000700000000000000" pitchFamily="2" charset="-78"/>
              </a:rPr>
              <a:t> </a:t>
            </a:r>
            <a:r>
              <a:rPr lang="fa-IR" i="1" dirty="0">
                <a:cs typeface="B Titr" panose="00000700000000000000" pitchFamily="2" charset="-78"/>
              </a:rPr>
              <a:t>نیازمندیهای مشخصی را براورده می‌سازد.</a:t>
            </a:r>
            <a:endParaRPr lang="en-US" dirty="0">
              <a:cs typeface="B Titr" panose="00000700000000000000" pitchFamily="2" charset="-78"/>
            </a:endParaRPr>
          </a:p>
          <a:p>
            <a:pPr algn="r" rtl="1"/>
            <a:r>
              <a:rPr lang="ar-SA" i="1" dirty="0">
                <a:cs typeface="B Titr" panose="00000700000000000000" pitchFamily="2" charset="-78"/>
              </a:rPr>
              <a:t>درجه یا میزانی که یک سیستم، جزء یا فرایند نیازها یا انتظارات یک کاربر یا مشتری را براورده می‌سازد.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endParaRPr lang="fa-IR" i="1" dirty="0" smtClean="0">
              <a:cs typeface="B Titr" panose="00000700000000000000" pitchFamily="2" charset="-78"/>
            </a:endParaRPr>
          </a:p>
          <a:p>
            <a:pPr algn="just" rt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1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>
                <a:cs typeface="B Titr" panose="00000700000000000000" pitchFamily="2" charset="-78"/>
              </a:rPr>
              <a:t>فرآیند </a:t>
            </a:r>
            <a:r>
              <a:rPr lang="en-US" dirty="0" smtClean="0">
                <a:cs typeface="B Titr" panose="00000700000000000000" pitchFamily="2" charset="-78"/>
              </a:rPr>
              <a:t>SDLC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50" y="1133104"/>
            <a:ext cx="7730836" cy="598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86" y="1435964"/>
            <a:ext cx="7784171" cy="46106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مدل آبشاری توسعۀ نرم‌افزار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540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419" y="181991"/>
            <a:ext cx="8596668" cy="1337354"/>
          </a:xfrm>
        </p:spPr>
        <p:txBody>
          <a:bodyPr/>
          <a:lstStyle/>
          <a:p>
            <a:pPr marL="0" indent="0" algn="ctr">
              <a:buNone/>
            </a:pPr>
            <a:r>
              <a:rPr lang="fa-IR" dirty="0" smtClean="0">
                <a:cs typeface="B Titr" panose="00000700000000000000" pitchFamily="2" charset="-78"/>
              </a:rPr>
              <a:t>مدل نمونه‌سازی برای تولید نرم‌افزار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95" y="865182"/>
            <a:ext cx="7120601" cy="458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استانداردهای </a:t>
            </a:r>
            <a:r>
              <a:rPr lang="en-US" dirty="0" smtClean="0"/>
              <a:t>IEEE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IEEE/EIA 12207 </a:t>
            </a:r>
            <a:endParaRPr lang="fa-IR" dirty="0" smtClean="0"/>
          </a:p>
          <a:p>
            <a:pPr algn="r" rtl="1"/>
            <a:r>
              <a:rPr lang="en-US" dirty="0"/>
              <a:t>IEEE 730</a:t>
            </a:r>
            <a:r>
              <a:rPr lang="fa-IR" dirty="0"/>
              <a:t>: طرح‌های تضمین کیفیت نرم‌افزار</a:t>
            </a:r>
            <a:endParaRPr lang="en-US" dirty="0"/>
          </a:p>
          <a:p>
            <a:pPr algn="r" rtl="1"/>
            <a:r>
              <a:rPr lang="en-US" dirty="0"/>
              <a:t>IEEE 828</a:t>
            </a:r>
            <a:r>
              <a:rPr lang="fa-IR" dirty="0"/>
              <a:t>: طرح‌های مدیریت پیکربندی نرم‌افزار</a:t>
            </a:r>
            <a:endParaRPr lang="en-US" dirty="0"/>
          </a:p>
          <a:p>
            <a:pPr algn="r" rtl="1"/>
            <a:r>
              <a:rPr lang="en-US" dirty="0"/>
              <a:t>IEEE 830</a:t>
            </a:r>
            <a:r>
              <a:rPr lang="fa-IR" dirty="0"/>
              <a:t>: مشخصات نیازمندیهای نرم‌افزار</a:t>
            </a:r>
            <a:endParaRPr lang="en-US" dirty="0"/>
          </a:p>
          <a:p>
            <a:pPr algn="r" rtl="1"/>
            <a:r>
              <a:rPr lang="en-US" dirty="0"/>
              <a:t>IEEE 1012</a:t>
            </a:r>
            <a:r>
              <a:rPr lang="fa-IR" dirty="0" smtClean="0"/>
              <a:t>: تصدیق و صحه‌گذاری نرم‌افزار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1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IEEE 829</a:t>
            </a:r>
            <a:r>
              <a:rPr lang="fa-IR" dirty="0"/>
              <a:t>: مستندسازی تست نرم‌افزار</a:t>
            </a:r>
            <a:endParaRPr lang="en-US" dirty="0"/>
          </a:p>
          <a:p>
            <a:pPr algn="r" rtl="1"/>
            <a:r>
              <a:rPr lang="en-US" dirty="0"/>
              <a:t>IEEE 1008</a:t>
            </a:r>
            <a:r>
              <a:rPr lang="fa-IR" dirty="0"/>
              <a:t>: تست واحد نرم‌افزاری</a:t>
            </a:r>
            <a:endParaRPr lang="en-US" dirty="0"/>
          </a:p>
          <a:p>
            <a:pPr algn="r" rtl="1"/>
            <a:r>
              <a:rPr lang="en-US" dirty="0"/>
              <a:t>IEEE 1028</a:t>
            </a:r>
            <a:r>
              <a:rPr lang="fa-IR" dirty="0"/>
              <a:t>: مرور نرم‌افزار</a:t>
            </a:r>
            <a:endParaRPr lang="en-US" dirty="0"/>
          </a:p>
          <a:p>
            <a:pPr algn="r" rtl="1"/>
            <a:r>
              <a:rPr lang="en-US" dirty="0"/>
              <a:t>IEEE 1058</a:t>
            </a:r>
            <a:r>
              <a:rPr lang="fa-IR" dirty="0"/>
              <a:t>: طرح‌های مدیریت پروژه نرم‌افزاری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90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64829" y="4587771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SRS: 830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215957" y="4581041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SDD: 1016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300951" y="4587771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24503" y="4585962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PHAR: 830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353007" y="2969177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TP: 829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97569" y="2969177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TDS: 829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6300951" y="2956044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TPS: 829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8271641" y="2945526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TL: 829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253864" y="1941797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TCS: 829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242331" y="2956044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TSR: 829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0242331" y="5944259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TIR: 829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8271641" y="5451260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TITR: 829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10242329" y="245692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SRR: 1028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0242330" y="1340735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SVVR: 1012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2350782" y="1358480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SVVP: 1012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2358276" y="350930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SPMP: 1058.1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331058" y="352751"/>
            <a:ext cx="1513489" cy="74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SSP: 1228</a:t>
            </a:r>
            <a:endParaRPr lang="en-US" dirty="0"/>
          </a:p>
        </p:txBody>
      </p:sp>
      <p:cxnSp>
        <p:nvCxnSpPr>
          <p:cNvPr id="29" name="Straight Arrow Connector 28"/>
          <p:cNvCxnSpPr>
            <a:cxnSpLocks/>
            <a:stCxn id="27" idx="3"/>
            <a:endCxn id="26" idx="1"/>
          </p:cNvCxnSpPr>
          <p:nvPr/>
        </p:nvCxnSpPr>
        <p:spPr>
          <a:xfrm flipV="1">
            <a:off x="1844547" y="721420"/>
            <a:ext cx="513729" cy="18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26" idx="2"/>
            <a:endCxn id="25" idx="0"/>
          </p:cNvCxnSpPr>
          <p:nvPr/>
        </p:nvCxnSpPr>
        <p:spPr>
          <a:xfrm flipH="1">
            <a:off x="3107527" y="1091909"/>
            <a:ext cx="7494" cy="2665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  <a:stCxn id="25" idx="3"/>
          </p:cNvCxnSpPr>
          <p:nvPr/>
        </p:nvCxnSpPr>
        <p:spPr>
          <a:xfrm flipV="1">
            <a:off x="3864271" y="1728969"/>
            <a:ext cx="6411309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  <a:stCxn id="25" idx="2"/>
            <a:endCxn id="8" idx="0"/>
          </p:cNvCxnSpPr>
          <p:nvPr/>
        </p:nvCxnSpPr>
        <p:spPr>
          <a:xfrm>
            <a:off x="3107527" y="2099459"/>
            <a:ext cx="2225" cy="8697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  <a:stCxn id="8" idx="3"/>
            <a:endCxn id="9" idx="1"/>
          </p:cNvCxnSpPr>
          <p:nvPr/>
        </p:nvCxnSpPr>
        <p:spPr>
          <a:xfrm>
            <a:off x="3866496" y="3339667"/>
            <a:ext cx="33107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cxnSpLocks/>
            <a:stCxn id="9" idx="3"/>
            <a:endCxn id="10" idx="1"/>
          </p:cNvCxnSpPr>
          <p:nvPr/>
        </p:nvCxnSpPr>
        <p:spPr>
          <a:xfrm flipV="1">
            <a:off x="5711058" y="3326534"/>
            <a:ext cx="589893" cy="131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cxnSpLocks/>
            <a:stCxn id="10" idx="3"/>
            <a:endCxn id="11" idx="1"/>
          </p:cNvCxnSpPr>
          <p:nvPr/>
        </p:nvCxnSpPr>
        <p:spPr>
          <a:xfrm flipV="1">
            <a:off x="7814440" y="3316016"/>
            <a:ext cx="457201" cy="105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cxnSpLocks/>
            <a:stCxn id="11" idx="3"/>
            <a:endCxn id="13" idx="1"/>
          </p:cNvCxnSpPr>
          <p:nvPr/>
        </p:nvCxnSpPr>
        <p:spPr>
          <a:xfrm>
            <a:off x="9785130" y="3316016"/>
            <a:ext cx="457201" cy="105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cxnSpLocks/>
            <a:stCxn id="9" idx="0"/>
            <a:endCxn id="12" idx="1"/>
          </p:cNvCxnSpPr>
          <p:nvPr/>
        </p:nvCxnSpPr>
        <p:spPr>
          <a:xfrm rot="5400000" flipH="1" flipV="1">
            <a:off x="4775644" y="2490957"/>
            <a:ext cx="656890" cy="29955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cxnSpLocks/>
            <a:stCxn id="12" idx="3"/>
            <a:endCxn id="10" idx="0"/>
          </p:cNvCxnSpPr>
          <p:nvPr/>
        </p:nvCxnSpPr>
        <p:spPr>
          <a:xfrm>
            <a:off x="6767353" y="2312287"/>
            <a:ext cx="290343" cy="64375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  <a:stCxn id="7" idx="3"/>
            <a:endCxn id="4" idx="1"/>
          </p:cNvCxnSpPr>
          <p:nvPr/>
        </p:nvCxnSpPr>
        <p:spPr>
          <a:xfrm>
            <a:off x="1837992" y="4956452"/>
            <a:ext cx="526837" cy="18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/>
            <a:stCxn id="4" idx="3"/>
            <a:endCxn id="5" idx="1"/>
          </p:cNvCxnSpPr>
          <p:nvPr/>
        </p:nvCxnSpPr>
        <p:spPr>
          <a:xfrm flipV="1">
            <a:off x="3878318" y="4951531"/>
            <a:ext cx="337639" cy="67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endCxn id="6" idx="1"/>
          </p:cNvCxnSpPr>
          <p:nvPr/>
        </p:nvCxnSpPr>
        <p:spPr>
          <a:xfrm>
            <a:off x="5647994" y="4950363"/>
            <a:ext cx="652957" cy="78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>
            <a:cxnSpLocks/>
            <a:stCxn id="6" idx="3"/>
            <a:endCxn id="21" idx="1"/>
          </p:cNvCxnSpPr>
          <p:nvPr/>
        </p:nvCxnSpPr>
        <p:spPr>
          <a:xfrm>
            <a:off x="7814440" y="4958261"/>
            <a:ext cx="457201" cy="86348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8157014" y="4229431"/>
            <a:ext cx="985999" cy="318463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cxnSpLocks/>
            <a:stCxn id="21" idx="0"/>
            <a:endCxn id="11" idx="2"/>
          </p:cNvCxnSpPr>
          <p:nvPr/>
        </p:nvCxnSpPr>
        <p:spPr>
          <a:xfrm flipV="1">
            <a:off x="9028386" y="3686505"/>
            <a:ext cx="0" cy="17647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cxnSpLocks/>
            <a:stCxn id="15" idx="0"/>
            <a:endCxn id="13" idx="2"/>
          </p:cNvCxnSpPr>
          <p:nvPr/>
        </p:nvCxnSpPr>
        <p:spPr>
          <a:xfrm flipV="1">
            <a:off x="10999076" y="3697023"/>
            <a:ext cx="0" cy="22472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cxnSpLocks/>
            <a:stCxn id="13" idx="0"/>
            <a:endCxn id="24" idx="2"/>
          </p:cNvCxnSpPr>
          <p:nvPr/>
        </p:nvCxnSpPr>
        <p:spPr>
          <a:xfrm flipH="1" flipV="1">
            <a:off x="10999075" y="2081714"/>
            <a:ext cx="1" cy="874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cxnSpLocks/>
            <a:stCxn id="4" idx="0"/>
            <a:endCxn id="8" idx="2"/>
          </p:cNvCxnSpPr>
          <p:nvPr/>
        </p:nvCxnSpPr>
        <p:spPr>
          <a:xfrm flipH="1" flipV="1">
            <a:off x="3109752" y="3710156"/>
            <a:ext cx="11822" cy="8776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cxnSpLocks/>
            <a:stCxn id="5" idx="0"/>
            <a:endCxn id="9" idx="2"/>
          </p:cNvCxnSpPr>
          <p:nvPr/>
        </p:nvCxnSpPr>
        <p:spPr>
          <a:xfrm flipH="1" flipV="1">
            <a:off x="4954314" y="3710156"/>
            <a:ext cx="18388" cy="8708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cxnSpLocks/>
            <a:stCxn id="6" idx="0"/>
            <a:endCxn id="10" idx="2"/>
          </p:cNvCxnSpPr>
          <p:nvPr/>
        </p:nvCxnSpPr>
        <p:spPr>
          <a:xfrm flipV="1">
            <a:off x="7057696" y="3697023"/>
            <a:ext cx="0" cy="8907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>
            <a:cxnSpLocks/>
            <a:stCxn id="7" idx="0"/>
            <a:endCxn id="25" idx="1"/>
          </p:cNvCxnSpPr>
          <p:nvPr/>
        </p:nvCxnSpPr>
        <p:spPr>
          <a:xfrm rot="5400000" flipH="1" flipV="1">
            <a:off x="287519" y="2522699"/>
            <a:ext cx="2856992" cy="126953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/>
          <p:cNvCxnSpPr>
            <a:cxnSpLocks/>
            <a:stCxn id="27" idx="1"/>
            <a:endCxn id="7" idx="1"/>
          </p:cNvCxnSpPr>
          <p:nvPr/>
        </p:nvCxnSpPr>
        <p:spPr>
          <a:xfrm rot="10800000" flipV="1">
            <a:off x="324504" y="723240"/>
            <a:ext cx="6555" cy="4233211"/>
          </a:xfrm>
          <a:prstGeom prst="bentConnector3">
            <a:avLst>
              <a:gd name="adj1" fmla="val 3587414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cxnSpLocks/>
            <a:stCxn id="27" idx="2"/>
            <a:endCxn id="25" idx="1"/>
          </p:cNvCxnSpPr>
          <p:nvPr/>
        </p:nvCxnSpPr>
        <p:spPr>
          <a:xfrm rot="16200000" flipH="1">
            <a:off x="1401672" y="779860"/>
            <a:ext cx="635240" cy="126297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cxnSpLocks/>
            <a:stCxn id="23" idx="2"/>
            <a:endCxn id="24" idx="0"/>
          </p:cNvCxnSpPr>
          <p:nvPr/>
        </p:nvCxnSpPr>
        <p:spPr>
          <a:xfrm>
            <a:off x="10999074" y="986671"/>
            <a:ext cx="1" cy="35406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20482" y="5352116"/>
            <a:ext cx="3046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PHAR</a:t>
            </a:r>
            <a:r>
              <a:rPr lang="fa-IR" dirty="0"/>
              <a:t>: گزارش تحلیل مخاطرات</a:t>
            </a:r>
          </a:p>
        </p:txBody>
      </p:sp>
      <p:sp>
        <p:nvSpPr>
          <p:cNvPr id="3" name="Rectangle 2"/>
          <p:cNvSpPr/>
          <p:nvPr/>
        </p:nvSpPr>
        <p:spPr>
          <a:xfrm>
            <a:off x="506364" y="6072603"/>
            <a:ext cx="2880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SDD</a:t>
            </a:r>
            <a:r>
              <a:rPr lang="fa-IR" dirty="0"/>
              <a:t>: توصیف طراحی نرم‌افزار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1958" y="398937"/>
            <a:ext cx="3496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SPMP</a:t>
            </a:r>
            <a:r>
              <a:rPr lang="fa-IR" dirty="0"/>
              <a:t>: طرح مدیریت پروژه نرم‌افزاری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02704" y="35177"/>
            <a:ext cx="284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SRR</a:t>
            </a:r>
            <a:r>
              <a:rPr lang="fa-IR" dirty="0"/>
              <a:t>: گزارش بازبینی نرم‌افزار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182621" y="5723258"/>
            <a:ext cx="3557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SRS</a:t>
            </a:r>
            <a:r>
              <a:rPr lang="fa-IR" dirty="0"/>
              <a:t>: مشخصات نیازمندیهای نرم‌افزار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87123" y="733688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SSP</a:t>
            </a:r>
            <a:r>
              <a:rPr lang="fa-IR" dirty="0"/>
              <a:t>: طرح ایمنی نرم‌افزار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20316" y="1023115"/>
            <a:ext cx="3990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SVVP</a:t>
            </a:r>
            <a:r>
              <a:rPr lang="fa-IR" dirty="0"/>
              <a:t>: طرح تصدیق و صحه‌گذاری نرم‌افزار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91483" y="1314957"/>
            <a:ext cx="4229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SVVR</a:t>
            </a:r>
            <a:r>
              <a:rPr lang="fa-IR" dirty="0"/>
              <a:t>: گزارش تصدیق و صحه‌گذاری نرم‌افزار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71341" y="1791098"/>
            <a:ext cx="2794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/>
              <a:t>TCS</a:t>
            </a:r>
            <a:r>
              <a:rPr lang="fa-IR" dirty="0"/>
              <a:t>: مشخصات موارد آزمون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88171" y="2634744"/>
            <a:ext cx="3021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TDS</a:t>
            </a:r>
            <a:r>
              <a:rPr lang="fa-IR" dirty="0"/>
              <a:t>: مشخصات طراحی آزمون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210541" y="6405322"/>
            <a:ext cx="2912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TIR</a:t>
            </a:r>
            <a:r>
              <a:rPr lang="fa-IR" dirty="0"/>
              <a:t>: گزارش رویدادهای آزمون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077975" y="5235706"/>
            <a:ext cx="3147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TITR</a:t>
            </a:r>
            <a:r>
              <a:rPr lang="fa-IR" dirty="0"/>
              <a:t>: گزارش انتقال اقلام آزمون</a:t>
            </a:r>
          </a:p>
        </p:txBody>
      </p:sp>
      <p:sp>
        <p:nvSpPr>
          <p:cNvPr id="35" name="Rectangle 34"/>
          <p:cNvSpPr/>
          <p:nvPr/>
        </p:nvSpPr>
        <p:spPr>
          <a:xfrm>
            <a:off x="-1097326" y="650057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en-US" dirty="0"/>
              <a:t>TL</a:t>
            </a:r>
            <a:r>
              <a:rPr lang="fa-IR" dirty="0"/>
              <a:t>:لاگ </a:t>
            </a:r>
            <a:r>
              <a:rPr lang="fa-IR" dirty="0" smtClean="0"/>
              <a:t>آزمون (موفقیت </a:t>
            </a:r>
            <a:r>
              <a:rPr lang="fa-IR" dirty="0"/>
              <a:t>آمیز بودن </a:t>
            </a:r>
            <a:r>
              <a:rPr lang="fa-IR" dirty="0" smtClean="0"/>
              <a:t>موارد آزمون)</a:t>
            </a:r>
            <a:endParaRPr lang="fa-IR" dirty="0"/>
          </a:p>
        </p:txBody>
      </p:sp>
      <p:sp>
        <p:nvSpPr>
          <p:cNvPr id="37" name="Rectangle 36"/>
          <p:cNvSpPr/>
          <p:nvPr/>
        </p:nvSpPr>
        <p:spPr>
          <a:xfrm>
            <a:off x="1472409" y="3736807"/>
            <a:ext cx="1577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TP</a:t>
            </a:r>
            <a:r>
              <a:rPr lang="fa-IR" dirty="0"/>
              <a:t>: طرح آزمون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42311" y="3694237"/>
            <a:ext cx="270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TPS</a:t>
            </a:r>
            <a:r>
              <a:rPr lang="fa-IR" dirty="0"/>
              <a:t>: مشخصات روال آزمون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69167" y="2546441"/>
            <a:ext cx="2622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/>
              <a:t>TSR</a:t>
            </a:r>
            <a:r>
              <a:rPr lang="fa-IR" dirty="0"/>
              <a:t>: گزارش خلاصه آزمون</a:t>
            </a:r>
          </a:p>
        </p:txBody>
      </p:sp>
    </p:spTree>
    <p:extLst>
      <p:ext uri="{BB962C8B-B14F-4D97-AF65-F5344CB8AC3E}">
        <p14:creationId xmlns:p14="http://schemas.microsoft.com/office/powerpoint/2010/main" val="36448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en-US" dirty="0" smtClean="0"/>
              <a:t>PHAR</a:t>
            </a:r>
            <a:r>
              <a:rPr lang="fa-IR" dirty="0" smtClean="0"/>
              <a:t>: گزارش تحلیل مخاطرات</a:t>
            </a:r>
          </a:p>
          <a:p>
            <a:pPr algn="r" rtl="1"/>
            <a:r>
              <a:rPr lang="en-US" dirty="0" smtClean="0"/>
              <a:t>SDD</a:t>
            </a:r>
            <a:r>
              <a:rPr lang="fa-IR" dirty="0" smtClean="0"/>
              <a:t>: توصیف طراحی نرم‌افزار</a:t>
            </a:r>
          </a:p>
          <a:p>
            <a:pPr algn="r" rtl="1"/>
            <a:r>
              <a:rPr lang="en-US" dirty="0" smtClean="0"/>
              <a:t>SPMP</a:t>
            </a:r>
            <a:r>
              <a:rPr lang="fa-IR" dirty="0" smtClean="0"/>
              <a:t>: طرح مدیریت پروژه نرم‌افزاری</a:t>
            </a:r>
          </a:p>
          <a:p>
            <a:pPr algn="r" rtl="1"/>
            <a:r>
              <a:rPr lang="en-US" dirty="0" smtClean="0"/>
              <a:t>SRR</a:t>
            </a:r>
            <a:r>
              <a:rPr lang="fa-IR" dirty="0" smtClean="0"/>
              <a:t>: گزارش بازبینی نرم‌افزار</a:t>
            </a:r>
          </a:p>
          <a:p>
            <a:pPr algn="r" rtl="1"/>
            <a:r>
              <a:rPr lang="en-US" dirty="0" smtClean="0"/>
              <a:t>SRS</a:t>
            </a:r>
            <a:r>
              <a:rPr lang="fa-IR" dirty="0" smtClean="0"/>
              <a:t>: مشخصات نیازمندیهای نرم‌افزار</a:t>
            </a:r>
          </a:p>
          <a:p>
            <a:pPr algn="r" rtl="1"/>
            <a:r>
              <a:rPr lang="en-US" dirty="0" smtClean="0"/>
              <a:t>SSP</a:t>
            </a:r>
            <a:r>
              <a:rPr lang="fa-IR" dirty="0" smtClean="0"/>
              <a:t>: طرح ایمنی نرم‌افزار</a:t>
            </a:r>
          </a:p>
          <a:p>
            <a:pPr algn="r" rtl="1"/>
            <a:r>
              <a:rPr lang="en-US" dirty="0" smtClean="0"/>
              <a:t>SVVP</a:t>
            </a:r>
            <a:r>
              <a:rPr lang="fa-IR" dirty="0" smtClean="0"/>
              <a:t>: طرح تصدیق و صحه‌گذاری نرم‌افزار</a:t>
            </a:r>
          </a:p>
          <a:p>
            <a:pPr algn="r" rtl="1"/>
            <a:r>
              <a:rPr lang="en-US" dirty="0" smtClean="0"/>
              <a:t>SVVR</a:t>
            </a:r>
            <a:r>
              <a:rPr lang="fa-IR" dirty="0" smtClean="0"/>
              <a:t>: گزارش تصدیق و صحه‌گذاری نرم‌افزار</a:t>
            </a:r>
          </a:p>
          <a:p>
            <a:pPr algn="r" rtl="1"/>
            <a:r>
              <a:rPr lang="en-US" dirty="0" smtClean="0"/>
              <a:t>TCS</a:t>
            </a:r>
            <a:r>
              <a:rPr lang="fa-IR" dirty="0" smtClean="0"/>
              <a:t>: مشخصات موارد آزمون</a:t>
            </a:r>
          </a:p>
          <a:p>
            <a:pPr algn="r" rtl="1"/>
            <a:r>
              <a:rPr lang="en-US" dirty="0" smtClean="0"/>
              <a:t>TDS</a:t>
            </a:r>
            <a:r>
              <a:rPr lang="fa-IR" dirty="0" smtClean="0"/>
              <a:t>: مشخصات طراحی آزمون</a:t>
            </a:r>
          </a:p>
          <a:p>
            <a:pPr algn="r" rtl="1"/>
            <a:r>
              <a:rPr lang="en-US" dirty="0" smtClean="0"/>
              <a:t>TIR</a:t>
            </a:r>
            <a:r>
              <a:rPr lang="fa-IR" dirty="0" smtClean="0"/>
              <a:t>: گزارش رویدادهای آزمون</a:t>
            </a:r>
          </a:p>
          <a:p>
            <a:pPr algn="r" rtl="1"/>
            <a:r>
              <a:rPr lang="en-US" dirty="0" smtClean="0"/>
              <a:t>TITR</a:t>
            </a:r>
            <a:r>
              <a:rPr lang="fa-IR" dirty="0" smtClean="0"/>
              <a:t>: گزارش انتقال اقلام آزمون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3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 smtClean="0"/>
              <a:t>TL</a:t>
            </a:r>
            <a:r>
              <a:rPr lang="fa-IR" dirty="0" smtClean="0"/>
              <a:t>:لاگ آزمون، نشان دهنده موفقیت آمیز بودن یا شکست موارد آزمون است</a:t>
            </a:r>
          </a:p>
          <a:p>
            <a:pPr algn="r" rtl="1"/>
            <a:r>
              <a:rPr lang="en-US" dirty="0" smtClean="0"/>
              <a:t>TP</a:t>
            </a:r>
            <a:r>
              <a:rPr lang="fa-IR" dirty="0" smtClean="0"/>
              <a:t>: طرح آزمون</a:t>
            </a:r>
          </a:p>
          <a:p>
            <a:pPr algn="r" rtl="1"/>
            <a:r>
              <a:rPr lang="en-US" dirty="0" smtClean="0"/>
              <a:t>TPS</a:t>
            </a:r>
            <a:r>
              <a:rPr lang="fa-IR" dirty="0" smtClean="0"/>
              <a:t>: مشخصات روال آزمون</a:t>
            </a:r>
          </a:p>
          <a:p>
            <a:pPr algn="r" rtl="1"/>
            <a:r>
              <a:rPr lang="en-US" dirty="0" smtClean="0"/>
              <a:t>TSR</a:t>
            </a:r>
            <a:r>
              <a:rPr lang="fa-IR" dirty="0" smtClean="0"/>
              <a:t>: گزارش خلاصه آزمون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4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مزیت استفاده از بازرسی در فرآیند تولید نرم‌افزار</a:t>
            </a:r>
            <a:endParaRPr lang="fa-IR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20" y="2786673"/>
            <a:ext cx="4991797" cy="2629267"/>
          </a:xfrm>
        </p:spPr>
      </p:pic>
    </p:spTree>
    <p:extLst>
      <p:ext uri="{BB962C8B-B14F-4D97-AF65-F5344CB8AC3E}">
        <p14:creationId xmlns:p14="http://schemas.microsoft.com/office/powerpoint/2010/main" val="92372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900" y="82767"/>
            <a:ext cx="10515600" cy="69911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dirty="0" smtClean="0"/>
              <a:t>مدل </a:t>
            </a:r>
            <a:r>
              <a:rPr lang="en-US" dirty="0" smtClean="0"/>
              <a:t>SESC </a:t>
            </a:r>
            <a:r>
              <a:rPr lang="fa-IR" dirty="0" smtClean="0"/>
              <a:t> </a:t>
            </a:r>
            <a:r>
              <a:rPr lang="en-US" dirty="0" smtClean="0"/>
              <a:t> (The IEEE Software Engineering Standards Committee )</a:t>
            </a:r>
            <a:r>
              <a:rPr lang="fa-IR" dirty="0" smtClean="0"/>
              <a:t>در </a:t>
            </a:r>
            <a:r>
              <a:rPr lang="fa-IR" dirty="0"/>
              <a:t>مهندسی نرم‌افزار</a:t>
            </a:r>
            <a:r>
              <a:rPr lang="en-US" dirty="0"/>
              <a:t> 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5006713" y="558190"/>
            <a:ext cx="1379095" cy="1319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فرآیند</a:t>
            </a:r>
            <a:endParaRPr lang="fa-IR" dirty="0"/>
          </a:p>
        </p:txBody>
      </p:sp>
      <p:sp>
        <p:nvSpPr>
          <p:cNvPr id="5" name="Rectangle 4"/>
          <p:cNvSpPr/>
          <p:nvPr/>
        </p:nvSpPr>
        <p:spPr>
          <a:xfrm>
            <a:off x="5006711" y="2985541"/>
            <a:ext cx="1379095" cy="1319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پروژه</a:t>
            </a:r>
            <a:endParaRPr lang="fa-IR" dirty="0"/>
          </a:p>
        </p:txBody>
      </p:sp>
      <p:sp>
        <p:nvSpPr>
          <p:cNvPr id="6" name="Rectangle 5"/>
          <p:cNvSpPr/>
          <p:nvPr/>
        </p:nvSpPr>
        <p:spPr>
          <a:xfrm>
            <a:off x="5006712" y="5412892"/>
            <a:ext cx="1379095" cy="1319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منبع</a:t>
            </a:r>
            <a:endParaRPr lang="fa-IR" dirty="0"/>
          </a:p>
        </p:txBody>
      </p:sp>
      <p:sp>
        <p:nvSpPr>
          <p:cNvPr id="7" name="Rectangle 6"/>
          <p:cNvSpPr/>
          <p:nvPr/>
        </p:nvSpPr>
        <p:spPr>
          <a:xfrm>
            <a:off x="1543360" y="2985541"/>
            <a:ext cx="1379095" cy="1319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مشتری</a:t>
            </a:r>
            <a:endParaRPr lang="fa-IR" dirty="0"/>
          </a:p>
        </p:txBody>
      </p:sp>
      <p:sp>
        <p:nvSpPr>
          <p:cNvPr id="8" name="Rectangle 7"/>
          <p:cNvSpPr/>
          <p:nvPr/>
        </p:nvSpPr>
        <p:spPr>
          <a:xfrm>
            <a:off x="8496921" y="2985541"/>
            <a:ext cx="1379095" cy="1319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محصول</a:t>
            </a:r>
            <a:endParaRPr lang="fa-IR" dirty="0"/>
          </a:p>
        </p:txBody>
      </p:sp>
      <p:cxnSp>
        <p:nvCxnSpPr>
          <p:cNvPr id="10" name="Straight Arrow Connector 9"/>
          <p:cNvCxnSpPr>
            <a:stCxn id="5" idx="3"/>
            <a:endCxn id="8" idx="1"/>
          </p:cNvCxnSpPr>
          <p:nvPr/>
        </p:nvCxnSpPr>
        <p:spPr>
          <a:xfrm>
            <a:off x="6385806" y="3645108"/>
            <a:ext cx="21111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4" idx="3"/>
            <a:endCxn id="8" idx="0"/>
          </p:cNvCxnSpPr>
          <p:nvPr/>
        </p:nvCxnSpPr>
        <p:spPr>
          <a:xfrm>
            <a:off x="6385808" y="1217757"/>
            <a:ext cx="2800661" cy="17677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6" idx="3"/>
            <a:endCxn id="8" idx="2"/>
          </p:cNvCxnSpPr>
          <p:nvPr/>
        </p:nvCxnSpPr>
        <p:spPr>
          <a:xfrm flipV="1">
            <a:off x="6385807" y="4304675"/>
            <a:ext cx="2800662" cy="17677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5" idx="1"/>
          </p:cNvCxnSpPr>
          <p:nvPr/>
        </p:nvCxnSpPr>
        <p:spPr>
          <a:xfrm flipH="1" flipV="1">
            <a:off x="2922455" y="3645107"/>
            <a:ext cx="208425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0"/>
            <a:endCxn id="4" idx="2"/>
          </p:cNvCxnSpPr>
          <p:nvPr/>
        </p:nvCxnSpPr>
        <p:spPr>
          <a:xfrm flipV="1">
            <a:off x="5696259" y="1877324"/>
            <a:ext cx="2" cy="1108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" idx="2"/>
            <a:endCxn id="6" idx="0"/>
          </p:cNvCxnSpPr>
          <p:nvPr/>
        </p:nvCxnSpPr>
        <p:spPr>
          <a:xfrm>
            <a:off x="5696259" y="4304675"/>
            <a:ext cx="1" cy="1108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6" idx="1"/>
            <a:endCxn id="4" idx="1"/>
          </p:cNvCxnSpPr>
          <p:nvPr/>
        </p:nvCxnSpPr>
        <p:spPr>
          <a:xfrm rot="10800000" flipH="1">
            <a:off x="5006711" y="1217757"/>
            <a:ext cx="1" cy="4854702"/>
          </a:xfrm>
          <a:prstGeom prst="bentConnector3">
            <a:avLst>
              <a:gd name="adj1" fmla="val -228600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37926" y="3323244"/>
            <a:ext cx="11929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تعامل دارد با</a:t>
            </a:r>
            <a:endParaRPr lang="fa-IR" dirty="0"/>
          </a:p>
        </p:txBody>
      </p:sp>
      <p:sp>
        <p:nvSpPr>
          <p:cNvPr id="35" name="TextBox 34"/>
          <p:cNvSpPr txBox="1"/>
          <p:nvPr/>
        </p:nvSpPr>
        <p:spPr>
          <a:xfrm>
            <a:off x="5696258" y="4710325"/>
            <a:ext cx="1199842" cy="3727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استفاده می‌کند</a:t>
            </a:r>
            <a:endParaRPr lang="fa-IR" dirty="0"/>
          </a:p>
        </p:txBody>
      </p:sp>
      <p:sp>
        <p:nvSpPr>
          <p:cNvPr id="36" name="TextBox 35"/>
          <p:cNvSpPr txBox="1"/>
          <p:nvPr/>
        </p:nvSpPr>
        <p:spPr>
          <a:xfrm>
            <a:off x="7223382" y="5703127"/>
            <a:ext cx="127353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بکار می رود</a:t>
            </a:r>
            <a:endParaRPr lang="fa-IR" dirty="0"/>
          </a:p>
        </p:txBody>
      </p:sp>
      <p:sp>
        <p:nvSpPr>
          <p:cNvPr id="37" name="TextBox 36"/>
          <p:cNvSpPr txBox="1"/>
          <p:nvPr/>
        </p:nvSpPr>
        <p:spPr>
          <a:xfrm>
            <a:off x="6896100" y="3323244"/>
            <a:ext cx="11086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تولید میکند</a:t>
            </a:r>
            <a:endParaRPr lang="fa-IR" dirty="0"/>
          </a:p>
        </p:txBody>
      </p:sp>
      <p:sp>
        <p:nvSpPr>
          <p:cNvPr id="38" name="TextBox 37"/>
          <p:cNvSpPr txBox="1"/>
          <p:nvPr/>
        </p:nvSpPr>
        <p:spPr>
          <a:xfrm>
            <a:off x="7028510" y="796726"/>
            <a:ext cx="108116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تبدیل می‌کند</a:t>
            </a:r>
            <a:endParaRPr lang="fa-IR" dirty="0"/>
          </a:p>
        </p:txBody>
      </p:sp>
      <p:sp>
        <p:nvSpPr>
          <p:cNvPr id="39" name="TextBox 38"/>
          <p:cNvSpPr txBox="1"/>
          <p:nvPr/>
        </p:nvSpPr>
        <p:spPr>
          <a:xfrm>
            <a:off x="5696258" y="2258013"/>
            <a:ext cx="1908748" cy="3777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اجرا می‌کند</a:t>
            </a:r>
            <a:endParaRPr lang="fa-IR" dirty="0"/>
          </a:p>
        </p:txBody>
      </p:sp>
      <p:sp>
        <p:nvSpPr>
          <p:cNvPr id="40" name="TextBox 39"/>
          <p:cNvSpPr txBox="1"/>
          <p:nvPr/>
        </p:nvSpPr>
        <p:spPr>
          <a:xfrm rot="16200000">
            <a:off x="3867479" y="4376812"/>
            <a:ext cx="141695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کمک می‌کند</a:t>
            </a:r>
            <a:endParaRPr lang="fa-IR" dirty="0"/>
          </a:p>
        </p:txBody>
      </p:sp>
      <p:pic>
        <p:nvPicPr>
          <p:cNvPr id="22" name="Content Placeholder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5" y="4355865"/>
            <a:ext cx="3063404" cy="227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8630"/>
            <a:ext cx="10515600" cy="1325563"/>
          </a:xfrm>
        </p:spPr>
        <p:txBody>
          <a:bodyPr/>
          <a:lstStyle/>
          <a:p>
            <a:pPr algn="ctr" rtl="1"/>
            <a:r>
              <a:rPr lang="fa-IR" dirty="0" smtClean="0">
                <a:cs typeface="B Titr" panose="00000700000000000000" pitchFamily="2" charset="-78"/>
              </a:rPr>
              <a:t>دسته‌بندی استانداردهای </a:t>
            </a:r>
            <a:r>
              <a:rPr lang="en-US" dirty="0" smtClean="0">
                <a:cs typeface="B Titr" panose="00000700000000000000" pitchFamily="2" charset="-78"/>
              </a:rPr>
              <a:t>IEEE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dirty="0" smtClean="0">
                <a:cs typeface="B Titr" panose="00000700000000000000" pitchFamily="2" charset="-78"/>
              </a:rPr>
              <a:t>استانداردهای مشتری: 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تعامل بین مشتری و </a:t>
            </a:r>
            <a:r>
              <a:rPr lang="en-US" dirty="0">
                <a:cs typeface="B Titr" panose="00000700000000000000" pitchFamily="2" charset="-78"/>
              </a:rPr>
              <a:t> </a:t>
            </a:r>
            <a:r>
              <a:rPr lang="en-US" dirty="0" smtClean="0">
                <a:cs typeface="B Titr" panose="00000700000000000000" pitchFamily="2" charset="-78"/>
              </a:rPr>
              <a:t>supplier </a:t>
            </a:r>
            <a:r>
              <a:rPr lang="fa-IR" dirty="0" smtClean="0">
                <a:cs typeface="B Titr" panose="00000700000000000000" pitchFamily="2" charset="-78"/>
              </a:rPr>
              <a:t>پروژه مهندسی نرم‌افزار را توصیف می‌کنند.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استانداردهای فرآیند: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استانداردهایی که فرآیندهای زیست چرخ یک سرویس یا محصول نرم‌افزاری شامل تأمین، پشتیبانی، توسعه، نگهداری را توصیف می‌کند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استانداردهای محصول: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نیازمندیهای دسته‌های از محصولات نرم‌افزاری را توصیف می‌کنند(مشخصات، ارزیابی‌ها و ویژگیها)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استانداردهای منبع: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مستندسازی مناسب، روش‌ها، مدل‌ها و ابزارهای یک برنامه نرم‌افزاری  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726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9213" y="701350"/>
            <a:ext cx="9488774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>
                <a:cs typeface="B Titr" panose="00000700000000000000" pitchFamily="2" charset="-78"/>
              </a:rPr>
              <a:t>610.12</a:t>
            </a:r>
            <a:r>
              <a:rPr lang="en-US">
                <a:cs typeface="B Titr" panose="00000700000000000000" pitchFamily="2" charset="-78"/>
              </a:rPr>
              <a:t> </a:t>
            </a:r>
            <a:r>
              <a:rPr lang="fa-IR">
                <a:cs typeface="B Titr" panose="00000700000000000000" pitchFamily="2" charset="-78"/>
              </a:rPr>
              <a:t>برای مهندسی نرم‌افزار</a:t>
            </a:r>
            <a:r>
              <a:rPr lang="en-US">
                <a:cs typeface="B Titr" panose="00000700000000000000" pitchFamily="2" charset="-78"/>
              </a:rPr>
              <a:t> IEEE </a:t>
            </a:r>
            <a:r>
              <a:rPr lang="fa-IR">
                <a:cs typeface="B Titr" panose="00000700000000000000" pitchFamily="2" charset="-78"/>
              </a:rPr>
              <a:t>واژه‌نامه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9213" y="1701357"/>
            <a:ext cx="9488774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99213" y="2618308"/>
            <a:ext cx="9488774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99213" y="3576222"/>
            <a:ext cx="9488774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9213" y="4548815"/>
            <a:ext cx="9488774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61673" y="5465710"/>
            <a:ext cx="9488774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30052" y="2618308"/>
            <a:ext cx="1723868" cy="2635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565" y="2618308"/>
            <a:ext cx="1723868" cy="2635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83607" y="2610968"/>
            <a:ext cx="1723868" cy="2635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68488" y="2590838"/>
            <a:ext cx="1723868" cy="2635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B Titr" panose="000007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1830051" y="3576222"/>
            <a:ext cx="157304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استانداردهای مشتری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4033933" y="3678128"/>
            <a:ext cx="16525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استانداردهای فرآیند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6277455" y="3661866"/>
            <a:ext cx="15525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استانداردهای محصول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8411980" y="3607443"/>
            <a:ext cx="158037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استانداردهای منبع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990" y="765235"/>
            <a:ext cx="10407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اصطلاح شناسی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990" y="1579088"/>
            <a:ext cx="10407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راهنمای کلی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635" y="2585127"/>
            <a:ext cx="104073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اهداف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59657" y="3390795"/>
            <a:ext cx="142133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استانداردهای پایه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46526" y="4473462"/>
            <a:ext cx="122123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راهنمای کاربرد و پشتیبانی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46526" y="5609708"/>
            <a:ext cx="12212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فنون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84712" y="1833827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cs typeface="B Titr" panose="00000700000000000000" pitchFamily="2" charset="-78"/>
              </a:rPr>
              <a:t>[Moore97]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369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>
                <a:cs typeface="B Titr" panose="00000700000000000000" pitchFamily="2" charset="-78"/>
              </a:rPr>
              <a:t>دسته‌بندی استاندارهای </a:t>
            </a:r>
            <a:r>
              <a:rPr lang="en-US" dirty="0" smtClean="0">
                <a:cs typeface="B Titr" panose="00000700000000000000" pitchFamily="2" charset="-78"/>
              </a:rPr>
              <a:t>IEEE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Titr" panose="00000700000000000000" pitchFamily="2" charset="-78"/>
              </a:rPr>
              <a:t>اصطلاحات پایه: اسنادی برای تشخیص لغت و اصطلاحات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راهنمای کلی: یک راهنما برای کل مجموعه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مفاهیم: توصیف مفاهیم یا اهداف استانداردها در مجموعه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استانداردهای پایه: 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راهنمای کاربرد: راهنمای استفاده از استانداردها در شرایط مختلف</a:t>
            </a:r>
          </a:p>
          <a:p>
            <a:pPr algn="r" rtl="1"/>
            <a:r>
              <a:rPr lang="fa-IR" dirty="0" smtClean="0">
                <a:cs typeface="B Titr" panose="00000700000000000000" pitchFamily="2" charset="-78"/>
              </a:rPr>
              <a:t>فنون: فنونی که برای تهیه مستندات لایه های بالاتر مفید هستند</a:t>
            </a:r>
          </a:p>
        </p:txBody>
      </p:sp>
    </p:spTree>
    <p:extLst>
      <p:ext uri="{BB962C8B-B14F-4D97-AF65-F5344CB8AC3E}">
        <p14:creationId xmlns:p14="http://schemas.microsoft.com/office/powerpoint/2010/main" val="25571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7339" y="1604545"/>
            <a:ext cx="9123800" cy="3484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/>
        </p:nvSpPr>
        <p:spPr>
          <a:xfrm>
            <a:off x="1447339" y="5345429"/>
            <a:ext cx="9343728" cy="704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/>
        </p:nvSpPr>
        <p:spPr>
          <a:xfrm>
            <a:off x="1447339" y="6182355"/>
            <a:ext cx="9227170" cy="485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ectangle 9"/>
          <p:cNvSpPr/>
          <p:nvPr/>
        </p:nvSpPr>
        <p:spPr>
          <a:xfrm>
            <a:off x="1830052" y="657911"/>
            <a:ext cx="1723868" cy="54472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/>
        </p:nvSpPr>
        <p:spPr>
          <a:xfrm>
            <a:off x="3994177" y="576406"/>
            <a:ext cx="2475592" cy="5579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/>
        </p:nvSpPr>
        <p:spPr>
          <a:xfrm>
            <a:off x="6772886" y="594017"/>
            <a:ext cx="1723868" cy="5511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Rectangle 12"/>
          <p:cNvSpPr/>
          <p:nvPr/>
        </p:nvSpPr>
        <p:spPr>
          <a:xfrm>
            <a:off x="8837333" y="518911"/>
            <a:ext cx="1723868" cy="55189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TextBox 13"/>
          <p:cNvSpPr txBox="1"/>
          <p:nvPr/>
        </p:nvSpPr>
        <p:spPr>
          <a:xfrm flipH="1">
            <a:off x="1830052" y="1249"/>
            <a:ext cx="17715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استانداردهای مشتری</a:t>
            </a:r>
            <a:endParaRPr lang="fa-IR" dirty="0"/>
          </a:p>
        </p:txBody>
      </p:sp>
      <p:sp>
        <p:nvSpPr>
          <p:cNvPr id="15" name="TextBox 14"/>
          <p:cNvSpPr txBox="1"/>
          <p:nvPr/>
        </p:nvSpPr>
        <p:spPr>
          <a:xfrm flipH="1">
            <a:off x="3968959" y="-69909"/>
            <a:ext cx="17238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استانداردهای فرآیند</a:t>
            </a:r>
            <a:endParaRPr lang="fa-IR" dirty="0"/>
          </a:p>
        </p:txBody>
      </p:sp>
      <p:sp>
        <p:nvSpPr>
          <p:cNvPr id="16" name="TextBox 15"/>
          <p:cNvSpPr txBox="1"/>
          <p:nvPr/>
        </p:nvSpPr>
        <p:spPr>
          <a:xfrm flipH="1">
            <a:off x="6809337" y="-29209"/>
            <a:ext cx="18487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استانداردهای محصول</a:t>
            </a:r>
            <a:endParaRPr lang="fa-IR" dirty="0"/>
          </a:p>
        </p:txBody>
      </p:sp>
      <p:sp>
        <p:nvSpPr>
          <p:cNvPr id="17" name="TextBox 16"/>
          <p:cNvSpPr txBox="1"/>
          <p:nvPr/>
        </p:nvSpPr>
        <p:spPr>
          <a:xfrm flipH="1">
            <a:off x="8838300" y="-69909"/>
            <a:ext cx="21949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استانداردهای منبع</a:t>
            </a:r>
            <a:endParaRPr lang="fa-IR" dirty="0"/>
          </a:p>
        </p:txBody>
      </p:sp>
      <p:sp>
        <p:nvSpPr>
          <p:cNvPr id="20" name="TextBox 19"/>
          <p:cNvSpPr txBox="1"/>
          <p:nvPr/>
        </p:nvSpPr>
        <p:spPr>
          <a:xfrm>
            <a:off x="264143" y="839057"/>
            <a:ext cx="104073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مفاهیم</a:t>
            </a:r>
            <a:endParaRPr lang="fa-IR" dirty="0"/>
          </a:p>
        </p:txBody>
      </p:sp>
      <p:sp>
        <p:nvSpPr>
          <p:cNvPr id="21" name="TextBox 20"/>
          <p:cNvSpPr txBox="1"/>
          <p:nvPr/>
        </p:nvSpPr>
        <p:spPr>
          <a:xfrm>
            <a:off x="26493" y="2955212"/>
            <a:ext cx="152974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استانداردهای پایه</a:t>
            </a:r>
            <a:endParaRPr lang="fa-IR" dirty="0"/>
          </a:p>
        </p:txBody>
      </p:sp>
      <p:sp>
        <p:nvSpPr>
          <p:cNvPr id="22" name="TextBox 21"/>
          <p:cNvSpPr txBox="1"/>
          <p:nvPr/>
        </p:nvSpPr>
        <p:spPr>
          <a:xfrm>
            <a:off x="226103" y="4791688"/>
            <a:ext cx="122123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راهنمای کاربرد و پشتیبانی</a:t>
            </a:r>
            <a:endParaRPr lang="fa-IR" dirty="0"/>
          </a:p>
        </p:txBody>
      </p:sp>
      <p:sp>
        <p:nvSpPr>
          <p:cNvPr id="23" name="TextBox 22"/>
          <p:cNvSpPr txBox="1"/>
          <p:nvPr/>
        </p:nvSpPr>
        <p:spPr>
          <a:xfrm>
            <a:off x="264143" y="6204914"/>
            <a:ext cx="12212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dirty="0" smtClean="0"/>
              <a:t>فنون</a:t>
            </a:r>
            <a:endParaRPr lang="fa-IR" dirty="0"/>
          </a:p>
        </p:txBody>
      </p:sp>
      <p:sp>
        <p:nvSpPr>
          <p:cNvPr id="2" name="Rectangle 1"/>
          <p:cNvSpPr/>
          <p:nvPr/>
        </p:nvSpPr>
        <p:spPr>
          <a:xfrm>
            <a:off x="1988646" y="853508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12207.0</a:t>
            </a:r>
            <a:endParaRPr lang="fa-IR" dirty="0"/>
          </a:p>
        </p:txBody>
      </p:sp>
      <p:sp>
        <p:nvSpPr>
          <p:cNvPr id="24" name="Rectangle 23"/>
          <p:cNvSpPr/>
          <p:nvPr/>
        </p:nvSpPr>
        <p:spPr>
          <a:xfrm>
            <a:off x="2036843" y="2287448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1062</a:t>
            </a:r>
            <a:endParaRPr lang="fa-IR" dirty="0"/>
          </a:p>
        </p:txBody>
      </p:sp>
      <p:sp>
        <p:nvSpPr>
          <p:cNvPr id="25" name="Rectangle 24"/>
          <p:cNvSpPr/>
          <p:nvPr/>
        </p:nvSpPr>
        <p:spPr>
          <a:xfrm>
            <a:off x="2036843" y="2750282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1220</a:t>
            </a:r>
            <a:endParaRPr lang="fa-IR" dirty="0"/>
          </a:p>
        </p:txBody>
      </p:sp>
      <p:sp>
        <p:nvSpPr>
          <p:cNvPr id="26" name="Rectangle 25"/>
          <p:cNvSpPr/>
          <p:nvPr/>
        </p:nvSpPr>
        <p:spPr>
          <a:xfrm>
            <a:off x="2036843" y="3215437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1228</a:t>
            </a:r>
            <a:endParaRPr lang="fa-IR" dirty="0"/>
          </a:p>
        </p:txBody>
      </p:sp>
      <p:sp>
        <p:nvSpPr>
          <p:cNvPr id="27" name="Rectangle 26"/>
          <p:cNvSpPr/>
          <p:nvPr/>
        </p:nvSpPr>
        <p:spPr>
          <a:xfrm>
            <a:off x="2021913" y="4069785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1233</a:t>
            </a:r>
            <a:endParaRPr lang="fa-IR" dirty="0"/>
          </a:p>
        </p:txBody>
      </p:sp>
      <p:sp>
        <p:nvSpPr>
          <p:cNvPr id="28" name="Rectangle 27"/>
          <p:cNvSpPr/>
          <p:nvPr/>
        </p:nvSpPr>
        <p:spPr>
          <a:xfrm>
            <a:off x="2011641" y="4581288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1362</a:t>
            </a:r>
            <a:endParaRPr lang="fa-IR" dirty="0"/>
          </a:p>
        </p:txBody>
      </p:sp>
      <p:sp>
        <p:nvSpPr>
          <p:cNvPr id="29" name="Rectangle 28"/>
          <p:cNvSpPr/>
          <p:nvPr/>
        </p:nvSpPr>
        <p:spPr>
          <a:xfrm>
            <a:off x="2011641" y="5213598"/>
            <a:ext cx="1243262" cy="8174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12207.1</a:t>
            </a:r>
          </a:p>
          <a:p>
            <a:pPr algn="ctr"/>
            <a:r>
              <a:rPr lang="fa-IR" dirty="0" smtClean="0"/>
              <a:t>12207.2</a:t>
            </a:r>
            <a:endParaRPr lang="fa-IR" dirty="0"/>
          </a:p>
        </p:txBody>
      </p:sp>
      <p:sp>
        <p:nvSpPr>
          <p:cNvPr id="30" name="Rectangle 29"/>
          <p:cNvSpPr/>
          <p:nvPr/>
        </p:nvSpPr>
        <p:spPr>
          <a:xfrm>
            <a:off x="4244714" y="1817107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828</a:t>
            </a:r>
            <a:endParaRPr lang="fa-IR" dirty="0"/>
          </a:p>
        </p:txBody>
      </p:sp>
      <p:sp>
        <p:nvSpPr>
          <p:cNvPr id="31" name="Rectangle 30"/>
          <p:cNvSpPr/>
          <p:nvPr/>
        </p:nvSpPr>
        <p:spPr>
          <a:xfrm>
            <a:off x="4269996" y="746750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12207.0</a:t>
            </a:r>
            <a:endParaRPr lang="fa-IR" dirty="0"/>
          </a:p>
        </p:txBody>
      </p:sp>
      <p:sp>
        <p:nvSpPr>
          <p:cNvPr id="32" name="Rectangle 31"/>
          <p:cNvSpPr/>
          <p:nvPr/>
        </p:nvSpPr>
        <p:spPr>
          <a:xfrm>
            <a:off x="4247132" y="1418652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730</a:t>
            </a:r>
            <a:endParaRPr lang="fa-IR" dirty="0"/>
          </a:p>
        </p:txBody>
      </p:sp>
      <p:sp>
        <p:nvSpPr>
          <p:cNvPr id="33" name="Rectangle 32"/>
          <p:cNvSpPr/>
          <p:nvPr/>
        </p:nvSpPr>
        <p:spPr>
          <a:xfrm>
            <a:off x="4244714" y="222187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1008</a:t>
            </a:r>
            <a:endParaRPr lang="fa-IR" dirty="0"/>
          </a:p>
        </p:txBody>
      </p:sp>
      <p:sp>
        <p:nvSpPr>
          <p:cNvPr id="34" name="Rectangle 33"/>
          <p:cNvSpPr/>
          <p:nvPr/>
        </p:nvSpPr>
        <p:spPr>
          <a:xfrm>
            <a:off x="4245146" y="301630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1028</a:t>
            </a:r>
            <a:endParaRPr lang="fa-IR" dirty="0"/>
          </a:p>
        </p:txBody>
      </p:sp>
      <p:sp>
        <p:nvSpPr>
          <p:cNvPr id="35" name="Rectangle 34"/>
          <p:cNvSpPr/>
          <p:nvPr/>
        </p:nvSpPr>
        <p:spPr>
          <a:xfrm>
            <a:off x="4232391" y="381073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1058</a:t>
            </a:r>
            <a:endParaRPr lang="fa-IR" dirty="0"/>
          </a:p>
        </p:txBody>
      </p:sp>
      <p:sp>
        <p:nvSpPr>
          <p:cNvPr id="36" name="Rectangle 35"/>
          <p:cNvSpPr/>
          <p:nvPr/>
        </p:nvSpPr>
        <p:spPr>
          <a:xfrm>
            <a:off x="4232391" y="2607980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1012</a:t>
            </a:r>
            <a:endParaRPr lang="fa-IR" dirty="0"/>
          </a:p>
        </p:txBody>
      </p:sp>
      <p:sp>
        <p:nvSpPr>
          <p:cNvPr id="37" name="Rectangle 36"/>
          <p:cNvSpPr/>
          <p:nvPr/>
        </p:nvSpPr>
        <p:spPr>
          <a:xfrm>
            <a:off x="4244714" y="3407725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1045</a:t>
            </a:r>
            <a:endParaRPr lang="fa-IR" dirty="0"/>
          </a:p>
        </p:txBody>
      </p:sp>
      <p:sp>
        <p:nvSpPr>
          <p:cNvPr id="38" name="Rectangle 37"/>
          <p:cNvSpPr/>
          <p:nvPr/>
        </p:nvSpPr>
        <p:spPr>
          <a:xfrm>
            <a:off x="4232391" y="4181600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1074</a:t>
            </a:r>
            <a:endParaRPr lang="fa-IR" dirty="0"/>
          </a:p>
        </p:txBody>
      </p:sp>
      <p:sp>
        <p:nvSpPr>
          <p:cNvPr id="39" name="Rectangle 38"/>
          <p:cNvSpPr/>
          <p:nvPr/>
        </p:nvSpPr>
        <p:spPr>
          <a:xfrm>
            <a:off x="4244714" y="4592996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1219</a:t>
            </a:r>
            <a:endParaRPr lang="fa-IR" dirty="0"/>
          </a:p>
        </p:txBody>
      </p:sp>
      <p:sp>
        <p:nvSpPr>
          <p:cNvPr id="40" name="Rectangle 39"/>
          <p:cNvSpPr/>
          <p:nvPr/>
        </p:nvSpPr>
        <p:spPr>
          <a:xfrm>
            <a:off x="7012335" y="188383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982.1</a:t>
            </a:r>
            <a:endParaRPr lang="fa-IR" dirty="0"/>
          </a:p>
        </p:txBody>
      </p:sp>
      <p:sp>
        <p:nvSpPr>
          <p:cNvPr id="42" name="Rectangle 41"/>
          <p:cNvSpPr/>
          <p:nvPr/>
        </p:nvSpPr>
        <p:spPr>
          <a:xfrm>
            <a:off x="4356723" y="524969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828</a:t>
            </a:r>
            <a:r>
              <a:rPr lang="en-US" dirty="0" smtClean="0"/>
              <a:t>,</a:t>
            </a:r>
            <a:r>
              <a:rPr lang="fa-IR" dirty="0" smtClean="0"/>
              <a:t>730</a:t>
            </a:r>
            <a:endParaRPr lang="fa-IR" dirty="0"/>
          </a:p>
        </p:txBody>
      </p:sp>
      <p:sp>
        <p:nvSpPr>
          <p:cNvPr id="43" name="Rectangle 42"/>
          <p:cNvSpPr/>
          <p:nvPr/>
        </p:nvSpPr>
        <p:spPr>
          <a:xfrm>
            <a:off x="4356723" y="5640249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1008</a:t>
            </a:r>
            <a:endParaRPr lang="fa-IR" dirty="0"/>
          </a:p>
        </p:txBody>
      </p:sp>
      <p:sp>
        <p:nvSpPr>
          <p:cNvPr id="44" name="Rectangle 43"/>
          <p:cNvSpPr/>
          <p:nvPr/>
        </p:nvSpPr>
        <p:spPr>
          <a:xfrm>
            <a:off x="7013189" y="2379761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1061</a:t>
            </a:r>
            <a:endParaRPr lang="fa-IR" dirty="0"/>
          </a:p>
        </p:txBody>
      </p:sp>
      <p:sp>
        <p:nvSpPr>
          <p:cNvPr id="45" name="Rectangle 44"/>
          <p:cNvSpPr/>
          <p:nvPr/>
        </p:nvSpPr>
        <p:spPr>
          <a:xfrm>
            <a:off x="7013189" y="2823251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1063</a:t>
            </a:r>
            <a:endParaRPr lang="fa-IR" dirty="0"/>
          </a:p>
        </p:txBody>
      </p:sp>
      <p:sp>
        <p:nvSpPr>
          <p:cNvPr id="46" name="Rectangle 45"/>
          <p:cNvSpPr/>
          <p:nvPr/>
        </p:nvSpPr>
        <p:spPr>
          <a:xfrm>
            <a:off x="7024237" y="3429000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1465</a:t>
            </a:r>
            <a:endParaRPr lang="fa-IR" dirty="0"/>
          </a:p>
        </p:txBody>
      </p:sp>
      <p:sp>
        <p:nvSpPr>
          <p:cNvPr id="47" name="Rectangle 46"/>
          <p:cNvSpPr/>
          <p:nvPr/>
        </p:nvSpPr>
        <p:spPr>
          <a:xfrm>
            <a:off x="7012335" y="5467441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982.2</a:t>
            </a:r>
            <a:endParaRPr lang="fa-IR" dirty="0"/>
          </a:p>
        </p:txBody>
      </p:sp>
      <p:sp>
        <p:nvSpPr>
          <p:cNvPr id="49" name="Rectangle 48"/>
          <p:cNvSpPr/>
          <p:nvPr/>
        </p:nvSpPr>
        <p:spPr>
          <a:xfrm>
            <a:off x="9106851" y="1787030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829</a:t>
            </a:r>
            <a:endParaRPr lang="fa-IR" dirty="0"/>
          </a:p>
        </p:txBody>
      </p:sp>
      <p:sp>
        <p:nvSpPr>
          <p:cNvPr id="50" name="Rectangle 49"/>
          <p:cNvSpPr/>
          <p:nvPr/>
        </p:nvSpPr>
        <p:spPr>
          <a:xfrm>
            <a:off x="9106851" y="2301103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830</a:t>
            </a:r>
            <a:endParaRPr lang="fa-IR" dirty="0"/>
          </a:p>
        </p:txBody>
      </p:sp>
      <p:sp>
        <p:nvSpPr>
          <p:cNvPr id="51" name="Rectangle 50"/>
          <p:cNvSpPr/>
          <p:nvPr/>
        </p:nvSpPr>
        <p:spPr>
          <a:xfrm>
            <a:off x="9106851" y="2840852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1016</a:t>
            </a:r>
            <a:endParaRPr lang="fa-IR" dirty="0"/>
          </a:p>
        </p:txBody>
      </p:sp>
      <p:sp>
        <p:nvSpPr>
          <p:cNvPr id="52" name="Rectangle 51"/>
          <p:cNvSpPr/>
          <p:nvPr/>
        </p:nvSpPr>
        <p:spPr>
          <a:xfrm>
            <a:off x="9106851" y="356220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1320</a:t>
            </a:r>
            <a:r>
              <a:rPr lang="en-US" dirty="0" smtClean="0"/>
              <a:t>.X</a:t>
            </a:r>
            <a:endParaRPr lang="fa-IR" dirty="0"/>
          </a:p>
        </p:txBody>
      </p:sp>
      <p:sp>
        <p:nvSpPr>
          <p:cNvPr id="53" name="Rectangle 52"/>
          <p:cNvSpPr/>
          <p:nvPr/>
        </p:nvSpPr>
        <p:spPr>
          <a:xfrm>
            <a:off x="9129687" y="4023523"/>
            <a:ext cx="1243262" cy="554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1348</a:t>
            </a:r>
          </a:p>
          <a:p>
            <a:pPr algn="ctr"/>
            <a:r>
              <a:rPr lang="fa-IR" dirty="0" smtClean="0"/>
              <a:t>1462</a:t>
            </a:r>
            <a:endParaRPr lang="fa-IR" dirty="0"/>
          </a:p>
        </p:txBody>
      </p:sp>
      <p:sp>
        <p:nvSpPr>
          <p:cNvPr id="54" name="Rectangle 53"/>
          <p:cNvSpPr/>
          <p:nvPr/>
        </p:nvSpPr>
        <p:spPr>
          <a:xfrm>
            <a:off x="9119774" y="4652939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1420</a:t>
            </a:r>
            <a:r>
              <a:rPr lang="en-US" dirty="0" smtClean="0"/>
              <a:t>.X</a:t>
            </a:r>
            <a:endParaRPr lang="fa-IR" dirty="0"/>
          </a:p>
        </p:txBody>
      </p:sp>
      <p:sp>
        <p:nvSpPr>
          <p:cNvPr id="55" name="Rectangle 54"/>
          <p:cNvSpPr/>
          <p:nvPr/>
        </p:nvSpPr>
        <p:spPr>
          <a:xfrm>
            <a:off x="4269996" y="6254944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1044</a:t>
            </a:r>
            <a:endParaRPr lang="fa-IR" dirty="0"/>
          </a:p>
        </p:txBody>
      </p:sp>
      <p:sp>
        <p:nvSpPr>
          <p:cNvPr id="56" name="Rectangle 55"/>
          <p:cNvSpPr/>
          <p:nvPr/>
        </p:nvSpPr>
        <p:spPr>
          <a:xfrm>
            <a:off x="6536440" y="6204726"/>
            <a:ext cx="1243262" cy="386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1044.1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62787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9504" y="609600"/>
            <a:ext cx="1064029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[B3]  IEEE/EIA 12207.0, Standard for Information Technology—Software Life Cycle Processes.</a:t>
            </a:r>
          </a:p>
          <a:p>
            <a:r>
              <a:rPr lang="en-US" dirty="0"/>
              <a:t>5</a:t>
            </a:r>
          </a:p>
          <a:p>
            <a:r>
              <a:rPr lang="en-US" dirty="0"/>
              <a:t>[B4]  IEEE Software Engineering Standards Collection. </a:t>
            </a:r>
          </a:p>
          <a:p>
            <a:r>
              <a:rPr lang="en-US" dirty="0"/>
              <a:t>[B5]  IEEE 100, The Authoritative </a:t>
            </a:r>
            <a:r>
              <a:rPr lang="en-US" dirty="0" err="1"/>
              <a:t>Dictionaryof</a:t>
            </a:r>
            <a:r>
              <a:rPr lang="en-US" dirty="0"/>
              <a:t> IEEE Standards Terms, Seventh Edition. </a:t>
            </a:r>
          </a:p>
          <a:p>
            <a:r>
              <a:rPr lang="en-US" dirty="0"/>
              <a:t>[B6]  IEEE </a:t>
            </a:r>
            <a:r>
              <a:rPr lang="en-US" dirty="0" err="1"/>
              <a:t>Std</a:t>
            </a:r>
            <a:r>
              <a:rPr lang="en-US" dirty="0"/>
              <a:t> 730, IEEE Standard for Software Quality Assurance Plans. </a:t>
            </a:r>
          </a:p>
          <a:p>
            <a:r>
              <a:rPr lang="en-US" dirty="0"/>
              <a:t>[B7]  IEEE </a:t>
            </a:r>
            <a:r>
              <a:rPr lang="en-US" dirty="0" err="1"/>
              <a:t>Std</a:t>
            </a:r>
            <a:r>
              <a:rPr lang="en-US" dirty="0"/>
              <a:t> 828, IEEE Standard for Software Configuration Management Plans. </a:t>
            </a:r>
          </a:p>
          <a:p>
            <a:r>
              <a:rPr lang="en-US" dirty="0"/>
              <a:t>[B8]  IEEE </a:t>
            </a:r>
            <a:r>
              <a:rPr lang="en-US" dirty="0" err="1"/>
              <a:t>Std</a:t>
            </a:r>
            <a:r>
              <a:rPr lang="en-US" dirty="0"/>
              <a:t> 829, IEEE Standard for Software Test Documentation. </a:t>
            </a:r>
          </a:p>
          <a:p>
            <a:r>
              <a:rPr lang="en-US" dirty="0"/>
              <a:t>[B9]  IEEE </a:t>
            </a:r>
            <a:r>
              <a:rPr lang="en-US" dirty="0" err="1"/>
              <a:t>Std</a:t>
            </a:r>
            <a:r>
              <a:rPr lang="en-US" dirty="0"/>
              <a:t> 830, IEEE Recommended Practice for Software Requirements Specifications. </a:t>
            </a:r>
          </a:p>
          <a:p>
            <a:r>
              <a:rPr lang="en-US" dirty="0"/>
              <a:t>[B10] IEEE </a:t>
            </a:r>
            <a:r>
              <a:rPr lang="en-US" dirty="0" err="1"/>
              <a:t>Std</a:t>
            </a:r>
            <a:r>
              <a:rPr lang="en-US" dirty="0"/>
              <a:t> 982.1, IEEE Standard Dictionary of Measures of the Software Aspects of Dependability. </a:t>
            </a:r>
          </a:p>
          <a:p>
            <a:r>
              <a:rPr lang="en-US" dirty="0"/>
              <a:t>[B11] IEEE </a:t>
            </a:r>
            <a:r>
              <a:rPr lang="en-US" dirty="0" err="1"/>
              <a:t>Std</a:t>
            </a:r>
            <a:r>
              <a:rPr lang="en-US" dirty="0"/>
              <a:t> 1008, IEEE Standard for Software Unit Testing. </a:t>
            </a:r>
          </a:p>
          <a:p>
            <a:r>
              <a:rPr lang="en-US" dirty="0"/>
              <a:t>[B12] IEEE </a:t>
            </a:r>
            <a:r>
              <a:rPr lang="en-US" dirty="0" err="1"/>
              <a:t>Std</a:t>
            </a:r>
            <a:r>
              <a:rPr lang="en-US" dirty="0"/>
              <a:t> 1012, IEEE Standard for Software Verification and Validation Plans. </a:t>
            </a:r>
          </a:p>
          <a:p>
            <a:r>
              <a:rPr lang="en-US" dirty="0"/>
              <a:t>[B13] IEEE </a:t>
            </a:r>
            <a:r>
              <a:rPr lang="en-US" dirty="0" err="1"/>
              <a:t>Std</a:t>
            </a:r>
            <a:r>
              <a:rPr lang="en-US" dirty="0"/>
              <a:t> 1016, IEEE Recommended Practice for Software Design Descriptions. </a:t>
            </a:r>
          </a:p>
          <a:p>
            <a:r>
              <a:rPr lang="en-US" dirty="0"/>
              <a:t>[B14] IEEE </a:t>
            </a:r>
            <a:r>
              <a:rPr lang="en-US" dirty="0" err="1"/>
              <a:t>Std</a:t>
            </a:r>
            <a:r>
              <a:rPr lang="en-US" dirty="0"/>
              <a:t> 1028, IEEE Standard for Software Reviews and Audits. </a:t>
            </a:r>
          </a:p>
          <a:p>
            <a:r>
              <a:rPr lang="en-US" dirty="0"/>
              <a:t>[B15] IEEE </a:t>
            </a:r>
            <a:r>
              <a:rPr lang="en-US" dirty="0" err="1"/>
              <a:t>Std</a:t>
            </a:r>
            <a:r>
              <a:rPr lang="en-US" dirty="0"/>
              <a:t> 1044, IEEE Standard for Classification of Software Anomalies. </a:t>
            </a:r>
          </a:p>
          <a:p>
            <a:r>
              <a:rPr lang="en-US" dirty="0"/>
              <a:t>[B16] IEEE </a:t>
            </a:r>
            <a:r>
              <a:rPr lang="en-US" dirty="0" err="1"/>
              <a:t>Std</a:t>
            </a:r>
            <a:r>
              <a:rPr lang="en-US" dirty="0"/>
              <a:t> 1045, IEEE Standard for Software Productivity Metrics. </a:t>
            </a:r>
          </a:p>
          <a:p>
            <a:r>
              <a:rPr lang="en-US" dirty="0"/>
              <a:t>[B17] IEEE </a:t>
            </a:r>
            <a:r>
              <a:rPr lang="en-US" dirty="0" err="1"/>
              <a:t>Std</a:t>
            </a:r>
            <a:r>
              <a:rPr lang="en-US" dirty="0"/>
              <a:t> 1058, IEEE Standard for Software Project Management Plans. </a:t>
            </a:r>
          </a:p>
          <a:p>
            <a:r>
              <a:rPr lang="en-US" dirty="0"/>
              <a:t>[B18] IEEE </a:t>
            </a:r>
            <a:r>
              <a:rPr lang="en-US" dirty="0" err="1"/>
              <a:t>Std</a:t>
            </a:r>
            <a:r>
              <a:rPr lang="en-US" dirty="0"/>
              <a:t> 1061, IEEE Standard for a Software Quality Metrics Methodology. </a:t>
            </a:r>
          </a:p>
          <a:p>
            <a:r>
              <a:rPr lang="en-US" dirty="0"/>
              <a:t>[B19] IEEE </a:t>
            </a:r>
            <a:r>
              <a:rPr lang="en-US" dirty="0" err="1"/>
              <a:t>Std</a:t>
            </a:r>
            <a:r>
              <a:rPr lang="en-US" dirty="0"/>
              <a:t> 1062, IEEE Recommended Practice for Software Acquisition. </a:t>
            </a:r>
          </a:p>
          <a:p>
            <a:r>
              <a:rPr lang="en-US" dirty="0"/>
              <a:t>[B20] IEEE </a:t>
            </a:r>
            <a:r>
              <a:rPr lang="en-US" dirty="0" err="1"/>
              <a:t>Std</a:t>
            </a:r>
            <a:r>
              <a:rPr lang="en-US" dirty="0"/>
              <a:t> 1063, IEEE Standard for Software User Documentation. </a:t>
            </a:r>
          </a:p>
          <a:p>
            <a:r>
              <a:rPr lang="en-US" dirty="0"/>
              <a:t>[B21] IEEE </a:t>
            </a:r>
            <a:r>
              <a:rPr lang="en-US" dirty="0" err="1"/>
              <a:t>Std</a:t>
            </a:r>
            <a:r>
              <a:rPr lang="en-US" dirty="0"/>
              <a:t> 1175, IEEE Trial-Use Standard Reference Model for Computing System Tool </a:t>
            </a:r>
          </a:p>
          <a:p>
            <a:r>
              <a:rPr lang="en-US" dirty="0"/>
              <a:t>Interconnections. </a:t>
            </a:r>
          </a:p>
        </p:txBody>
      </p:sp>
    </p:spTree>
    <p:extLst>
      <p:ext uri="{BB962C8B-B14F-4D97-AF65-F5344CB8AC3E}">
        <p14:creationId xmlns:p14="http://schemas.microsoft.com/office/powerpoint/2010/main" val="179560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استانداردهای مشتری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dirty="0" smtClean="0"/>
              <a:t>12207.0 : فرآیندهای زیست چرخ نرم‌افزار</a:t>
            </a:r>
          </a:p>
          <a:p>
            <a:pPr algn="just" rtl="1"/>
            <a:r>
              <a:rPr lang="fa-IR" dirty="0" smtClean="0"/>
              <a:t>1062: تهیه نرم‌افزار</a:t>
            </a:r>
          </a:p>
          <a:p>
            <a:pPr algn="just" rtl="1"/>
            <a:r>
              <a:rPr lang="fa-IR" dirty="0" smtClean="0"/>
              <a:t>1220: فرآیند مهندسی سیستم‌ها</a:t>
            </a:r>
          </a:p>
          <a:p>
            <a:pPr algn="just" rtl="1"/>
            <a:r>
              <a:rPr lang="fa-IR" dirty="0" smtClean="0"/>
              <a:t>1228: طرح‌های ایمنی نرم‌افزار</a:t>
            </a:r>
          </a:p>
          <a:p>
            <a:pPr algn="just" rtl="1"/>
            <a:r>
              <a:rPr lang="fa-IR" dirty="0" smtClean="0"/>
              <a:t>1233: مشخصات نیازمندیهای سیستم</a:t>
            </a:r>
          </a:p>
          <a:p>
            <a:pPr algn="just" rtl="1"/>
            <a:r>
              <a:rPr lang="fa-IR" dirty="0" smtClean="0"/>
              <a:t>1362: مفهوم عملیات</a:t>
            </a:r>
          </a:p>
          <a:p>
            <a:pPr algn="just" rtl="1"/>
            <a:r>
              <a:rPr lang="fa-IR" dirty="0" smtClean="0"/>
              <a:t>12207.1و 12207.2: راهنمایی فرآیندهای </a:t>
            </a:r>
            <a:r>
              <a:rPr lang="en-US" dirty="0" smtClean="0"/>
              <a:t>SWLC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76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fa-IR" dirty="0" smtClean="0"/>
              <a:t>730: طرح‌های تضمین کیفیت نرم‌افزار</a:t>
            </a:r>
          </a:p>
          <a:p>
            <a:pPr algn="r" rtl="1"/>
            <a:r>
              <a:rPr lang="fa-IR" dirty="0" smtClean="0"/>
              <a:t>828: طرح‌های </a:t>
            </a:r>
            <a:r>
              <a:rPr lang="en-US" dirty="0" smtClean="0"/>
              <a:t>SCM</a:t>
            </a:r>
          </a:p>
          <a:p>
            <a:pPr algn="r" rtl="1"/>
            <a:r>
              <a:rPr lang="fa-IR" dirty="0" smtClean="0"/>
              <a:t>1008:آزمون واحد نرم‌افزاری</a:t>
            </a:r>
          </a:p>
          <a:p>
            <a:pPr algn="r" rtl="1"/>
            <a:r>
              <a:rPr lang="fa-IR" dirty="0" smtClean="0"/>
              <a:t>1012: تصدیق و صحه‌گذاری نرم‌افزار</a:t>
            </a:r>
          </a:p>
          <a:p>
            <a:pPr algn="r" rtl="1"/>
            <a:r>
              <a:rPr lang="fa-IR" dirty="0" smtClean="0"/>
              <a:t>1028: بازبینی نرم‌افزار</a:t>
            </a:r>
          </a:p>
          <a:p>
            <a:pPr algn="r" rtl="1"/>
            <a:r>
              <a:rPr lang="fa-IR" dirty="0" smtClean="0"/>
              <a:t>1045: سنجه‌های بهره‌وری</a:t>
            </a:r>
          </a:p>
          <a:p>
            <a:pPr algn="r" rtl="1"/>
            <a:r>
              <a:rPr lang="fa-IR" dirty="0" smtClean="0"/>
              <a:t>1058: طرح‌های </a:t>
            </a:r>
            <a:r>
              <a:rPr lang="en-US" dirty="0" smtClean="0"/>
              <a:t>SPM</a:t>
            </a:r>
          </a:p>
          <a:p>
            <a:pPr algn="r" rtl="1"/>
            <a:r>
              <a:rPr lang="fa-IR" dirty="0" smtClean="0"/>
              <a:t>1074: فرآیندهای </a:t>
            </a:r>
            <a:r>
              <a:rPr lang="en-US" dirty="0" smtClean="0"/>
              <a:t>SWLC</a:t>
            </a:r>
            <a:endParaRPr lang="fa-IR" dirty="0" smtClean="0"/>
          </a:p>
          <a:p>
            <a:pPr algn="r" rtl="1"/>
            <a:r>
              <a:rPr lang="fa-IR" dirty="0" smtClean="0"/>
              <a:t>1219: نگهداری نرم‌افزار</a:t>
            </a:r>
          </a:p>
          <a:p>
            <a:pPr algn="r" rtl="1"/>
            <a:r>
              <a:rPr lang="fa-IR" dirty="0" smtClean="0"/>
              <a:t>1490: بدنه دانش</a:t>
            </a:r>
          </a:p>
          <a:p>
            <a:pPr algn="r" rtl="1"/>
            <a:r>
              <a:rPr lang="fa-IR" dirty="0" smtClean="0"/>
              <a:t>730: طرح‌های تضمین کیفیت نرم‌افزار</a:t>
            </a:r>
          </a:p>
          <a:p>
            <a:pPr algn="r" rtl="1"/>
            <a:r>
              <a:rPr lang="fa-IR" dirty="0" smtClean="0"/>
              <a:t>828: طرح‌های </a:t>
            </a:r>
            <a:r>
              <a:rPr lang="en-US" dirty="0" smtClean="0"/>
              <a:t>SCM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9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982.1: معیارهای قابلیت اطمینان نرم‌افزار</a:t>
            </a:r>
          </a:p>
          <a:p>
            <a:pPr algn="r" rtl="1"/>
            <a:r>
              <a:rPr lang="fa-IR" dirty="0" smtClean="0"/>
              <a:t>1061: متدلوژی سنجه‌های کیفی نرم‌افزار</a:t>
            </a:r>
          </a:p>
          <a:p>
            <a:pPr algn="r" rtl="1"/>
            <a:r>
              <a:rPr lang="fa-IR" dirty="0" smtClean="0"/>
              <a:t>1063: مستندات کاربر نرم‌افزار</a:t>
            </a:r>
          </a:p>
          <a:p>
            <a:pPr algn="r" rtl="1"/>
            <a:r>
              <a:rPr lang="fa-IR" dirty="0" smtClean="0"/>
              <a:t>1465: نیازمندیهای کیفی بسته نرم‌افزاری</a:t>
            </a:r>
          </a:p>
          <a:p>
            <a:pPr algn="r" rtl="1"/>
            <a:r>
              <a:rPr lang="fa-IR" dirty="0" smtClean="0"/>
              <a:t>982.2: راهنما – معیارهای قابلیت اطمینان نرم‌افزار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4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829: مستندسازی آزمون نرم‌افزار</a:t>
            </a:r>
          </a:p>
          <a:p>
            <a:pPr algn="r" rtl="1"/>
            <a:r>
              <a:rPr lang="fa-IR" dirty="0" smtClean="0"/>
              <a:t>830: مشخصات نیازمندیهای نرم‌افزار</a:t>
            </a:r>
          </a:p>
          <a:p>
            <a:pPr algn="r" rtl="1"/>
            <a:r>
              <a:rPr lang="fa-IR" dirty="0" smtClean="0"/>
              <a:t>1016: توصیف طراحی نرم‌افزار</a:t>
            </a:r>
          </a:p>
          <a:p>
            <a:pPr algn="r" rtl="1"/>
            <a:r>
              <a:rPr lang="fa-IR" dirty="0" smtClean="0"/>
              <a:t>1320</a:t>
            </a:r>
            <a:r>
              <a:rPr lang="en-US" dirty="0" smtClean="0"/>
              <a:t>: </a:t>
            </a:r>
            <a:r>
              <a:rPr lang="fa-IR" dirty="0" smtClean="0"/>
              <a:t> </a:t>
            </a:r>
            <a:r>
              <a:rPr lang="en-US" dirty="0" smtClean="0"/>
              <a:t>IDEF</a:t>
            </a:r>
          </a:p>
          <a:p>
            <a:pPr algn="r" rtl="1"/>
            <a:r>
              <a:rPr lang="fa-IR" dirty="0" smtClean="0"/>
              <a:t>1348 و 1462: </a:t>
            </a:r>
            <a:r>
              <a:rPr lang="en-US" dirty="0" smtClean="0"/>
              <a:t>CASE Tools</a:t>
            </a:r>
          </a:p>
          <a:p>
            <a:pPr algn="r" rtl="1"/>
            <a:r>
              <a:rPr lang="fa-IR" dirty="0" smtClean="0"/>
              <a:t>1420: استفاده مجدد از نرم‌افزار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1044: دسته‌بندی </a:t>
            </a:r>
            <a:r>
              <a:rPr lang="en-US" dirty="0" smtClean="0"/>
              <a:t>Anomalies</a:t>
            </a:r>
          </a:p>
          <a:p>
            <a:pPr algn="r" rtl="1"/>
            <a:r>
              <a:rPr lang="fa-IR" dirty="0" smtClean="0"/>
              <a:t>1044.1: راهنمای دسته‌بندی </a:t>
            </a:r>
            <a:r>
              <a:rPr lang="en-US" dirty="0" smtClean="0"/>
              <a:t>Anomalies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4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583323" y="1182471"/>
            <a:ext cx="10888719" cy="7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25507" y="2296282"/>
            <a:ext cx="11020097" cy="31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25507" y="3404280"/>
            <a:ext cx="10951789" cy="52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83323" y="4493170"/>
            <a:ext cx="11020097" cy="31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25507" y="6435110"/>
            <a:ext cx="10978067" cy="79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78732" y="78843"/>
            <a:ext cx="152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حساسیت</a:t>
            </a:r>
          </a:p>
          <a:p>
            <a:pPr algn="ctr"/>
            <a:r>
              <a:rPr lang="fa-IR" b="1" dirty="0" smtClean="0">
                <a:cs typeface="B Nazanin" panose="00000400000000000000" pitchFamily="2" charset="-78"/>
              </a:rPr>
              <a:t> کاربرد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29697" y="789404"/>
            <a:ext cx="80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ندارد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31718" y="1654560"/>
            <a:ext cx="80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کم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03685" y="2697937"/>
            <a:ext cx="80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متوسط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27780" y="3864339"/>
            <a:ext cx="80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زیاد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37765" y="4663198"/>
            <a:ext cx="80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زیاد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403946" y="5546578"/>
            <a:ext cx="1361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بالا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75336" y="239750"/>
            <a:ext cx="1292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اندازه تیم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07260" y="206816"/>
            <a:ext cx="1686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بلوغ </a:t>
            </a:r>
          </a:p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فرآیند موجود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0736" y="125177"/>
            <a:ext cx="253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نیازمندیهای</a:t>
            </a:r>
          </a:p>
          <a:p>
            <a:pPr algn="ctr"/>
            <a:r>
              <a:rPr lang="fa-IR" b="1" dirty="0" smtClean="0">
                <a:cs typeface="B Nazanin" panose="00000400000000000000" pitchFamily="2" charset="-78"/>
              </a:rPr>
              <a:t> فرآیند خارجی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9634" y="2737499"/>
            <a:ext cx="134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کوچک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16819" y="808580"/>
            <a:ext cx="134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تک نفره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35742" y="1517264"/>
            <a:ext cx="134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خیلی کوچک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872372" y="3803881"/>
            <a:ext cx="134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متوسط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77347" y="4809363"/>
            <a:ext cx="134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بزرگ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639230" y="5720129"/>
            <a:ext cx="134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خیلی بزرگ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2416" y="410489"/>
            <a:ext cx="1324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12207.0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SLCP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61410" y="3671391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828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SCMP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18291" y="1500709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830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SRS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33906" y="1492882"/>
            <a:ext cx="127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829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Test Doc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8202" y="3680028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730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SQAP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31433" y="2669795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1016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SDD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86095" y="2648965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1058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SPMP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8428" y="3665382"/>
            <a:ext cx="1658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1012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SW V&amp;V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06719" y="2699151"/>
            <a:ext cx="1403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1028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SW Reviews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36682" y="3680029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1228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SSP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22074" y="4708471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1074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SLCP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62755" y="4677564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1061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QMM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09002" y="4658840"/>
            <a:ext cx="140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982.1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Measures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34349" y="5408421"/>
            <a:ext cx="4045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5</a:t>
            </a:r>
            <a:endParaRPr lang="en-US" b="1" dirty="0" smtClean="0">
              <a:cs typeface="B Nazanin" panose="00000400000000000000" pitchFamily="2" charset="-78"/>
            </a:endParaRPr>
          </a:p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سایر استانداردها</a:t>
            </a:r>
          </a:p>
          <a:p>
            <a:pPr algn="r" rtl="1"/>
            <a:r>
              <a:rPr lang="fa-IR" b="1" dirty="0" smtClean="0">
                <a:cs typeface="B Nazanin" panose="00000400000000000000" pitchFamily="2" charset="-78"/>
              </a:rPr>
              <a:t>سازگار با استانداردهای مهندسی نرم‌افزار </a:t>
            </a:r>
            <a:r>
              <a:rPr lang="en-US" b="1" dirty="0" smtClean="0">
                <a:cs typeface="B Nazanin" panose="00000400000000000000" pitchFamily="2" charset="-78"/>
              </a:rPr>
              <a:t>IEEE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36583" y="4662989"/>
            <a:ext cx="121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1008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Unit Test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31433" y="4670863"/>
            <a:ext cx="8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B Nazanin" panose="00000400000000000000" pitchFamily="2" charset="-78"/>
              </a:rPr>
              <a:t>1042</a:t>
            </a:r>
          </a:p>
          <a:p>
            <a:pPr algn="ctr"/>
            <a:r>
              <a:rPr lang="en-US" b="1" dirty="0" smtClean="0">
                <a:cs typeface="B Nazanin" panose="00000400000000000000" pitchFamily="2" charset="-78"/>
              </a:rPr>
              <a:t>SCM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75281" y="812773"/>
            <a:ext cx="11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ندارد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46108" y="1390164"/>
            <a:ext cx="1702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اولین تلاش برای فرموله‌کردن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91890" y="2613002"/>
            <a:ext cx="1702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دومین فاز فرموله‌کردن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77493" y="3876968"/>
            <a:ext cx="1686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سومین فاز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58426" y="4751838"/>
            <a:ext cx="1686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بالغ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18382" y="5638350"/>
            <a:ext cx="1686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بالا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18584" y="727043"/>
            <a:ext cx="18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ندارد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15725" y="1560314"/>
            <a:ext cx="18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کم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5440" y="2658520"/>
            <a:ext cx="18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متوسط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2048" y="3787535"/>
            <a:ext cx="18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Nazanin" panose="00000400000000000000" pitchFamily="2" charset="-78"/>
              </a:rPr>
              <a:t>اکثریت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154" y="4738451"/>
            <a:ext cx="18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Zar" panose="00000400000000000000" pitchFamily="2" charset="-78"/>
              </a:rPr>
              <a:t>بالا</a:t>
            </a:r>
            <a:endParaRPr lang="en-US" b="1" dirty="0">
              <a:cs typeface="B Zar" panose="00000400000000000000" pitchFamily="2" charset="-7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-127285" y="5677110"/>
            <a:ext cx="1845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b="1" dirty="0" smtClean="0">
                <a:cs typeface="B Zar" panose="00000400000000000000" pitchFamily="2" charset="-78"/>
              </a:rPr>
              <a:t>بالا</a:t>
            </a:r>
            <a:endParaRPr lang="en-US" b="1" dirty="0">
              <a:cs typeface="B Zar" panose="00000400000000000000" pitchFamily="2" charset="-78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472964" y="5478232"/>
            <a:ext cx="11020097" cy="31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461291" y="206816"/>
            <a:ext cx="3389925" cy="6197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458561" y="152644"/>
            <a:ext cx="3010413" cy="6274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8195567" y="160591"/>
            <a:ext cx="2984252" cy="62437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851724" y="160591"/>
            <a:ext cx="2610379" cy="6274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90279" y="110803"/>
            <a:ext cx="48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 smtClean="0">
                <a:cs typeface="B Nazanin" panose="00000400000000000000" pitchFamily="2" charset="-78"/>
              </a:rPr>
              <a:t>0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32843" y="1295796"/>
            <a:ext cx="62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/>
              <a:t>1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5721861" y="2394347"/>
            <a:ext cx="62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/>
              <a:t>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5783239" y="3434549"/>
            <a:ext cx="62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/>
              <a:t>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5886070" y="4513095"/>
            <a:ext cx="62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1111" y="835573"/>
            <a:ext cx="2916621" cy="14031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1">
                    <a:lumMod val="50000"/>
                  </a:schemeClr>
                </a:solidFill>
                <a:cs typeface="B Zar" panose="00000400000000000000" pitchFamily="2" charset="-78"/>
              </a:rPr>
              <a:t>مجموعۀ مدل‌های چرخه حیات نرم‌افزار</a:t>
            </a:r>
            <a:endParaRPr lang="en-US" dirty="0">
              <a:solidFill>
                <a:schemeClr val="accent1">
                  <a:lumMod val="50000"/>
                </a:schemeClr>
              </a:solidFill>
              <a:cs typeface="B Zar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6876" y="3896706"/>
            <a:ext cx="2900856" cy="124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1">
                    <a:lumMod val="50000"/>
                  </a:schemeClr>
                </a:solidFill>
                <a:cs typeface="B Zar" panose="00000400000000000000" pitchFamily="2" charset="-78"/>
              </a:rPr>
              <a:t>مدل چرخه حیات نرم‌افزار</a:t>
            </a:r>
            <a:endParaRPr lang="en-US" dirty="0">
              <a:solidFill>
                <a:schemeClr val="accent1">
                  <a:lumMod val="50000"/>
                </a:schemeClr>
              </a:solidFill>
              <a:cs typeface="B Zar" panose="000004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24702" y="835573"/>
            <a:ext cx="2900856" cy="124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1">
                    <a:lumMod val="50000"/>
                  </a:schemeClr>
                </a:solidFill>
                <a:cs typeface="B Zar" panose="00000400000000000000" pitchFamily="2" charset="-78"/>
              </a:rPr>
              <a:t>دارایی‌های فرآیند سازمانی</a:t>
            </a:r>
            <a:endParaRPr lang="en-US" dirty="0">
              <a:solidFill>
                <a:schemeClr val="accent1">
                  <a:lumMod val="50000"/>
                </a:schemeClr>
              </a:solidFill>
              <a:cs typeface="B Zar" panose="000004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2923" y="3899337"/>
            <a:ext cx="2900856" cy="124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1">
                    <a:lumMod val="50000"/>
                  </a:schemeClr>
                </a:solidFill>
                <a:cs typeface="B Zar" panose="00000400000000000000" pitchFamily="2" charset="-78"/>
              </a:rPr>
              <a:t>چرخه حیات نرم‌افزار</a:t>
            </a:r>
            <a:endParaRPr lang="en-US" dirty="0">
              <a:solidFill>
                <a:schemeClr val="accent1">
                  <a:lumMod val="50000"/>
                </a:schemeClr>
              </a:solidFill>
              <a:cs typeface="B Zar" panose="000004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97158" y="2081049"/>
            <a:ext cx="2900856" cy="124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1">
                    <a:lumMod val="50000"/>
                  </a:schemeClr>
                </a:solidFill>
                <a:cs typeface="B Zar" panose="00000400000000000000" pitchFamily="2" charset="-78"/>
              </a:rPr>
              <a:t>فرآیند چرخه حیات نرم‌افزار</a:t>
            </a:r>
            <a:endParaRPr lang="en-US" dirty="0">
              <a:solidFill>
                <a:schemeClr val="accent1">
                  <a:lumMod val="50000"/>
                </a:schemeClr>
              </a:solidFill>
              <a:cs typeface="B Zar" panose="00000400000000000000" pitchFamily="2" charset="-78"/>
            </a:endParaRPr>
          </a:p>
        </p:txBody>
      </p:sp>
      <p:cxnSp>
        <p:nvCxnSpPr>
          <p:cNvPr id="10" name="Straight Arrow Connector 9"/>
          <p:cNvCxnSpPr>
            <a:stCxn id="4" idx="2"/>
            <a:endCxn id="5" idx="0"/>
          </p:cNvCxnSpPr>
          <p:nvPr/>
        </p:nvCxnSpPr>
        <p:spPr>
          <a:xfrm>
            <a:off x="2459422" y="2238704"/>
            <a:ext cx="7882" cy="165800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  <a:endCxn id="7" idx="1"/>
          </p:cNvCxnSpPr>
          <p:nvPr/>
        </p:nvCxnSpPr>
        <p:spPr>
          <a:xfrm>
            <a:off x="3917732" y="4519444"/>
            <a:ext cx="1085191" cy="263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7" idx="3"/>
            <a:endCxn id="8" idx="1"/>
          </p:cNvCxnSpPr>
          <p:nvPr/>
        </p:nvCxnSpPr>
        <p:spPr>
          <a:xfrm flipV="1">
            <a:off x="7903779" y="2703787"/>
            <a:ext cx="893379" cy="1818288"/>
          </a:xfrm>
          <a:prstGeom prst="bent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3"/>
            <a:endCxn id="8" idx="1"/>
          </p:cNvCxnSpPr>
          <p:nvPr/>
        </p:nvCxnSpPr>
        <p:spPr>
          <a:xfrm>
            <a:off x="7425558" y="1458311"/>
            <a:ext cx="1371600" cy="1245476"/>
          </a:xfrm>
          <a:prstGeom prst="bentConnector3">
            <a:avLst>
              <a:gd name="adj1" fmla="val 67241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6200000">
            <a:off x="1153357" y="2921141"/>
            <a:ext cx="173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cs typeface="B Zar" panose="00000400000000000000" pitchFamily="2" charset="-78"/>
              </a:rPr>
              <a:t>انتخاب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06767" y="4150112"/>
            <a:ext cx="145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 smtClean="0">
                <a:cs typeface="B Zar" panose="00000400000000000000" pitchFamily="2" charset="-78"/>
              </a:rPr>
              <a:t>نگاشت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8979" y="2645824"/>
            <a:ext cx="1439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 smtClean="0">
                <a:cs typeface="B Zar" panose="00000400000000000000" pitchFamily="2" charset="-78"/>
              </a:rPr>
              <a:t>ترکیب</a:t>
            </a:r>
            <a:endParaRPr lang="en-US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351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81000" y="1127760"/>
            <a:ext cx="3977640" cy="46939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ایجاد فرآیند زیست چرخ پروژه نرم‌افزاری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975360" y="1494946"/>
            <a:ext cx="3078480" cy="11582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خطی مشی سازمان، استانداردها، ابزارها، دستورالعمل‌ها و غیره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75360" y="4181949"/>
            <a:ext cx="2133600" cy="1158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مدل استاندارد زیست چرخ نرم‌افزار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56760" y="4069080"/>
            <a:ext cx="2362200" cy="1310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زیست‌چرخ پروژه نرم‌افزاری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955280" y="3214052"/>
            <a:ext cx="3078480" cy="1158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فرآیند زیست‌چرخ پروژه نرم‌افزاری</a:t>
            </a:r>
            <a:endParaRPr lang="en-US" dirty="0"/>
          </a:p>
        </p:txBody>
      </p:sp>
      <p:cxnSp>
        <p:nvCxnSpPr>
          <p:cNvPr id="9" name="Straight Arrow Connector 8"/>
          <p:cNvCxnSpPr>
            <a:stCxn id="5" idx="3"/>
            <a:endCxn id="6" idx="1"/>
          </p:cNvCxnSpPr>
          <p:nvPr/>
        </p:nvCxnSpPr>
        <p:spPr>
          <a:xfrm flipV="1">
            <a:off x="3108960" y="4724400"/>
            <a:ext cx="1447800" cy="36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4" idx="3"/>
            <a:endCxn id="7" idx="1"/>
          </p:cNvCxnSpPr>
          <p:nvPr/>
        </p:nvCxnSpPr>
        <p:spPr>
          <a:xfrm>
            <a:off x="4053840" y="2074066"/>
            <a:ext cx="3901440" cy="1719106"/>
          </a:xfrm>
          <a:prstGeom prst="bentConnector3">
            <a:avLst>
              <a:gd name="adj1" fmla="val 8593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6" idx="3"/>
          </p:cNvCxnSpPr>
          <p:nvPr/>
        </p:nvCxnSpPr>
        <p:spPr>
          <a:xfrm flipV="1">
            <a:off x="6918960" y="3793172"/>
            <a:ext cx="1036320" cy="93122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09360" y="2653186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 smtClean="0"/>
              <a:t>ترکیب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246120" y="4181949"/>
            <a:ext cx="1112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 smtClean="0"/>
              <a:t>نگاشت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75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نمونه‌ای از مشخص نمودن فعالیت‌ها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" y="2160588"/>
            <a:ext cx="7943627" cy="3881437"/>
          </a:xfrm>
        </p:spPr>
      </p:pic>
    </p:spTree>
    <p:extLst>
      <p:ext uri="{BB962C8B-B14F-4D97-AF65-F5344CB8AC3E}">
        <p14:creationId xmlns:p14="http://schemas.microsoft.com/office/powerpoint/2010/main" val="284631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72" y="135390"/>
            <a:ext cx="5532414" cy="2357209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72" y="2492599"/>
            <a:ext cx="5532414" cy="421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9581"/>
            <a:ext cx="5729861" cy="5749026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58" y="6068073"/>
            <a:ext cx="4982270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نمونه‌ای از مشخص نمودن فعالیت‌ها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1" y="2160588"/>
            <a:ext cx="7454416" cy="3881437"/>
          </a:xfrm>
        </p:spPr>
      </p:pic>
    </p:spTree>
    <p:extLst>
      <p:ext uri="{BB962C8B-B14F-4D97-AF65-F5344CB8AC3E}">
        <p14:creationId xmlns:p14="http://schemas.microsoft.com/office/powerpoint/2010/main" val="199936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270000"/>
            <a:ext cx="5750452" cy="4567080"/>
          </a:xfrm>
        </p:spPr>
      </p:pic>
    </p:spTree>
    <p:extLst>
      <p:ext uri="{BB962C8B-B14F-4D97-AF65-F5344CB8AC3E}">
        <p14:creationId xmlns:p14="http://schemas.microsoft.com/office/powerpoint/2010/main" val="36760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29" y="1303622"/>
            <a:ext cx="7002025" cy="4738404"/>
          </a:xfrm>
        </p:spPr>
      </p:pic>
    </p:spTree>
    <p:extLst>
      <p:ext uri="{BB962C8B-B14F-4D97-AF65-F5344CB8AC3E}">
        <p14:creationId xmlns:p14="http://schemas.microsoft.com/office/powerpoint/2010/main" val="134987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43" y="1042222"/>
            <a:ext cx="6401133" cy="4999804"/>
          </a:xfrm>
        </p:spPr>
      </p:pic>
    </p:spTree>
    <p:extLst>
      <p:ext uri="{BB962C8B-B14F-4D97-AF65-F5344CB8AC3E}">
        <p14:creationId xmlns:p14="http://schemas.microsoft.com/office/powerpoint/2010/main" val="61336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خلاصه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استاندرادهای </a:t>
            </a:r>
            <a:r>
              <a:rPr lang="en-US" dirty="0" smtClean="0"/>
              <a:t>IEEE</a:t>
            </a:r>
            <a:r>
              <a:rPr lang="fa-IR" dirty="0" smtClean="0"/>
              <a:t> برای تهیه، تولید و نگهداری نرم‌افزار بوجود آمده‌اند.</a:t>
            </a:r>
          </a:p>
          <a:p>
            <a:pPr algn="r" rtl="1"/>
            <a:r>
              <a:rPr lang="fa-IR" dirty="0" smtClean="0"/>
              <a:t>بر حسب اندازۀ تیم پروژۀ و گستردگی کار توسعۀ نرم‌افزار می‌توان استاندارد مناسب را استفاده کرد.</a:t>
            </a:r>
          </a:p>
          <a:p>
            <a:pPr algn="r" rtl="1"/>
            <a:r>
              <a:rPr lang="fa-IR" dirty="0" smtClean="0"/>
              <a:t>امکان استفاده از استانداردها برای هر فعالیت تعریف شده در چرخۀ حیات نرم‌افزار وجود دارد.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4234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پرسش و پاسخ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1026" name="Picture 2" descr="نتیجه تصویری برای پرسش و پاسخ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667" y="2191658"/>
            <a:ext cx="4476001" cy="26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2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>
              <a:cs typeface="B Titr" panose="00000700000000000000" pitchFamily="2" charset="-78"/>
            </a:endParaRPr>
          </a:p>
          <a:p>
            <a:pPr marL="0" indent="0" algn="ctr">
              <a:buNone/>
            </a:pPr>
            <a:endParaRPr lang="en-US" sz="3200" dirty="0">
              <a:cs typeface="B Titr" panose="00000700000000000000" pitchFamily="2" charset="-78"/>
            </a:endParaRPr>
          </a:p>
          <a:p>
            <a:pPr marL="0" indent="0" algn="ctr">
              <a:buNone/>
            </a:pPr>
            <a:r>
              <a:rPr lang="fa-IR" sz="3200" dirty="0" smtClean="0">
                <a:cs typeface="B Titr" panose="00000700000000000000" pitchFamily="2" charset="-78"/>
              </a:rPr>
              <a:t>بسیار متشکرم</a:t>
            </a:r>
            <a:endParaRPr lang="en-US" sz="3200" dirty="0" smtClean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611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541</TotalTime>
  <Words>1387</Words>
  <Application>Microsoft Office PowerPoint</Application>
  <PresentationFormat>Widescreen</PresentationFormat>
  <Paragraphs>309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B Nazanin</vt:lpstr>
      <vt:lpstr>B Titr</vt:lpstr>
      <vt:lpstr>B Zar</vt:lpstr>
      <vt:lpstr>Tahoma</vt:lpstr>
      <vt:lpstr>Trebuchet MS</vt:lpstr>
      <vt:lpstr>Wingdings 3</vt:lpstr>
      <vt:lpstr>Facet</vt:lpstr>
      <vt:lpstr>PowerPoint Presentation</vt:lpstr>
      <vt:lpstr> استانداردهای IEEE  در ساخت نرم‌افزار</vt:lpstr>
      <vt:lpstr>فواید پیاده‌سازی استانداردهای مهندسی نرم‌افزار </vt:lpstr>
      <vt:lpstr>کیفیت نرم‌افزار</vt:lpstr>
      <vt:lpstr>فرآیند SDLC</vt:lpstr>
      <vt:lpstr>مدل آبشاری توسعۀ نرم‌افزار</vt:lpstr>
      <vt:lpstr>PowerPoint Presentation</vt:lpstr>
      <vt:lpstr>استانداردهای IEEE</vt:lpstr>
      <vt:lpstr>PowerPoint Presentation</vt:lpstr>
      <vt:lpstr>PowerPoint Presentation</vt:lpstr>
      <vt:lpstr>PowerPoint Presentation</vt:lpstr>
      <vt:lpstr>PowerPoint Presentation</vt:lpstr>
      <vt:lpstr>مزیت استفاده از بازرسی در فرآیند تولید نرم‌افزار</vt:lpstr>
      <vt:lpstr>PowerPoint Presentation</vt:lpstr>
      <vt:lpstr>دسته‌بندی استانداردهای IEEE</vt:lpstr>
      <vt:lpstr>PowerPoint Presentation</vt:lpstr>
      <vt:lpstr>دسته‌بندی استاندارهای IEEE</vt:lpstr>
      <vt:lpstr>PowerPoint Presentation</vt:lpstr>
      <vt:lpstr>PowerPoint Presentation</vt:lpstr>
      <vt:lpstr>استانداردهای مشتری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ایجاد فرآیند زیست چرخ پروژه نرم‌افزاری</vt:lpstr>
      <vt:lpstr>نمونه‌ای از مشخص نمودن فعالیت‌ها</vt:lpstr>
      <vt:lpstr>PowerPoint Presentation</vt:lpstr>
      <vt:lpstr>PowerPoint Presentation</vt:lpstr>
      <vt:lpstr>نمونه‌ای از مشخص نمودن فعالیت‌ها</vt:lpstr>
      <vt:lpstr>PowerPoint Presentation</vt:lpstr>
      <vt:lpstr>PowerPoint Presentation</vt:lpstr>
      <vt:lpstr>PowerPoint Presentation</vt:lpstr>
      <vt:lpstr>خلاصه</vt:lpstr>
      <vt:lpstr>پرسش و پاسخ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Mahdi</dc:creator>
  <cp:lastModifiedBy>DearUser</cp:lastModifiedBy>
  <cp:revision>80</cp:revision>
  <dcterms:created xsi:type="dcterms:W3CDTF">2016-10-22T02:01:51Z</dcterms:created>
  <dcterms:modified xsi:type="dcterms:W3CDTF">2017-01-25T06:45:20Z</dcterms:modified>
</cp:coreProperties>
</file>