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74"/>
  </p:notesMasterIdLst>
  <p:handoutMasterIdLst>
    <p:handoutMasterId r:id="rId75"/>
  </p:handoutMasterIdLst>
  <p:sldIdLst>
    <p:sldId id="256" r:id="rId2"/>
    <p:sldId id="257" r:id="rId3"/>
    <p:sldId id="292" r:id="rId4"/>
    <p:sldId id="293" r:id="rId5"/>
    <p:sldId id="294" r:id="rId6"/>
    <p:sldId id="300" r:id="rId7"/>
    <p:sldId id="301" r:id="rId8"/>
    <p:sldId id="295" r:id="rId9"/>
    <p:sldId id="296" r:id="rId10"/>
    <p:sldId id="297" r:id="rId11"/>
    <p:sldId id="298" r:id="rId12"/>
    <p:sldId id="299" r:id="rId13"/>
    <p:sldId id="275" r:id="rId14"/>
    <p:sldId id="350" r:id="rId15"/>
    <p:sldId id="276" r:id="rId16"/>
    <p:sldId id="277" r:id="rId17"/>
    <p:sldId id="304" r:id="rId18"/>
    <p:sldId id="305" r:id="rId19"/>
    <p:sldId id="280" r:id="rId20"/>
    <p:sldId id="285" r:id="rId21"/>
    <p:sldId id="311" r:id="rId22"/>
    <p:sldId id="291" r:id="rId23"/>
    <p:sldId id="321" r:id="rId24"/>
    <p:sldId id="312" r:id="rId25"/>
    <p:sldId id="313" r:id="rId26"/>
    <p:sldId id="314" r:id="rId27"/>
    <p:sldId id="353" r:id="rId28"/>
    <p:sldId id="354" r:id="rId29"/>
    <p:sldId id="355" r:id="rId30"/>
    <p:sldId id="356" r:id="rId31"/>
    <p:sldId id="357" r:id="rId32"/>
    <p:sldId id="358" r:id="rId33"/>
    <p:sldId id="372" r:id="rId34"/>
    <p:sldId id="373" r:id="rId35"/>
    <p:sldId id="359" r:id="rId36"/>
    <p:sldId id="361" r:id="rId37"/>
    <p:sldId id="374" r:id="rId38"/>
    <p:sldId id="362" r:id="rId39"/>
    <p:sldId id="270" r:id="rId40"/>
    <p:sldId id="323" r:id="rId41"/>
    <p:sldId id="364" r:id="rId42"/>
    <p:sldId id="365" r:id="rId43"/>
    <p:sldId id="366" r:id="rId44"/>
    <p:sldId id="320" r:id="rId45"/>
    <p:sldId id="367" r:id="rId46"/>
    <p:sldId id="368" r:id="rId47"/>
    <p:sldId id="325" r:id="rId48"/>
    <p:sldId id="326" r:id="rId49"/>
    <p:sldId id="371" r:id="rId50"/>
    <p:sldId id="370" r:id="rId51"/>
    <p:sldId id="327" r:id="rId52"/>
    <p:sldId id="338" r:id="rId53"/>
    <p:sldId id="339" r:id="rId54"/>
    <p:sldId id="343" r:id="rId55"/>
    <p:sldId id="288" r:id="rId56"/>
    <p:sldId id="328" r:id="rId57"/>
    <p:sldId id="337" r:id="rId58"/>
    <p:sldId id="344" r:id="rId59"/>
    <p:sldId id="336" r:id="rId60"/>
    <p:sldId id="346" r:id="rId61"/>
    <p:sldId id="347" r:id="rId62"/>
    <p:sldId id="290" r:id="rId63"/>
    <p:sldId id="330" r:id="rId64"/>
    <p:sldId id="349" r:id="rId65"/>
    <p:sldId id="348" r:id="rId66"/>
    <p:sldId id="375" r:id="rId67"/>
    <p:sldId id="332" r:id="rId68"/>
    <p:sldId id="331" r:id="rId69"/>
    <p:sldId id="333" r:id="rId70"/>
    <p:sldId id="334" r:id="rId71"/>
    <p:sldId id="263" r:id="rId72"/>
    <p:sldId id="316"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108" y="-1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image" Target="../media/image3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6.wmf"/><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706E0E-76DA-4207-AEE1-BF52E71E50E4}" type="datetimeFigureOut">
              <a:rPr lang="en-US" smtClean="0"/>
              <a:pPr/>
              <a:t>11/10/2010</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1E06B1D-53D2-49CF-9CAF-BC6838638E50}" type="slidenum">
              <a:rPr lang="en-GB" smtClean="0"/>
              <a:pPr/>
              <a:t>‹#›</a:t>
            </a:fld>
            <a:endParaRPr lang="en-GB"/>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28072A-98FA-47CC-8E55-A50700F13E68}" type="datetimeFigureOut">
              <a:rPr lang="en-US" smtClean="0"/>
              <a:pPr/>
              <a:t>11/10/2010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D73E13-763C-4DC0-87FA-274160A9A967}" type="slidenum">
              <a:rPr lang="en-US" smtClean="0"/>
              <a:pPr/>
              <a:t>‹#›</a:t>
            </a:fld>
            <a:endParaRPr lang="en-U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fa-IR" smtClean="0"/>
              <a:t>الهه همایون والا- پژوهشگاه علوم و فناوری اطلاعات   19 آبان 1389 </a:t>
            </a:r>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EFEE43C-7426-4326-A63B-233CCDA7997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6" name="Slide Number Placeholder 5"/>
          <p:cNvSpPr>
            <a:spLocks noGrp="1"/>
          </p:cNvSpPr>
          <p:nvPr>
            <p:ph type="sldNum" sz="quarter" idx="12"/>
          </p:nvPr>
        </p:nvSpPr>
        <p:spPr/>
        <p:txBody>
          <a:bodyPr/>
          <a:lstStyle>
            <a:extLst/>
          </a:lstStyle>
          <a:p>
            <a:fld id="{8EFEE43C-7426-4326-A63B-233CCDA7997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6" name="Slide Number Placeholder 5"/>
          <p:cNvSpPr>
            <a:spLocks noGrp="1"/>
          </p:cNvSpPr>
          <p:nvPr>
            <p:ph type="sldNum" sz="quarter" idx="12"/>
          </p:nvPr>
        </p:nvSpPr>
        <p:spPr/>
        <p:txBody>
          <a:bodyPr/>
          <a:lstStyle>
            <a:extLst/>
          </a:lstStyle>
          <a:p>
            <a:fld id="{8EFEE43C-7426-4326-A63B-233CCDA7997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endParaRPr lang="en-US" dirty="0"/>
          </a:p>
        </p:txBody>
      </p:sp>
      <p:sp>
        <p:nvSpPr>
          <p:cNvPr id="5" name="Footer Placeholder 4"/>
          <p:cNvSpPr>
            <a:spLocks noGrp="1"/>
          </p:cNvSpPr>
          <p:nvPr>
            <p:ph type="ftr" sz="quarter" idx="11"/>
          </p:nvPr>
        </p:nvSpPr>
        <p:spPr>
          <a:xfrm>
            <a:off x="5429256" y="6421461"/>
            <a:ext cx="3230323" cy="365125"/>
          </a:xfrm>
        </p:spPr>
        <p:txBody>
          <a:bodyPr/>
          <a:lstStyle>
            <a:extLst/>
          </a:lstStyle>
          <a:p>
            <a:r>
              <a:rPr lang="fa-IR" dirty="0" smtClean="0"/>
              <a:t>الهه همایون والا- پژوهشگاه علوم و فناوری اطلاعات   19 آبان 1389 </a:t>
            </a:r>
            <a:endParaRPr lang="en-US" dirty="0"/>
          </a:p>
        </p:txBody>
      </p:sp>
      <p:sp>
        <p:nvSpPr>
          <p:cNvPr id="6" name="Slide Number Placeholder 5"/>
          <p:cNvSpPr>
            <a:spLocks noGrp="1"/>
          </p:cNvSpPr>
          <p:nvPr>
            <p:ph type="sldNum" sz="quarter" idx="12"/>
          </p:nvPr>
        </p:nvSpPr>
        <p:spPr/>
        <p:txBody>
          <a:bodyPr/>
          <a:lstStyle>
            <a:extLst/>
          </a:lstStyle>
          <a:p>
            <a:fld id="{8EFEE43C-7426-4326-A63B-233CCDA79976}"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endParaRPr lang="en-US"/>
          </a:p>
        </p:txBody>
      </p:sp>
      <p:sp>
        <p:nvSpPr>
          <p:cNvPr id="5" name="Footer Placeholder 4"/>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6" name="Slide Number Placeholder 5"/>
          <p:cNvSpPr>
            <a:spLocks noGrp="1"/>
          </p:cNvSpPr>
          <p:nvPr>
            <p:ph type="sldNum" sz="quarter" idx="12"/>
          </p:nvPr>
        </p:nvSpPr>
        <p:spPr/>
        <p:txBody>
          <a:bodyPr/>
          <a:lstStyle>
            <a:extLst/>
          </a:lstStyle>
          <a:p>
            <a:fld id="{8EFEE43C-7426-4326-A63B-233CCDA79976}"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endParaRPr lang="en-US"/>
          </a:p>
        </p:txBody>
      </p:sp>
      <p:sp>
        <p:nvSpPr>
          <p:cNvPr id="6" name="Footer Placeholder 5"/>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7" name="Slide Number Placeholder 6"/>
          <p:cNvSpPr>
            <a:spLocks noGrp="1"/>
          </p:cNvSpPr>
          <p:nvPr>
            <p:ph type="sldNum" sz="quarter" idx="12"/>
          </p:nvPr>
        </p:nvSpPr>
        <p:spPr/>
        <p:txBody>
          <a:bodyPr/>
          <a:lstStyle>
            <a:extLst/>
          </a:lstStyle>
          <a:p>
            <a:fld id="{8EFEE43C-7426-4326-A63B-233CCDA79976}"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endParaRPr lang="en-US"/>
          </a:p>
        </p:txBody>
      </p:sp>
      <p:sp>
        <p:nvSpPr>
          <p:cNvPr id="8" name="Footer Placeholder 7"/>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9" name="Slide Number Placeholder 8"/>
          <p:cNvSpPr>
            <a:spLocks noGrp="1"/>
          </p:cNvSpPr>
          <p:nvPr>
            <p:ph type="sldNum" sz="quarter" idx="12"/>
          </p:nvPr>
        </p:nvSpPr>
        <p:spPr/>
        <p:txBody>
          <a:bodyPr/>
          <a:lstStyle>
            <a:extLst/>
          </a:lstStyle>
          <a:p>
            <a:fld id="{8EFEE43C-7426-4326-A63B-233CCDA7997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endParaRPr lang="en-US"/>
          </a:p>
        </p:txBody>
      </p:sp>
      <p:sp>
        <p:nvSpPr>
          <p:cNvPr id="4" name="Footer Placeholder 3"/>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5" name="Slide Number Placeholder 4"/>
          <p:cNvSpPr>
            <a:spLocks noGrp="1"/>
          </p:cNvSpPr>
          <p:nvPr>
            <p:ph type="sldNum" sz="quarter" idx="12"/>
          </p:nvPr>
        </p:nvSpPr>
        <p:spPr/>
        <p:txBody>
          <a:bodyPr/>
          <a:lstStyle>
            <a:extLst/>
          </a:lstStyle>
          <a:p>
            <a:fld id="{8EFEE43C-7426-4326-A63B-233CCDA79976}"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endParaRPr lang="en-US"/>
          </a:p>
        </p:txBody>
      </p:sp>
      <p:sp>
        <p:nvSpPr>
          <p:cNvPr id="3" name="Footer Placeholder 2"/>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4" name="Slide Number Placeholder 3"/>
          <p:cNvSpPr>
            <a:spLocks noGrp="1"/>
          </p:cNvSpPr>
          <p:nvPr>
            <p:ph type="sldNum" sz="quarter" idx="12"/>
          </p:nvPr>
        </p:nvSpPr>
        <p:spPr/>
        <p:txBody>
          <a:bodyPr/>
          <a:lstStyle>
            <a:extLst/>
          </a:lstStyle>
          <a:p>
            <a:fld id="{8EFEE43C-7426-4326-A63B-233CCDA7997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endParaRPr lang="en-US"/>
          </a:p>
        </p:txBody>
      </p:sp>
      <p:sp>
        <p:nvSpPr>
          <p:cNvPr id="6" name="Footer Placeholder 5"/>
          <p:cNvSpPr>
            <a:spLocks noGrp="1"/>
          </p:cNvSpPr>
          <p:nvPr>
            <p:ph type="ftr" sz="quarter" idx="11"/>
          </p:nvPr>
        </p:nvSpPr>
        <p:spPr/>
        <p:txBody>
          <a:bodyPr/>
          <a:lstStyle>
            <a:extLst/>
          </a:lstStyle>
          <a:p>
            <a:r>
              <a:rPr lang="fa-IR" smtClean="0"/>
              <a:t>الهه همایون والا- پژوهشگاه علوم و فناوری اطلاعات   19 آبان 1389 </a:t>
            </a:r>
            <a:endParaRPr lang="en-US"/>
          </a:p>
        </p:txBody>
      </p:sp>
      <p:sp>
        <p:nvSpPr>
          <p:cNvPr id="7" name="Slide Number Placeholder 6"/>
          <p:cNvSpPr>
            <a:spLocks noGrp="1"/>
          </p:cNvSpPr>
          <p:nvPr>
            <p:ph type="sldNum" sz="quarter" idx="12"/>
          </p:nvPr>
        </p:nvSpPr>
        <p:spPr/>
        <p:txBody>
          <a:bodyPr/>
          <a:lstStyle>
            <a:extLst/>
          </a:lstStyle>
          <a:p>
            <a:fld id="{8EFEE43C-7426-4326-A63B-233CCDA79976}"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fa-IR" smtClean="0"/>
              <a:t>الهه همایون والا- پژوهشگاه علوم و فناوری اطلاعات   19 آبان 1389 </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EFEE43C-7426-4326-A63B-233CCDA79976}"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en-US"/>
          </a:p>
        </p:txBody>
      </p:sp>
      <p:sp>
        <p:nvSpPr>
          <p:cNvPr id="22" name="Footer Placeholder 21"/>
          <p:cNvSpPr>
            <a:spLocks noGrp="1"/>
          </p:cNvSpPr>
          <p:nvPr>
            <p:ph type="ftr" sz="quarter" idx="3"/>
          </p:nvPr>
        </p:nvSpPr>
        <p:spPr>
          <a:xfrm>
            <a:off x="4380072" y="6407944"/>
            <a:ext cx="3406638" cy="365125"/>
          </a:xfrm>
          <a:prstGeom prst="rect">
            <a:avLst/>
          </a:prstGeom>
        </p:spPr>
        <p:txBody>
          <a:bodyPr vert="horz" anchor="b"/>
          <a:lstStyle>
            <a:lvl1pPr algn="r" eaLnBrk="1" latinLnBrk="0" hangingPunct="1">
              <a:defRPr kumimoji="0" sz="1000">
                <a:solidFill>
                  <a:schemeClr val="tx1"/>
                </a:solidFill>
              </a:defRPr>
            </a:lvl1pPr>
            <a:extLst/>
          </a:lstStyle>
          <a:p>
            <a:r>
              <a:rPr lang="fa-IR" dirty="0" smtClean="0"/>
              <a:t>الهه همایون والا- پژوهشگاه علوم و فناوری اطلاعات   19 آبان 1389 </a:t>
            </a:r>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EFEE43C-7426-4326-A63B-233CCDA7997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w3.org/T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31.xml.rels><?xml version="1.0" encoding="UTF-8" standalone="yes"?>
<Relationships xmlns="http://schemas.openxmlformats.org/package/2006/relationships"><Relationship Id="rId3" Type="http://schemas.openxmlformats.org/officeDocument/2006/relationships/hyperlink" Target="http://en.wikipedia.org/wiki/3G"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oleObject" Target="../embeddings/oleObject8.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28.gi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oleObject" Target="../embeddings/oleObject10.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oleObject" Target="../embeddings/oleObject11.bin"/></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mlDrawing" Target="../drawings/vmlDrawing11.vml"/><Relationship Id="rId4" Type="http://schemas.openxmlformats.org/officeDocument/2006/relationships/oleObject" Target="../embeddings/oleObject12.bin"/></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oleObject" Target="../embeddings/oleObject13.bin"/></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16.bin"/><Relationship Id="rId5" Type="http://schemas.openxmlformats.org/officeDocument/2006/relationships/oleObject" Target="../embeddings/oleObject15.bin"/><Relationship Id="rId4" Type="http://schemas.openxmlformats.org/officeDocument/2006/relationships/oleObject" Target="../embeddings/oleObject14.bin"/></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00042"/>
            <a:ext cx="7772400" cy="3857651"/>
          </a:xfrm>
        </p:spPr>
        <p:txBody>
          <a:bodyPr>
            <a:normAutofit/>
          </a:bodyPr>
          <a:lstStyle/>
          <a:p>
            <a:r>
              <a:rPr lang="fa-IR" dirty="0" smtClean="0"/>
              <a:t>شخصی سازی و مدلسازی ترجیحات کاربر در ارتباطات سیار</a:t>
            </a:r>
            <a:endParaRPr lang="en-US" dirty="0"/>
          </a:p>
        </p:txBody>
      </p:sp>
      <p:sp>
        <p:nvSpPr>
          <p:cNvPr id="3" name="Subtitle 2"/>
          <p:cNvSpPr>
            <a:spLocks noGrp="1"/>
          </p:cNvSpPr>
          <p:nvPr>
            <p:ph type="subTitle" idx="1"/>
          </p:nvPr>
        </p:nvSpPr>
        <p:spPr>
          <a:xfrm>
            <a:off x="100026" y="5500726"/>
            <a:ext cx="4043346" cy="1643050"/>
          </a:xfrm>
        </p:spPr>
        <p:txBody>
          <a:bodyPr>
            <a:normAutofit fontScale="70000" lnSpcReduction="20000"/>
          </a:bodyPr>
          <a:lstStyle/>
          <a:p>
            <a:r>
              <a:rPr lang="fa-IR" dirty="0" smtClean="0"/>
              <a:t>ارائه کننده:</a:t>
            </a:r>
          </a:p>
          <a:p>
            <a:r>
              <a:rPr lang="fa-IR" sz="3600" dirty="0" smtClean="0"/>
              <a:t>الهه همایون والا</a:t>
            </a:r>
            <a:endParaRPr lang="en-GB" sz="3600" dirty="0" smtClean="0"/>
          </a:p>
          <a:p>
            <a:r>
              <a:rPr lang="fa-IR" sz="3600" dirty="0" smtClean="0"/>
              <a:t>پژوهشگاه علوم و فناوری اطلاعات</a:t>
            </a:r>
          </a:p>
          <a:p>
            <a:r>
              <a:rPr lang="fa-IR" sz="2800" dirty="0" smtClean="0"/>
              <a:t>آبان 1389</a:t>
            </a:r>
            <a:endParaRPr lang="en-US" sz="2800" dirty="0"/>
          </a:p>
        </p:txBody>
      </p:sp>
      <p:sp>
        <p:nvSpPr>
          <p:cNvPr id="4" name="Subtitle 2"/>
          <p:cNvSpPr txBox="1">
            <a:spLocks/>
          </p:cNvSpPr>
          <p:nvPr/>
        </p:nvSpPr>
        <p:spPr>
          <a:xfrm>
            <a:off x="142844" y="142852"/>
            <a:ext cx="1009656" cy="357190"/>
          </a:xfrm>
          <a:prstGeom prst="rect">
            <a:avLst/>
          </a:prstGeom>
        </p:spPr>
        <p:txBody>
          <a:bodyPr vert="horz" lIns="45720" rIns="45720">
            <a:noAutofit/>
          </a:bodyPr>
          <a:lstStyle/>
          <a:p>
            <a:pPr marL="0" marR="64008" lvl="0" indent="0" algn="ctr"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lang="fa-IR" sz="700" dirty="0" smtClean="0">
                <a:solidFill>
                  <a:schemeClr val="tx2"/>
                </a:solidFill>
              </a:rPr>
              <a:t>یا لطیف</a:t>
            </a:r>
            <a:endParaRPr kumimoji="0" lang="en-US" sz="1000" b="0" i="0" u="none" strike="noStrike" kern="1200" cap="none" spc="0" normalizeH="0" baseline="0" noProof="0" dirty="0">
              <a:ln>
                <a:noFill/>
              </a:ln>
              <a:solidFill>
                <a:schemeClr val="tx2"/>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3"/>
          <a:srcRect/>
          <a:stretch>
            <a:fillRect/>
          </a:stretch>
        </p:blipFill>
        <p:spPr bwMode="auto">
          <a:xfrm>
            <a:off x="428596" y="771521"/>
            <a:ext cx="8154476" cy="4800619"/>
          </a:xfrm>
          <a:prstGeom prst="rect">
            <a:avLst/>
          </a:prstGeom>
          <a:noFill/>
          <a:ln w="9525">
            <a:noFill/>
            <a:miter lim="800000"/>
            <a:headEnd/>
            <a:tailEnd/>
          </a:ln>
          <a:effectLst/>
        </p:spPr>
      </p:pic>
      <p:sp>
        <p:nvSpPr>
          <p:cNvPr id="4" name="Freeform 3"/>
          <p:cNvSpPr/>
          <p:nvPr/>
        </p:nvSpPr>
        <p:spPr>
          <a:xfrm>
            <a:off x="500034" y="2428868"/>
            <a:ext cx="3714682" cy="1917058"/>
          </a:xfrm>
          <a:custGeom>
            <a:avLst/>
            <a:gdLst>
              <a:gd name="connsiteX0" fmla="*/ 1926999 w 3714682"/>
              <a:gd name="connsiteY0" fmla="*/ 1465943 h 1917058"/>
              <a:gd name="connsiteX1" fmla="*/ 1491571 w 3714682"/>
              <a:gd name="connsiteY1" fmla="*/ 1378857 h 1917058"/>
              <a:gd name="connsiteX2" fmla="*/ 1273857 w 3714682"/>
              <a:gd name="connsiteY2" fmla="*/ 1349828 h 1917058"/>
              <a:gd name="connsiteX3" fmla="*/ 765857 w 3714682"/>
              <a:gd name="connsiteY3" fmla="*/ 1204685 h 1917058"/>
              <a:gd name="connsiteX4" fmla="*/ 490085 w 3714682"/>
              <a:gd name="connsiteY4" fmla="*/ 1103085 h 1917058"/>
              <a:gd name="connsiteX5" fmla="*/ 344942 w 3714682"/>
              <a:gd name="connsiteY5" fmla="*/ 1016000 h 1917058"/>
              <a:gd name="connsiteX6" fmla="*/ 170771 w 3714682"/>
              <a:gd name="connsiteY6" fmla="*/ 885371 h 1917058"/>
              <a:gd name="connsiteX7" fmla="*/ 127228 w 3714682"/>
              <a:gd name="connsiteY7" fmla="*/ 841828 h 1917058"/>
              <a:gd name="connsiteX8" fmla="*/ 69171 w 3714682"/>
              <a:gd name="connsiteY8" fmla="*/ 754743 h 1917058"/>
              <a:gd name="connsiteX9" fmla="*/ 54657 w 3714682"/>
              <a:gd name="connsiteY9" fmla="*/ 696685 h 1917058"/>
              <a:gd name="connsiteX10" fmla="*/ 11114 w 3714682"/>
              <a:gd name="connsiteY10" fmla="*/ 566057 h 1917058"/>
              <a:gd name="connsiteX11" fmla="*/ 40142 w 3714682"/>
              <a:gd name="connsiteY11" fmla="*/ 377371 h 1917058"/>
              <a:gd name="connsiteX12" fmla="*/ 83685 w 3714682"/>
              <a:gd name="connsiteY12" fmla="*/ 319314 h 1917058"/>
              <a:gd name="connsiteX13" fmla="*/ 214314 w 3714682"/>
              <a:gd name="connsiteY13" fmla="*/ 232228 h 1917058"/>
              <a:gd name="connsiteX14" fmla="*/ 301399 w 3714682"/>
              <a:gd name="connsiteY14" fmla="*/ 174171 h 1917058"/>
              <a:gd name="connsiteX15" fmla="*/ 548142 w 3714682"/>
              <a:gd name="connsiteY15" fmla="*/ 72571 h 1917058"/>
              <a:gd name="connsiteX16" fmla="*/ 751342 w 3714682"/>
              <a:gd name="connsiteY16" fmla="*/ 29028 h 1917058"/>
              <a:gd name="connsiteX17" fmla="*/ 983571 w 3714682"/>
              <a:gd name="connsiteY17" fmla="*/ 0 h 1917058"/>
              <a:gd name="connsiteX18" fmla="*/ 2072142 w 3714682"/>
              <a:gd name="connsiteY18" fmla="*/ 14514 h 1917058"/>
              <a:gd name="connsiteX19" fmla="*/ 2217285 w 3714682"/>
              <a:gd name="connsiteY19" fmla="*/ 43543 h 1917058"/>
              <a:gd name="connsiteX20" fmla="*/ 2420485 w 3714682"/>
              <a:gd name="connsiteY20" fmla="*/ 58057 h 1917058"/>
              <a:gd name="connsiteX21" fmla="*/ 2754314 w 3714682"/>
              <a:gd name="connsiteY21" fmla="*/ 101600 h 1917058"/>
              <a:gd name="connsiteX22" fmla="*/ 2899457 w 3714682"/>
              <a:gd name="connsiteY22" fmla="*/ 130628 h 1917058"/>
              <a:gd name="connsiteX23" fmla="*/ 3102657 w 3714682"/>
              <a:gd name="connsiteY23" fmla="*/ 145143 h 1917058"/>
              <a:gd name="connsiteX24" fmla="*/ 3349399 w 3714682"/>
              <a:gd name="connsiteY24" fmla="*/ 217714 h 1917058"/>
              <a:gd name="connsiteX25" fmla="*/ 3450999 w 3714682"/>
              <a:gd name="connsiteY25" fmla="*/ 275771 h 1917058"/>
              <a:gd name="connsiteX26" fmla="*/ 3639685 w 3714682"/>
              <a:gd name="connsiteY26" fmla="*/ 391885 h 1917058"/>
              <a:gd name="connsiteX27" fmla="*/ 3712257 w 3714682"/>
              <a:gd name="connsiteY27" fmla="*/ 493485 h 1917058"/>
              <a:gd name="connsiteX28" fmla="*/ 3683228 w 3714682"/>
              <a:gd name="connsiteY28" fmla="*/ 754743 h 1917058"/>
              <a:gd name="connsiteX29" fmla="*/ 3494542 w 3714682"/>
              <a:gd name="connsiteY29" fmla="*/ 914400 h 1917058"/>
              <a:gd name="connsiteX30" fmla="*/ 3378428 w 3714682"/>
              <a:gd name="connsiteY30" fmla="*/ 1001485 h 1917058"/>
              <a:gd name="connsiteX31" fmla="*/ 3131685 w 3714682"/>
              <a:gd name="connsiteY31" fmla="*/ 1132114 h 1917058"/>
              <a:gd name="connsiteX32" fmla="*/ 2899457 w 3714682"/>
              <a:gd name="connsiteY32" fmla="*/ 1219200 h 1917058"/>
              <a:gd name="connsiteX33" fmla="*/ 2623685 w 3714682"/>
              <a:gd name="connsiteY33" fmla="*/ 1320800 h 1917058"/>
              <a:gd name="connsiteX34" fmla="*/ 2376942 w 3714682"/>
              <a:gd name="connsiteY34" fmla="*/ 1451428 h 1917058"/>
              <a:gd name="connsiteX35" fmla="*/ 2246314 w 3714682"/>
              <a:gd name="connsiteY35" fmla="*/ 1465943 h 1917058"/>
              <a:gd name="connsiteX36" fmla="*/ 1941514 w 3714682"/>
              <a:gd name="connsiteY36" fmla="*/ 1567543 h 1917058"/>
              <a:gd name="connsiteX37" fmla="*/ 1694771 w 3714682"/>
              <a:gd name="connsiteY37" fmla="*/ 1640114 h 1917058"/>
              <a:gd name="connsiteX38" fmla="*/ 1346428 w 3714682"/>
              <a:gd name="connsiteY38" fmla="*/ 1785257 h 1917058"/>
              <a:gd name="connsiteX39" fmla="*/ 1215799 w 3714682"/>
              <a:gd name="connsiteY39" fmla="*/ 1843314 h 1917058"/>
              <a:gd name="connsiteX40" fmla="*/ 1056142 w 3714682"/>
              <a:gd name="connsiteY40" fmla="*/ 1915885 h 1917058"/>
              <a:gd name="connsiteX41" fmla="*/ 1041628 w 3714682"/>
              <a:gd name="connsiteY41" fmla="*/ 1915885 h 191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14682" h="1917058">
                <a:moveTo>
                  <a:pt x="1926999" y="1465943"/>
                </a:moveTo>
                <a:cubicBezTo>
                  <a:pt x="1756547" y="1380715"/>
                  <a:pt x="1881867" y="1435974"/>
                  <a:pt x="1491571" y="1378857"/>
                </a:cubicBezTo>
                <a:cubicBezTo>
                  <a:pt x="1419129" y="1368256"/>
                  <a:pt x="1346151" y="1361395"/>
                  <a:pt x="1273857" y="1349828"/>
                </a:cubicBezTo>
                <a:cubicBezTo>
                  <a:pt x="1078657" y="1318596"/>
                  <a:pt x="984023" y="1277407"/>
                  <a:pt x="765857" y="1204685"/>
                </a:cubicBezTo>
                <a:cubicBezTo>
                  <a:pt x="691558" y="1179919"/>
                  <a:pt x="566758" y="1143676"/>
                  <a:pt x="490085" y="1103085"/>
                </a:cubicBezTo>
                <a:cubicBezTo>
                  <a:pt x="440220" y="1076686"/>
                  <a:pt x="392787" y="1045903"/>
                  <a:pt x="344942" y="1016000"/>
                </a:cubicBezTo>
                <a:cubicBezTo>
                  <a:pt x="267269" y="967455"/>
                  <a:pt x="240411" y="947273"/>
                  <a:pt x="170771" y="885371"/>
                </a:cubicBezTo>
                <a:cubicBezTo>
                  <a:pt x="155429" y="871734"/>
                  <a:pt x="139830" y="858031"/>
                  <a:pt x="127228" y="841828"/>
                </a:cubicBezTo>
                <a:cubicBezTo>
                  <a:pt x="105809" y="814289"/>
                  <a:pt x="88523" y="783771"/>
                  <a:pt x="69171" y="754743"/>
                </a:cubicBezTo>
                <a:cubicBezTo>
                  <a:pt x="64333" y="735390"/>
                  <a:pt x="60965" y="715610"/>
                  <a:pt x="54657" y="696685"/>
                </a:cubicBezTo>
                <a:cubicBezTo>
                  <a:pt x="0" y="532714"/>
                  <a:pt x="45896" y="705189"/>
                  <a:pt x="11114" y="566057"/>
                </a:cubicBezTo>
                <a:cubicBezTo>
                  <a:pt x="20790" y="503162"/>
                  <a:pt x="22186" y="438421"/>
                  <a:pt x="40142" y="377371"/>
                </a:cubicBezTo>
                <a:cubicBezTo>
                  <a:pt x="46968" y="354163"/>
                  <a:pt x="66580" y="336419"/>
                  <a:pt x="83685" y="319314"/>
                </a:cubicBezTo>
                <a:cubicBezTo>
                  <a:pt x="159117" y="243883"/>
                  <a:pt x="138352" y="277806"/>
                  <a:pt x="214314" y="232228"/>
                </a:cubicBezTo>
                <a:cubicBezTo>
                  <a:pt x="244230" y="214278"/>
                  <a:pt x="271483" y="192120"/>
                  <a:pt x="301399" y="174171"/>
                </a:cubicBezTo>
                <a:cubicBezTo>
                  <a:pt x="360120" y="138939"/>
                  <a:pt x="524915" y="78378"/>
                  <a:pt x="548142" y="72571"/>
                </a:cubicBezTo>
                <a:cubicBezTo>
                  <a:pt x="635656" y="50693"/>
                  <a:pt x="667060" y="39563"/>
                  <a:pt x="751342" y="29028"/>
                </a:cubicBezTo>
                <a:lnTo>
                  <a:pt x="983571" y="0"/>
                </a:lnTo>
                <a:cubicBezTo>
                  <a:pt x="1346428" y="4838"/>
                  <a:pt x="1709479" y="1714"/>
                  <a:pt x="2072142" y="14514"/>
                </a:cubicBezTo>
                <a:cubicBezTo>
                  <a:pt x="2121450" y="16254"/>
                  <a:pt x="2168327" y="37423"/>
                  <a:pt x="2217285" y="43543"/>
                </a:cubicBezTo>
                <a:cubicBezTo>
                  <a:pt x="2284667" y="51966"/>
                  <a:pt x="2352752" y="53219"/>
                  <a:pt x="2420485" y="58057"/>
                </a:cubicBezTo>
                <a:cubicBezTo>
                  <a:pt x="2707054" y="121738"/>
                  <a:pt x="2370139" y="53578"/>
                  <a:pt x="2754314" y="101600"/>
                </a:cubicBezTo>
                <a:cubicBezTo>
                  <a:pt x="2803272" y="107720"/>
                  <a:pt x="2850499" y="124508"/>
                  <a:pt x="2899457" y="130628"/>
                </a:cubicBezTo>
                <a:cubicBezTo>
                  <a:pt x="2966839" y="139051"/>
                  <a:pt x="3034924" y="140305"/>
                  <a:pt x="3102657" y="145143"/>
                </a:cubicBezTo>
                <a:cubicBezTo>
                  <a:pt x="3181944" y="164964"/>
                  <a:pt x="3274517" y="184953"/>
                  <a:pt x="3349399" y="217714"/>
                </a:cubicBezTo>
                <a:cubicBezTo>
                  <a:pt x="3385135" y="233348"/>
                  <a:pt x="3416655" y="257278"/>
                  <a:pt x="3450999" y="275771"/>
                </a:cubicBezTo>
                <a:cubicBezTo>
                  <a:pt x="3537255" y="322217"/>
                  <a:pt x="3560475" y="320596"/>
                  <a:pt x="3639685" y="391885"/>
                </a:cubicBezTo>
                <a:cubicBezTo>
                  <a:pt x="3654683" y="405383"/>
                  <a:pt x="3697940" y="472010"/>
                  <a:pt x="3712257" y="493485"/>
                </a:cubicBezTo>
                <a:cubicBezTo>
                  <a:pt x="3702581" y="580571"/>
                  <a:pt x="3714682" y="672961"/>
                  <a:pt x="3683228" y="754743"/>
                </a:cubicBezTo>
                <a:cubicBezTo>
                  <a:pt x="3650063" y="840973"/>
                  <a:pt x="3561018" y="868378"/>
                  <a:pt x="3494542" y="914400"/>
                </a:cubicBezTo>
                <a:cubicBezTo>
                  <a:pt x="3454764" y="941939"/>
                  <a:pt x="3418683" y="974648"/>
                  <a:pt x="3378428" y="1001485"/>
                </a:cubicBezTo>
                <a:cubicBezTo>
                  <a:pt x="3321489" y="1039444"/>
                  <a:pt x="3184655" y="1107187"/>
                  <a:pt x="3131685" y="1132114"/>
                </a:cubicBezTo>
                <a:cubicBezTo>
                  <a:pt x="2913366" y="1234852"/>
                  <a:pt x="3157883" y="1112789"/>
                  <a:pt x="2899457" y="1219200"/>
                </a:cubicBezTo>
                <a:cubicBezTo>
                  <a:pt x="2629007" y="1330562"/>
                  <a:pt x="2958934" y="1229368"/>
                  <a:pt x="2623685" y="1320800"/>
                </a:cubicBezTo>
                <a:cubicBezTo>
                  <a:pt x="2536107" y="1379185"/>
                  <a:pt x="2487681" y="1418206"/>
                  <a:pt x="2376942" y="1451428"/>
                </a:cubicBezTo>
                <a:cubicBezTo>
                  <a:pt x="2334979" y="1464017"/>
                  <a:pt x="2289857" y="1461105"/>
                  <a:pt x="2246314" y="1465943"/>
                </a:cubicBezTo>
                <a:cubicBezTo>
                  <a:pt x="2144714" y="1499810"/>
                  <a:pt x="2044258" y="1537324"/>
                  <a:pt x="1941514" y="1567543"/>
                </a:cubicBezTo>
                <a:cubicBezTo>
                  <a:pt x="1859266" y="1591733"/>
                  <a:pt x="1775283" y="1610658"/>
                  <a:pt x="1694771" y="1640114"/>
                </a:cubicBezTo>
                <a:cubicBezTo>
                  <a:pt x="1576638" y="1683333"/>
                  <a:pt x="1462228" y="1736130"/>
                  <a:pt x="1346428" y="1785257"/>
                </a:cubicBezTo>
                <a:cubicBezTo>
                  <a:pt x="1302562" y="1803867"/>
                  <a:pt x="1258418" y="1822004"/>
                  <a:pt x="1215799" y="1843314"/>
                </a:cubicBezTo>
                <a:cubicBezTo>
                  <a:pt x="1165753" y="1868337"/>
                  <a:pt x="1112541" y="1901786"/>
                  <a:pt x="1056142" y="1915885"/>
                </a:cubicBezTo>
                <a:cubicBezTo>
                  <a:pt x="1051448" y="1917058"/>
                  <a:pt x="1046466" y="1915885"/>
                  <a:pt x="1041628" y="191588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a:srcRect/>
          <a:stretch>
            <a:fillRect/>
          </a:stretch>
        </p:blipFill>
        <p:spPr bwMode="auto">
          <a:xfrm>
            <a:off x="142844" y="1000108"/>
            <a:ext cx="8970281" cy="4376754"/>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2"/>
          <p:cNvPicPr>
            <a:picLocks noChangeAspect="1" noChangeArrowheads="1"/>
          </p:cNvPicPr>
          <p:nvPr/>
        </p:nvPicPr>
        <p:blipFill>
          <a:blip r:embed="rId3"/>
          <a:srcRect/>
          <a:stretch>
            <a:fillRect/>
          </a:stretch>
        </p:blipFill>
        <p:spPr bwMode="auto">
          <a:xfrm>
            <a:off x="2533649" y="641842"/>
            <a:ext cx="5110185" cy="4391164"/>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8786874" cy="4376564"/>
          </a:xfrm>
        </p:spPr>
        <p:txBody>
          <a:bodyPr>
            <a:normAutofit/>
          </a:bodyPr>
          <a:lstStyle/>
          <a:p>
            <a:pPr marL="624078" indent="-514350">
              <a:buNone/>
            </a:pPr>
            <a:r>
              <a:rPr lang="en-GB" dirty="0" smtClean="0"/>
              <a:t>1) In the context of information filtering to select useful and relevant information in a large body of information. </a:t>
            </a:r>
          </a:p>
          <a:p>
            <a:pPr marL="624078" indent="-514350">
              <a:buNone/>
            </a:pPr>
            <a:endParaRPr lang="en-GB" dirty="0" smtClean="0"/>
          </a:p>
          <a:p>
            <a:pPr marL="624078" indent="-514350">
              <a:buNone/>
            </a:pPr>
            <a:r>
              <a:rPr lang="en-US" dirty="0" smtClean="0"/>
              <a:t>	Example: </a:t>
            </a:r>
          </a:p>
          <a:p>
            <a:pPr marL="624078" indent="-514350">
              <a:buNone/>
            </a:pPr>
            <a:r>
              <a:rPr lang="en-US" dirty="0" smtClean="0"/>
              <a:t>	</a:t>
            </a:r>
            <a:r>
              <a:rPr lang="en-GB" dirty="0" smtClean="0"/>
              <a:t>Receiving special television programs by a viewer</a:t>
            </a:r>
          </a:p>
        </p:txBody>
      </p:sp>
      <p:sp>
        <p:nvSpPr>
          <p:cNvPr id="3" name="Title 2"/>
          <p:cNvSpPr>
            <a:spLocks noGrp="1"/>
          </p:cNvSpPr>
          <p:nvPr>
            <p:ph type="title"/>
          </p:nvPr>
        </p:nvSpPr>
        <p:spPr/>
        <p:txBody>
          <a:bodyPr>
            <a:normAutofit fontScale="90000"/>
          </a:bodyPr>
          <a:lstStyle/>
          <a:p>
            <a:pPr algn="ctr" rtl="1"/>
            <a:r>
              <a:rPr lang="en-GB" dirty="0" smtClean="0"/>
              <a:t>Origins of personalisation 1</a:t>
            </a:r>
            <a:r>
              <a:rPr lang="fa-IR" dirty="0" smtClean="0"/>
              <a:t/>
            </a:r>
            <a:br>
              <a:rPr lang="fa-IR" dirty="0" smtClean="0"/>
            </a:br>
            <a:r>
              <a:rPr lang="fa-IR" dirty="0" smtClean="0"/>
              <a:t>خاستگاه </a:t>
            </a:r>
            <a:r>
              <a:rPr lang="fa-IR" dirty="0" smtClean="0"/>
              <a:t>شخصی سازی 1</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blinds(horizontal)">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4282" y="1481328"/>
            <a:ext cx="6000792" cy="4376564"/>
          </a:xfrm>
        </p:spPr>
        <p:txBody>
          <a:bodyPr>
            <a:normAutofit fontScale="92500" lnSpcReduction="20000"/>
          </a:bodyPr>
          <a:lstStyle/>
          <a:p>
            <a:pPr marL="624078" indent="-514350">
              <a:buNone/>
            </a:pPr>
            <a:r>
              <a:rPr lang="en-GB" dirty="0" smtClean="0"/>
              <a:t>2)	In the business context of supporting one-to-one marketing, both in conventional and electronic commerce, where marketing is tailored to a group of individual customers among the entire population of customers. </a:t>
            </a:r>
          </a:p>
          <a:p>
            <a:pPr marL="624078" indent="-514350">
              <a:buNone/>
            </a:pPr>
            <a:r>
              <a:rPr lang="en-GB" dirty="0" smtClean="0"/>
              <a:t>	Examples: </a:t>
            </a:r>
          </a:p>
          <a:p>
            <a:pPr marL="624078" indent="-514350">
              <a:buNone/>
            </a:pPr>
            <a:r>
              <a:rPr lang="en-GB" dirty="0" smtClean="0"/>
              <a:t>	waiter/waitress,</a:t>
            </a:r>
          </a:p>
          <a:p>
            <a:pPr marL="624078" indent="-514350">
              <a:buNone/>
            </a:pPr>
            <a:r>
              <a:rPr lang="en-GB" dirty="0" smtClean="0"/>
              <a:t>	</a:t>
            </a:r>
            <a:r>
              <a:rPr lang="en-GB" dirty="0" smtClean="0"/>
              <a:t>Sending </a:t>
            </a:r>
            <a:r>
              <a:rPr lang="en-GB" dirty="0" smtClean="0"/>
              <a:t>promotional materials or offering promotional deals to a group of customers.</a:t>
            </a:r>
            <a:endParaRPr lang="en-US" dirty="0"/>
          </a:p>
        </p:txBody>
      </p:sp>
      <p:sp>
        <p:nvSpPr>
          <p:cNvPr id="3" name="Title 2"/>
          <p:cNvSpPr>
            <a:spLocks noGrp="1"/>
          </p:cNvSpPr>
          <p:nvPr>
            <p:ph type="title"/>
          </p:nvPr>
        </p:nvSpPr>
        <p:spPr/>
        <p:txBody>
          <a:bodyPr>
            <a:normAutofit fontScale="90000"/>
          </a:bodyPr>
          <a:lstStyle/>
          <a:p>
            <a:pPr algn="ctr"/>
            <a:r>
              <a:rPr lang="en-GB" dirty="0" smtClean="0"/>
              <a:t>Origins of personalisation 2</a:t>
            </a:r>
            <a:r>
              <a:rPr lang="fa-IR" dirty="0" smtClean="0"/>
              <a:t/>
            </a:r>
            <a:br>
              <a:rPr lang="fa-IR" dirty="0" smtClean="0"/>
            </a:br>
            <a:r>
              <a:rPr lang="fa-IR" dirty="0" smtClean="0"/>
              <a:t> </a:t>
            </a:r>
            <a:r>
              <a:rPr lang="fa-IR" dirty="0" smtClean="0"/>
              <a:t>خاستگاه </a:t>
            </a:r>
            <a:r>
              <a:rPr lang="fa-IR" dirty="0" smtClean="0"/>
              <a:t>شخصی سازی 2</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pic>
        <p:nvPicPr>
          <p:cNvPr id="5" name="Picture 4" descr="waiters.jpg"/>
          <p:cNvPicPr>
            <a:picLocks noChangeAspect="1"/>
          </p:cNvPicPr>
          <p:nvPr/>
        </p:nvPicPr>
        <p:blipFill>
          <a:blip r:embed="rId3"/>
          <a:stretch>
            <a:fillRect/>
          </a:stretch>
        </p:blipFill>
        <p:spPr>
          <a:xfrm>
            <a:off x="6127774" y="1255711"/>
            <a:ext cx="2873382" cy="18160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271622" y="5410418"/>
            <a:ext cx="8229600" cy="876102"/>
          </a:xfrm>
        </p:spPr>
        <p:txBody>
          <a:bodyPr>
            <a:normAutofit lnSpcReduction="10000"/>
          </a:bodyPr>
          <a:lstStyle/>
          <a:p>
            <a:pPr>
              <a:buNone/>
            </a:pPr>
            <a:r>
              <a:rPr lang="en-GB" dirty="0" smtClean="0"/>
              <a:t>A framework for personalised information systems</a:t>
            </a:r>
            <a:endParaRPr lang="en-US" dirty="0"/>
          </a:p>
        </p:txBody>
      </p:sp>
      <p:sp>
        <p:nvSpPr>
          <p:cNvPr id="3277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2769" name="Object 1"/>
          <p:cNvGraphicFramePr>
            <a:graphicFrameLocks noChangeAspect="1"/>
          </p:cNvGraphicFramePr>
          <p:nvPr/>
        </p:nvGraphicFramePr>
        <p:xfrm>
          <a:off x="571472" y="500042"/>
          <a:ext cx="7072362" cy="4643470"/>
        </p:xfrm>
        <a:graphic>
          <a:graphicData uri="http://schemas.openxmlformats.org/presentationml/2006/ole">
            <p:oleObj spid="_x0000_s32769" name="Picture" r:id="rId4" imgW="4797177" imgH="3312228" progId="Word.Picture.8">
              <p:embed/>
            </p:oleObj>
          </a:graphicData>
        </a:graphic>
      </p:graphicFrame>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GB" dirty="0" smtClean="0"/>
              <a:t>In some studies such, the distinction between implicit and explicit personalisation is considered as the difference between personalisation and customisation respectively. </a:t>
            </a:r>
          </a:p>
          <a:p>
            <a:r>
              <a:rPr lang="en-GB" dirty="0" smtClean="0"/>
              <a:t>who performs the personalisation?</a:t>
            </a:r>
          </a:p>
          <a:p>
            <a:pPr lvl="1"/>
            <a:r>
              <a:rPr lang="en-GB" dirty="0" smtClean="0"/>
              <a:t>The system  	-&gt; Personalisation</a:t>
            </a:r>
            <a:r>
              <a:rPr lang="fa-IR" dirty="0" smtClean="0"/>
              <a:t>شخصی سازی </a:t>
            </a:r>
            <a:endParaRPr lang="en-GB" dirty="0" smtClean="0"/>
          </a:p>
          <a:p>
            <a:pPr lvl="1"/>
            <a:r>
              <a:rPr lang="en-GB" dirty="0" smtClean="0"/>
              <a:t>The user		-&gt; Customisation</a:t>
            </a:r>
            <a:r>
              <a:rPr lang="fa-IR" dirty="0" smtClean="0"/>
              <a:t>سفارشی سازی  </a:t>
            </a:r>
            <a:endParaRPr lang="en-GB" dirty="0" smtClean="0"/>
          </a:p>
          <a:p>
            <a:r>
              <a:rPr lang="en-GB" dirty="0" smtClean="0"/>
              <a:t>Customisation is done manually by the user and the system is almost passive. Example: My yahoo</a:t>
            </a:r>
          </a:p>
          <a:p>
            <a:r>
              <a:rPr lang="en-GB" dirty="0" smtClean="0"/>
              <a:t>In personalisation the system automatically personalises a service or product based on the history of previous interactions with the user. Example: recommendations in Amazon</a:t>
            </a:r>
          </a:p>
          <a:p>
            <a:endParaRPr lang="en-GB" dirty="0" smtClean="0"/>
          </a:p>
          <a:p>
            <a:endParaRPr lang="en-GB" dirty="0" smtClean="0"/>
          </a:p>
        </p:txBody>
      </p:sp>
      <p:sp>
        <p:nvSpPr>
          <p:cNvPr id="3" name="Title 2"/>
          <p:cNvSpPr>
            <a:spLocks noGrp="1"/>
          </p:cNvSpPr>
          <p:nvPr>
            <p:ph type="title"/>
          </p:nvPr>
        </p:nvSpPr>
        <p:spPr/>
        <p:txBody>
          <a:bodyPr>
            <a:normAutofit fontScale="90000"/>
          </a:bodyPr>
          <a:lstStyle/>
          <a:p>
            <a:pPr algn="ctr" rtl="1"/>
            <a:r>
              <a:rPr lang="en-GB" dirty="0" smtClean="0"/>
              <a:t>Personalisation vs. Customisation</a:t>
            </a:r>
            <a:br>
              <a:rPr lang="en-GB" dirty="0" smtClean="0"/>
            </a:br>
            <a:r>
              <a:rPr lang="fa-IR" dirty="0" smtClean="0"/>
              <a:t>شخصی سازی و سفارشی سازی</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pic>
        <p:nvPicPr>
          <p:cNvPr id="5" name="Picture 4" descr="mass customization.jpg"/>
          <p:cNvPicPr>
            <a:picLocks noChangeAspect="1"/>
          </p:cNvPicPr>
          <p:nvPr/>
        </p:nvPicPr>
        <p:blipFill>
          <a:blip r:embed="rId3"/>
          <a:stretch>
            <a:fillRect/>
          </a:stretch>
        </p:blipFill>
        <p:spPr>
          <a:xfrm>
            <a:off x="3930017" y="5555000"/>
            <a:ext cx="1642115" cy="12315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linds(horizontal)">
                                      <p:cBhvr>
                                        <p:cTn id="23" dur="5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blinds(horizontal)">
                                      <p:cBhvr>
                                        <p:cTn id="28"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p:cNvPicPr>
            <a:picLocks noChangeAspect="1" noChangeArrowheads="1"/>
          </p:cNvPicPr>
          <p:nvPr/>
        </p:nvPicPr>
        <p:blipFill>
          <a:blip r:embed="rId3"/>
          <a:srcRect/>
          <a:stretch>
            <a:fillRect/>
          </a:stretch>
        </p:blipFill>
        <p:spPr bwMode="auto">
          <a:xfrm>
            <a:off x="2681288" y="628650"/>
            <a:ext cx="3781425" cy="5600700"/>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6" name="Freeform 5"/>
          <p:cNvSpPr/>
          <p:nvPr/>
        </p:nvSpPr>
        <p:spPr>
          <a:xfrm>
            <a:off x="2549236" y="2840182"/>
            <a:ext cx="874306" cy="908230"/>
          </a:xfrm>
          <a:custGeom>
            <a:avLst/>
            <a:gdLst>
              <a:gd name="connsiteX0" fmla="*/ 554182 w 874306"/>
              <a:gd name="connsiteY0" fmla="*/ 637309 h 908230"/>
              <a:gd name="connsiteX1" fmla="*/ 304800 w 874306"/>
              <a:gd name="connsiteY1" fmla="*/ 554182 h 908230"/>
              <a:gd name="connsiteX2" fmla="*/ 152400 w 874306"/>
              <a:gd name="connsiteY2" fmla="*/ 443345 h 908230"/>
              <a:gd name="connsiteX3" fmla="*/ 124691 w 874306"/>
              <a:gd name="connsiteY3" fmla="*/ 401782 h 908230"/>
              <a:gd name="connsiteX4" fmla="*/ 69273 w 874306"/>
              <a:gd name="connsiteY4" fmla="*/ 360218 h 908230"/>
              <a:gd name="connsiteX5" fmla="*/ 41564 w 874306"/>
              <a:gd name="connsiteY5" fmla="*/ 290945 h 908230"/>
              <a:gd name="connsiteX6" fmla="*/ 0 w 874306"/>
              <a:gd name="connsiteY6" fmla="*/ 221673 h 908230"/>
              <a:gd name="connsiteX7" fmla="*/ 27709 w 874306"/>
              <a:gd name="connsiteY7" fmla="*/ 69273 h 908230"/>
              <a:gd name="connsiteX8" fmla="*/ 69273 w 874306"/>
              <a:gd name="connsiteY8" fmla="*/ 55418 h 908230"/>
              <a:gd name="connsiteX9" fmla="*/ 124691 w 874306"/>
              <a:gd name="connsiteY9" fmla="*/ 27709 h 908230"/>
              <a:gd name="connsiteX10" fmla="*/ 277091 w 874306"/>
              <a:gd name="connsiteY10" fmla="*/ 0 h 908230"/>
              <a:gd name="connsiteX11" fmla="*/ 581891 w 874306"/>
              <a:gd name="connsiteY11" fmla="*/ 27709 h 908230"/>
              <a:gd name="connsiteX12" fmla="*/ 789709 w 874306"/>
              <a:gd name="connsiteY12" fmla="*/ 96982 h 908230"/>
              <a:gd name="connsiteX13" fmla="*/ 858982 w 874306"/>
              <a:gd name="connsiteY13" fmla="*/ 138545 h 908230"/>
              <a:gd name="connsiteX14" fmla="*/ 872837 w 874306"/>
              <a:gd name="connsiteY14" fmla="*/ 207818 h 908230"/>
              <a:gd name="connsiteX15" fmla="*/ 845128 w 874306"/>
              <a:gd name="connsiteY15" fmla="*/ 360218 h 908230"/>
              <a:gd name="connsiteX16" fmla="*/ 748146 w 874306"/>
              <a:gd name="connsiteY16" fmla="*/ 484909 h 908230"/>
              <a:gd name="connsiteX17" fmla="*/ 581891 w 874306"/>
              <a:gd name="connsiteY17" fmla="*/ 609600 h 908230"/>
              <a:gd name="connsiteX18" fmla="*/ 387928 w 874306"/>
              <a:gd name="connsiteY18" fmla="*/ 734291 h 908230"/>
              <a:gd name="connsiteX19" fmla="*/ 249382 w 874306"/>
              <a:gd name="connsiteY19" fmla="*/ 858982 h 908230"/>
              <a:gd name="connsiteX20" fmla="*/ 193964 w 874306"/>
              <a:gd name="connsiteY20" fmla="*/ 900545 h 908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74306" h="908230">
                <a:moveTo>
                  <a:pt x="554182" y="637309"/>
                </a:moveTo>
                <a:cubicBezTo>
                  <a:pt x="467610" y="615665"/>
                  <a:pt x="388878" y="597903"/>
                  <a:pt x="304800" y="554182"/>
                </a:cubicBezTo>
                <a:cubicBezTo>
                  <a:pt x="249070" y="525203"/>
                  <a:pt x="152400" y="443345"/>
                  <a:pt x="152400" y="443345"/>
                </a:cubicBezTo>
                <a:cubicBezTo>
                  <a:pt x="143164" y="429491"/>
                  <a:pt x="136465" y="413556"/>
                  <a:pt x="124691" y="401782"/>
                </a:cubicBezTo>
                <a:cubicBezTo>
                  <a:pt x="108363" y="385454"/>
                  <a:pt x="83127" y="378691"/>
                  <a:pt x="69273" y="360218"/>
                </a:cubicBezTo>
                <a:cubicBezTo>
                  <a:pt x="54351" y="340322"/>
                  <a:pt x="52686" y="313189"/>
                  <a:pt x="41564" y="290945"/>
                </a:cubicBezTo>
                <a:cubicBezTo>
                  <a:pt x="29521" y="266860"/>
                  <a:pt x="13855" y="244764"/>
                  <a:pt x="0" y="221673"/>
                </a:cubicBezTo>
                <a:cubicBezTo>
                  <a:pt x="9236" y="170873"/>
                  <a:pt x="7850" y="116934"/>
                  <a:pt x="27709" y="69273"/>
                </a:cubicBezTo>
                <a:cubicBezTo>
                  <a:pt x="33326" y="55792"/>
                  <a:pt x="55850" y="61171"/>
                  <a:pt x="69273" y="55418"/>
                </a:cubicBezTo>
                <a:cubicBezTo>
                  <a:pt x="88256" y="47282"/>
                  <a:pt x="105353" y="34961"/>
                  <a:pt x="124691" y="27709"/>
                </a:cubicBezTo>
                <a:cubicBezTo>
                  <a:pt x="164894" y="12633"/>
                  <a:pt x="241684" y="5058"/>
                  <a:pt x="277091" y="0"/>
                </a:cubicBezTo>
                <a:cubicBezTo>
                  <a:pt x="378691" y="9236"/>
                  <a:pt x="481095" y="11960"/>
                  <a:pt x="581891" y="27709"/>
                </a:cubicBezTo>
                <a:cubicBezTo>
                  <a:pt x="612043" y="32420"/>
                  <a:pt x="743866" y="74061"/>
                  <a:pt x="789709" y="96982"/>
                </a:cubicBezTo>
                <a:cubicBezTo>
                  <a:pt x="813794" y="109025"/>
                  <a:pt x="835891" y="124691"/>
                  <a:pt x="858982" y="138545"/>
                </a:cubicBezTo>
                <a:cubicBezTo>
                  <a:pt x="863600" y="161636"/>
                  <a:pt x="874306" y="184316"/>
                  <a:pt x="872837" y="207818"/>
                </a:cubicBezTo>
                <a:cubicBezTo>
                  <a:pt x="869616" y="259350"/>
                  <a:pt x="862313" y="311529"/>
                  <a:pt x="845128" y="360218"/>
                </a:cubicBezTo>
                <a:cubicBezTo>
                  <a:pt x="830620" y="401322"/>
                  <a:pt x="782793" y="454112"/>
                  <a:pt x="748146" y="484909"/>
                </a:cubicBezTo>
                <a:cubicBezTo>
                  <a:pt x="688617" y="537824"/>
                  <a:pt x="649622" y="568962"/>
                  <a:pt x="581891" y="609600"/>
                </a:cubicBezTo>
                <a:cubicBezTo>
                  <a:pt x="449030" y="689316"/>
                  <a:pt x="483333" y="651607"/>
                  <a:pt x="387928" y="734291"/>
                </a:cubicBezTo>
                <a:cubicBezTo>
                  <a:pt x="340976" y="774983"/>
                  <a:pt x="293316" y="815049"/>
                  <a:pt x="249382" y="858982"/>
                </a:cubicBezTo>
                <a:cubicBezTo>
                  <a:pt x="200134" y="908230"/>
                  <a:pt x="247430" y="900545"/>
                  <a:pt x="193964" y="900545"/>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p:cNvPicPr>
            <a:picLocks noChangeAspect="1" noChangeArrowheads="1"/>
          </p:cNvPicPr>
          <p:nvPr/>
        </p:nvPicPr>
        <p:blipFill>
          <a:blip r:embed="rId3"/>
          <a:srcRect/>
          <a:stretch>
            <a:fillRect/>
          </a:stretch>
        </p:blipFill>
        <p:spPr bwMode="auto">
          <a:xfrm>
            <a:off x="952500" y="428604"/>
            <a:ext cx="7239000" cy="5514975"/>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smtClean="0"/>
              <a:t>Different approaches to web personalisation</a:t>
            </a:r>
          </a:p>
          <a:p>
            <a:pPr lvl="1"/>
            <a:r>
              <a:rPr lang="en-GB" dirty="0" smtClean="0"/>
              <a:t>Content personalisation</a:t>
            </a:r>
            <a:r>
              <a:rPr lang="fa-IR" dirty="0" smtClean="0"/>
              <a:t> شخصی سازی محتوا </a:t>
            </a:r>
            <a:endParaRPr lang="fa-IR" dirty="0" smtClean="0"/>
          </a:p>
          <a:p>
            <a:pPr lvl="2"/>
            <a:r>
              <a:rPr lang="en-GB" dirty="0" smtClean="0"/>
              <a:t>Cognitive filtering (content-based)</a:t>
            </a:r>
          </a:p>
          <a:p>
            <a:pPr lvl="2"/>
            <a:r>
              <a:rPr lang="en-GB" dirty="0" smtClean="0"/>
              <a:t>Collaborative filtering (social systems)</a:t>
            </a:r>
            <a:endParaRPr lang="en-GB" dirty="0" smtClean="0"/>
          </a:p>
          <a:p>
            <a:pPr lvl="1"/>
            <a:r>
              <a:rPr lang="en-GB" dirty="0" smtClean="0"/>
              <a:t>Control personalisation</a:t>
            </a:r>
            <a:r>
              <a:rPr lang="fa-IR" dirty="0" smtClean="0"/>
              <a:t> شخصی سازی کنترل </a:t>
            </a:r>
            <a:endParaRPr lang="en-GB" dirty="0" smtClean="0"/>
          </a:p>
          <a:p>
            <a:pPr lvl="1"/>
            <a:r>
              <a:rPr lang="en-GB" dirty="0" smtClean="0"/>
              <a:t>Link </a:t>
            </a:r>
            <a:r>
              <a:rPr lang="en-GB" dirty="0" smtClean="0"/>
              <a:t>personalisation</a:t>
            </a:r>
            <a:r>
              <a:rPr lang="fa-IR" dirty="0" smtClean="0"/>
              <a:t> </a:t>
            </a:r>
            <a:r>
              <a:rPr lang="fa-IR" dirty="0" smtClean="0"/>
              <a:t>شخصی سازی اتصال </a:t>
            </a:r>
            <a:endParaRPr lang="en-GB" dirty="0" smtClean="0"/>
          </a:p>
          <a:p>
            <a:pPr lvl="1">
              <a:buNone/>
            </a:pPr>
            <a:r>
              <a:rPr lang="en-GB" dirty="0" smtClean="0"/>
              <a:t>	</a:t>
            </a:r>
            <a:r>
              <a:rPr lang="en-GB" dirty="0" smtClean="0"/>
              <a:t>Example: “favourites” in internet explorer (explicit link personalisation)</a:t>
            </a:r>
            <a:endParaRPr lang="en-GB" dirty="0" smtClean="0"/>
          </a:p>
          <a:p>
            <a:pPr lvl="1"/>
            <a:r>
              <a:rPr lang="en-GB" dirty="0" smtClean="0"/>
              <a:t>Customised screen design personalisation</a:t>
            </a:r>
            <a:endParaRPr lang="fa-IR" dirty="0" smtClean="0"/>
          </a:p>
          <a:p>
            <a:pPr lvl="1">
              <a:buNone/>
            </a:pPr>
            <a:r>
              <a:rPr lang="fa-IR" dirty="0" smtClean="0"/>
              <a:t>شخصی سازی سفارشی طرح صفحه     </a:t>
            </a:r>
            <a:endParaRPr lang="en-GB" dirty="0" smtClean="0"/>
          </a:p>
          <a:p>
            <a:pPr lvl="1">
              <a:buNone/>
            </a:pPr>
            <a:r>
              <a:rPr lang="en-GB" dirty="0" smtClean="0"/>
              <a:t>	E</a:t>
            </a:r>
            <a:r>
              <a:rPr lang="en-GB" dirty="0" smtClean="0"/>
              <a:t>xample: My yahoo</a:t>
            </a:r>
            <a:endParaRPr lang="en-US" dirty="0" smtClean="0"/>
          </a:p>
          <a:p>
            <a:pPr lvl="1"/>
            <a:r>
              <a:rPr lang="en-GB" dirty="0" smtClean="0"/>
              <a:t>Anthropomorphic </a:t>
            </a:r>
            <a:r>
              <a:rPr lang="en-GB" dirty="0" smtClean="0"/>
              <a:t>personalisation (acts like a human)</a:t>
            </a:r>
            <a:endParaRPr lang="fa-IR" dirty="0" smtClean="0"/>
          </a:p>
          <a:p>
            <a:pPr lvl="1">
              <a:buNone/>
            </a:pPr>
            <a:r>
              <a:rPr lang="fa-IR" dirty="0" smtClean="0"/>
              <a:t> شخصی </a:t>
            </a:r>
            <a:r>
              <a:rPr lang="fa-IR" dirty="0" smtClean="0"/>
              <a:t>سازی </a:t>
            </a:r>
            <a:r>
              <a:rPr lang="fa-IR" dirty="0" smtClean="0"/>
              <a:t>شبهه </a:t>
            </a:r>
            <a:r>
              <a:rPr lang="fa-IR" dirty="0" smtClean="0"/>
              <a:t>انسان</a:t>
            </a:r>
            <a:r>
              <a:rPr lang="fa-IR" dirty="0" smtClean="0"/>
              <a:t>ی</a:t>
            </a:r>
            <a:r>
              <a:rPr lang="fa-IR" dirty="0" smtClean="0"/>
              <a:t>    </a:t>
            </a:r>
            <a:endParaRPr lang="en-US" dirty="0" smtClean="0"/>
          </a:p>
          <a:p>
            <a:pPr>
              <a:buNone/>
            </a:pPr>
            <a:endParaRPr lang="en-GB" dirty="0" smtClean="0"/>
          </a:p>
          <a:p>
            <a:pPr>
              <a:buNone/>
            </a:pPr>
            <a:endParaRPr lang="en-GB" dirty="0" smtClean="0"/>
          </a:p>
          <a:p>
            <a:endParaRPr lang="en-GB" dirty="0" smtClean="0"/>
          </a:p>
          <a:p>
            <a:endParaRPr lang="en-GB" dirty="0" smtClean="0"/>
          </a:p>
        </p:txBody>
      </p:sp>
      <p:sp>
        <p:nvSpPr>
          <p:cNvPr id="3" name="Title 2"/>
          <p:cNvSpPr>
            <a:spLocks noGrp="1"/>
          </p:cNvSpPr>
          <p:nvPr>
            <p:ph type="title"/>
          </p:nvPr>
        </p:nvSpPr>
        <p:spPr/>
        <p:txBody>
          <a:bodyPr/>
          <a:lstStyle/>
          <a:p>
            <a:r>
              <a:rPr lang="en-GB" dirty="0" smtClean="0"/>
              <a:t>Web personalisation</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linds(horizontal)">
                                      <p:cBhvr>
                                        <p:cTn id="22" dur="500"/>
                                        <p:tgtEl>
                                          <p:spTgt spid="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Effect transition="in" filter="blinds(horizontal)">
                                      <p:cBhvr>
                                        <p:cTn id="27" dur="500"/>
                                        <p:tgtEl>
                                          <p:spTgt spid="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6" end="6"/>
                                            </p:txEl>
                                          </p:spTgt>
                                        </p:tgtEl>
                                        <p:attrNameLst>
                                          <p:attrName>style.visibility</p:attrName>
                                        </p:attrNameLst>
                                      </p:cBhvr>
                                      <p:to>
                                        <p:strVal val="visible"/>
                                      </p:to>
                                    </p:set>
                                    <p:animEffect transition="in" filter="blinds(horizontal)">
                                      <p:cBhvr>
                                        <p:cTn id="32" dur="500"/>
                                        <p:tgtEl>
                                          <p:spTgt spid="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blinds(horizontal)">
                                      <p:cBhvr>
                                        <p:cTn id="37" dur="500"/>
                                        <p:tgtEl>
                                          <p:spTgt spid="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8" end="8"/>
                                            </p:txEl>
                                          </p:spTgt>
                                        </p:tgtEl>
                                        <p:attrNameLst>
                                          <p:attrName>style.visibility</p:attrName>
                                        </p:attrNameLst>
                                      </p:cBhvr>
                                      <p:to>
                                        <p:strVal val="visible"/>
                                      </p:to>
                                    </p:set>
                                    <p:animEffect transition="in" filter="blinds(horizontal)">
                                      <p:cBhvr>
                                        <p:cTn id="42" dur="500"/>
                                        <p:tgtEl>
                                          <p:spTgt spid="2">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animEffect transition="in" filter="blinds(horizontal)">
                                      <p:cBhvr>
                                        <p:cTn id="47" dur="500"/>
                                        <p:tgtEl>
                                          <p:spTgt spid="2">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2">
                                            <p:txEl>
                                              <p:pRg st="10" end="10"/>
                                            </p:txEl>
                                          </p:spTgt>
                                        </p:tgtEl>
                                        <p:attrNameLst>
                                          <p:attrName>style.visibility</p:attrName>
                                        </p:attrNameLst>
                                      </p:cBhvr>
                                      <p:to>
                                        <p:strVal val="visible"/>
                                      </p:to>
                                    </p:set>
                                    <p:animEffect transition="in" filter="blinds(horizontal)">
                                      <p:cBhvr>
                                        <p:cTn id="52" dur="500"/>
                                        <p:tgtEl>
                                          <p:spTgt spid="2">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Effect transition="in" filter="blinds(horizontal)">
                                      <p:cBhvr>
                                        <p:cTn id="57"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4422"/>
            <a:ext cx="8229600" cy="5286412"/>
          </a:xfrm>
        </p:spPr>
        <p:txBody>
          <a:bodyPr>
            <a:normAutofit fontScale="92500" lnSpcReduction="20000"/>
          </a:bodyPr>
          <a:lstStyle/>
          <a:p>
            <a:pPr algn="r" rtl="1"/>
            <a:r>
              <a:rPr lang="fa-IR" dirty="0" smtClean="0"/>
              <a:t>تعریف شخصی سازی</a:t>
            </a:r>
          </a:p>
          <a:p>
            <a:pPr algn="r" rtl="1"/>
            <a:r>
              <a:rPr lang="fa-IR" dirty="0" smtClean="0"/>
              <a:t>ارائه مثال از شخصی سازی</a:t>
            </a:r>
            <a:endParaRPr lang="en-GB" dirty="0" smtClean="0"/>
          </a:p>
          <a:p>
            <a:pPr algn="r" rtl="1"/>
            <a:r>
              <a:rPr lang="fa-IR" dirty="0" smtClean="0"/>
              <a:t>خاستگاه </a:t>
            </a:r>
            <a:r>
              <a:rPr lang="fa-IR" dirty="0" smtClean="0"/>
              <a:t>شخصی سازی</a:t>
            </a:r>
          </a:p>
          <a:p>
            <a:pPr algn="r" rtl="1"/>
            <a:r>
              <a:rPr lang="fa-IR" dirty="0" smtClean="0"/>
              <a:t>شخصی سازی صریح و ضمنی/ شخصی سازی و سفارشی سازی</a:t>
            </a:r>
          </a:p>
          <a:p>
            <a:pPr algn="r" rtl="1"/>
            <a:r>
              <a:rPr lang="fa-IR" dirty="0" smtClean="0"/>
              <a:t>شخصی سازی وب</a:t>
            </a:r>
          </a:p>
          <a:p>
            <a:pPr algn="r" rtl="1"/>
            <a:r>
              <a:rPr lang="fa-IR" dirty="0" smtClean="0"/>
              <a:t>چهار نسل از کاربردهای شخصی ساز</a:t>
            </a:r>
          </a:p>
          <a:p>
            <a:pPr lvl="0" algn="r" rtl="1"/>
            <a:r>
              <a:rPr lang="fa-IR" sz="2800" dirty="0" smtClean="0"/>
              <a:t>چالشهای شخصی سازی</a:t>
            </a:r>
            <a:endParaRPr lang="en-GB" sz="2800" dirty="0" smtClean="0"/>
          </a:p>
          <a:p>
            <a:pPr lvl="0" algn="r" rtl="1"/>
            <a:r>
              <a:rPr lang="fa-IR" sz="2800" dirty="0" smtClean="0"/>
              <a:t>پروفایل کاربر، محیط یادگیری (قطعی، غیر قطعی)</a:t>
            </a:r>
          </a:p>
          <a:p>
            <a:pPr algn="r" rtl="1"/>
            <a:r>
              <a:rPr lang="fa-IR" sz="2800" dirty="0" smtClean="0"/>
              <a:t>شخصی سازی در ارتباطات سیار</a:t>
            </a:r>
          </a:p>
          <a:p>
            <a:pPr algn="r" rtl="1"/>
            <a:r>
              <a:rPr lang="fa-IR" sz="2800" dirty="0" smtClean="0"/>
              <a:t>ابعاد شخصی سازی در ارتباطات سیار</a:t>
            </a:r>
            <a:endParaRPr lang="en-US" sz="2800" dirty="0" smtClean="0"/>
          </a:p>
          <a:p>
            <a:pPr lvl="0" algn="r" rtl="1"/>
            <a:r>
              <a:rPr lang="fa-IR" sz="2800" dirty="0" smtClean="0"/>
              <a:t>مدل سازی ترجیحات کاربر</a:t>
            </a:r>
          </a:p>
          <a:p>
            <a:pPr lvl="0" algn="r" rtl="1"/>
            <a:r>
              <a:rPr lang="fa-IR" sz="2800" dirty="0" smtClean="0"/>
              <a:t>انتخاب دسترسی رادیویی در محیط های ارتباط چند دسترسی</a:t>
            </a:r>
          </a:p>
          <a:p>
            <a:pPr lvl="0" algn="r" rtl="1"/>
            <a:r>
              <a:rPr lang="fa-IR" sz="2800" dirty="0" smtClean="0"/>
              <a:t>شبکه بیزین</a:t>
            </a:r>
            <a:endParaRPr lang="en-US" sz="2800" dirty="0" smtClean="0"/>
          </a:p>
          <a:p>
            <a:pPr lvl="0" algn="r" rtl="1"/>
            <a:r>
              <a:rPr lang="fa-IR" sz="2800" dirty="0" smtClean="0"/>
              <a:t>استخراج خودکار ترجیحات کاربر</a:t>
            </a:r>
            <a:endParaRPr lang="fa-IR" dirty="0" smtClean="0"/>
          </a:p>
          <a:p>
            <a:pPr algn="r" rtl="1"/>
            <a:endParaRPr lang="fa-IR" dirty="0"/>
          </a:p>
        </p:txBody>
      </p:sp>
      <p:sp>
        <p:nvSpPr>
          <p:cNvPr id="2" name="Title 1"/>
          <p:cNvSpPr>
            <a:spLocks noGrp="1"/>
          </p:cNvSpPr>
          <p:nvPr>
            <p:ph type="title"/>
          </p:nvPr>
        </p:nvSpPr>
        <p:spPr/>
        <p:txBody>
          <a:bodyPr/>
          <a:lstStyle/>
          <a:p>
            <a:pPr algn="r"/>
            <a:r>
              <a:rPr lang="fa-IR" dirty="0" smtClean="0"/>
              <a:t>عناوین مورد بحث</a:t>
            </a:r>
            <a:endParaRPr lang="en-US" dirty="0"/>
          </a:p>
        </p:txBody>
      </p:sp>
      <p:sp>
        <p:nvSpPr>
          <p:cNvPr id="6" name="Footer Placeholder 5"/>
          <p:cNvSpPr>
            <a:spLocks noGrp="1"/>
          </p:cNvSpPr>
          <p:nvPr>
            <p:ph type="ftr" sz="quarter" idx="11"/>
          </p:nvPr>
        </p:nvSpPr>
        <p:spPr>
          <a:xfrm>
            <a:off x="4380072" y="6407944"/>
            <a:ext cx="3120886" cy="365125"/>
          </a:xfrm>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linds(horizont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linds(horizontal)">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blinds(horizontal)">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blinds(horizontal)">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blinds(horizontal)">
                                      <p:cBhvr>
                                        <p:cTn id="67" dur="5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blinds(horizontal)">
                                      <p:cBhvr>
                                        <p:cTn id="7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1"/>
          </a:xfrm>
        </p:spPr>
        <p:txBody>
          <a:bodyPr>
            <a:normAutofit/>
          </a:bodyPr>
          <a:lstStyle/>
          <a:p>
            <a:pPr lvl="0"/>
            <a:endParaRPr lang="en-GB" dirty="0" smtClean="0"/>
          </a:p>
          <a:p>
            <a:pPr lvl="0"/>
            <a:r>
              <a:rPr lang="en-GB" dirty="0" smtClean="0"/>
              <a:t>In web filtering applications:</a:t>
            </a:r>
          </a:p>
          <a:p>
            <a:pPr lvl="1"/>
            <a:r>
              <a:rPr lang="en-GB" dirty="0" smtClean="0"/>
              <a:t>A representation of a web page</a:t>
            </a:r>
            <a:endParaRPr lang="en-US" dirty="0" smtClean="0"/>
          </a:p>
          <a:p>
            <a:pPr lvl="1"/>
            <a:r>
              <a:rPr lang="en-GB" dirty="0" smtClean="0"/>
              <a:t>A representation of the user’s interests</a:t>
            </a:r>
            <a:endParaRPr lang="en-US" dirty="0" smtClean="0"/>
          </a:p>
          <a:p>
            <a:pPr lvl="1"/>
            <a:r>
              <a:rPr lang="en-GB" dirty="0" smtClean="0"/>
              <a:t>A function to determine the pertinence of a web page given a user’s interests</a:t>
            </a:r>
            <a:endParaRPr lang="en-US" dirty="0" smtClean="0"/>
          </a:p>
          <a:p>
            <a:pPr lvl="1"/>
            <a:r>
              <a:rPr lang="en-GB" dirty="0" smtClean="0"/>
              <a:t>A function returning an updated user profile given the user’s feedback on a page</a:t>
            </a:r>
          </a:p>
          <a:p>
            <a:pPr lvl="0"/>
            <a:endParaRPr lang="en-GB" dirty="0" smtClean="0"/>
          </a:p>
          <a:p>
            <a:pPr lvl="0">
              <a:buNone/>
            </a:pPr>
            <a:endParaRPr lang="en-GB" dirty="0" smtClean="0"/>
          </a:p>
        </p:txBody>
      </p:sp>
      <p:sp>
        <p:nvSpPr>
          <p:cNvPr id="3" name="Title 2"/>
          <p:cNvSpPr>
            <a:spLocks noGrp="1"/>
          </p:cNvSpPr>
          <p:nvPr>
            <p:ph type="title"/>
          </p:nvPr>
        </p:nvSpPr>
        <p:spPr/>
        <p:txBody>
          <a:bodyPr>
            <a:normAutofit fontScale="90000"/>
          </a:bodyPr>
          <a:lstStyle/>
          <a:p>
            <a:pPr algn="ctr"/>
            <a:r>
              <a:rPr lang="en-GB" dirty="0" smtClean="0"/>
              <a:t>Personalisation challenges</a:t>
            </a:r>
            <a:r>
              <a:rPr lang="fa-IR" dirty="0" smtClean="0"/>
              <a:t/>
            </a:r>
            <a:br>
              <a:rPr lang="fa-IR" dirty="0" smtClean="0"/>
            </a:br>
            <a:r>
              <a:rPr lang="fa-IR" dirty="0" smtClean="0"/>
              <a:t>چالشهای شخصی سازی </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diamond(in)">
                                      <p:cBhvr>
                                        <p:cTn id="7" dur="10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diamond(in)">
                                      <p:cBhvr>
                                        <p:cTn id="12" dur="10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diamond(in)">
                                      <p:cBhvr>
                                        <p:cTn id="17" dur="10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diamond(in)">
                                      <p:cBhvr>
                                        <p:cTn id="22"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376671"/>
          </a:xfrm>
        </p:spPr>
        <p:txBody>
          <a:bodyPr>
            <a:normAutofit/>
          </a:bodyPr>
          <a:lstStyle/>
          <a:p>
            <a:pPr>
              <a:buNone/>
            </a:pPr>
            <a:r>
              <a:rPr lang="en-GB" dirty="0" smtClean="0"/>
              <a:t>Personalisation challenges can be classified into two main categories:</a:t>
            </a:r>
            <a:endParaRPr lang="en-US" dirty="0" smtClean="0"/>
          </a:p>
          <a:p>
            <a:pPr lvl="0"/>
            <a:endParaRPr lang="en-GB" dirty="0" smtClean="0"/>
          </a:p>
          <a:p>
            <a:r>
              <a:rPr lang="en-GB" sz="2800" dirty="0" smtClean="0"/>
              <a:t>User and context modelling</a:t>
            </a:r>
            <a:endParaRPr lang="en-US" sz="2800" dirty="0" smtClean="0"/>
          </a:p>
          <a:p>
            <a:r>
              <a:rPr lang="en-GB" sz="2800" dirty="0" smtClean="0"/>
              <a:t>Adaptation </a:t>
            </a:r>
            <a:endParaRPr lang="en-US" sz="2800" dirty="0" smtClean="0"/>
          </a:p>
          <a:p>
            <a:pPr lvl="1"/>
            <a:r>
              <a:rPr lang="en-GB" sz="2400" dirty="0" smtClean="0"/>
              <a:t>Adapting the content/interface to the user and context model</a:t>
            </a:r>
            <a:endParaRPr lang="en-US" sz="2400" dirty="0" smtClean="0"/>
          </a:p>
          <a:p>
            <a:pPr lvl="1"/>
            <a:r>
              <a:rPr lang="en-GB" sz="2400" dirty="0" smtClean="0"/>
              <a:t>Adapting the user and/or context model to user’s feedback</a:t>
            </a:r>
            <a:endParaRPr lang="en-US" sz="2400" dirty="0" smtClean="0"/>
          </a:p>
          <a:p>
            <a:pPr lvl="0"/>
            <a:endParaRPr lang="en-GB" dirty="0" smtClean="0"/>
          </a:p>
        </p:txBody>
      </p:sp>
      <p:sp>
        <p:nvSpPr>
          <p:cNvPr id="3" name="Title 2"/>
          <p:cNvSpPr>
            <a:spLocks noGrp="1"/>
          </p:cNvSpPr>
          <p:nvPr>
            <p:ph type="title"/>
          </p:nvPr>
        </p:nvSpPr>
        <p:spPr/>
        <p:txBody>
          <a:bodyPr>
            <a:normAutofit fontScale="90000"/>
          </a:bodyPr>
          <a:lstStyle/>
          <a:p>
            <a:pPr algn="ctr"/>
            <a:r>
              <a:rPr lang="en-GB" dirty="0" smtClean="0"/>
              <a:t>Personalisation challenges</a:t>
            </a:r>
            <a:r>
              <a:rPr lang="fa-IR" dirty="0" smtClean="0"/>
              <a:t/>
            </a:r>
            <a:br>
              <a:rPr lang="fa-IR" dirty="0" smtClean="0"/>
            </a:br>
            <a:r>
              <a:rPr lang="fa-IR" dirty="0" smtClean="0"/>
              <a:t> چالشهای شخصی سازی </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 calcmode="lin" valueType="num">
                                      <p:cBhvr additive="base">
                                        <p:cTn id="13"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 calcmode="lin" valueType="num">
                                      <p:cBhvr additive="base">
                                        <p:cTn id="17"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 calcmode="lin" valueType="num">
                                      <p:cBhvr additive="base">
                                        <p:cTn id="2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Personalisation challenges</a:t>
            </a:r>
            <a:endParaRPr lang="en-US" dirty="0"/>
          </a:p>
        </p:txBody>
      </p:sp>
      <p:sp>
        <p:nvSpPr>
          <p:cNvPr id="6246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2465" name="Object 1"/>
          <p:cNvGraphicFramePr>
            <a:graphicFrameLocks noChangeAspect="1"/>
          </p:cNvGraphicFramePr>
          <p:nvPr/>
        </p:nvGraphicFramePr>
        <p:xfrm>
          <a:off x="642910" y="1442563"/>
          <a:ext cx="7572428" cy="4701081"/>
        </p:xfrm>
        <a:graphic>
          <a:graphicData uri="http://schemas.openxmlformats.org/presentationml/2006/ole">
            <p:oleObj spid="_x0000_s62465" name="Picture" r:id="rId4" imgW="5595945" imgH="3198118" progId="Word.Picture.8">
              <p:embed/>
            </p:oleObj>
          </a:graphicData>
        </a:graphic>
      </p:graphicFrame>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None/>
            </a:pPr>
            <a:r>
              <a:rPr lang="en-GB" dirty="0" smtClean="0"/>
              <a:t>The user profile may consist of many pieces of information such as </a:t>
            </a:r>
          </a:p>
          <a:p>
            <a:r>
              <a:rPr lang="en-GB" dirty="0" smtClean="0"/>
              <a:t>User static data (name, </a:t>
            </a:r>
            <a:r>
              <a:rPr lang="en-GB" dirty="0" err="1" smtClean="0"/>
              <a:t>DoB</a:t>
            </a:r>
            <a:r>
              <a:rPr lang="en-GB" dirty="0" smtClean="0"/>
              <a:t>, ...)</a:t>
            </a:r>
          </a:p>
          <a:p>
            <a:r>
              <a:rPr lang="en-GB" dirty="0" smtClean="0"/>
              <a:t>user needs</a:t>
            </a:r>
          </a:p>
          <a:p>
            <a:r>
              <a:rPr lang="en-GB" dirty="0" smtClean="0"/>
              <a:t>preferences</a:t>
            </a:r>
          </a:p>
          <a:p>
            <a:r>
              <a:rPr lang="en-GB" dirty="0" smtClean="0"/>
              <a:t>history</a:t>
            </a:r>
          </a:p>
          <a:p>
            <a:r>
              <a:rPr lang="en-GB" dirty="0" smtClean="0"/>
              <a:t>behaviour</a:t>
            </a:r>
          </a:p>
          <a:p>
            <a:r>
              <a:rPr lang="en-GB" dirty="0" smtClean="0"/>
              <a:t>location-related aspects</a:t>
            </a:r>
          </a:p>
          <a:p>
            <a:r>
              <a:rPr lang="en-GB" dirty="0" smtClean="0"/>
              <a:t>technical specifications</a:t>
            </a:r>
          </a:p>
          <a:p>
            <a:r>
              <a:rPr lang="en-GB" dirty="0" smtClean="0"/>
              <a:t>ambient conditions</a:t>
            </a:r>
          </a:p>
          <a:p>
            <a:r>
              <a:rPr lang="en-GB" dirty="0" smtClean="0"/>
              <a:t>or even business rules that apply. </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User profile</a:t>
            </a:r>
            <a:r>
              <a:rPr lang="fa-IR" dirty="0" smtClean="0"/>
              <a:t> پروفایل کاربر   </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33754"/>
          </a:xfrm>
        </p:spPr>
        <p:txBody>
          <a:bodyPr>
            <a:normAutofit lnSpcReduction="10000"/>
          </a:bodyPr>
          <a:lstStyle/>
          <a:p>
            <a:r>
              <a:rPr lang="en-GB" dirty="0" smtClean="0"/>
              <a:t>Learning : Adapting user model to new observations.</a:t>
            </a:r>
          </a:p>
          <a:p>
            <a:r>
              <a:rPr lang="en-GB" dirty="0" smtClean="0"/>
              <a:t>Sometimes the environment in which observations are made is </a:t>
            </a:r>
            <a:r>
              <a:rPr lang="en-GB" dirty="0" smtClean="0">
                <a:solidFill>
                  <a:srgbClr val="FF0000"/>
                </a:solidFill>
              </a:rPr>
              <a:t>deterministic</a:t>
            </a:r>
            <a:r>
              <a:rPr lang="en-GB" dirty="0" smtClean="0"/>
              <a:t> and also it is possible to observe enough facts to reach an optimum solution for the problem. </a:t>
            </a:r>
          </a:p>
          <a:p>
            <a:r>
              <a:rPr lang="en-GB" dirty="0" smtClean="0"/>
              <a:t>However, in many real world problems, prevalence of </a:t>
            </a:r>
            <a:r>
              <a:rPr lang="en-GB" dirty="0" smtClean="0">
                <a:solidFill>
                  <a:srgbClr val="FF0000"/>
                </a:solidFill>
              </a:rPr>
              <a:t>uncertainty</a:t>
            </a:r>
            <a:r>
              <a:rPr lang="en-GB" dirty="0" smtClean="0"/>
              <a:t> affects the learning and reasoning procedure and demands different types of learning and reasoning algorithms. </a:t>
            </a:r>
          </a:p>
          <a:p>
            <a:r>
              <a:rPr lang="en-GB" dirty="0" smtClean="0"/>
              <a:t>User modelling -&gt;uncertain domain</a:t>
            </a:r>
          </a:p>
        </p:txBody>
      </p:sp>
      <p:sp>
        <p:nvSpPr>
          <p:cNvPr id="3" name="Title 2"/>
          <p:cNvSpPr>
            <a:spLocks noGrp="1"/>
          </p:cNvSpPr>
          <p:nvPr>
            <p:ph type="title"/>
          </p:nvPr>
        </p:nvSpPr>
        <p:spPr/>
        <p:txBody>
          <a:bodyPr>
            <a:noAutofit/>
          </a:bodyPr>
          <a:lstStyle/>
          <a:p>
            <a:pPr algn="ctr"/>
            <a:r>
              <a:rPr lang="en-GB" sz="3200" dirty="0" smtClean="0"/>
              <a:t>Learning environment,</a:t>
            </a:r>
            <a:r>
              <a:rPr lang="fa-IR" sz="3200" dirty="0" smtClean="0"/>
              <a:t> </a:t>
            </a:r>
            <a:br>
              <a:rPr lang="fa-IR" sz="3200" dirty="0" smtClean="0"/>
            </a:br>
            <a:r>
              <a:rPr lang="en-GB" sz="3200" dirty="0" smtClean="0"/>
              <a:t>deterministic or uncertain?</a:t>
            </a:r>
            <a:r>
              <a:rPr lang="fa-IR" sz="3200" dirty="0" smtClean="0"/>
              <a:t>قطعی یا غیر قطعی</a:t>
            </a:r>
            <a:endParaRPr lang="en-US" sz="3200"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grpSp>
        <p:nvGrpSpPr>
          <p:cNvPr id="8" name="Group 7"/>
          <p:cNvGrpSpPr/>
          <p:nvPr/>
        </p:nvGrpSpPr>
        <p:grpSpPr>
          <a:xfrm>
            <a:off x="7639080" y="4857760"/>
            <a:ext cx="1504952" cy="1553769"/>
            <a:chOff x="7286644" y="4786322"/>
            <a:chExt cx="1504952" cy="1553769"/>
          </a:xfrm>
        </p:grpSpPr>
        <p:pic>
          <p:nvPicPr>
            <p:cNvPr id="5" name="Picture 4" descr="11E6C4-uncertain.jpg"/>
            <p:cNvPicPr>
              <a:picLocks noChangeAspect="1"/>
            </p:cNvPicPr>
            <p:nvPr/>
          </p:nvPicPr>
          <p:blipFill>
            <a:blip r:embed="rId3"/>
            <a:stretch>
              <a:fillRect/>
            </a:stretch>
          </p:blipFill>
          <p:spPr>
            <a:xfrm>
              <a:off x="7286644" y="4929198"/>
              <a:ext cx="1504952" cy="1410893"/>
            </a:xfrm>
            <a:prstGeom prst="rect">
              <a:avLst/>
            </a:prstGeom>
          </p:spPr>
        </p:pic>
        <p:sp>
          <p:nvSpPr>
            <p:cNvPr id="7" name="TextBox 6"/>
            <p:cNvSpPr txBox="1"/>
            <p:nvPr/>
          </p:nvSpPr>
          <p:spPr>
            <a:xfrm>
              <a:off x="8429652" y="4786322"/>
              <a:ext cx="336952" cy="523220"/>
            </a:xfrm>
            <a:prstGeom prst="rect">
              <a:avLst/>
            </a:prstGeom>
            <a:noFill/>
          </p:spPr>
          <p:txBody>
            <a:bodyPr wrap="none" rtlCol="0">
              <a:spAutoFit/>
            </a:bodyPr>
            <a:lstStyle/>
            <a:p>
              <a:r>
                <a:rPr lang="en-GB" sz="2800" dirty="0" smtClean="0"/>
                <a:t>?</a:t>
              </a:r>
              <a:endParaRPr lang="en-US" sz="2800"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heckerboard(across)">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48068"/>
          </a:xfrm>
        </p:spPr>
        <p:txBody>
          <a:bodyPr>
            <a:normAutofit lnSpcReduction="10000"/>
          </a:bodyPr>
          <a:lstStyle/>
          <a:p>
            <a:r>
              <a:rPr lang="en-GB" dirty="0" smtClean="0"/>
              <a:t>Probability theories and statistical learning methods are applied for learning from observations under uncertainty. </a:t>
            </a:r>
          </a:p>
          <a:p>
            <a:r>
              <a:rPr lang="en-GB" dirty="0" smtClean="0"/>
              <a:t>The </a:t>
            </a:r>
            <a:r>
              <a:rPr lang="en-GB" dirty="0" smtClean="0"/>
              <a:t>main statistical learning methods applied to user modelling:</a:t>
            </a:r>
          </a:p>
          <a:p>
            <a:pPr lvl="1"/>
            <a:r>
              <a:rPr lang="en-GB" dirty="0" smtClean="0"/>
              <a:t>Neural networks</a:t>
            </a:r>
            <a:endParaRPr lang="en-US" dirty="0" smtClean="0"/>
          </a:p>
          <a:p>
            <a:pPr lvl="1"/>
            <a:r>
              <a:rPr lang="en-GB" dirty="0" smtClean="0"/>
              <a:t>Classification</a:t>
            </a:r>
            <a:endParaRPr lang="en-US" dirty="0" smtClean="0"/>
          </a:p>
          <a:p>
            <a:pPr lvl="1"/>
            <a:r>
              <a:rPr lang="en-GB" dirty="0" smtClean="0"/>
              <a:t>Rule induction</a:t>
            </a:r>
          </a:p>
          <a:p>
            <a:pPr lvl="1"/>
            <a:r>
              <a:rPr lang="en-GB" dirty="0" smtClean="0"/>
              <a:t>Bayesian </a:t>
            </a:r>
            <a:r>
              <a:rPr lang="en-GB" dirty="0" smtClean="0"/>
              <a:t>networks</a:t>
            </a:r>
          </a:p>
          <a:p>
            <a:pPr lvl="2"/>
            <a:r>
              <a:rPr lang="en-GB" dirty="0" smtClean="0"/>
              <a:t>Able to predict more than one variable</a:t>
            </a:r>
          </a:p>
          <a:p>
            <a:pPr lvl="2"/>
            <a:r>
              <a:rPr lang="en-GB" dirty="0" smtClean="0"/>
              <a:t>Represents causal relationships</a:t>
            </a:r>
          </a:p>
          <a:p>
            <a:pPr lvl="2"/>
            <a:r>
              <a:rPr lang="en-GB" dirty="0" smtClean="0"/>
              <a:t>The only approach in which “persistence of interests” is not an assumption</a:t>
            </a:r>
            <a:endParaRPr lang="en-US" dirty="0" smtClean="0"/>
          </a:p>
          <a:p>
            <a:pPr lvl="0"/>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GB" dirty="0" smtClean="0"/>
              <a:t>Learning from observations under uncertainty</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linds(horizontal)">
                                      <p:cBhvr>
                                        <p:cTn id="21" dur="500"/>
                                        <p:tgtEl>
                                          <p:spTgt spid="2">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blinds(horizontal)">
                                      <p:cBhvr>
                                        <p:cTn id="24" dur="500"/>
                                        <p:tgtEl>
                                          <p:spTgt spid="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blinds(horizontal)">
                                      <p:cBhvr>
                                        <p:cTn id="29" dur="500"/>
                                        <p:tgtEl>
                                          <p:spTgt spid="2">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2">
                                            <p:txEl>
                                              <p:pRg st="7" end="7"/>
                                            </p:txEl>
                                          </p:spTgt>
                                        </p:tgtEl>
                                        <p:attrNameLst>
                                          <p:attrName>style.visibility</p:attrName>
                                        </p:attrNameLst>
                                      </p:cBhvr>
                                      <p:to>
                                        <p:strVal val="visible"/>
                                      </p:to>
                                    </p:set>
                                    <p:animEffect transition="in" filter="blinds(horizontal)">
                                      <p:cBhvr>
                                        <p:cTn id="34" dur="500"/>
                                        <p:tgtEl>
                                          <p:spTgt spid="2">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animEffect transition="in" filter="blinds(horizontal)">
                                      <p:cBhvr>
                                        <p:cTn id="39"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 Regardless of the modelling technique applied for machine learning, there are some challenges specifically associated with machine learning for user modelling, some of these challenges are:</a:t>
            </a:r>
            <a:endParaRPr lang="en-US" dirty="0" smtClean="0"/>
          </a:p>
          <a:p>
            <a:pPr lvl="1"/>
            <a:r>
              <a:rPr lang="en-GB" dirty="0" smtClean="0"/>
              <a:t>The need for large data sets</a:t>
            </a:r>
          </a:p>
          <a:p>
            <a:pPr lvl="1"/>
            <a:r>
              <a:rPr lang="en-GB" dirty="0" smtClean="0"/>
              <a:t>The need for labelled data</a:t>
            </a:r>
            <a:endParaRPr lang="en-US" dirty="0" smtClean="0"/>
          </a:p>
          <a:p>
            <a:pPr lvl="1"/>
            <a:r>
              <a:rPr lang="en-GB" dirty="0" smtClean="0"/>
              <a:t>Concept </a:t>
            </a:r>
            <a:r>
              <a:rPr lang="en-GB" dirty="0" smtClean="0"/>
              <a:t>drift (dynamicity of user interests)</a:t>
            </a:r>
            <a:endParaRPr lang="en-US" dirty="0" smtClean="0"/>
          </a:p>
          <a:p>
            <a:pPr lvl="1"/>
            <a:r>
              <a:rPr lang="en-GB" dirty="0" smtClean="0"/>
              <a:t>Computational </a:t>
            </a:r>
            <a:r>
              <a:rPr lang="en-GB" dirty="0" smtClean="0"/>
              <a:t>complexity (millions of visitors in web personalisation)</a:t>
            </a:r>
            <a:endParaRPr lang="en-US" dirty="0" smtClean="0"/>
          </a:p>
        </p:txBody>
      </p:sp>
      <p:sp>
        <p:nvSpPr>
          <p:cNvPr id="3" name="Title 2"/>
          <p:cNvSpPr>
            <a:spLocks noGrp="1"/>
          </p:cNvSpPr>
          <p:nvPr>
            <p:ph type="title"/>
          </p:nvPr>
        </p:nvSpPr>
        <p:spPr/>
        <p:txBody>
          <a:bodyPr>
            <a:noAutofit/>
          </a:bodyPr>
          <a:lstStyle/>
          <a:p>
            <a:r>
              <a:rPr lang="en-GB" sz="3600" dirty="0" smtClean="0"/>
              <a:t>Challenges associated with machine learning for user modelling</a:t>
            </a:r>
            <a:endParaRPr lang="en-US" sz="3600"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ox(in)">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box(in)">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endParaRPr lang="en-GB" dirty="0" smtClean="0"/>
          </a:p>
          <a:p>
            <a:pPr lvl="0"/>
            <a:endParaRPr lang="en-GB" dirty="0" smtClean="0"/>
          </a:p>
          <a:p>
            <a:pPr lvl="0"/>
            <a:r>
              <a:rPr lang="en-GB" dirty="0" smtClean="0"/>
              <a:t>Web personalisation</a:t>
            </a:r>
            <a:endParaRPr lang="en-US" dirty="0" smtClean="0"/>
          </a:p>
          <a:p>
            <a:pPr lvl="0"/>
            <a:r>
              <a:rPr lang="en-GB" dirty="0" smtClean="0"/>
              <a:t>E-commerce</a:t>
            </a:r>
            <a:endParaRPr lang="en-US" dirty="0" smtClean="0"/>
          </a:p>
          <a:p>
            <a:pPr lvl="0"/>
            <a:r>
              <a:rPr lang="en-GB" dirty="0" smtClean="0"/>
              <a:t>Mobile services  </a:t>
            </a:r>
            <a:r>
              <a:rPr lang="en-GB" b="1" dirty="0" smtClean="0">
                <a:solidFill>
                  <a:srgbClr val="FF0000"/>
                </a:solidFill>
              </a:rPr>
              <a:t>&lt;-</a:t>
            </a:r>
            <a:endParaRPr lang="en-US" b="1" dirty="0" smtClean="0">
              <a:solidFill>
                <a:srgbClr val="FF0000"/>
              </a:solidFill>
            </a:endParaRPr>
          </a:p>
          <a:p>
            <a:pPr lvl="0"/>
            <a:r>
              <a:rPr lang="en-GB" dirty="0" smtClean="0"/>
              <a:t>Personalisation in physical space </a:t>
            </a:r>
            <a:endParaRPr lang="en-US" dirty="0" smtClean="0"/>
          </a:p>
          <a:p>
            <a:endParaRPr lang="en-GB" dirty="0" smtClean="0"/>
          </a:p>
          <a:p>
            <a:endParaRPr lang="en-US" dirty="0"/>
          </a:p>
        </p:txBody>
      </p:sp>
      <p:sp>
        <p:nvSpPr>
          <p:cNvPr id="3" name="Title 2"/>
          <p:cNvSpPr>
            <a:spLocks noGrp="1"/>
          </p:cNvSpPr>
          <p:nvPr>
            <p:ph type="title"/>
          </p:nvPr>
        </p:nvSpPr>
        <p:spPr/>
        <p:txBody>
          <a:bodyPr>
            <a:normAutofit fontScale="90000"/>
          </a:bodyPr>
          <a:lstStyle/>
          <a:p>
            <a:r>
              <a:rPr lang="en-GB" dirty="0" smtClean="0"/>
              <a:t>Four generations of personalisation applications</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checkerboard(across)">
                                      <p:cBhvr>
                                        <p:cTn id="7" dur="500"/>
                                        <p:tgtEl>
                                          <p:spTgt spid="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3" end="3"/>
                                            </p:txEl>
                                          </p:spTgt>
                                        </p:tgtEl>
                                        <p:attrNameLst>
                                          <p:attrName>style.visibility</p:attrName>
                                        </p:attrNameLst>
                                      </p:cBhvr>
                                      <p:to>
                                        <p:strVal val="visible"/>
                                      </p:to>
                                    </p:set>
                                    <p:animEffect transition="in" filter="checkerboard(across)">
                                      <p:cBhvr>
                                        <p:cTn id="12" dur="500"/>
                                        <p:tgtEl>
                                          <p:spTgt spid="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checkerboard(across)">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heckerboard(across)">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W3C</a:t>
            </a:r>
          </a:p>
          <a:p>
            <a:r>
              <a:rPr lang="en-GB" dirty="0" smtClean="0"/>
              <a:t>Virtual Home Environment</a:t>
            </a:r>
          </a:p>
          <a:p>
            <a:r>
              <a:rPr lang="en-GB" dirty="0" smtClean="0"/>
              <a:t>WWRF I-centric vision</a:t>
            </a:r>
          </a:p>
          <a:p>
            <a:endParaRPr lang="en-GB" dirty="0" smtClean="0"/>
          </a:p>
        </p:txBody>
      </p:sp>
      <p:sp>
        <p:nvSpPr>
          <p:cNvPr id="3" name="Title 2"/>
          <p:cNvSpPr>
            <a:spLocks noGrp="1"/>
          </p:cNvSpPr>
          <p:nvPr>
            <p:ph type="title"/>
          </p:nvPr>
        </p:nvSpPr>
        <p:spPr/>
        <p:txBody>
          <a:bodyPr/>
          <a:lstStyle/>
          <a:p>
            <a:r>
              <a:rPr lang="en-GB" dirty="0" smtClean="0"/>
              <a:t>Personalisation in telecom</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The World Wide Web Consortium (W3C) is an international community that develops </a:t>
            </a:r>
            <a:r>
              <a:rPr lang="en-US" dirty="0" smtClean="0">
                <a:hlinkClick r:id="rId3" action="ppaction://hlinkfile"/>
              </a:rPr>
              <a:t>standards</a:t>
            </a:r>
            <a:r>
              <a:rPr lang="en-US" dirty="0" smtClean="0"/>
              <a:t> to ensure the long-term growth of the Web.</a:t>
            </a:r>
            <a:endParaRPr lang="en-GB" dirty="0" smtClean="0"/>
          </a:p>
          <a:p>
            <a:r>
              <a:rPr lang="en-GB" dirty="0" smtClean="0"/>
              <a:t>The </a:t>
            </a:r>
            <a:r>
              <a:rPr lang="en-GB" dirty="0" smtClean="0"/>
              <a:t>W3C  seems to be the oldest standardisation effort for personalisation. </a:t>
            </a:r>
          </a:p>
          <a:p>
            <a:r>
              <a:rPr lang="en-GB" dirty="0" smtClean="0"/>
              <a:t>It has developed a protocol standard called the </a:t>
            </a:r>
            <a:r>
              <a:rPr lang="en-GB" i="1" dirty="0" smtClean="0"/>
              <a:t>Composite Capability/Preference Profile</a:t>
            </a:r>
            <a:r>
              <a:rPr lang="en-GB" dirty="0" smtClean="0"/>
              <a:t> (CC/PP). </a:t>
            </a:r>
          </a:p>
          <a:p>
            <a:r>
              <a:rPr lang="en-GB" dirty="0" smtClean="0"/>
              <a:t>This protocol is used by the </a:t>
            </a:r>
            <a:r>
              <a:rPr lang="en-GB" i="1" dirty="0" smtClean="0"/>
              <a:t>Open Mobile Alliance</a:t>
            </a:r>
            <a:r>
              <a:rPr lang="en-GB" dirty="0" smtClean="0"/>
              <a:t> (OMA) [14], formerly known as the WAP Forum, to make a </a:t>
            </a:r>
            <a:r>
              <a:rPr lang="en-GB" i="1" dirty="0" smtClean="0"/>
              <a:t>User Agent Profile</a:t>
            </a:r>
            <a:r>
              <a:rPr lang="en-GB" dirty="0" smtClean="0"/>
              <a:t> (</a:t>
            </a:r>
            <a:r>
              <a:rPr lang="en-GB" dirty="0" err="1" smtClean="0"/>
              <a:t>UAProf</a:t>
            </a:r>
            <a:r>
              <a:rPr lang="en-GB" dirty="0" smtClean="0"/>
              <a:t>) to describe and transmit </a:t>
            </a:r>
            <a:r>
              <a:rPr lang="en-GB" i="1" dirty="0" smtClean="0"/>
              <a:t>Capability and Preference Information</a:t>
            </a:r>
            <a:r>
              <a:rPr lang="en-GB" dirty="0" smtClean="0"/>
              <a:t> (CPI) about the client, user and network. </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W3C</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blinds(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The ability to customise each individual user’s experience of electronic content”. </a:t>
            </a:r>
            <a:endParaRPr lang="fa-IR" dirty="0" smtClean="0"/>
          </a:p>
          <a:p>
            <a:pPr algn="r" rtl="1"/>
            <a:r>
              <a:rPr lang="fa-IR" dirty="0" smtClean="0"/>
              <a:t>توانایی شخصی کردن تجربه کاربران از محتوای الکترونیک</a:t>
            </a:r>
            <a:endParaRPr lang="en-GB" dirty="0" smtClean="0"/>
          </a:p>
          <a:p>
            <a:r>
              <a:rPr lang="en-GB" dirty="0" smtClean="0"/>
              <a:t>In personalisation, information about a user is applied in order to design products and services better by tailoring them to the user </a:t>
            </a:r>
            <a:endParaRPr lang="fa-IR" dirty="0" smtClean="0"/>
          </a:p>
          <a:p>
            <a:pPr algn="r" rtl="1"/>
            <a:r>
              <a:rPr lang="fa-IR" dirty="0" smtClean="0"/>
              <a:t>در شخصی سازی، اطلاعاتی در مورد کاربر به منظور طراحی محصولات و خدمات بهتر با تطبیق آنها به کاربر، مورد استفاده قرار می گیرد.</a:t>
            </a:r>
          </a:p>
          <a:p>
            <a:pPr algn="r" rtl="1"/>
            <a:endParaRPr lang="en-US" dirty="0"/>
          </a:p>
        </p:txBody>
      </p:sp>
      <p:sp>
        <p:nvSpPr>
          <p:cNvPr id="3" name="Title 2"/>
          <p:cNvSpPr>
            <a:spLocks noGrp="1"/>
          </p:cNvSpPr>
          <p:nvPr>
            <p:ph type="title"/>
          </p:nvPr>
        </p:nvSpPr>
        <p:spPr/>
        <p:txBody>
          <a:bodyPr/>
          <a:lstStyle/>
          <a:p>
            <a:pPr algn="r" rtl="1"/>
            <a:r>
              <a:rPr lang="fa-IR" dirty="0" smtClean="0"/>
              <a:t>تعریف شخصی سازی</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ox(in)">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85852" y="5429264"/>
            <a:ext cx="8229600" cy="1143000"/>
          </a:xfrm>
        </p:spPr>
        <p:txBody>
          <a:bodyPr>
            <a:normAutofit/>
          </a:bodyPr>
          <a:lstStyle/>
          <a:p>
            <a:r>
              <a:rPr lang="en-GB" sz="3200" dirty="0" smtClean="0"/>
              <a:t>Complete CC/PP profile example </a:t>
            </a:r>
            <a:endParaRPr lang="en-US" sz="3200" dirty="0"/>
          </a:p>
        </p:txBody>
      </p:sp>
      <p:sp>
        <p:nvSpPr>
          <p:cNvPr id="942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4209" name="Object 1"/>
          <p:cNvGraphicFramePr>
            <a:graphicFrameLocks noChangeAspect="1"/>
          </p:cNvGraphicFramePr>
          <p:nvPr/>
        </p:nvGraphicFramePr>
        <p:xfrm>
          <a:off x="1571604" y="-142900"/>
          <a:ext cx="6184208" cy="5660602"/>
        </p:xfrm>
        <a:graphic>
          <a:graphicData uri="http://schemas.openxmlformats.org/presentationml/2006/ole">
            <p:oleObj spid="_x0000_s272386" name="Picture" r:id="rId4" imgW="4937760" imgH="3774948" progId="Word.Picture.8">
              <p:embed/>
            </p:oleObj>
          </a:graphicData>
        </a:graphic>
      </p:graphicFrame>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The </a:t>
            </a:r>
            <a:r>
              <a:rPr lang="en-US" b="1" dirty="0" smtClean="0"/>
              <a:t>3rd Generation Partnership Project</a:t>
            </a:r>
            <a:r>
              <a:rPr lang="en-US" dirty="0" smtClean="0"/>
              <a:t> (</a:t>
            </a:r>
            <a:r>
              <a:rPr lang="en-US" b="1" dirty="0" smtClean="0"/>
              <a:t>3GPP</a:t>
            </a:r>
            <a:r>
              <a:rPr lang="en-US" dirty="0" smtClean="0"/>
              <a:t>) is a collaboration between groups of telecommunications associations, to make a globally applicable third-generation (</a:t>
            </a:r>
            <a:r>
              <a:rPr lang="en-US" dirty="0" smtClean="0">
                <a:hlinkClick r:id="rId3" action="ppaction://hlinkfile" tooltip="3G"/>
              </a:rPr>
              <a:t>3G</a:t>
            </a:r>
            <a:r>
              <a:rPr lang="en-US" dirty="0" smtClean="0"/>
              <a:t>) mobile phone </a:t>
            </a:r>
            <a:r>
              <a:rPr lang="en-US" dirty="0" smtClean="0"/>
              <a:t>system </a:t>
            </a:r>
            <a:r>
              <a:rPr lang="en-US" dirty="0" smtClean="0"/>
              <a:t>specification.</a:t>
            </a:r>
            <a:endParaRPr lang="en-GB" dirty="0" smtClean="0"/>
          </a:p>
          <a:p>
            <a:r>
              <a:rPr lang="en-GB" dirty="0" smtClean="0"/>
              <a:t>3GPP </a:t>
            </a:r>
            <a:r>
              <a:rPr lang="en-GB" dirty="0" smtClean="0"/>
              <a:t>defines VHE as “a concept for </a:t>
            </a:r>
            <a:r>
              <a:rPr lang="en-GB" i="1" dirty="0" smtClean="0"/>
              <a:t>Personal Service Environment</a:t>
            </a:r>
            <a:r>
              <a:rPr lang="en-GB" dirty="0" smtClean="0"/>
              <a:t> (PSE) portability across network boundaries and between terminals”.</a:t>
            </a:r>
          </a:p>
          <a:p>
            <a:r>
              <a:rPr lang="en-GB" dirty="0" smtClean="0"/>
              <a:t>The goal of VHE is to present users with the same personalised features, user interface </a:t>
            </a:r>
            <a:r>
              <a:rPr lang="en-GB" dirty="0" smtClean="0"/>
              <a:t>customisation </a:t>
            </a:r>
            <a:r>
              <a:rPr lang="en-GB" dirty="0" smtClean="0"/>
              <a:t>and services in any network, in all kind of terminals and wherever the user may be located.</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normAutofit fontScale="90000"/>
          </a:bodyPr>
          <a:lstStyle/>
          <a:p>
            <a:r>
              <a:rPr lang="en-GB" dirty="0" smtClean="0"/>
              <a:t>3GPP’s Virtual Home Environment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14498" y="5429264"/>
            <a:ext cx="8229600" cy="1143000"/>
          </a:xfrm>
        </p:spPr>
        <p:txBody>
          <a:bodyPr/>
          <a:lstStyle/>
          <a:p>
            <a:r>
              <a:rPr lang="en-GB" dirty="0" smtClean="0"/>
              <a:t>Virtual Home Environment</a:t>
            </a:r>
            <a:endParaRPr lang="en-US" dirty="0"/>
          </a:p>
        </p:txBody>
      </p:sp>
      <p:pic>
        <p:nvPicPr>
          <p:cNvPr id="133122" name="Picture 2"/>
          <p:cNvPicPr>
            <a:picLocks noChangeAspect="1" noChangeArrowheads="1"/>
          </p:cNvPicPr>
          <p:nvPr/>
        </p:nvPicPr>
        <p:blipFill>
          <a:blip r:embed="rId3"/>
          <a:srcRect/>
          <a:stretch>
            <a:fillRect/>
          </a:stretch>
        </p:blipFill>
        <p:spPr bwMode="auto">
          <a:xfrm>
            <a:off x="161596" y="214290"/>
            <a:ext cx="8053742" cy="5173836"/>
          </a:xfrm>
          <a:prstGeom prst="rect">
            <a:avLst/>
          </a:prstGeom>
          <a:noFill/>
          <a:ln w="9525">
            <a:noFill/>
            <a:miter lim="800000"/>
            <a:headEnd/>
            <a:tailEnd/>
          </a:ln>
        </p:spPr>
      </p:pic>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WWRF’s I-Centric Communications</a:t>
            </a:r>
            <a:endParaRPr lang="en-US" dirty="0"/>
          </a:p>
        </p:txBody>
      </p:sp>
      <p:sp>
        <p:nvSpPr>
          <p:cNvPr id="4" name="Rectangle 62"/>
          <p:cNvSpPr>
            <a:spLocks noGrp="1" noChangeArrowheads="1"/>
          </p:cNvSpPr>
          <p:nvPr>
            <p:ph idx="1"/>
          </p:nvPr>
        </p:nvSpPr>
        <p:spPr bwMode="auto">
          <a:prstGeom prst="rect">
            <a:avLst/>
          </a:prstGeom>
          <a:noFill/>
          <a:ln w="9525">
            <a:noFill/>
            <a:miter lim="800000"/>
            <a:headEnd/>
            <a:tailEnd/>
          </a:ln>
          <a:effectLst/>
        </p:spPr>
        <p:txBody>
          <a:bodyPr lIns="104287" tIns="52144" rIns="104287" bIns="52144">
            <a:normAutofit/>
          </a:bodyPr>
          <a:lstStyle/>
          <a:p>
            <a:pPr marL="342900" indent="-342900" algn="ctr" eaLnBrk="1" hangingPunct="1">
              <a:lnSpc>
                <a:spcPts val="3000"/>
              </a:lnSpc>
              <a:spcBef>
                <a:spcPct val="20000"/>
              </a:spcBef>
              <a:buNone/>
            </a:pPr>
            <a:r>
              <a:rPr lang="en-GB" sz="2000" b="1" dirty="0" smtClean="0">
                <a:latin typeface="Arial" pitchFamily="34" charset="0"/>
              </a:rPr>
              <a:t>WWRF: Wireless World Research Forum </a:t>
            </a:r>
          </a:p>
          <a:p>
            <a:pPr marL="342900" indent="-342900">
              <a:lnSpc>
                <a:spcPts val="3000"/>
              </a:lnSpc>
              <a:spcBef>
                <a:spcPct val="20000"/>
              </a:spcBef>
            </a:pPr>
            <a:endParaRPr lang="en-US" sz="2000" dirty="0" smtClean="0"/>
          </a:p>
          <a:p>
            <a:pPr marL="342900" indent="-342900">
              <a:lnSpc>
                <a:spcPts val="3000"/>
              </a:lnSpc>
              <a:spcBef>
                <a:spcPct val="20000"/>
              </a:spcBef>
            </a:pPr>
            <a:endParaRPr lang="en-US" sz="2000" dirty="0" smtClean="0"/>
          </a:p>
          <a:p>
            <a:pPr marL="342900" indent="-342900">
              <a:lnSpc>
                <a:spcPts val="3000"/>
              </a:lnSpc>
              <a:spcBef>
                <a:spcPct val="20000"/>
              </a:spcBef>
            </a:pPr>
            <a:r>
              <a:rPr lang="en-US" sz="2000" dirty="0" smtClean="0"/>
              <a:t>The objective of the forum is to formulate visions on strategic future research directions in the wireless field, among industry and academia, and to generate, identify, and promote research areas and technical trends for mobile and wireless system technologies.</a:t>
            </a:r>
            <a:endParaRPr lang="fa-IR" sz="2000" dirty="0" smtClean="0"/>
          </a:p>
          <a:p>
            <a:pPr marL="342900" indent="-342900">
              <a:lnSpc>
                <a:spcPts val="3000"/>
              </a:lnSpc>
              <a:spcBef>
                <a:spcPct val="20000"/>
              </a:spcBef>
            </a:pPr>
            <a:endParaRPr lang="en-US" sz="2000" dirty="0" smtClean="0"/>
          </a:p>
          <a:p>
            <a:pPr marL="342900" indent="-342900" algn="ctr">
              <a:lnSpc>
                <a:spcPts val="3000"/>
              </a:lnSpc>
              <a:spcBef>
                <a:spcPct val="20000"/>
              </a:spcBef>
              <a:buNone/>
            </a:pPr>
            <a:r>
              <a:rPr lang="fa-IR" sz="2000" b="1" dirty="0" smtClean="0">
                <a:latin typeface="Arial" pitchFamily="34" charset="0"/>
              </a:rPr>
              <a:t>آینده پژوهی/ آینده نگاری ارتباطات سیار</a:t>
            </a:r>
            <a:endParaRPr lang="en-US" sz="2000" b="1" dirty="0" smtClean="0">
              <a:latin typeface="Arial" pitchFamily="34" charset="0"/>
            </a:endParaRPr>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Effect transition="in" filter="blinds(horizontal)">
                                      <p:cBhvr>
                                        <p:cTn id="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WWRF’s I-Centric Communications</a:t>
            </a:r>
            <a:endParaRPr lang="en-US" dirty="0"/>
          </a:p>
        </p:txBody>
      </p:sp>
      <p:sp>
        <p:nvSpPr>
          <p:cNvPr id="4" name="Rectangle 62"/>
          <p:cNvSpPr>
            <a:spLocks noGrp="1" noChangeArrowheads="1"/>
          </p:cNvSpPr>
          <p:nvPr>
            <p:ph idx="1"/>
          </p:nvPr>
        </p:nvSpPr>
        <p:spPr bwMode="auto">
          <a:prstGeom prst="rect">
            <a:avLst/>
          </a:prstGeom>
          <a:noFill/>
          <a:ln w="9525">
            <a:noFill/>
            <a:miter lim="800000"/>
            <a:headEnd/>
            <a:tailEnd/>
          </a:ln>
          <a:effectLst/>
        </p:spPr>
        <p:txBody>
          <a:bodyPr lIns="104287" tIns="52144" rIns="104287" bIns="52144">
            <a:normAutofit/>
          </a:bodyPr>
          <a:lstStyle/>
          <a:p>
            <a:pPr marL="342900" indent="-342900" eaLnBrk="1" hangingPunct="1">
              <a:lnSpc>
                <a:spcPts val="3000"/>
              </a:lnSpc>
              <a:spcBef>
                <a:spcPct val="20000"/>
              </a:spcBef>
            </a:pPr>
            <a:r>
              <a:rPr lang="en-US" sz="2000" b="1" dirty="0" smtClean="0">
                <a:latin typeface="Arial" pitchFamily="34" charset="0"/>
              </a:rPr>
              <a:t>Personalization</a:t>
            </a:r>
            <a:endParaRPr lang="en-US" sz="2000" b="1" dirty="0">
              <a:latin typeface="Arial" pitchFamily="34" charset="0"/>
            </a:endParaRPr>
          </a:p>
          <a:p>
            <a:pPr marL="342900" indent="-342900" eaLnBrk="1" hangingPunct="1">
              <a:lnSpc>
                <a:spcPts val="3000"/>
              </a:lnSpc>
              <a:spcBef>
                <a:spcPct val="20000"/>
              </a:spcBef>
              <a:buFontTx/>
              <a:buChar char="•"/>
            </a:pPr>
            <a:r>
              <a:rPr lang="en-US" sz="2000" dirty="0">
                <a:latin typeface="Arial" pitchFamily="34" charset="0"/>
              </a:rPr>
              <a:t>Personalized services that automatically reflect user needs</a:t>
            </a:r>
          </a:p>
          <a:p>
            <a:pPr marL="742950" lvl="1" indent="-285750" eaLnBrk="1" hangingPunct="1">
              <a:lnSpc>
                <a:spcPts val="3000"/>
              </a:lnSpc>
              <a:spcBef>
                <a:spcPct val="20000"/>
              </a:spcBef>
              <a:buFontTx/>
              <a:buChar char="-"/>
            </a:pPr>
            <a:r>
              <a:rPr lang="en-US" sz="2000" dirty="0" smtClean="0">
                <a:latin typeface="Arial" pitchFamily="34" charset="0"/>
              </a:rPr>
              <a:t>consensus</a:t>
            </a:r>
            <a:r>
              <a:rPr lang="en-US" sz="2000" dirty="0">
                <a:latin typeface="Arial" pitchFamily="34" charset="0"/>
              </a:rPr>
              <a:t>: profile format &amp; categories, standards to exchange profiles &amp; secure privacy sensitive parts </a:t>
            </a:r>
          </a:p>
          <a:p>
            <a:pPr marL="742950" lvl="1" indent="-285750" eaLnBrk="1" hangingPunct="1">
              <a:lnSpc>
                <a:spcPts val="3000"/>
              </a:lnSpc>
              <a:spcBef>
                <a:spcPct val="20000"/>
              </a:spcBef>
              <a:buFontTx/>
              <a:buChar char="-"/>
            </a:pPr>
            <a:r>
              <a:rPr lang="en-US" sz="2000" dirty="0">
                <a:latin typeface="Arial" pitchFamily="34" charset="0"/>
              </a:rPr>
              <a:t>integrate all personalization aspects</a:t>
            </a:r>
          </a:p>
          <a:p>
            <a:pPr marL="742950" lvl="1" indent="-285750" eaLnBrk="1" hangingPunct="1">
              <a:lnSpc>
                <a:spcPts val="3000"/>
              </a:lnSpc>
              <a:spcBef>
                <a:spcPct val="20000"/>
              </a:spcBef>
              <a:buFontTx/>
              <a:buChar char="-"/>
            </a:pPr>
            <a:r>
              <a:rPr lang="en-US" sz="2000" dirty="0">
                <a:latin typeface="Arial" pitchFamily="34" charset="0"/>
              </a:rPr>
              <a:t>profile learning functionality </a:t>
            </a:r>
          </a:p>
          <a:p>
            <a:pPr marL="742950" lvl="1" indent="-285750" eaLnBrk="1" hangingPunct="1">
              <a:lnSpc>
                <a:spcPts val="3000"/>
              </a:lnSpc>
              <a:spcBef>
                <a:spcPct val="20000"/>
              </a:spcBef>
              <a:buFontTx/>
              <a:buChar char="-"/>
            </a:pPr>
            <a:r>
              <a:rPr lang="en-US" sz="2000" dirty="0">
                <a:latin typeface="Arial" pitchFamily="34" charset="0"/>
              </a:rPr>
              <a:t>distributed, loosely coupled, personalization architecture</a:t>
            </a:r>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linds(horizont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blinds(horizontal)">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blinds(horizontal)">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linds(horizontal)">
                                      <p:cBhvr>
                                        <p:cTn id="2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AutoShape 2"/>
          <p:cNvSpPr>
            <a:spLocks noChangeArrowheads="1"/>
          </p:cNvSpPr>
          <p:nvPr/>
        </p:nvSpPr>
        <p:spPr bwMode="auto">
          <a:xfrm>
            <a:off x="1116016" y="5998231"/>
            <a:ext cx="4679936" cy="502612"/>
          </a:xfrm>
          <a:prstGeom prst="can">
            <a:avLst>
              <a:gd name="adj" fmla="val 31231"/>
            </a:avLst>
          </a:prstGeom>
          <a:solidFill>
            <a:srgbClr val="DDDDDD"/>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Terminals</a:t>
            </a:r>
          </a:p>
        </p:txBody>
      </p:sp>
      <p:sp>
        <p:nvSpPr>
          <p:cNvPr id="87043" name="Rectangle 3"/>
          <p:cNvSpPr>
            <a:spLocks noChangeArrowheads="1"/>
          </p:cNvSpPr>
          <p:nvPr/>
        </p:nvSpPr>
        <p:spPr bwMode="auto">
          <a:xfrm>
            <a:off x="6146235" y="5926223"/>
            <a:ext cx="2803653" cy="492443"/>
          </a:xfrm>
          <a:prstGeom prst="rect">
            <a:avLst/>
          </a:prstGeom>
          <a:noFill/>
          <a:ln w="9525">
            <a:noFill/>
            <a:miter lim="800000"/>
            <a:headEnd/>
            <a:tailEnd/>
          </a:ln>
        </p:spPr>
        <p:txBody>
          <a:bodyPr wrap="none" lIns="0" tIns="0" rIns="0" bIns="0">
            <a:spAutoFit/>
          </a:bodyPr>
          <a:lstStyle/>
          <a:p>
            <a:pPr algn="ctr" defTabSz="914388"/>
            <a:r>
              <a:rPr lang="en-US" altLang="de-DE" sz="1600" b="1" dirty="0">
                <a:solidFill>
                  <a:srgbClr val="000000"/>
                </a:solidFill>
                <a:latin typeface="Arial" pitchFamily="34" charset="0"/>
              </a:rPr>
              <a:t>Devices and Communication</a:t>
            </a:r>
          </a:p>
          <a:p>
            <a:pPr algn="ctr" defTabSz="914388"/>
            <a:r>
              <a:rPr lang="en-US" altLang="de-DE" sz="1600" b="1" dirty="0">
                <a:solidFill>
                  <a:srgbClr val="000000"/>
                </a:solidFill>
                <a:latin typeface="Arial" pitchFamily="34" charset="0"/>
              </a:rPr>
              <a:t>End Systems</a:t>
            </a:r>
          </a:p>
        </p:txBody>
      </p:sp>
      <p:sp>
        <p:nvSpPr>
          <p:cNvPr id="87044" name="Rectangle 4"/>
          <p:cNvSpPr>
            <a:spLocks noChangeArrowheads="1"/>
          </p:cNvSpPr>
          <p:nvPr/>
        </p:nvSpPr>
        <p:spPr bwMode="auto">
          <a:xfrm>
            <a:off x="6704242" y="3429001"/>
            <a:ext cx="1678345" cy="246221"/>
          </a:xfrm>
          <a:prstGeom prst="rect">
            <a:avLst/>
          </a:prstGeom>
          <a:noFill/>
          <a:ln w="9525">
            <a:noFill/>
            <a:miter lim="800000"/>
            <a:headEnd/>
            <a:tailEnd/>
          </a:ln>
        </p:spPr>
        <p:txBody>
          <a:bodyPr wrap="none" lIns="0" tIns="0" rIns="0" bIns="0">
            <a:spAutoFit/>
          </a:bodyPr>
          <a:lstStyle/>
          <a:p>
            <a:pPr algn="ctr" defTabSz="914388"/>
            <a:r>
              <a:rPr lang="en-US" altLang="de-DE" sz="1600" b="1" dirty="0">
                <a:solidFill>
                  <a:srgbClr val="000000"/>
                </a:solidFill>
                <a:latin typeface="Arial" pitchFamily="34" charset="0"/>
              </a:rPr>
              <a:t>Service Platform </a:t>
            </a:r>
          </a:p>
        </p:txBody>
      </p:sp>
      <p:sp>
        <p:nvSpPr>
          <p:cNvPr id="87045" name="Rectangle 5"/>
          <p:cNvSpPr>
            <a:spLocks noChangeArrowheads="1"/>
          </p:cNvSpPr>
          <p:nvPr/>
        </p:nvSpPr>
        <p:spPr bwMode="auto">
          <a:xfrm>
            <a:off x="6286075" y="2536107"/>
            <a:ext cx="2521523" cy="492443"/>
          </a:xfrm>
          <a:prstGeom prst="rect">
            <a:avLst/>
          </a:prstGeom>
          <a:noFill/>
          <a:ln w="9525">
            <a:noFill/>
            <a:miter lim="800000"/>
            <a:headEnd/>
            <a:tailEnd/>
          </a:ln>
        </p:spPr>
        <p:txBody>
          <a:bodyPr wrap="none" lIns="0" tIns="0" rIns="0" bIns="0">
            <a:spAutoFit/>
          </a:bodyPr>
          <a:lstStyle/>
          <a:p>
            <a:pPr algn="ctr" defTabSz="914388"/>
            <a:r>
              <a:rPr lang="en-US" sz="1600" b="1" dirty="0">
                <a:solidFill>
                  <a:srgbClr val="000000"/>
                </a:solidFill>
                <a:latin typeface="Arial" pitchFamily="34" charset="0"/>
              </a:rPr>
              <a:t>Generic Service Elements</a:t>
            </a:r>
          </a:p>
          <a:p>
            <a:pPr algn="ctr" defTabSz="914388"/>
            <a:r>
              <a:rPr lang="en-US" altLang="de-DE" sz="1600" b="1" dirty="0">
                <a:solidFill>
                  <a:srgbClr val="000000"/>
                </a:solidFill>
                <a:latin typeface="Arial" pitchFamily="34" charset="0"/>
              </a:rPr>
              <a:t>for all layers</a:t>
            </a:r>
          </a:p>
        </p:txBody>
      </p:sp>
      <p:sp>
        <p:nvSpPr>
          <p:cNvPr id="87046" name="Rectangle 6"/>
          <p:cNvSpPr>
            <a:spLocks noChangeArrowheads="1"/>
          </p:cNvSpPr>
          <p:nvPr/>
        </p:nvSpPr>
        <p:spPr bwMode="auto">
          <a:xfrm>
            <a:off x="6666227" y="1468954"/>
            <a:ext cx="1756891" cy="246221"/>
          </a:xfrm>
          <a:prstGeom prst="rect">
            <a:avLst/>
          </a:prstGeom>
          <a:noFill/>
          <a:ln w="9525">
            <a:noFill/>
            <a:miter lim="800000"/>
            <a:headEnd/>
            <a:tailEnd/>
          </a:ln>
        </p:spPr>
        <p:txBody>
          <a:bodyPr wrap="none" lIns="0" tIns="0" rIns="0" bIns="0">
            <a:spAutoFit/>
          </a:bodyPr>
          <a:lstStyle/>
          <a:p>
            <a:pPr algn="ctr" defTabSz="914388"/>
            <a:r>
              <a:rPr lang="en-US" altLang="de-DE" sz="1600" b="1" dirty="0">
                <a:solidFill>
                  <a:srgbClr val="000000"/>
                </a:solidFill>
                <a:latin typeface="Arial" pitchFamily="34" charset="0"/>
              </a:rPr>
              <a:t>Service Semantic </a:t>
            </a:r>
          </a:p>
        </p:txBody>
      </p:sp>
      <p:sp>
        <p:nvSpPr>
          <p:cNvPr id="87047" name="Text Box 7"/>
          <p:cNvSpPr txBox="1">
            <a:spLocks noChangeArrowheads="1"/>
          </p:cNvSpPr>
          <p:nvPr/>
        </p:nvSpPr>
        <p:spPr bwMode="auto">
          <a:xfrm>
            <a:off x="6115007" y="5468255"/>
            <a:ext cx="2841632" cy="336995"/>
          </a:xfrm>
          <a:prstGeom prst="rect">
            <a:avLst/>
          </a:prstGeom>
          <a:noFill/>
          <a:ln w="9525">
            <a:noFill/>
            <a:miter lim="800000"/>
            <a:headEnd/>
            <a:tailEnd/>
          </a:ln>
          <a:effectLst/>
        </p:spPr>
        <p:txBody>
          <a:bodyPr wrap="none" lIns="91428" tIns="45715" rIns="91428" bIns="45715">
            <a:spAutoFit/>
          </a:bodyPr>
          <a:lstStyle/>
          <a:p>
            <a:pPr algn="ctr" defTabSz="914388"/>
            <a:r>
              <a:rPr lang="en-US" sz="1600" b="1" dirty="0">
                <a:latin typeface="Arial" pitchFamily="34" charset="0"/>
              </a:rPr>
              <a:t>Wired or wireless Networks</a:t>
            </a:r>
          </a:p>
        </p:txBody>
      </p:sp>
      <p:sp>
        <p:nvSpPr>
          <p:cNvPr id="87048" name="Text Box 8"/>
          <p:cNvSpPr txBox="1">
            <a:spLocks noChangeArrowheads="1"/>
          </p:cNvSpPr>
          <p:nvPr/>
        </p:nvSpPr>
        <p:spPr bwMode="auto">
          <a:xfrm>
            <a:off x="6675731" y="4259967"/>
            <a:ext cx="1734746" cy="861764"/>
          </a:xfrm>
          <a:prstGeom prst="rect">
            <a:avLst/>
          </a:prstGeom>
          <a:noFill/>
          <a:ln w="9525">
            <a:noFill/>
            <a:miter lim="800000"/>
            <a:headEnd/>
            <a:tailEnd/>
          </a:ln>
          <a:effectLst/>
        </p:spPr>
        <p:txBody>
          <a:bodyPr wrap="none" lIns="91428" tIns="45715" rIns="91428" bIns="45715">
            <a:spAutoFit/>
          </a:bodyPr>
          <a:lstStyle/>
          <a:p>
            <a:pPr algn="ctr" defTabSz="914388"/>
            <a:r>
              <a:rPr lang="en-US" sz="1600" b="1" dirty="0">
                <a:latin typeface="Arial" pitchFamily="34" charset="0"/>
              </a:rPr>
              <a:t>IP based</a:t>
            </a:r>
          </a:p>
          <a:p>
            <a:pPr algn="ctr" defTabSz="914388"/>
            <a:r>
              <a:rPr lang="en-US" sz="1600" b="1" dirty="0">
                <a:latin typeface="Arial" pitchFamily="34" charset="0"/>
              </a:rPr>
              <a:t>Communication</a:t>
            </a:r>
          </a:p>
          <a:p>
            <a:pPr algn="ctr" defTabSz="914388"/>
            <a:r>
              <a:rPr lang="en-US" sz="1600" b="1" dirty="0">
                <a:latin typeface="Arial" pitchFamily="34" charset="0"/>
              </a:rPr>
              <a:t>Subsystem</a:t>
            </a:r>
          </a:p>
        </p:txBody>
      </p:sp>
      <p:sp>
        <p:nvSpPr>
          <p:cNvPr id="87049" name="Rectangle 9"/>
          <p:cNvSpPr>
            <a:spLocks noChangeArrowheads="1"/>
          </p:cNvSpPr>
          <p:nvPr/>
        </p:nvSpPr>
        <p:spPr bwMode="auto">
          <a:xfrm rot="16200000">
            <a:off x="-474617" y="3497005"/>
            <a:ext cx="1765203" cy="461655"/>
          </a:xfrm>
          <a:prstGeom prst="rect">
            <a:avLst/>
          </a:prstGeom>
          <a:noFill/>
          <a:ln w="9525">
            <a:noFill/>
            <a:miter lim="800000"/>
            <a:headEnd/>
            <a:tailEnd/>
          </a:ln>
          <a:effectLst/>
        </p:spPr>
        <p:txBody>
          <a:bodyPr wrap="none" lIns="91428" tIns="45715" rIns="91428" bIns="45715">
            <a:spAutoFit/>
          </a:bodyPr>
          <a:lstStyle/>
          <a:p>
            <a:pPr defTabSz="914388"/>
            <a:r>
              <a:rPr lang="en-US" altLang="de-DE" sz="1600" b="1" dirty="0">
                <a:solidFill>
                  <a:srgbClr val="000000"/>
                </a:solidFill>
                <a:latin typeface="Arial" pitchFamily="34" charset="0"/>
              </a:rPr>
              <a:t>Business</a:t>
            </a:r>
            <a:r>
              <a:rPr lang="en-US" altLang="de-DE" sz="2400" b="1" dirty="0">
                <a:solidFill>
                  <a:srgbClr val="000000"/>
                </a:solidFill>
                <a:latin typeface="Times New Roman" pitchFamily="18" charset="0"/>
              </a:rPr>
              <a:t> </a:t>
            </a:r>
            <a:r>
              <a:rPr lang="en-US" altLang="de-DE" sz="1600" b="1" dirty="0">
                <a:solidFill>
                  <a:srgbClr val="000000"/>
                </a:solidFill>
                <a:latin typeface="Arial" pitchFamily="34" charset="0"/>
              </a:rPr>
              <a:t>Model</a:t>
            </a:r>
            <a:endParaRPr lang="en-US" sz="1600" b="1" dirty="0">
              <a:solidFill>
                <a:srgbClr val="000000"/>
              </a:solidFill>
              <a:latin typeface="Arial" pitchFamily="34" charset="0"/>
            </a:endParaRPr>
          </a:p>
        </p:txBody>
      </p:sp>
      <p:sp>
        <p:nvSpPr>
          <p:cNvPr id="87050" name="AutoShape 10"/>
          <p:cNvSpPr>
            <a:spLocks/>
          </p:cNvSpPr>
          <p:nvPr/>
        </p:nvSpPr>
        <p:spPr bwMode="auto">
          <a:xfrm>
            <a:off x="684273" y="1052751"/>
            <a:ext cx="287829" cy="5400567"/>
          </a:xfrm>
          <a:prstGeom prst="leftBrace">
            <a:avLst>
              <a:gd name="adj1" fmla="val 147406"/>
              <a:gd name="adj2" fmla="val 50000"/>
            </a:avLst>
          </a:prstGeom>
          <a:noFill/>
          <a:ln w="9525">
            <a:solidFill>
              <a:schemeClr val="tx1"/>
            </a:solidFill>
            <a:round/>
            <a:headEnd/>
            <a:tailEnd/>
          </a:ln>
          <a:effectLst/>
        </p:spPr>
        <p:txBody>
          <a:bodyPr wrap="none" lIns="80165" tIns="40083" rIns="80165" bIns="40083" anchor="ctr"/>
          <a:lstStyle/>
          <a:p>
            <a:endParaRPr lang="en-US"/>
          </a:p>
        </p:txBody>
      </p:sp>
      <p:sp>
        <p:nvSpPr>
          <p:cNvPr id="87051" name="Oval 11"/>
          <p:cNvSpPr>
            <a:spLocks noChangeArrowheads="1"/>
          </p:cNvSpPr>
          <p:nvPr/>
        </p:nvSpPr>
        <p:spPr bwMode="auto">
          <a:xfrm>
            <a:off x="1116016" y="6005431"/>
            <a:ext cx="4679936" cy="14401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52" name="AutoShape 12"/>
          <p:cNvSpPr>
            <a:spLocks noChangeArrowheads="1"/>
          </p:cNvSpPr>
          <p:nvPr/>
        </p:nvSpPr>
        <p:spPr bwMode="auto">
          <a:xfrm>
            <a:off x="1331889"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3" name="AutoShape 13"/>
          <p:cNvSpPr>
            <a:spLocks noChangeArrowheads="1"/>
          </p:cNvSpPr>
          <p:nvPr/>
        </p:nvSpPr>
        <p:spPr bwMode="auto">
          <a:xfrm>
            <a:off x="1967285"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4" name="AutoShape 14"/>
          <p:cNvSpPr>
            <a:spLocks noChangeArrowheads="1"/>
          </p:cNvSpPr>
          <p:nvPr/>
        </p:nvSpPr>
        <p:spPr bwMode="auto">
          <a:xfrm>
            <a:off x="2604038"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5" name="AutoShape 15"/>
          <p:cNvSpPr>
            <a:spLocks noChangeArrowheads="1"/>
          </p:cNvSpPr>
          <p:nvPr/>
        </p:nvSpPr>
        <p:spPr bwMode="auto">
          <a:xfrm>
            <a:off x="3239433" y="4844669"/>
            <a:ext cx="433102" cy="1224129"/>
          </a:xfrm>
          <a:prstGeom prst="can">
            <a:avLst>
              <a:gd name="adj" fmla="val 15420"/>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6" name="AutoShape 16"/>
          <p:cNvSpPr>
            <a:spLocks noChangeArrowheads="1"/>
          </p:cNvSpPr>
          <p:nvPr/>
        </p:nvSpPr>
        <p:spPr bwMode="auto">
          <a:xfrm>
            <a:off x="3874830"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7" name="AutoShape 17"/>
          <p:cNvSpPr>
            <a:spLocks noChangeArrowheads="1"/>
          </p:cNvSpPr>
          <p:nvPr/>
        </p:nvSpPr>
        <p:spPr bwMode="auto">
          <a:xfrm>
            <a:off x="4511584"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8" name="AutoShape 18"/>
          <p:cNvSpPr>
            <a:spLocks noChangeArrowheads="1"/>
          </p:cNvSpPr>
          <p:nvPr/>
        </p:nvSpPr>
        <p:spPr bwMode="auto">
          <a:xfrm>
            <a:off x="5148337" y="4844669"/>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59" name="AutoShape 19"/>
          <p:cNvSpPr>
            <a:spLocks noChangeArrowheads="1"/>
          </p:cNvSpPr>
          <p:nvPr/>
        </p:nvSpPr>
        <p:spPr bwMode="auto">
          <a:xfrm>
            <a:off x="1116016" y="5420730"/>
            <a:ext cx="4679936" cy="504053"/>
          </a:xfrm>
          <a:prstGeom prst="can">
            <a:avLst>
              <a:gd name="adj" fmla="val 31231"/>
            </a:avLst>
          </a:prstGeom>
          <a:solidFill>
            <a:srgbClr val="99CC00"/>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Networks</a:t>
            </a:r>
          </a:p>
        </p:txBody>
      </p:sp>
      <p:sp>
        <p:nvSpPr>
          <p:cNvPr id="87060" name="Oval 20"/>
          <p:cNvSpPr>
            <a:spLocks noChangeArrowheads="1"/>
          </p:cNvSpPr>
          <p:nvPr/>
        </p:nvSpPr>
        <p:spPr bwMode="auto">
          <a:xfrm>
            <a:off x="1116016" y="5429370"/>
            <a:ext cx="4679936" cy="14401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61" name="AutoShape 21"/>
          <p:cNvSpPr>
            <a:spLocks noChangeArrowheads="1"/>
          </p:cNvSpPr>
          <p:nvPr/>
        </p:nvSpPr>
        <p:spPr bwMode="auto">
          <a:xfrm>
            <a:off x="1331889"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2" name="AutoShape 22"/>
          <p:cNvSpPr>
            <a:spLocks noChangeArrowheads="1"/>
          </p:cNvSpPr>
          <p:nvPr/>
        </p:nvSpPr>
        <p:spPr bwMode="auto">
          <a:xfrm>
            <a:off x="1967285"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3" name="AutoShape 23"/>
          <p:cNvSpPr>
            <a:spLocks noChangeArrowheads="1"/>
          </p:cNvSpPr>
          <p:nvPr/>
        </p:nvSpPr>
        <p:spPr bwMode="auto">
          <a:xfrm>
            <a:off x="2604038"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4" name="AutoShape 24"/>
          <p:cNvSpPr>
            <a:spLocks noChangeArrowheads="1"/>
          </p:cNvSpPr>
          <p:nvPr/>
        </p:nvSpPr>
        <p:spPr bwMode="auto">
          <a:xfrm>
            <a:off x="3239433" y="4268608"/>
            <a:ext cx="433102" cy="1224129"/>
          </a:xfrm>
          <a:prstGeom prst="can">
            <a:avLst>
              <a:gd name="adj" fmla="val 15420"/>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5" name="AutoShape 25"/>
          <p:cNvSpPr>
            <a:spLocks noChangeArrowheads="1"/>
          </p:cNvSpPr>
          <p:nvPr/>
        </p:nvSpPr>
        <p:spPr bwMode="auto">
          <a:xfrm>
            <a:off x="3874830"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6" name="AutoShape 26"/>
          <p:cNvSpPr>
            <a:spLocks noChangeArrowheads="1"/>
          </p:cNvSpPr>
          <p:nvPr/>
        </p:nvSpPr>
        <p:spPr bwMode="auto">
          <a:xfrm>
            <a:off x="4511584"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7" name="AutoShape 27"/>
          <p:cNvSpPr>
            <a:spLocks noChangeArrowheads="1"/>
          </p:cNvSpPr>
          <p:nvPr/>
        </p:nvSpPr>
        <p:spPr bwMode="auto">
          <a:xfrm>
            <a:off x="5148337" y="4268608"/>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sz="1600" dirty="0">
              <a:solidFill>
                <a:schemeClr val="bg1"/>
              </a:solidFill>
              <a:latin typeface="Arial" pitchFamily="34" charset="0"/>
            </a:endParaRPr>
          </a:p>
        </p:txBody>
      </p:sp>
      <p:sp>
        <p:nvSpPr>
          <p:cNvPr id="87068" name="AutoShape 28"/>
          <p:cNvSpPr>
            <a:spLocks noChangeArrowheads="1"/>
          </p:cNvSpPr>
          <p:nvPr/>
        </p:nvSpPr>
        <p:spPr bwMode="auto">
          <a:xfrm>
            <a:off x="1116016" y="4844669"/>
            <a:ext cx="4679936" cy="504053"/>
          </a:xfrm>
          <a:prstGeom prst="can">
            <a:avLst>
              <a:gd name="adj" fmla="val 31231"/>
            </a:avLst>
          </a:prstGeom>
          <a:solidFill>
            <a:srgbClr val="99CCFF"/>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IP Transport Layer</a:t>
            </a:r>
          </a:p>
        </p:txBody>
      </p:sp>
      <p:sp>
        <p:nvSpPr>
          <p:cNvPr id="87069" name="AutoShape 29"/>
          <p:cNvSpPr>
            <a:spLocks noChangeArrowheads="1"/>
          </p:cNvSpPr>
          <p:nvPr/>
        </p:nvSpPr>
        <p:spPr bwMode="auto">
          <a:xfrm>
            <a:off x="1116016" y="4486072"/>
            <a:ext cx="4679936" cy="504053"/>
          </a:xfrm>
          <a:prstGeom prst="can">
            <a:avLst>
              <a:gd name="adj" fmla="val 31231"/>
            </a:avLst>
          </a:prstGeom>
          <a:solidFill>
            <a:srgbClr val="99CCFF"/>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Network Control &amp; Management Layer</a:t>
            </a:r>
          </a:p>
        </p:txBody>
      </p:sp>
      <p:sp>
        <p:nvSpPr>
          <p:cNvPr id="87070" name="AutoShape 30"/>
          <p:cNvSpPr>
            <a:spLocks noChangeArrowheads="1"/>
          </p:cNvSpPr>
          <p:nvPr/>
        </p:nvSpPr>
        <p:spPr bwMode="auto">
          <a:xfrm>
            <a:off x="1116016" y="4126034"/>
            <a:ext cx="4679936" cy="502612"/>
          </a:xfrm>
          <a:prstGeom prst="can">
            <a:avLst>
              <a:gd name="adj" fmla="val 31231"/>
            </a:avLst>
          </a:prstGeom>
          <a:solidFill>
            <a:srgbClr val="99CCFF"/>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Service Support Layer</a:t>
            </a:r>
          </a:p>
        </p:txBody>
      </p:sp>
      <p:sp>
        <p:nvSpPr>
          <p:cNvPr id="87071" name="Oval 31"/>
          <p:cNvSpPr>
            <a:spLocks noChangeArrowheads="1"/>
          </p:cNvSpPr>
          <p:nvPr/>
        </p:nvSpPr>
        <p:spPr bwMode="auto">
          <a:xfrm>
            <a:off x="1116016" y="4131795"/>
            <a:ext cx="4679936" cy="14545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72" name="AutoShape 32"/>
          <p:cNvSpPr>
            <a:spLocks noChangeArrowheads="1"/>
          </p:cNvSpPr>
          <p:nvPr/>
        </p:nvSpPr>
        <p:spPr bwMode="auto">
          <a:xfrm>
            <a:off x="1331889"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3" name="AutoShape 33"/>
          <p:cNvSpPr>
            <a:spLocks noChangeArrowheads="1"/>
          </p:cNvSpPr>
          <p:nvPr/>
        </p:nvSpPr>
        <p:spPr bwMode="auto">
          <a:xfrm>
            <a:off x="1967285"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4" name="AutoShape 34"/>
          <p:cNvSpPr>
            <a:spLocks noChangeArrowheads="1"/>
          </p:cNvSpPr>
          <p:nvPr/>
        </p:nvSpPr>
        <p:spPr bwMode="auto">
          <a:xfrm>
            <a:off x="2604038"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5" name="AutoShape 35"/>
          <p:cNvSpPr>
            <a:spLocks noChangeArrowheads="1"/>
          </p:cNvSpPr>
          <p:nvPr/>
        </p:nvSpPr>
        <p:spPr bwMode="auto">
          <a:xfrm>
            <a:off x="3239433" y="2973913"/>
            <a:ext cx="433102" cy="1224129"/>
          </a:xfrm>
          <a:prstGeom prst="can">
            <a:avLst>
              <a:gd name="adj" fmla="val 15420"/>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6" name="AutoShape 36"/>
          <p:cNvSpPr>
            <a:spLocks noChangeArrowheads="1"/>
          </p:cNvSpPr>
          <p:nvPr/>
        </p:nvSpPr>
        <p:spPr bwMode="auto">
          <a:xfrm>
            <a:off x="3874830"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7" name="AutoShape 37"/>
          <p:cNvSpPr>
            <a:spLocks noChangeArrowheads="1"/>
          </p:cNvSpPr>
          <p:nvPr/>
        </p:nvSpPr>
        <p:spPr bwMode="auto">
          <a:xfrm>
            <a:off x="4511584"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8" name="AutoShape 38"/>
          <p:cNvSpPr>
            <a:spLocks noChangeArrowheads="1"/>
          </p:cNvSpPr>
          <p:nvPr/>
        </p:nvSpPr>
        <p:spPr bwMode="auto">
          <a:xfrm>
            <a:off x="5148337" y="2973913"/>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defTabSz="914388"/>
            <a:endParaRPr lang="en-US" b="1" dirty="0">
              <a:solidFill>
                <a:schemeClr val="bg1"/>
              </a:solidFill>
              <a:latin typeface="Arial" pitchFamily="34" charset="0"/>
            </a:endParaRPr>
          </a:p>
        </p:txBody>
      </p:sp>
      <p:sp>
        <p:nvSpPr>
          <p:cNvPr id="87079" name="AutoShape 39"/>
          <p:cNvSpPr>
            <a:spLocks noChangeArrowheads="1"/>
          </p:cNvSpPr>
          <p:nvPr/>
        </p:nvSpPr>
        <p:spPr bwMode="auto">
          <a:xfrm>
            <a:off x="1116016" y="3549974"/>
            <a:ext cx="4679936" cy="502612"/>
          </a:xfrm>
          <a:prstGeom prst="can">
            <a:avLst>
              <a:gd name="adj" fmla="val 31231"/>
            </a:avLst>
          </a:prstGeom>
          <a:solidFill>
            <a:srgbClr val="FFCC99"/>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Service Execution Layer</a:t>
            </a:r>
          </a:p>
        </p:txBody>
      </p:sp>
      <p:sp>
        <p:nvSpPr>
          <p:cNvPr id="87080" name="AutoShape 40"/>
          <p:cNvSpPr>
            <a:spLocks noChangeArrowheads="1"/>
          </p:cNvSpPr>
          <p:nvPr/>
        </p:nvSpPr>
        <p:spPr bwMode="auto">
          <a:xfrm>
            <a:off x="1116016" y="3191375"/>
            <a:ext cx="4679936" cy="502613"/>
          </a:xfrm>
          <a:prstGeom prst="can">
            <a:avLst>
              <a:gd name="adj" fmla="val 31231"/>
            </a:avLst>
          </a:prstGeom>
          <a:solidFill>
            <a:srgbClr val="FFCC99"/>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Application Support Layer</a:t>
            </a:r>
          </a:p>
        </p:txBody>
      </p:sp>
      <p:sp>
        <p:nvSpPr>
          <p:cNvPr id="87081" name="Oval 41"/>
          <p:cNvSpPr>
            <a:spLocks noChangeArrowheads="1"/>
          </p:cNvSpPr>
          <p:nvPr/>
        </p:nvSpPr>
        <p:spPr bwMode="auto">
          <a:xfrm>
            <a:off x="1116016" y="3197136"/>
            <a:ext cx="4679936" cy="14401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82" name="AutoShape 42"/>
          <p:cNvSpPr>
            <a:spLocks noChangeArrowheads="1"/>
          </p:cNvSpPr>
          <p:nvPr/>
        </p:nvSpPr>
        <p:spPr bwMode="auto">
          <a:xfrm>
            <a:off x="1331889"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Service</a:t>
            </a:r>
          </a:p>
          <a:p>
            <a:pPr algn="ctr" defTabSz="914388"/>
            <a:r>
              <a:rPr lang="en-US" sz="1400" dirty="0">
                <a:solidFill>
                  <a:schemeClr val="bg1"/>
                </a:solidFill>
                <a:latin typeface="Arial" pitchFamily="34" charset="0"/>
              </a:rPr>
              <a:t> Bundling</a:t>
            </a:r>
          </a:p>
        </p:txBody>
      </p:sp>
      <p:sp>
        <p:nvSpPr>
          <p:cNvPr id="87083" name="AutoShape 43"/>
          <p:cNvSpPr>
            <a:spLocks noChangeArrowheads="1"/>
          </p:cNvSpPr>
          <p:nvPr/>
        </p:nvSpPr>
        <p:spPr bwMode="auto">
          <a:xfrm>
            <a:off x="1967285"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Service</a:t>
            </a:r>
            <a:br>
              <a:rPr lang="en-US" sz="1400" dirty="0">
                <a:solidFill>
                  <a:schemeClr val="bg1"/>
                </a:solidFill>
                <a:latin typeface="Arial" pitchFamily="34" charset="0"/>
              </a:rPr>
            </a:br>
            <a:r>
              <a:rPr lang="en-US" sz="1400" dirty="0">
                <a:solidFill>
                  <a:schemeClr val="bg1"/>
                </a:solidFill>
                <a:latin typeface="Arial" pitchFamily="34" charset="0"/>
              </a:rPr>
              <a:t>Control</a:t>
            </a:r>
          </a:p>
        </p:txBody>
      </p:sp>
      <p:sp>
        <p:nvSpPr>
          <p:cNvPr id="87084" name="AutoShape 44"/>
          <p:cNvSpPr>
            <a:spLocks noChangeArrowheads="1"/>
          </p:cNvSpPr>
          <p:nvPr/>
        </p:nvSpPr>
        <p:spPr bwMode="auto">
          <a:xfrm>
            <a:off x="2604038"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Service</a:t>
            </a:r>
          </a:p>
          <a:p>
            <a:pPr algn="ctr" defTabSz="914388"/>
            <a:r>
              <a:rPr lang="en-US" sz="1400" dirty="0">
                <a:solidFill>
                  <a:schemeClr val="bg1"/>
                </a:solidFill>
                <a:latin typeface="Arial" pitchFamily="34" charset="0"/>
              </a:rPr>
              <a:t>  Discovery</a:t>
            </a:r>
          </a:p>
        </p:txBody>
      </p:sp>
      <p:sp>
        <p:nvSpPr>
          <p:cNvPr id="87085" name="AutoShape 45"/>
          <p:cNvSpPr>
            <a:spLocks noChangeArrowheads="1"/>
          </p:cNvSpPr>
          <p:nvPr/>
        </p:nvSpPr>
        <p:spPr bwMode="auto">
          <a:xfrm>
            <a:off x="3239433" y="2060857"/>
            <a:ext cx="433102" cy="1224129"/>
          </a:xfrm>
          <a:prstGeom prst="can">
            <a:avLst>
              <a:gd name="adj" fmla="val 15420"/>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Service</a:t>
            </a:r>
          </a:p>
          <a:p>
            <a:pPr algn="ctr" defTabSz="914388"/>
            <a:r>
              <a:rPr lang="en-US" sz="1400" dirty="0">
                <a:solidFill>
                  <a:schemeClr val="bg1"/>
                </a:solidFill>
                <a:latin typeface="Arial" pitchFamily="34" charset="0"/>
              </a:rPr>
              <a:t>  Creation</a:t>
            </a:r>
          </a:p>
        </p:txBody>
      </p:sp>
      <p:sp>
        <p:nvSpPr>
          <p:cNvPr id="87086" name="AutoShape 46"/>
          <p:cNvSpPr>
            <a:spLocks noChangeArrowheads="1"/>
          </p:cNvSpPr>
          <p:nvPr/>
        </p:nvSpPr>
        <p:spPr bwMode="auto">
          <a:xfrm>
            <a:off x="3874830"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Environment</a:t>
            </a:r>
          </a:p>
          <a:p>
            <a:pPr algn="ctr" defTabSz="914388"/>
            <a:r>
              <a:rPr lang="en-US" sz="1400" dirty="0">
                <a:solidFill>
                  <a:schemeClr val="bg1"/>
                </a:solidFill>
                <a:latin typeface="Arial" pitchFamily="34" charset="0"/>
              </a:rPr>
              <a:t>  Monitoring</a:t>
            </a:r>
          </a:p>
        </p:txBody>
      </p:sp>
      <p:sp>
        <p:nvSpPr>
          <p:cNvPr id="87087" name="AutoShape 47"/>
          <p:cNvSpPr>
            <a:spLocks noChangeArrowheads="1"/>
          </p:cNvSpPr>
          <p:nvPr/>
        </p:nvSpPr>
        <p:spPr bwMode="auto">
          <a:xfrm>
            <a:off x="4511584"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Service</a:t>
            </a:r>
          </a:p>
          <a:p>
            <a:pPr algn="ctr" defTabSz="914388"/>
            <a:r>
              <a:rPr lang="en-US" sz="1400" dirty="0">
                <a:solidFill>
                  <a:schemeClr val="bg1"/>
                </a:solidFill>
                <a:latin typeface="Arial" pitchFamily="34" charset="0"/>
              </a:rPr>
              <a:t>  Deployment</a:t>
            </a:r>
          </a:p>
        </p:txBody>
      </p:sp>
      <p:sp>
        <p:nvSpPr>
          <p:cNvPr id="87088" name="AutoShape 48"/>
          <p:cNvSpPr>
            <a:spLocks noChangeArrowheads="1"/>
          </p:cNvSpPr>
          <p:nvPr/>
        </p:nvSpPr>
        <p:spPr bwMode="auto">
          <a:xfrm>
            <a:off x="5148337" y="2060857"/>
            <a:ext cx="431743" cy="1224129"/>
          </a:xfrm>
          <a:prstGeom prst="can">
            <a:avLst>
              <a:gd name="adj" fmla="val 15468"/>
            </a:avLst>
          </a:prstGeom>
          <a:solidFill>
            <a:srgbClr val="FFFF99"/>
          </a:solidFill>
          <a:ln w="9525">
            <a:solidFill>
              <a:schemeClr val="tx1"/>
            </a:solidFill>
            <a:round/>
            <a:headEnd/>
            <a:tailEnd/>
          </a:ln>
          <a:effectLst/>
        </p:spPr>
        <p:txBody>
          <a:bodyPr vert="eaVert" wrap="none" lIns="91428" tIns="45715" rIns="91428" bIns="45715" anchor="ctr"/>
          <a:lstStyle/>
          <a:p>
            <a:pPr algn="ctr" defTabSz="914388"/>
            <a:r>
              <a:rPr lang="en-US" sz="1400" dirty="0">
                <a:solidFill>
                  <a:schemeClr val="bg1"/>
                </a:solidFill>
                <a:latin typeface="Arial" pitchFamily="34" charset="0"/>
              </a:rPr>
              <a:t>Conflict</a:t>
            </a:r>
            <a:br>
              <a:rPr lang="en-US" sz="1400" dirty="0">
                <a:solidFill>
                  <a:schemeClr val="bg1"/>
                </a:solidFill>
                <a:latin typeface="Arial" pitchFamily="34" charset="0"/>
              </a:rPr>
            </a:br>
            <a:r>
              <a:rPr lang="en-US" sz="1400" dirty="0">
                <a:solidFill>
                  <a:schemeClr val="bg1"/>
                </a:solidFill>
                <a:latin typeface="Arial" pitchFamily="34" charset="0"/>
              </a:rPr>
              <a:t>Resolution</a:t>
            </a:r>
          </a:p>
        </p:txBody>
      </p:sp>
      <p:sp>
        <p:nvSpPr>
          <p:cNvPr id="87089" name="Oval 49"/>
          <p:cNvSpPr>
            <a:spLocks noChangeArrowheads="1"/>
          </p:cNvSpPr>
          <p:nvPr/>
        </p:nvSpPr>
        <p:spPr bwMode="auto">
          <a:xfrm>
            <a:off x="1116016" y="2013331"/>
            <a:ext cx="4679936" cy="14401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90" name="AutoShape 50"/>
          <p:cNvSpPr>
            <a:spLocks noChangeArrowheads="1"/>
          </p:cNvSpPr>
          <p:nvPr/>
        </p:nvSpPr>
        <p:spPr bwMode="auto">
          <a:xfrm>
            <a:off x="1331888" y="1532321"/>
            <a:ext cx="1187973" cy="576060"/>
          </a:xfrm>
          <a:prstGeom prst="can">
            <a:avLst>
              <a:gd name="adj" fmla="val 12579"/>
            </a:avLst>
          </a:prstGeom>
          <a:solidFill>
            <a:srgbClr val="CCFFCC"/>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Ambient</a:t>
            </a:r>
          </a:p>
          <a:p>
            <a:pPr algn="ctr" defTabSz="914388"/>
            <a:r>
              <a:rPr lang="en-US" sz="1600" dirty="0">
                <a:solidFill>
                  <a:schemeClr val="bg1"/>
                </a:solidFill>
                <a:latin typeface="Arial" pitchFamily="34" charset="0"/>
              </a:rPr>
              <a:t>Awareness</a:t>
            </a:r>
          </a:p>
        </p:txBody>
      </p:sp>
      <p:sp>
        <p:nvSpPr>
          <p:cNvPr id="87091" name="AutoShape 51"/>
          <p:cNvSpPr>
            <a:spLocks noChangeArrowheads="1"/>
          </p:cNvSpPr>
          <p:nvPr/>
        </p:nvSpPr>
        <p:spPr bwMode="auto">
          <a:xfrm>
            <a:off x="2754740" y="1532321"/>
            <a:ext cx="1439145" cy="576060"/>
          </a:xfrm>
          <a:prstGeom prst="can">
            <a:avLst>
              <a:gd name="adj" fmla="val 12579"/>
            </a:avLst>
          </a:prstGeom>
          <a:solidFill>
            <a:srgbClr val="CCFFCC"/>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Personalization</a:t>
            </a:r>
          </a:p>
        </p:txBody>
      </p:sp>
      <p:sp>
        <p:nvSpPr>
          <p:cNvPr id="87092" name="AutoShape 52"/>
          <p:cNvSpPr>
            <a:spLocks noChangeArrowheads="1"/>
          </p:cNvSpPr>
          <p:nvPr/>
        </p:nvSpPr>
        <p:spPr bwMode="auto">
          <a:xfrm>
            <a:off x="4428764" y="1533762"/>
            <a:ext cx="1151316" cy="576060"/>
          </a:xfrm>
          <a:prstGeom prst="can">
            <a:avLst>
              <a:gd name="adj" fmla="val 12579"/>
            </a:avLst>
          </a:prstGeom>
          <a:solidFill>
            <a:srgbClr val="CCFFCC"/>
          </a:solidFill>
          <a:ln w="9525">
            <a:solidFill>
              <a:schemeClr val="tx1"/>
            </a:solidFill>
            <a:round/>
            <a:headEnd/>
            <a:tailEnd/>
          </a:ln>
          <a:effectLst/>
        </p:spPr>
        <p:txBody>
          <a:bodyPr wrap="none" lIns="91428" tIns="45715" rIns="91428" bIns="45715" anchor="ctr"/>
          <a:lstStyle/>
          <a:p>
            <a:pPr algn="ctr" defTabSz="914388"/>
            <a:r>
              <a:rPr lang="en-US" sz="1600" dirty="0">
                <a:solidFill>
                  <a:schemeClr val="bg1"/>
                </a:solidFill>
                <a:latin typeface="Arial" pitchFamily="34" charset="0"/>
              </a:rPr>
              <a:t>Adaptation</a:t>
            </a:r>
          </a:p>
        </p:txBody>
      </p:sp>
      <p:sp>
        <p:nvSpPr>
          <p:cNvPr id="87093" name="Oval 53"/>
          <p:cNvSpPr>
            <a:spLocks noChangeArrowheads="1"/>
          </p:cNvSpPr>
          <p:nvPr/>
        </p:nvSpPr>
        <p:spPr bwMode="auto">
          <a:xfrm>
            <a:off x="1116016" y="1476155"/>
            <a:ext cx="4679936" cy="144015"/>
          </a:xfrm>
          <a:prstGeom prst="ellipse">
            <a:avLst/>
          </a:prstGeom>
          <a:solidFill>
            <a:schemeClr val="tx1"/>
          </a:solidFill>
          <a:ln w="9525">
            <a:solidFill>
              <a:schemeClr val="tx1"/>
            </a:solidFill>
            <a:round/>
            <a:headEnd/>
            <a:tailEnd/>
          </a:ln>
          <a:effectLst/>
        </p:spPr>
        <p:txBody>
          <a:bodyPr wrap="none" lIns="80165" tIns="40083" rIns="80165" bIns="40083" anchor="ctr"/>
          <a:lstStyle/>
          <a:p>
            <a:endParaRPr lang="en-US">
              <a:solidFill>
                <a:schemeClr val="bg1"/>
              </a:solidFill>
            </a:endParaRPr>
          </a:p>
        </p:txBody>
      </p:sp>
      <p:sp>
        <p:nvSpPr>
          <p:cNvPr id="87094" name="Oval 54"/>
          <p:cNvSpPr>
            <a:spLocks noChangeArrowheads="1"/>
          </p:cNvSpPr>
          <p:nvPr/>
        </p:nvSpPr>
        <p:spPr bwMode="auto">
          <a:xfrm>
            <a:off x="3167476" y="1490557"/>
            <a:ext cx="547146" cy="90729"/>
          </a:xfrm>
          <a:prstGeom prst="ellipse">
            <a:avLst/>
          </a:prstGeom>
          <a:solidFill>
            <a:srgbClr val="CC6600"/>
          </a:solidFill>
          <a:ln w="0">
            <a:solidFill>
              <a:srgbClr val="000000"/>
            </a:solidFill>
            <a:round/>
            <a:headEnd/>
            <a:tailEnd/>
          </a:ln>
        </p:spPr>
        <p:txBody>
          <a:bodyPr lIns="80165" tIns="40083" rIns="80165" bIns="40083"/>
          <a:lstStyle/>
          <a:p>
            <a:endParaRPr lang="en-US">
              <a:solidFill>
                <a:schemeClr val="bg1"/>
              </a:solidFill>
            </a:endParaRPr>
          </a:p>
        </p:txBody>
      </p:sp>
      <p:sp>
        <p:nvSpPr>
          <p:cNvPr id="87095" name="Oval 55"/>
          <p:cNvSpPr>
            <a:spLocks noChangeArrowheads="1"/>
          </p:cNvSpPr>
          <p:nvPr/>
        </p:nvSpPr>
        <p:spPr bwMode="auto">
          <a:xfrm>
            <a:off x="3372486" y="841048"/>
            <a:ext cx="124907" cy="139695"/>
          </a:xfrm>
          <a:prstGeom prst="ellipse">
            <a:avLst/>
          </a:prstGeom>
          <a:solidFill>
            <a:srgbClr val="000080"/>
          </a:solidFill>
          <a:ln w="9525">
            <a:noFill/>
            <a:round/>
            <a:headEnd/>
            <a:tailEnd/>
          </a:ln>
        </p:spPr>
        <p:txBody>
          <a:bodyPr lIns="80165" tIns="40083" rIns="80165" bIns="40083"/>
          <a:lstStyle/>
          <a:p>
            <a:endParaRPr lang="en-US"/>
          </a:p>
        </p:txBody>
      </p:sp>
      <p:sp>
        <p:nvSpPr>
          <p:cNvPr id="87096" name="Oval 56"/>
          <p:cNvSpPr>
            <a:spLocks noChangeArrowheads="1"/>
          </p:cNvSpPr>
          <p:nvPr/>
        </p:nvSpPr>
        <p:spPr bwMode="auto">
          <a:xfrm>
            <a:off x="3388779" y="862651"/>
            <a:ext cx="84176" cy="105131"/>
          </a:xfrm>
          <a:prstGeom prst="ellipse">
            <a:avLst/>
          </a:prstGeom>
          <a:solidFill>
            <a:srgbClr val="80C2FF"/>
          </a:solidFill>
          <a:ln w="9525">
            <a:noFill/>
            <a:round/>
            <a:headEnd/>
            <a:tailEnd/>
          </a:ln>
        </p:spPr>
        <p:txBody>
          <a:bodyPr lIns="80165" tIns="40083" rIns="80165" bIns="40083"/>
          <a:lstStyle/>
          <a:p>
            <a:endParaRPr lang="en-US"/>
          </a:p>
        </p:txBody>
      </p:sp>
      <p:sp>
        <p:nvSpPr>
          <p:cNvPr id="87097" name="Freeform 57"/>
          <p:cNvSpPr>
            <a:spLocks/>
          </p:cNvSpPr>
          <p:nvPr/>
        </p:nvSpPr>
        <p:spPr bwMode="auto">
          <a:xfrm>
            <a:off x="3444444" y="1224129"/>
            <a:ext cx="55665" cy="146895"/>
          </a:xfrm>
          <a:custGeom>
            <a:avLst/>
            <a:gdLst/>
            <a:ahLst/>
            <a:cxnLst>
              <a:cxn ang="0">
                <a:pos x="22" y="0"/>
              </a:cxn>
              <a:cxn ang="0">
                <a:pos x="35" y="89"/>
              </a:cxn>
              <a:cxn ang="0">
                <a:pos x="20" y="93"/>
              </a:cxn>
              <a:cxn ang="0">
                <a:pos x="0" y="2"/>
              </a:cxn>
              <a:cxn ang="0">
                <a:pos x="22" y="0"/>
              </a:cxn>
            </a:cxnLst>
            <a:rect l="0" t="0" r="r" b="b"/>
            <a:pathLst>
              <a:path w="35" h="93">
                <a:moveTo>
                  <a:pt x="22" y="0"/>
                </a:moveTo>
                <a:lnTo>
                  <a:pt x="35" y="89"/>
                </a:lnTo>
                <a:lnTo>
                  <a:pt x="20" y="93"/>
                </a:lnTo>
                <a:lnTo>
                  <a:pt x="0" y="2"/>
                </a:lnTo>
                <a:lnTo>
                  <a:pt x="22" y="0"/>
                </a:lnTo>
                <a:close/>
              </a:path>
            </a:pathLst>
          </a:custGeom>
          <a:solidFill>
            <a:srgbClr val="0000FF"/>
          </a:solidFill>
          <a:ln w="9525">
            <a:noFill/>
            <a:round/>
            <a:headEnd/>
            <a:tailEnd/>
          </a:ln>
        </p:spPr>
        <p:txBody>
          <a:bodyPr lIns="80165" tIns="40083" rIns="80165" bIns="40083"/>
          <a:lstStyle/>
          <a:p>
            <a:endParaRPr lang="en-US"/>
          </a:p>
        </p:txBody>
      </p:sp>
      <p:sp>
        <p:nvSpPr>
          <p:cNvPr id="87098" name="Freeform 58"/>
          <p:cNvSpPr>
            <a:spLocks/>
          </p:cNvSpPr>
          <p:nvPr/>
        </p:nvSpPr>
        <p:spPr bwMode="auto">
          <a:xfrm>
            <a:off x="3381991" y="1175164"/>
            <a:ext cx="97753" cy="56166"/>
          </a:xfrm>
          <a:custGeom>
            <a:avLst/>
            <a:gdLst/>
            <a:ahLst/>
            <a:cxnLst>
              <a:cxn ang="0">
                <a:pos x="60" y="4"/>
              </a:cxn>
              <a:cxn ang="0">
                <a:pos x="62" y="35"/>
              </a:cxn>
              <a:cxn ang="0">
                <a:pos x="60" y="35"/>
              </a:cxn>
              <a:cxn ang="0">
                <a:pos x="53" y="36"/>
              </a:cxn>
              <a:cxn ang="0">
                <a:pos x="34" y="36"/>
              </a:cxn>
              <a:cxn ang="0">
                <a:pos x="12" y="33"/>
              </a:cxn>
              <a:cxn ang="0">
                <a:pos x="3" y="29"/>
              </a:cxn>
              <a:cxn ang="0">
                <a:pos x="0" y="27"/>
              </a:cxn>
              <a:cxn ang="0">
                <a:pos x="0" y="0"/>
              </a:cxn>
              <a:cxn ang="0">
                <a:pos x="60" y="4"/>
              </a:cxn>
            </a:cxnLst>
            <a:rect l="0" t="0" r="r" b="b"/>
            <a:pathLst>
              <a:path w="62" h="36">
                <a:moveTo>
                  <a:pt x="60" y="4"/>
                </a:moveTo>
                <a:lnTo>
                  <a:pt x="62" y="35"/>
                </a:lnTo>
                <a:lnTo>
                  <a:pt x="60" y="35"/>
                </a:lnTo>
                <a:lnTo>
                  <a:pt x="53" y="36"/>
                </a:lnTo>
                <a:lnTo>
                  <a:pt x="34" y="36"/>
                </a:lnTo>
                <a:lnTo>
                  <a:pt x="12" y="33"/>
                </a:lnTo>
                <a:lnTo>
                  <a:pt x="3" y="29"/>
                </a:lnTo>
                <a:lnTo>
                  <a:pt x="0" y="27"/>
                </a:lnTo>
                <a:lnTo>
                  <a:pt x="0" y="0"/>
                </a:lnTo>
                <a:lnTo>
                  <a:pt x="60" y="4"/>
                </a:lnTo>
                <a:close/>
              </a:path>
            </a:pathLst>
          </a:custGeom>
          <a:solidFill>
            <a:srgbClr val="0000FF"/>
          </a:solidFill>
          <a:ln w="9525">
            <a:noFill/>
            <a:round/>
            <a:headEnd/>
            <a:tailEnd/>
          </a:ln>
        </p:spPr>
        <p:txBody>
          <a:bodyPr lIns="80165" tIns="40083" rIns="80165" bIns="40083"/>
          <a:lstStyle/>
          <a:p>
            <a:endParaRPr lang="en-US"/>
          </a:p>
        </p:txBody>
      </p:sp>
      <p:sp>
        <p:nvSpPr>
          <p:cNvPr id="87099" name="Freeform 59"/>
          <p:cNvSpPr>
            <a:spLocks/>
          </p:cNvSpPr>
          <p:nvPr/>
        </p:nvSpPr>
        <p:spPr bwMode="auto">
          <a:xfrm>
            <a:off x="3381991" y="1165083"/>
            <a:ext cx="95038" cy="27362"/>
          </a:xfrm>
          <a:custGeom>
            <a:avLst/>
            <a:gdLst/>
            <a:ahLst/>
            <a:cxnLst>
              <a:cxn ang="0">
                <a:pos x="60" y="10"/>
              </a:cxn>
              <a:cxn ang="0">
                <a:pos x="58" y="11"/>
              </a:cxn>
              <a:cxn ang="0">
                <a:pos x="51" y="15"/>
              </a:cxn>
              <a:cxn ang="0">
                <a:pos x="31" y="17"/>
              </a:cxn>
              <a:cxn ang="0">
                <a:pos x="18" y="15"/>
              </a:cxn>
              <a:cxn ang="0">
                <a:pos x="9" y="13"/>
              </a:cxn>
              <a:cxn ang="0">
                <a:pos x="2" y="10"/>
              </a:cxn>
              <a:cxn ang="0">
                <a:pos x="0" y="6"/>
              </a:cxn>
              <a:cxn ang="0">
                <a:pos x="2" y="4"/>
              </a:cxn>
              <a:cxn ang="0">
                <a:pos x="9" y="0"/>
              </a:cxn>
              <a:cxn ang="0">
                <a:pos x="31" y="0"/>
              </a:cxn>
              <a:cxn ang="0">
                <a:pos x="53" y="4"/>
              </a:cxn>
              <a:cxn ang="0">
                <a:pos x="58" y="6"/>
              </a:cxn>
              <a:cxn ang="0">
                <a:pos x="60" y="10"/>
              </a:cxn>
            </a:cxnLst>
            <a:rect l="0" t="0" r="r" b="b"/>
            <a:pathLst>
              <a:path w="60" h="17">
                <a:moveTo>
                  <a:pt x="60" y="10"/>
                </a:moveTo>
                <a:lnTo>
                  <a:pt x="58" y="11"/>
                </a:lnTo>
                <a:lnTo>
                  <a:pt x="51" y="15"/>
                </a:lnTo>
                <a:lnTo>
                  <a:pt x="31" y="17"/>
                </a:lnTo>
                <a:lnTo>
                  <a:pt x="18" y="15"/>
                </a:lnTo>
                <a:lnTo>
                  <a:pt x="9" y="13"/>
                </a:lnTo>
                <a:lnTo>
                  <a:pt x="2" y="10"/>
                </a:lnTo>
                <a:lnTo>
                  <a:pt x="0" y="6"/>
                </a:lnTo>
                <a:lnTo>
                  <a:pt x="2" y="4"/>
                </a:lnTo>
                <a:lnTo>
                  <a:pt x="9" y="0"/>
                </a:lnTo>
                <a:lnTo>
                  <a:pt x="31" y="0"/>
                </a:lnTo>
                <a:lnTo>
                  <a:pt x="53" y="4"/>
                </a:lnTo>
                <a:lnTo>
                  <a:pt x="58" y="6"/>
                </a:lnTo>
                <a:lnTo>
                  <a:pt x="60" y="10"/>
                </a:lnTo>
                <a:close/>
              </a:path>
            </a:pathLst>
          </a:custGeom>
          <a:solidFill>
            <a:srgbClr val="80C2FF"/>
          </a:solidFill>
          <a:ln w="9525">
            <a:noFill/>
            <a:round/>
            <a:headEnd/>
            <a:tailEnd/>
          </a:ln>
        </p:spPr>
        <p:txBody>
          <a:bodyPr lIns="80165" tIns="40083" rIns="80165" bIns="40083"/>
          <a:lstStyle/>
          <a:p>
            <a:endParaRPr lang="en-US"/>
          </a:p>
        </p:txBody>
      </p:sp>
      <p:sp>
        <p:nvSpPr>
          <p:cNvPr id="87100" name="Freeform 60"/>
          <p:cNvSpPr>
            <a:spLocks/>
          </p:cNvSpPr>
          <p:nvPr/>
        </p:nvSpPr>
        <p:spPr bwMode="auto">
          <a:xfrm>
            <a:off x="3448517" y="1371024"/>
            <a:ext cx="59738" cy="148336"/>
          </a:xfrm>
          <a:custGeom>
            <a:avLst/>
            <a:gdLst/>
            <a:ahLst/>
            <a:cxnLst>
              <a:cxn ang="0">
                <a:pos x="38" y="6"/>
              </a:cxn>
              <a:cxn ang="0">
                <a:pos x="38" y="9"/>
              </a:cxn>
              <a:cxn ang="0">
                <a:pos x="34" y="18"/>
              </a:cxn>
              <a:cxn ang="0">
                <a:pos x="29" y="40"/>
              </a:cxn>
              <a:cxn ang="0">
                <a:pos x="25" y="53"/>
              </a:cxn>
              <a:cxn ang="0">
                <a:pos x="18" y="69"/>
              </a:cxn>
              <a:cxn ang="0">
                <a:pos x="12" y="86"/>
              </a:cxn>
              <a:cxn ang="0">
                <a:pos x="11" y="91"/>
              </a:cxn>
              <a:cxn ang="0">
                <a:pos x="11" y="93"/>
              </a:cxn>
              <a:cxn ang="0">
                <a:pos x="0" y="90"/>
              </a:cxn>
              <a:cxn ang="0">
                <a:pos x="0" y="82"/>
              </a:cxn>
              <a:cxn ang="0">
                <a:pos x="3" y="68"/>
              </a:cxn>
              <a:cxn ang="0">
                <a:pos x="5" y="49"/>
              </a:cxn>
              <a:cxn ang="0">
                <a:pos x="5" y="40"/>
              </a:cxn>
              <a:cxn ang="0">
                <a:pos x="7" y="29"/>
              </a:cxn>
              <a:cxn ang="0">
                <a:pos x="11" y="18"/>
              </a:cxn>
              <a:cxn ang="0">
                <a:pos x="16" y="6"/>
              </a:cxn>
              <a:cxn ang="0">
                <a:pos x="20" y="2"/>
              </a:cxn>
              <a:cxn ang="0">
                <a:pos x="20" y="0"/>
              </a:cxn>
              <a:cxn ang="0">
                <a:pos x="38" y="6"/>
              </a:cxn>
            </a:cxnLst>
            <a:rect l="0" t="0" r="r" b="b"/>
            <a:pathLst>
              <a:path w="38" h="93">
                <a:moveTo>
                  <a:pt x="38" y="6"/>
                </a:moveTo>
                <a:lnTo>
                  <a:pt x="38" y="9"/>
                </a:lnTo>
                <a:lnTo>
                  <a:pt x="34" y="18"/>
                </a:lnTo>
                <a:lnTo>
                  <a:pt x="29" y="40"/>
                </a:lnTo>
                <a:lnTo>
                  <a:pt x="25" y="53"/>
                </a:lnTo>
                <a:lnTo>
                  <a:pt x="18" y="69"/>
                </a:lnTo>
                <a:lnTo>
                  <a:pt x="12" y="86"/>
                </a:lnTo>
                <a:lnTo>
                  <a:pt x="11" y="91"/>
                </a:lnTo>
                <a:lnTo>
                  <a:pt x="11" y="93"/>
                </a:lnTo>
                <a:lnTo>
                  <a:pt x="0" y="90"/>
                </a:lnTo>
                <a:lnTo>
                  <a:pt x="0" y="82"/>
                </a:lnTo>
                <a:lnTo>
                  <a:pt x="3" y="68"/>
                </a:lnTo>
                <a:lnTo>
                  <a:pt x="5" y="49"/>
                </a:lnTo>
                <a:lnTo>
                  <a:pt x="5" y="40"/>
                </a:lnTo>
                <a:lnTo>
                  <a:pt x="7" y="29"/>
                </a:lnTo>
                <a:lnTo>
                  <a:pt x="11" y="18"/>
                </a:lnTo>
                <a:lnTo>
                  <a:pt x="16" y="6"/>
                </a:lnTo>
                <a:lnTo>
                  <a:pt x="20" y="2"/>
                </a:lnTo>
                <a:lnTo>
                  <a:pt x="20" y="0"/>
                </a:lnTo>
                <a:lnTo>
                  <a:pt x="38" y="6"/>
                </a:lnTo>
                <a:close/>
              </a:path>
            </a:pathLst>
          </a:custGeom>
          <a:solidFill>
            <a:srgbClr val="0000FF"/>
          </a:solidFill>
          <a:ln w="9525">
            <a:noFill/>
            <a:round/>
            <a:headEnd/>
            <a:tailEnd/>
          </a:ln>
        </p:spPr>
        <p:txBody>
          <a:bodyPr lIns="80165" tIns="40083" rIns="80165" bIns="40083"/>
          <a:lstStyle/>
          <a:p>
            <a:endParaRPr lang="en-US">
              <a:solidFill>
                <a:schemeClr val="bg1"/>
              </a:solidFill>
            </a:endParaRPr>
          </a:p>
        </p:txBody>
      </p:sp>
      <p:sp>
        <p:nvSpPr>
          <p:cNvPr id="87101" name="Freeform 61"/>
          <p:cNvSpPr>
            <a:spLocks/>
          </p:cNvSpPr>
          <p:nvPr/>
        </p:nvSpPr>
        <p:spPr bwMode="auto">
          <a:xfrm>
            <a:off x="3448516" y="1525121"/>
            <a:ext cx="88250" cy="23042"/>
          </a:xfrm>
          <a:custGeom>
            <a:avLst/>
            <a:gdLst/>
            <a:ahLst/>
            <a:cxnLst>
              <a:cxn ang="0">
                <a:pos x="12" y="0"/>
              </a:cxn>
              <a:cxn ang="0">
                <a:pos x="0" y="0"/>
              </a:cxn>
              <a:cxn ang="0">
                <a:pos x="0" y="11"/>
              </a:cxn>
              <a:cxn ang="0">
                <a:pos x="56" y="14"/>
              </a:cxn>
              <a:cxn ang="0">
                <a:pos x="56" y="9"/>
              </a:cxn>
              <a:cxn ang="0">
                <a:pos x="12" y="0"/>
              </a:cxn>
            </a:cxnLst>
            <a:rect l="0" t="0" r="r" b="b"/>
            <a:pathLst>
              <a:path w="56" h="14">
                <a:moveTo>
                  <a:pt x="12" y="0"/>
                </a:moveTo>
                <a:lnTo>
                  <a:pt x="0" y="0"/>
                </a:lnTo>
                <a:lnTo>
                  <a:pt x="0" y="11"/>
                </a:lnTo>
                <a:lnTo>
                  <a:pt x="56" y="14"/>
                </a:lnTo>
                <a:lnTo>
                  <a:pt x="56" y="9"/>
                </a:lnTo>
                <a:lnTo>
                  <a:pt x="12" y="0"/>
                </a:lnTo>
                <a:close/>
              </a:path>
            </a:pathLst>
          </a:custGeom>
          <a:solidFill>
            <a:srgbClr val="0000FF"/>
          </a:solidFill>
          <a:ln w="9525">
            <a:noFill/>
            <a:round/>
            <a:headEnd/>
            <a:tailEnd/>
          </a:ln>
        </p:spPr>
        <p:txBody>
          <a:bodyPr lIns="80165" tIns="40083" rIns="80165" bIns="40083"/>
          <a:lstStyle/>
          <a:p>
            <a:endParaRPr lang="en-US">
              <a:solidFill>
                <a:schemeClr val="bg1"/>
              </a:solidFill>
            </a:endParaRPr>
          </a:p>
        </p:txBody>
      </p:sp>
      <p:sp>
        <p:nvSpPr>
          <p:cNvPr id="87102" name="Freeform 62"/>
          <p:cNvSpPr>
            <a:spLocks/>
          </p:cNvSpPr>
          <p:nvPr/>
        </p:nvSpPr>
        <p:spPr bwMode="auto">
          <a:xfrm>
            <a:off x="3367055" y="1214048"/>
            <a:ext cx="50235" cy="149776"/>
          </a:xfrm>
          <a:custGeom>
            <a:avLst/>
            <a:gdLst/>
            <a:ahLst/>
            <a:cxnLst>
              <a:cxn ang="0">
                <a:pos x="11" y="0"/>
              </a:cxn>
              <a:cxn ang="0">
                <a:pos x="0" y="90"/>
              </a:cxn>
              <a:cxn ang="0">
                <a:pos x="14" y="94"/>
              </a:cxn>
              <a:cxn ang="0">
                <a:pos x="32" y="2"/>
              </a:cxn>
              <a:cxn ang="0">
                <a:pos x="11" y="0"/>
              </a:cxn>
            </a:cxnLst>
            <a:rect l="0" t="0" r="r" b="b"/>
            <a:pathLst>
              <a:path w="32" h="94">
                <a:moveTo>
                  <a:pt x="11" y="0"/>
                </a:moveTo>
                <a:lnTo>
                  <a:pt x="0" y="90"/>
                </a:lnTo>
                <a:lnTo>
                  <a:pt x="14" y="94"/>
                </a:lnTo>
                <a:lnTo>
                  <a:pt x="32" y="2"/>
                </a:lnTo>
                <a:lnTo>
                  <a:pt x="11" y="0"/>
                </a:lnTo>
                <a:close/>
              </a:path>
            </a:pathLst>
          </a:custGeom>
          <a:solidFill>
            <a:srgbClr val="0000FF"/>
          </a:solidFill>
          <a:ln w="9525">
            <a:noFill/>
            <a:round/>
            <a:headEnd/>
            <a:tailEnd/>
          </a:ln>
        </p:spPr>
        <p:txBody>
          <a:bodyPr lIns="80165" tIns="40083" rIns="80165" bIns="40083"/>
          <a:lstStyle/>
          <a:p>
            <a:endParaRPr lang="en-US"/>
          </a:p>
        </p:txBody>
      </p:sp>
      <p:sp>
        <p:nvSpPr>
          <p:cNvPr id="87103" name="Freeform 63"/>
          <p:cNvSpPr>
            <a:spLocks/>
          </p:cNvSpPr>
          <p:nvPr/>
        </p:nvSpPr>
        <p:spPr bwMode="auto">
          <a:xfrm>
            <a:off x="3364340" y="1365263"/>
            <a:ext cx="59738" cy="149776"/>
          </a:xfrm>
          <a:custGeom>
            <a:avLst/>
            <a:gdLst/>
            <a:ahLst/>
            <a:cxnLst>
              <a:cxn ang="0">
                <a:pos x="0" y="4"/>
              </a:cxn>
              <a:cxn ang="0">
                <a:pos x="0" y="8"/>
              </a:cxn>
              <a:cxn ang="0">
                <a:pos x="2" y="19"/>
              </a:cxn>
              <a:cxn ang="0">
                <a:pos x="5" y="30"/>
              </a:cxn>
              <a:cxn ang="0">
                <a:pos x="7" y="39"/>
              </a:cxn>
              <a:cxn ang="0">
                <a:pos x="11" y="52"/>
              </a:cxn>
              <a:cxn ang="0">
                <a:pos x="18" y="70"/>
              </a:cxn>
              <a:cxn ang="0">
                <a:pos x="23" y="86"/>
              </a:cxn>
              <a:cxn ang="0">
                <a:pos x="25" y="92"/>
              </a:cxn>
              <a:cxn ang="0">
                <a:pos x="25" y="94"/>
              </a:cxn>
              <a:cxn ang="0">
                <a:pos x="38" y="90"/>
              </a:cxn>
              <a:cxn ang="0">
                <a:pos x="38" y="83"/>
              </a:cxn>
              <a:cxn ang="0">
                <a:pos x="36" y="68"/>
              </a:cxn>
              <a:cxn ang="0">
                <a:pos x="33" y="50"/>
              </a:cxn>
              <a:cxn ang="0">
                <a:pos x="33" y="41"/>
              </a:cxn>
              <a:cxn ang="0">
                <a:pos x="31" y="30"/>
              </a:cxn>
              <a:cxn ang="0">
                <a:pos x="27" y="19"/>
              </a:cxn>
              <a:cxn ang="0">
                <a:pos x="20" y="6"/>
              </a:cxn>
              <a:cxn ang="0">
                <a:pos x="18" y="2"/>
              </a:cxn>
              <a:cxn ang="0">
                <a:pos x="18" y="0"/>
              </a:cxn>
              <a:cxn ang="0">
                <a:pos x="0" y="4"/>
              </a:cxn>
            </a:cxnLst>
            <a:rect l="0" t="0" r="r" b="b"/>
            <a:pathLst>
              <a:path w="38" h="94">
                <a:moveTo>
                  <a:pt x="0" y="4"/>
                </a:moveTo>
                <a:lnTo>
                  <a:pt x="0" y="8"/>
                </a:lnTo>
                <a:lnTo>
                  <a:pt x="2" y="19"/>
                </a:lnTo>
                <a:lnTo>
                  <a:pt x="5" y="30"/>
                </a:lnTo>
                <a:lnTo>
                  <a:pt x="7" y="39"/>
                </a:lnTo>
                <a:lnTo>
                  <a:pt x="11" y="52"/>
                </a:lnTo>
                <a:lnTo>
                  <a:pt x="18" y="70"/>
                </a:lnTo>
                <a:lnTo>
                  <a:pt x="23" y="86"/>
                </a:lnTo>
                <a:lnTo>
                  <a:pt x="25" y="92"/>
                </a:lnTo>
                <a:lnTo>
                  <a:pt x="25" y="94"/>
                </a:lnTo>
                <a:lnTo>
                  <a:pt x="38" y="90"/>
                </a:lnTo>
                <a:lnTo>
                  <a:pt x="38" y="83"/>
                </a:lnTo>
                <a:lnTo>
                  <a:pt x="36" y="68"/>
                </a:lnTo>
                <a:lnTo>
                  <a:pt x="33" y="50"/>
                </a:lnTo>
                <a:lnTo>
                  <a:pt x="33" y="41"/>
                </a:lnTo>
                <a:lnTo>
                  <a:pt x="31" y="30"/>
                </a:lnTo>
                <a:lnTo>
                  <a:pt x="27" y="19"/>
                </a:lnTo>
                <a:lnTo>
                  <a:pt x="20" y="6"/>
                </a:lnTo>
                <a:lnTo>
                  <a:pt x="18" y="2"/>
                </a:lnTo>
                <a:lnTo>
                  <a:pt x="18" y="0"/>
                </a:lnTo>
                <a:lnTo>
                  <a:pt x="0" y="4"/>
                </a:lnTo>
                <a:close/>
              </a:path>
            </a:pathLst>
          </a:custGeom>
          <a:solidFill>
            <a:srgbClr val="0000FF"/>
          </a:solidFill>
          <a:ln w="9525">
            <a:noFill/>
            <a:round/>
            <a:headEnd/>
            <a:tailEnd/>
          </a:ln>
        </p:spPr>
        <p:txBody>
          <a:bodyPr lIns="80165" tIns="40083" rIns="80165" bIns="40083"/>
          <a:lstStyle/>
          <a:p>
            <a:endParaRPr lang="en-US">
              <a:solidFill>
                <a:schemeClr val="bg1"/>
              </a:solidFill>
            </a:endParaRPr>
          </a:p>
        </p:txBody>
      </p:sp>
      <p:sp>
        <p:nvSpPr>
          <p:cNvPr id="87104" name="Freeform 64"/>
          <p:cNvSpPr>
            <a:spLocks/>
          </p:cNvSpPr>
          <p:nvPr/>
        </p:nvSpPr>
        <p:spPr bwMode="auto">
          <a:xfrm>
            <a:off x="3331756" y="1519360"/>
            <a:ext cx="92322" cy="20162"/>
          </a:xfrm>
          <a:custGeom>
            <a:avLst/>
            <a:gdLst/>
            <a:ahLst/>
            <a:cxnLst>
              <a:cxn ang="0">
                <a:pos x="43" y="0"/>
              </a:cxn>
              <a:cxn ang="0">
                <a:pos x="58" y="0"/>
              </a:cxn>
              <a:cxn ang="0">
                <a:pos x="56" y="11"/>
              </a:cxn>
              <a:cxn ang="0">
                <a:pos x="0" y="13"/>
              </a:cxn>
              <a:cxn ang="0">
                <a:pos x="0" y="9"/>
              </a:cxn>
              <a:cxn ang="0">
                <a:pos x="43" y="0"/>
              </a:cxn>
            </a:cxnLst>
            <a:rect l="0" t="0" r="r" b="b"/>
            <a:pathLst>
              <a:path w="58" h="13">
                <a:moveTo>
                  <a:pt x="43" y="0"/>
                </a:moveTo>
                <a:lnTo>
                  <a:pt x="58" y="0"/>
                </a:lnTo>
                <a:lnTo>
                  <a:pt x="56" y="11"/>
                </a:lnTo>
                <a:lnTo>
                  <a:pt x="0" y="13"/>
                </a:lnTo>
                <a:lnTo>
                  <a:pt x="0" y="9"/>
                </a:lnTo>
                <a:lnTo>
                  <a:pt x="43" y="0"/>
                </a:lnTo>
                <a:close/>
              </a:path>
            </a:pathLst>
          </a:custGeom>
          <a:solidFill>
            <a:srgbClr val="0000FF"/>
          </a:solidFill>
          <a:ln w="9525">
            <a:noFill/>
            <a:round/>
            <a:headEnd/>
            <a:tailEnd/>
          </a:ln>
        </p:spPr>
        <p:txBody>
          <a:bodyPr lIns="80165" tIns="40083" rIns="80165" bIns="40083"/>
          <a:lstStyle/>
          <a:p>
            <a:endParaRPr lang="en-US">
              <a:solidFill>
                <a:schemeClr val="bg1"/>
              </a:solidFill>
            </a:endParaRPr>
          </a:p>
        </p:txBody>
      </p:sp>
      <p:sp>
        <p:nvSpPr>
          <p:cNvPr id="87105" name="Freeform 65"/>
          <p:cNvSpPr>
            <a:spLocks/>
          </p:cNvSpPr>
          <p:nvPr/>
        </p:nvSpPr>
        <p:spPr bwMode="auto">
          <a:xfrm>
            <a:off x="3368414" y="1009547"/>
            <a:ext cx="119476" cy="172818"/>
          </a:xfrm>
          <a:custGeom>
            <a:avLst/>
            <a:gdLst/>
            <a:ahLst/>
            <a:cxnLst>
              <a:cxn ang="0">
                <a:pos x="13" y="102"/>
              </a:cxn>
              <a:cxn ang="0">
                <a:pos x="0" y="0"/>
              </a:cxn>
              <a:cxn ang="0">
                <a:pos x="75" y="0"/>
              </a:cxn>
              <a:cxn ang="0">
                <a:pos x="62" y="106"/>
              </a:cxn>
              <a:cxn ang="0">
                <a:pos x="61" y="106"/>
              </a:cxn>
              <a:cxn ang="0">
                <a:pos x="57" y="108"/>
              </a:cxn>
              <a:cxn ang="0">
                <a:pos x="42" y="109"/>
              </a:cxn>
              <a:cxn ang="0">
                <a:pos x="22" y="106"/>
              </a:cxn>
              <a:cxn ang="0">
                <a:pos x="17" y="102"/>
              </a:cxn>
              <a:cxn ang="0">
                <a:pos x="13" y="102"/>
              </a:cxn>
            </a:cxnLst>
            <a:rect l="0" t="0" r="r" b="b"/>
            <a:pathLst>
              <a:path w="75" h="109">
                <a:moveTo>
                  <a:pt x="13" y="102"/>
                </a:moveTo>
                <a:lnTo>
                  <a:pt x="0" y="0"/>
                </a:lnTo>
                <a:lnTo>
                  <a:pt x="75" y="0"/>
                </a:lnTo>
                <a:lnTo>
                  <a:pt x="62" y="106"/>
                </a:lnTo>
                <a:lnTo>
                  <a:pt x="61" y="106"/>
                </a:lnTo>
                <a:lnTo>
                  <a:pt x="57" y="108"/>
                </a:lnTo>
                <a:lnTo>
                  <a:pt x="42" y="109"/>
                </a:lnTo>
                <a:lnTo>
                  <a:pt x="22" y="106"/>
                </a:lnTo>
                <a:lnTo>
                  <a:pt x="17" y="102"/>
                </a:lnTo>
                <a:lnTo>
                  <a:pt x="13" y="102"/>
                </a:lnTo>
                <a:close/>
              </a:path>
            </a:pathLst>
          </a:custGeom>
          <a:solidFill>
            <a:srgbClr val="0000FF"/>
          </a:solidFill>
          <a:ln w="9525">
            <a:noFill/>
            <a:round/>
            <a:headEnd/>
            <a:tailEnd/>
          </a:ln>
        </p:spPr>
        <p:txBody>
          <a:bodyPr lIns="80165" tIns="40083" rIns="80165" bIns="40083"/>
          <a:lstStyle/>
          <a:p>
            <a:endParaRPr lang="en-US"/>
          </a:p>
        </p:txBody>
      </p:sp>
      <p:sp>
        <p:nvSpPr>
          <p:cNvPr id="87106" name="Freeform 66"/>
          <p:cNvSpPr>
            <a:spLocks/>
          </p:cNvSpPr>
          <p:nvPr/>
        </p:nvSpPr>
        <p:spPr bwMode="auto">
          <a:xfrm>
            <a:off x="3198703" y="964902"/>
            <a:ext cx="460255" cy="136815"/>
          </a:xfrm>
          <a:custGeom>
            <a:avLst/>
            <a:gdLst/>
            <a:ahLst/>
            <a:cxnLst>
              <a:cxn ang="0">
                <a:pos x="137" y="13"/>
              </a:cxn>
              <a:cxn ang="0">
                <a:pos x="107" y="0"/>
              </a:cxn>
              <a:cxn ang="0">
                <a:pos x="84" y="64"/>
              </a:cxn>
              <a:cxn ang="0">
                <a:pos x="45" y="6"/>
              </a:cxn>
              <a:cxn ang="0">
                <a:pos x="43" y="8"/>
              </a:cxn>
              <a:cxn ang="0">
                <a:pos x="38" y="10"/>
              </a:cxn>
              <a:cxn ang="0">
                <a:pos x="25" y="13"/>
              </a:cxn>
              <a:cxn ang="0">
                <a:pos x="11" y="11"/>
              </a:cxn>
              <a:cxn ang="0">
                <a:pos x="5" y="10"/>
              </a:cxn>
              <a:cxn ang="0">
                <a:pos x="3" y="10"/>
              </a:cxn>
              <a:cxn ang="0">
                <a:pos x="0" y="17"/>
              </a:cxn>
              <a:cxn ang="0">
                <a:pos x="1" y="19"/>
              </a:cxn>
              <a:cxn ang="0">
                <a:pos x="9" y="21"/>
              </a:cxn>
              <a:cxn ang="0">
                <a:pos x="23" y="22"/>
              </a:cxn>
              <a:cxn ang="0">
                <a:pos x="40" y="22"/>
              </a:cxn>
              <a:cxn ang="0">
                <a:pos x="84" y="86"/>
              </a:cxn>
              <a:cxn ang="0">
                <a:pos x="115" y="17"/>
              </a:cxn>
              <a:cxn ang="0">
                <a:pos x="142" y="28"/>
              </a:cxn>
              <a:cxn ang="0">
                <a:pos x="148" y="28"/>
              </a:cxn>
              <a:cxn ang="0">
                <a:pos x="177" y="17"/>
              </a:cxn>
              <a:cxn ang="0">
                <a:pos x="206" y="86"/>
              </a:cxn>
              <a:cxn ang="0">
                <a:pos x="250" y="24"/>
              </a:cxn>
              <a:cxn ang="0">
                <a:pos x="266" y="24"/>
              </a:cxn>
              <a:cxn ang="0">
                <a:pos x="281" y="22"/>
              </a:cxn>
              <a:cxn ang="0">
                <a:pos x="288" y="19"/>
              </a:cxn>
              <a:cxn ang="0">
                <a:pos x="290" y="19"/>
              </a:cxn>
              <a:cxn ang="0">
                <a:pos x="288" y="11"/>
              </a:cxn>
              <a:cxn ang="0">
                <a:pos x="286" y="11"/>
              </a:cxn>
              <a:cxn ang="0">
                <a:pos x="281" y="13"/>
              </a:cxn>
              <a:cxn ang="0">
                <a:pos x="266" y="15"/>
              </a:cxn>
              <a:cxn ang="0">
                <a:pos x="252" y="11"/>
              </a:cxn>
              <a:cxn ang="0">
                <a:pos x="246" y="10"/>
              </a:cxn>
              <a:cxn ang="0">
                <a:pos x="244" y="8"/>
              </a:cxn>
              <a:cxn ang="0">
                <a:pos x="206" y="66"/>
              </a:cxn>
              <a:cxn ang="0">
                <a:pos x="182" y="0"/>
              </a:cxn>
              <a:cxn ang="0">
                <a:pos x="153" y="13"/>
              </a:cxn>
              <a:cxn ang="0">
                <a:pos x="137" y="13"/>
              </a:cxn>
            </a:cxnLst>
            <a:rect l="0" t="0" r="r" b="b"/>
            <a:pathLst>
              <a:path w="290" h="86">
                <a:moveTo>
                  <a:pt x="137" y="13"/>
                </a:moveTo>
                <a:lnTo>
                  <a:pt x="107" y="0"/>
                </a:lnTo>
                <a:lnTo>
                  <a:pt x="84" y="64"/>
                </a:lnTo>
                <a:lnTo>
                  <a:pt x="45" y="6"/>
                </a:lnTo>
                <a:lnTo>
                  <a:pt x="43" y="8"/>
                </a:lnTo>
                <a:lnTo>
                  <a:pt x="38" y="10"/>
                </a:lnTo>
                <a:lnTo>
                  <a:pt x="25" y="13"/>
                </a:lnTo>
                <a:lnTo>
                  <a:pt x="11" y="11"/>
                </a:lnTo>
                <a:lnTo>
                  <a:pt x="5" y="10"/>
                </a:lnTo>
                <a:lnTo>
                  <a:pt x="3" y="10"/>
                </a:lnTo>
                <a:lnTo>
                  <a:pt x="0" y="17"/>
                </a:lnTo>
                <a:lnTo>
                  <a:pt x="1" y="19"/>
                </a:lnTo>
                <a:lnTo>
                  <a:pt x="9" y="21"/>
                </a:lnTo>
                <a:lnTo>
                  <a:pt x="23" y="22"/>
                </a:lnTo>
                <a:lnTo>
                  <a:pt x="40" y="22"/>
                </a:lnTo>
                <a:lnTo>
                  <a:pt x="84" y="86"/>
                </a:lnTo>
                <a:lnTo>
                  <a:pt x="115" y="17"/>
                </a:lnTo>
                <a:lnTo>
                  <a:pt x="142" y="28"/>
                </a:lnTo>
                <a:lnTo>
                  <a:pt x="148" y="28"/>
                </a:lnTo>
                <a:lnTo>
                  <a:pt x="177" y="17"/>
                </a:lnTo>
                <a:lnTo>
                  <a:pt x="206" y="86"/>
                </a:lnTo>
                <a:lnTo>
                  <a:pt x="250" y="24"/>
                </a:lnTo>
                <a:lnTo>
                  <a:pt x="266" y="24"/>
                </a:lnTo>
                <a:lnTo>
                  <a:pt x="281" y="22"/>
                </a:lnTo>
                <a:lnTo>
                  <a:pt x="288" y="19"/>
                </a:lnTo>
                <a:lnTo>
                  <a:pt x="290" y="19"/>
                </a:lnTo>
                <a:lnTo>
                  <a:pt x="288" y="11"/>
                </a:lnTo>
                <a:lnTo>
                  <a:pt x="286" y="11"/>
                </a:lnTo>
                <a:lnTo>
                  <a:pt x="281" y="13"/>
                </a:lnTo>
                <a:lnTo>
                  <a:pt x="266" y="15"/>
                </a:lnTo>
                <a:lnTo>
                  <a:pt x="252" y="11"/>
                </a:lnTo>
                <a:lnTo>
                  <a:pt x="246" y="10"/>
                </a:lnTo>
                <a:lnTo>
                  <a:pt x="244" y="8"/>
                </a:lnTo>
                <a:lnTo>
                  <a:pt x="206" y="66"/>
                </a:lnTo>
                <a:lnTo>
                  <a:pt x="182" y="0"/>
                </a:lnTo>
                <a:lnTo>
                  <a:pt x="153" y="13"/>
                </a:lnTo>
                <a:lnTo>
                  <a:pt x="137" y="13"/>
                </a:lnTo>
                <a:close/>
              </a:path>
            </a:pathLst>
          </a:custGeom>
          <a:solidFill>
            <a:srgbClr val="000080"/>
          </a:solidFill>
          <a:ln w="9525">
            <a:noFill/>
            <a:round/>
            <a:headEnd/>
            <a:tailEnd/>
          </a:ln>
        </p:spPr>
        <p:txBody>
          <a:bodyPr lIns="80165" tIns="40083" rIns="80165" bIns="40083"/>
          <a:lstStyle/>
          <a:p>
            <a:endParaRPr lang="en-US"/>
          </a:p>
        </p:txBody>
      </p:sp>
      <p:sp>
        <p:nvSpPr>
          <p:cNvPr id="87107" name="Rectangle 67"/>
          <p:cNvSpPr>
            <a:spLocks noChangeArrowheads="1"/>
          </p:cNvSpPr>
          <p:nvPr/>
        </p:nvSpPr>
        <p:spPr bwMode="auto">
          <a:xfrm>
            <a:off x="1553190" y="1126198"/>
            <a:ext cx="3777060" cy="246221"/>
          </a:xfrm>
          <a:prstGeom prst="rect">
            <a:avLst/>
          </a:prstGeom>
          <a:noFill/>
          <a:ln w="9525">
            <a:noFill/>
            <a:miter lim="800000"/>
            <a:headEnd/>
            <a:tailEnd/>
          </a:ln>
        </p:spPr>
        <p:txBody>
          <a:bodyPr wrap="none" lIns="0" tIns="0" rIns="0" bIns="0">
            <a:spAutoFit/>
          </a:bodyPr>
          <a:lstStyle/>
          <a:p>
            <a:pPr algn="ctr" defTabSz="914388"/>
            <a:r>
              <a:rPr lang="en-US" altLang="de-DE" sz="1600" b="1" dirty="0">
                <a:solidFill>
                  <a:srgbClr val="000000"/>
                </a:solidFill>
                <a:latin typeface="Arial" pitchFamily="34" charset="0"/>
              </a:rPr>
              <a:t>User Model &amp;                Appl. Scenarios</a:t>
            </a:r>
            <a:endParaRPr lang="en-US" altLang="de-DE" sz="1600" b="1" dirty="0">
              <a:latin typeface="Arial" pitchFamily="34" charset="0"/>
            </a:endParaRPr>
          </a:p>
        </p:txBody>
      </p:sp>
      <p:sp>
        <p:nvSpPr>
          <p:cNvPr id="87108" name="Line 68"/>
          <p:cNvSpPr>
            <a:spLocks noChangeShapeType="1"/>
          </p:cNvSpPr>
          <p:nvPr/>
        </p:nvSpPr>
        <p:spPr bwMode="auto">
          <a:xfrm>
            <a:off x="5939866" y="2060857"/>
            <a:ext cx="2952962" cy="0"/>
          </a:xfrm>
          <a:prstGeom prst="line">
            <a:avLst/>
          </a:prstGeom>
          <a:noFill/>
          <a:ln w="9525">
            <a:solidFill>
              <a:schemeClr val="tx1"/>
            </a:solidFill>
            <a:prstDash val="dash"/>
            <a:round/>
            <a:headEnd/>
            <a:tailEnd/>
          </a:ln>
          <a:effectLst/>
        </p:spPr>
        <p:txBody>
          <a:bodyPr lIns="80165" tIns="40083" rIns="80165" bIns="40083"/>
          <a:lstStyle/>
          <a:p>
            <a:endParaRPr lang="en-US"/>
          </a:p>
        </p:txBody>
      </p:sp>
      <p:sp>
        <p:nvSpPr>
          <p:cNvPr id="87109" name="Line 69"/>
          <p:cNvSpPr>
            <a:spLocks noChangeShapeType="1"/>
          </p:cNvSpPr>
          <p:nvPr/>
        </p:nvSpPr>
        <p:spPr bwMode="auto">
          <a:xfrm>
            <a:off x="5939866" y="3284985"/>
            <a:ext cx="2952962" cy="0"/>
          </a:xfrm>
          <a:prstGeom prst="line">
            <a:avLst/>
          </a:prstGeom>
          <a:noFill/>
          <a:ln w="9525">
            <a:solidFill>
              <a:schemeClr val="tx1"/>
            </a:solidFill>
            <a:prstDash val="dash"/>
            <a:round/>
            <a:headEnd/>
            <a:tailEnd/>
          </a:ln>
          <a:effectLst/>
        </p:spPr>
        <p:txBody>
          <a:bodyPr lIns="80165" tIns="40083" rIns="80165" bIns="40083"/>
          <a:lstStyle/>
          <a:p>
            <a:endParaRPr lang="en-US"/>
          </a:p>
        </p:txBody>
      </p:sp>
      <p:sp>
        <p:nvSpPr>
          <p:cNvPr id="87110" name="Line 70"/>
          <p:cNvSpPr>
            <a:spLocks noChangeShapeType="1"/>
          </p:cNvSpPr>
          <p:nvPr/>
        </p:nvSpPr>
        <p:spPr bwMode="auto">
          <a:xfrm>
            <a:off x="5939866" y="4077068"/>
            <a:ext cx="2952962" cy="0"/>
          </a:xfrm>
          <a:prstGeom prst="line">
            <a:avLst/>
          </a:prstGeom>
          <a:noFill/>
          <a:ln w="9525">
            <a:solidFill>
              <a:schemeClr val="tx1"/>
            </a:solidFill>
            <a:prstDash val="dash"/>
            <a:round/>
            <a:headEnd/>
            <a:tailEnd/>
          </a:ln>
          <a:effectLst/>
        </p:spPr>
        <p:txBody>
          <a:bodyPr lIns="80165" tIns="40083" rIns="80165" bIns="40083"/>
          <a:lstStyle/>
          <a:p>
            <a:endParaRPr lang="en-US"/>
          </a:p>
        </p:txBody>
      </p:sp>
      <p:sp>
        <p:nvSpPr>
          <p:cNvPr id="87111" name="Line 71"/>
          <p:cNvSpPr>
            <a:spLocks noChangeShapeType="1"/>
          </p:cNvSpPr>
          <p:nvPr/>
        </p:nvSpPr>
        <p:spPr bwMode="auto">
          <a:xfrm>
            <a:off x="5939866" y="5373205"/>
            <a:ext cx="2952962" cy="0"/>
          </a:xfrm>
          <a:prstGeom prst="line">
            <a:avLst/>
          </a:prstGeom>
          <a:noFill/>
          <a:ln w="9525">
            <a:solidFill>
              <a:schemeClr val="tx1"/>
            </a:solidFill>
            <a:prstDash val="dash"/>
            <a:round/>
            <a:headEnd/>
            <a:tailEnd/>
          </a:ln>
          <a:effectLst/>
        </p:spPr>
        <p:txBody>
          <a:bodyPr lIns="80165" tIns="40083" rIns="80165" bIns="40083"/>
          <a:lstStyle/>
          <a:p>
            <a:endParaRPr lang="en-US"/>
          </a:p>
        </p:txBody>
      </p:sp>
      <p:sp>
        <p:nvSpPr>
          <p:cNvPr id="87112" name="Line 72"/>
          <p:cNvSpPr>
            <a:spLocks noChangeShapeType="1"/>
          </p:cNvSpPr>
          <p:nvPr/>
        </p:nvSpPr>
        <p:spPr bwMode="auto">
          <a:xfrm>
            <a:off x="5939866" y="5949265"/>
            <a:ext cx="2952962" cy="0"/>
          </a:xfrm>
          <a:prstGeom prst="line">
            <a:avLst/>
          </a:prstGeom>
          <a:noFill/>
          <a:ln w="9525">
            <a:solidFill>
              <a:schemeClr val="tx1"/>
            </a:solidFill>
            <a:prstDash val="dash"/>
            <a:round/>
            <a:headEnd/>
            <a:tailEnd/>
          </a:ln>
          <a:effectLst/>
        </p:spPr>
        <p:txBody>
          <a:bodyPr lIns="80165" tIns="40083" rIns="80165" bIns="40083"/>
          <a:lstStyle/>
          <a:p>
            <a:endParaRPr lang="en-US"/>
          </a:p>
        </p:txBody>
      </p:sp>
      <p:sp>
        <p:nvSpPr>
          <p:cNvPr id="87113" name="Rectangle 73"/>
          <p:cNvSpPr>
            <a:spLocks noChangeArrowheads="1"/>
          </p:cNvSpPr>
          <p:nvPr/>
        </p:nvSpPr>
        <p:spPr bwMode="auto">
          <a:xfrm>
            <a:off x="6431348" y="908736"/>
            <a:ext cx="2210542" cy="492443"/>
          </a:xfrm>
          <a:prstGeom prst="rect">
            <a:avLst/>
          </a:prstGeom>
          <a:noFill/>
          <a:ln w="9525">
            <a:noFill/>
            <a:miter lim="800000"/>
            <a:headEnd/>
            <a:tailEnd/>
          </a:ln>
        </p:spPr>
        <p:txBody>
          <a:bodyPr wrap="none" lIns="0" tIns="0" rIns="0" bIns="0">
            <a:spAutoFit/>
          </a:bodyPr>
          <a:lstStyle/>
          <a:p>
            <a:pPr algn="ctr" defTabSz="914388"/>
            <a:r>
              <a:rPr lang="en-US" altLang="de-DE" sz="1600" b="1" dirty="0">
                <a:solidFill>
                  <a:srgbClr val="000000"/>
                </a:solidFill>
                <a:latin typeface="Arial" pitchFamily="34" charset="0"/>
              </a:rPr>
              <a:t>Communication Space</a:t>
            </a:r>
          </a:p>
          <a:p>
            <a:pPr algn="ctr" defTabSz="914388"/>
            <a:r>
              <a:rPr lang="de-DE" altLang="de-DE" sz="1400" b="1" dirty="0">
                <a:solidFill>
                  <a:srgbClr val="000000"/>
                </a:solidFill>
                <a:latin typeface="Arial" pitchFamily="34" charset="0"/>
              </a:rPr>
              <a:t>(Contexts &amp; Objects)</a:t>
            </a:r>
            <a:r>
              <a:rPr lang="en-US" altLang="de-DE" sz="1600" b="1" dirty="0">
                <a:solidFill>
                  <a:srgbClr val="000000"/>
                </a:solidFill>
                <a:latin typeface="Arial" pitchFamily="34" charset="0"/>
              </a:rPr>
              <a:t> </a:t>
            </a:r>
          </a:p>
        </p:txBody>
      </p:sp>
      <p:sp>
        <p:nvSpPr>
          <p:cNvPr id="87115" name="Rectangle 75"/>
          <p:cNvSpPr>
            <a:spLocks noGrp="1" noChangeArrowheads="1"/>
          </p:cNvSpPr>
          <p:nvPr>
            <p:ph type="title"/>
          </p:nvPr>
        </p:nvSpPr>
        <p:spPr>
          <a:xfrm>
            <a:off x="602929" y="-497"/>
            <a:ext cx="5540707" cy="1143481"/>
          </a:xfrm>
        </p:spPr>
        <p:txBody>
          <a:bodyPr lIns="80165" tIns="40083" rIns="80165" bIns="40083">
            <a:normAutofit fontScale="90000"/>
          </a:bodyPr>
          <a:lstStyle/>
          <a:p>
            <a:r>
              <a:rPr lang="en-US" dirty="0"/>
              <a:t>RM for I-Centric </a:t>
            </a:r>
            <a:r>
              <a:rPr lang="en-US" dirty="0" smtClean="0"/>
              <a:t>Communications</a:t>
            </a:r>
            <a:endParaRPr lang="en-US" dirty="0"/>
          </a:p>
        </p:txBody>
      </p:sp>
      <p:sp>
        <p:nvSpPr>
          <p:cNvPr id="78" name="Footer Placeholder 77"/>
          <p:cNvSpPr>
            <a:spLocks noGrp="1"/>
          </p:cNvSpPr>
          <p:nvPr>
            <p:ph type="ftr" sz="quarter" idx="11"/>
          </p:nvPr>
        </p:nvSpPr>
        <p:spPr>
          <a:xfrm>
            <a:off x="5023014" y="6407944"/>
            <a:ext cx="3620952" cy="365125"/>
          </a:xfrm>
        </p:spPr>
        <p:txBody>
          <a:bodyPr/>
          <a:lstStyle/>
          <a:p>
            <a:r>
              <a:rPr lang="fa-IR" smtClean="0"/>
              <a:t>الهه همایون والا- پژوهشگاه علوم و فناوری اطلاعات   19 آبان 1389 </a:t>
            </a:r>
            <a:endParaRPr lang="en-US"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31995"/>
            <a:ext cx="8229600" cy="4525963"/>
          </a:xfrm>
        </p:spPr>
        <p:txBody>
          <a:bodyPr>
            <a:normAutofit/>
          </a:bodyPr>
          <a:lstStyle/>
          <a:p>
            <a:pPr lvl="1"/>
            <a:r>
              <a:rPr lang="en-GB" dirty="0" smtClean="0"/>
              <a:t>Different sources of content</a:t>
            </a:r>
            <a:endParaRPr lang="en-US" dirty="0" smtClean="0"/>
          </a:p>
          <a:p>
            <a:pPr lvl="1"/>
            <a:r>
              <a:rPr lang="en-GB" dirty="0" smtClean="0"/>
              <a:t>Arrangement of content on the screen</a:t>
            </a:r>
            <a:endParaRPr lang="en-US" dirty="0" smtClean="0"/>
          </a:p>
          <a:p>
            <a:pPr lvl="1"/>
            <a:r>
              <a:rPr lang="en-GB" dirty="0" smtClean="0"/>
              <a:t>Delivery </a:t>
            </a:r>
            <a:r>
              <a:rPr lang="en-GB" dirty="0" smtClean="0"/>
              <a:t>mechanism (push/pull)</a:t>
            </a:r>
            <a:endParaRPr lang="en-US" dirty="0" smtClean="0"/>
          </a:p>
          <a:p>
            <a:pPr lvl="1"/>
            <a:r>
              <a:rPr lang="en-GB" dirty="0" smtClean="0"/>
              <a:t>Delivery vehicle</a:t>
            </a:r>
          </a:p>
          <a:p>
            <a:pPr lvl="0"/>
            <a:endParaRPr lang="en-GB" dirty="0" smtClean="0"/>
          </a:p>
          <a:p>
            <a:pPr lvl="0"/>
            <a:r>
              <a:rPr lang="en-GB" dirty="0" smtClean="0"/>
              <a:t>Other dimensions:</a:t>
            </a:r>
          </a:p>
          <a:p>
            <a:pPr lvl="1"/>
            <a:r>
              <a:rPr lang="en-GB" dirty="0" smtClean="0"/>
              <a:t>Variety </a:t>
            </a:r>
            <a:r>
              <a:rPr lang="en-GB" dirty="0" smtClean="0"/>
              <a:t>of access technologies</a:t>
            </a:r>
            <a:endParaRPr lang="en-US" dirty="0" smtClean="0"/>
          </a:p>
          <a:p>
            <a:pPr lvl="1"/>
            <a:r>
              <a:rPr lang="en-GB" dirty="0" smtClean="0"/>
              <a:t>Variety </a:t>
            </a:r>
            <a:r>
              <a:rPr lang="en-GB" dirty="0" smtClean="0"/>
              <a:t>of contexts</a:t>
            </a:r>
            <a:endParaRPr lang="en-US" dirty="0" smtClean="0"/>
          </a:p>
          <a:p>
            <a:pPr lvl="0"/>
            <a:endParaRPr lang="en-US" dirty="0" smtClean="0"/>
          </a:p>
          <a:p>
            <a:endParaRPr lang="en-US" dirty="0"/>
          </a:p>
        </p:txBody>
      </p:sp>
      <p:sp>
        <p:nvSpPr>
          <p:cNvPr id="3" name="Title 2"/>
          <p:cNvSpPr>
            <a:spLocks noGrp="1"/>
          </p:cNvSpPr>
          <p:nvPr>
            <p:ph type="title"/>
          </p:nvPr>
        </p:nvSpPr>
        <p:spPr/>
        <p:txBody>
          <a:bodyPr>
            <a:noAutofit/>
          </a:bodyPr>
          <a:lstStyle/>
          <a:p>
            <a:pPr algn="ctr"/>
            <a:r>
              <a:rPr lang="en-GB" sz="3600" dirty="0" smtClean="0"/>
              <a:t>Dimensions of personalisation in</a:t>
            </a:r>
            <a:r>
              <a:rPr lang="fa-IR" sz="3600" dirty="0" smtClean="0"/>
              <a:t> </a:t>
            </a:r>
            <a:r>
              <a:rPr lang="en-GB" sz="3600" dirty="0" smtClean="0"/>
              <a:t>telecommunications</a:t>
            </a:r>
            <a:r>
              <a:rPr lang="fa-IR" sz="2800" dirty="0" smtClean="0"/>
              <a:t/>
            </a:r>
            <a:br>
              <a:rPr lang="fa-IR" sz="2800" dirty="0" smtClean="0"/>
            </a:br>
            <a:r>
              <a:rPr lang="fa-IR" sz="2800" dirty="0" smtClean="0"/>
              <a:t> ابعاد شخصی سازی در ارتباطات سیار</a:t>
            </a:r>
            <a:endParaRPr lang="en-US" sz="2800"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diamond(in)">
                                      <p:cBhvr>
                                        <p:cTn id="7" dur="2000"/>
                                        <p:tgtEl>
                                          <p:spTgt spid="2">
                                            <p:txEl>
                                              <p:pRg st="5" end="5"/>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2">
                                            <p:txEl>
                                              <p:pRg st="6" end="6"/>
                                            </p:txEl>
                                          </p:spTgt>
                                        </p:tgtEl>
                                        <p:attrNameLst>
                                          <p:attrName>style.visibility</p:attrName>
                                        </p:attrNameLst>
                                      </p:cBhvr>
                                      <p:to>
                                        <p:strVal val="visible"/>
                                      </p:to>
                                    </p:set>
                                    <p:animEffect transition="in" filter="diamond(in)">
                                      <p:cBhvr>
                                        <p:cTn id="10" dur="2000"/>
                                        <p:tgtEl>
                                          <p:spTgt spid="2">
                                            <p:txEl>
                                              <p:pRg st="6" end="6"/>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2">
                                            <p:txEl>
                                              <p:pRg st="7" end="7"/>
                                            </p:txEl>
                                          </p:spTgt>
                                        </p:tgtEl>
                                        <p:attrNameLst>
                                          <p:attrName>style.visibility</p:attrName>
                                        </p:attrNameLst>
                                      </p:cBhvr>
                                      <p:to>
                                        <p:strVal val="visible"/>
                                      </p:to>
                                    </p:set>
                                    <p:animEffect transition="in" filter="diamond(in)">
                                      <p:cBhvr>
                                        <p:cTn id="13" dur="2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805192"/>
          </a:xfrm>
        </p:spPr>
        <p:txBody>
          <a:bodyPr>
            <a:normAutofit fontScale="77500" lnSpcReduction="20000"/>
          </a:bodyPr>
          <a:lstStyle/>
          <a:p>
            <a:pPr>
              <a:buNone/>
            </a:pPr>
            <a:r>
              <a:rPr lang="en-GB" dirty="0" smtClean="0"/>
              <a:t>Includes information such as </a:t>
            </a:r>
          </a:p>
          <a:p>
            <a:r>
              <a:rPr lang="en-GB" dirty="0" smtClean="0"/>
              <a:t>the priority order of the access selection, </a:t>
            </a:r>
          </a:p>
          <a:p>
            <a:r>
              <a:rPr lang="en-GB" dirty="0" smtClean="0"/>
              <a:t>acceptable monthly cost,</a:t>
            </a:r>
          </a:p>
          <a:p>
            <a:r>
              <a:rPr lang="en-GB" dirty="0" smtClean="0"/>
              <a:t>privacy requirement,</a:t>
            </a:r>
          </a:p>
          <a:p>
            <a:r>
              <a:rPr lang="en-GB" dirty="0" smtClean="0"/>
              <a:t>types and preferable settings of services used daily, which are more steady, </a:t>
            </a:r>
          </a:p>
          <a:p>
            <a:r>
              <a:rPr lang="en-GB" dirty="0" smtClean="0"/>
              <a:t>as well as those are more temporary such as preferable settings and requirements of occasionally used applications, </a:t>
            </a:r>
          </a:p>
          <a:p>
            <a:r>
              <a:rPr lang="en-GB" dirty="0" smtClean="0"/>
              <a:t>or even more abstract information such as user personality and behaviours. </a:t>
            </a:r>
          </a:p>
          <a:p>
            <a:r>
              <a:rPr lang="en-GB" dirty="0" smtClean="0"/>
              <a:t>Generally speaking, any information that characterises the user, the device, the infrastructure, the context, and the content involved in a service request, in order to help offering a better response to a request, is called a user profile.</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normAutofit fontScale="90000"/>
          </a:bodyPr>
          <a:lstStyle/>
          <a:p>
            <a:r>
              <a:rPr lang="en-GB" dirty="0" smtClean="0"/>
              <a:t>User profiles in mobile communications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 calcmode="lin" valueType="num">
                                      <p:cBhvr additive="base">
                                        <p:cTn id="7"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57308" y="5429264"/>
            <a:ext cx="8229600" cy="857256"/>
          </a:xfrm>
        </p:spPr>
        <p:txBody>
          <a:bodyPr>
            <a:normAutofit lnSpcReduction="10000"/>
          </a:bodyPr>
          <a:lstStyle/>
          <a:p>
            <a:pPr>
              <a:buNone/>
            </a:pPr>
            <a:r>
              <a:rPr lang="en-GB" dirty="0" smtClean="0"/>
              <a:t>Personalisation in mobile communications spans over several field of research</a:t>
            </a:r>
          </a:p>
          <a:p>
            <a:endParaRPr lang="en-US" dirty="0"/>
          </a:p>
        </p:txBody>
      </p:sp>
      <p:sp>
        <p:nvSpPr>
          <p:cNvPr id="3891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8913" name="Object 1"/>
          <p:cNvGraphicFramePr>
            <a:graphicFrameLocks noChangeAspect="1"/>
          </p:cNvGraphicFramePr>
          <p:nvPr/>
        </p:nvGraphicFramePr>
        <p:xfrm>
          <a:off x="857224" y="642918"/>
          <a:ext cx="7929618" cy="4477902"/>
        </p:xfrm>
        <a:graphic>
          <a:graphicData uri="http://schemas.openxmlformats.org/presentationml/2006/ole">
            <p:oleObj spid="_x0000_s273410" name="Picture" r:id="rId4" imgW="5033772" imgH="2744724" progId="Word.Picture.8">
              <p:embed/>
            </p:oleObj>
          </a:graphicData>
        </a:graphic>
      </p:graphicFrame>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GB" dirty="0" smtClean="0"/>
              <a:t>User modelling:</a:t>
            </a:r>
          </a:p>
          <a:p>
            <a:pPr lvl="1"/>
            <a:r>
              <a:rPr lang="en-GB" dirty="0" smtClean="0"/>
              <a:t>Static data </a:t>
            </a:r>
          </a:p>
          <a:p>
            <a:pPr lvl="1"/>
            <a:r>
              <a:rPr lang="en-GB" dirty="0" smtClean="0"/>
              <a:t>dynamic data</a:t>
            </a:r>
          </a:p>
          <a:p>
            <a:pPr lvl="2"/>
            <a:r>
              <a:rPr lang="en-GB" dirty="0" smtClean="0"/>
              <a:t>User </a:t>
            </a:r>
            <a:r>
              <a:rPr lang="en-GB" dirty="0" err="1" smtClean="0"/>
              <a:t>behavior</a:t>
            </a:r>
            <a:endParaRPr lang="fa-IR" dirty="0" smtClean="0"/>
          </a:p>
          <a:p>
            <a:pPr lvl="2"/>
            <a:r>
              <a:rPr lang="en-GB" dirty="0" smtClean="0"/>
              <a:t>User </a:t>
            </a:r>
            <a:r>
              <a:rPr lang="en-GB" dirty="0" smtClean="0"/>
              <a:t>preferences</a:t>
            </a:r>
          </a:p>
          <a:p>
            <a:pPr lvl="2"/>
            <a:r>
              <a:rPr lang="en-GB" dirty="0" smtClean="0"/>
              <a:t>...</a:t>
            </a:r>
            <a:endParaRPr lang="en-GB" dirty="0" smtClean="0"/>
          </a:p>
        </p:txBody>
      </p:sp>
      <p:sp>
        <p:nvSpPr>
          <p:cNvPr id="2" name="Title 1"/>
          <p:cNvSpPr>
            <a:spLocks noGrp="1"/>
          </p:cNvSpPr>
          <p:nvPr>
            <p:ph type="title"/>
          </p:nvPr>
        </p:nvSpPr>
        <p:spPr/>
        <p:txBody>
          <a:bodyPr/>
          <a:lstStyle/>
          <a:p>
            <a:pPr algn="r"/>
            <a:r>
              <a:rPr lang="fa-IR" dirty="0" smtClean="0"/>
              <a:t>ترجیحات کاربر </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376432"/>
          </a:xfrm>
        </p:spPr>
        <p:txBody>
          <a:bodyPr/>
          <a:lstStyle/>
          <a:p>
            <a:pPr algn="r" rtl="1"/>
            <a:r>
              <a:rPr lang="fa-IR" dirty="0" smtClean="0"/>
              <a:t>در شخصی سازی، </a:t>
            </a:r>
            <a:r>
              <a:rPr lang="fa-IR" u="sng" dirty="0" smtClean="0">
                <a:solidFill>
                  <a:srgbClr val="FF0000"/>
                </a:solidFill>
              </a:rPr>
              <a:t>اطلاعاتی</a:t>
            </a:r>
            <a:r>
              <a:rPr lang="fa-IR" dirty="0" smtClean="0"/>
              <a:t> در مورد </a:t>
            </a:r>
            <a:r>
              <a:rPr lang="fa-IR" u="sng" dirty="0" smtClean="0">
                <a:solidFill>
                  <a:srgbClr val="FF0000"/>
                </a:solidFill>
              </a:rPr>
              <a:t>کاربر</a:t>
            </a:r>
            <a:r>
              <a:rPr lang="fa-IR" dirty="0" smtClean="0"/>
              <a:t> به منظور طراحی </a:t>
            </a:r>
            <a:r>
              <a:rPr lang="fa-IR" u="sng" dirty="0" smtClean="0"/>
              <a:t>محصولات</a:t>
            </a:r>
            <a:r>
              <a:rPr lang="fa-IR" dirty="0" smtClean="0"/>
              <a:t> و </a:t>
            </a:r>
            <a:r>
              <a:rPr lang="fa-IR" u="sng" dirty="0" smtClean="0"/>
              <a:t>خدمات</a:t>
            </a:r>
            <a:r>
              <a:rPr lang="fa-IR" dirty="0" smtClean="0"/>
              <a:t> بهتر با </a:t>
            </a:r>
            <a:r>
              <a:rPr lang="fa-IR" u="sng" dirty="0" smtClean="0"/>
              <a:t>تطبیق</a:t>
            </a:r>
            <a:r>
              <a:rPr lang="fa-IR" dirty="0" smtClean="0"/>
              <a:t> آنها به کاربر، مورد استفاده قرار می گیرد.</a:t>
            </a:r>
          </a:p>
          <a:p>
            <a:pPr algn="r" rtl="1"/>
            <a:r>
              <a:rPr lang="fa-IR" dirty="0" smtClean="0"/>
              <a:t>کاربر در این تعریف می تواند مشتری، بازدید کننده از یک وب سایت، یک فرد و یا یک گروه از افراد باشد.</a:t>
            </a:r>
          </a:p>
          <a:p>
            <a:pPr algn="r" rtl="1"/>
            <a:r>
              <a:rPr lang="fa-IR" dirty="0" smtClean="0"/>
              <a:t>اطلاعات کاربر هم می تواند هر نوع اطلاعاتی از مکان جغرافیایی کاربر گرفته تا سن و جنسیت و علایق شخصی باشد.</a:t>
            </a:r>
          </a:p>
          <a:p>
            <a:pPr algn="r" rtl="1">
              <a:buNone/>
            </a:pPr>
            <a:endParaRPr lang="en-US" dirty="0"/>
          </a:p>
        </p:txBody>
      </p:sp>
      <p:sp>
        <p:nvSpPr>
          <p:cNvPr id="3" name="Title 2"/>
          <p:cNvSpPr>
            <a:spLocks noGrp="1"/>
          </p:cNvSpPr>
          <p:nvPr>
            <p:ph type="title"/>
          </p:nvPr>
        </p:nvSpPr>
        <p:spPr/>
        <p:txBody>
          <a:bodyPr/>
          <a:lstStyle/>
          <a:p>
            <a:pPr algn="r" rtl="1"/>
            <a:r>
              <a:rPr lang="fa-IR" dirty="0" smtClean="0"/>
              <a:t>شخصی سازی یعنی چه؟</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pic>
        <p:nvPicPr>
          <p:cNvPr id="9" name="Picture 8" descr="berkley-bowen-offers-both-made-to-measure-and-pure-bespoke-tailoring-services-460-647870772.jpg"/>
          <p:cNvPicPr>
            <a:picLocks noChangeAspect="1"/>
          </p:cNvPicPr>
          <p:nvPr/>
        </p:nvPicPr>
        <p:blipFill>
          <a:blip r:embed="rId3"/>
          <a:stretch>
            <a:fillRect/>
          </a:stretch>
        </p:blipFill>
        <p:spPr>
          <a:xfrm>
            <a:off x="2905144" y="4505346"/>
            <a:ext cx="4381500" cy="19240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User profiles are not static and can change in many dimensions. </a:t>
            </a:r>
          </a:p>
          <a:p>
            <a:r>
              <a:rPr lang="en-GB" dirty="0" smtClean="0"/>
              <a:t>For example user preferences may change for different budget limitations, or a mobile user’s resources may change when moving from one cell to another in a cellular network. </a:t>
            </a:r>
          </a:p>
          <a:p>
            <a:r>
              <a:rPr lang="en-GB" dirty="0" smtClean="0"/>
              <a:t>Gathering these kinds of information and more importantly, keeping them up-to-date with the changing needs and context of the user is a crucial issue.</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rmAutofit fontScale="90000"/>
          </a:bodyPr>
          <a:lstStyle/>
          <a:p>
            <a:r>
              <a:rPr lang="en-GB" dirty="0" smtClean="0"/>
              <a:t>User Profiles, Static or Dynamic?</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application dependent and varies from one application to the other.</a:t>
            </a:r>
          </a:p>
          <a:p>
            <a:r>
              <a:rPr lang="en-GB" dirty="0" smtClean="0"/>
              <a:t>distributed and different entities manage distinct parts of the user profile, while some entities need to access the whole user profile. </a:t>
            </a:r>
          </a:p>
          <a:p>
            <a:pPr>
              <a:buNone/>
            </a:pPr>
            <a:r>
              <a:rPr lang="en-GB" dirty="0" smtClean="0"/>
              <a:t>	For instance user location is usually provided by the network operator while personal data is provided by the user. </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normAutofit fontScale="90000"/>
          </a:bodyPr>
          <a:lstStyle/>
          <a:p>
            <a:r>
              <a:rPr lang="en-GB" dirty="0" smtClean="0"/>
              <a:t>Information that is stored in a user profile is usually</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smtClean="0"/>
              <a:t>Access rules needs to be defined for different parts of the profile and its entities, as well as a protocol for applying those rules in a user-transparent manner.</a:t>
            </a:r>
          </a:p>
          <a:p>
            <a:r>
              <a:rPr lang="en-GB" dirty="0" smtClean="0"/>
              <a:t> Producing a user profile capable of predicting the user’s future actions requires a very large time corresponding to a very large training set. </a:t>
            </a:r>
          </a:p>
          <a:p>
            <a:r>
              <a:rPr lang="en-GB" dirty="0" smtClean="0"/>
              <a:t>User wishes are usually incomplete, inaccurate and even contradictory, and it is difficult to interpret them into a set of precise rules suitable to be used in personalisation.</a:t>
            </a:r>
            <a:endParaRPr lang="en-US" dirty="0" smtClean="0"/>
          </a:p>
          <a:p>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lstStyle/>
          <a:p>
            <a:r>
              <a:rPr lang="en-GB" dirty="0" smtClean="0"/>
              <a:t>User profiles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In user profiling the assumption is that user behaviour is not completely unpredictable and in the long term is somehow correlated to the user’s performance in the past. </a:t>
            </a:r>
          </a:p>
          <a:p>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User Profiling Assumption</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smtClean="0"/>
              <a:t>Multiple radio access environments are fast becoming a necessity for future wireless telecommunications systems and result, in a large part, from the rapid deployment of a variety of access technologies over the past few years. </a:t>
            </a:r>
          </a:p>
          <a:p>
            <a:r>
              <a:rPr lang="en-GB" dirty="0" smtClean="0"/>
              <a:t>The realisation of multi-access environments that support different radio access technologies with the ability to switch to the “best” access based on both application requirements and user preferences, will greatly enhance the consumer experience. </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rmAutofit fontScale="90000"/>
          </a:bodyPr>
          <a:lstStyle/>
          <a:p>
            <a:pPr algn="ctr"/>
            <a:r>
              <a:rPr lang="en-GB" dirty="0" smtClean="0"/>
              <a:t>Radio access selection problem</a:t>
            </a:r>
            <a:r>
              <a:rPr lang="fa-IR" dirty="0" smtClean="0"/>
              <a:t/>
            </a:r>
            <a:br>
              <a:rPr lang="fa-IR" dirty="0" smtClean="0"/>
            </a:br>
            <a:r>
              <a:rPr lang="fa-IR" dirty="0" smtClean="0"/>
              <a:t>مسئله انتخاب دسترسی رادیویی</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checkerboard(across)">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“Access selection refers to the process of deciding over which access network to connect at any point in time”.</a:t>
            </a:r>
            <a:endParaRPr lang="fa-IR" dirty="0" smtClean="0"/>
          </a:p>
          <a:p>
            <a:r>
              <a:rPr lang="en-GB" dirty="0" smtClean="0"/>
              <a:t>Choosing the “best” radio access technology is not a trivial task and there are a number of parameters to take into account when selecting the “best” access. </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Access Selection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diamond(in)">
                                      <p:cBhvr>
                                        <p:cTn id="7"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smtClean="0"/>
              <a:t>Personal preferences</a:t>
            </a:r>
            <a:endParaRPr lang="fa-IR" dirty="0" smtClean="0"/>
          </a:p>
          <a:p>
            <a:r>
              <a:rPr lang="en-GB" dirty="0" smtClean="0"/>
              <a:t>Size and capabilities of the device</a:t>
            </a:r>
            <a:endParaRPr lang="fa-IR" dirty="0" smtClean="0"/>
          </a:p>
          <a:p>
            <a:r>
              <a:rPr lang="en-GB" dirty="0" smtClean="0"/>
              <a:t>Application requirements</a:t>
            </a:r>
            <a:endParaRPr lang="fa-IR" dirty="0" smtClean="0"/>
          </a:p>
          <a:p>
            <a:r>
              <a:rPr lang="en-GB" dirty="0" smtClean="0"/>
              <a:t>Security</a:t>
            </a:r>
            <a:endParaRPr lang="fa-IR" dirty="0" smtClean="0"/>
          </a:p>
          <a:p>
            <a:r>
              <a:rPr lang="en-GB" dirty="0" smtClean="0"/>
              <a:t>Operator or corporate policies</a:t>
            </a:r>
            <a:endParaRPr lang="fa-IR" dirty="0" smtClean="0"/>
          </a:p>
          <a:p>
            <a:r>
              <a:rPr lang="en-GB" dirty="0" smtClean="0"/>
              <a:t>Available network resources</a:t>
            </a:r>
            <a:endParaRPr lang="fa-IR" dirty="0" smtClean="0"/>
          </a:p>
          <a:p>
            <a:r>
              <a:rPr lang="en-GB" dirty="0" smtClean="0"/>
              <a:t>Network coverage</a:t>
            </a:r>
            <a:endParaRPr lang="fa-IR" dirty="0" smtClean="0"/>
          </a:p>
          <a:p>
            <a:pPr>
              <a:buNone/>
            </a:pPr>
            <a:r>
              <a:rPr lang="en-GB" dirty="0" smtClean="0"/>
              <a:t> are among the parameters that define the “best” access technology according to the Always Best Connected (ABC) concept. </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rmAutofit fontScale="90000"/>
          </a:bodyPr>
          <a:lstStyle/>
          <a:p>
            <a:pPr algn="ctr"/>
            <a:r>
              <a:rPr lang="en-GB" dirty="0" smtClean="0"/>
              <a:t>Access Selection</a:t>
            </a:r>
            <a:r>
              <a:rPr lang="fa-IR" dirty="0" smtClean="0"/>
              <a:t> </a:t>
            </a:r>
            <a:r>
              <a:rPr lang="en-GB" dirty="0" smtClean="0"/>
              <a:t>parameters</a:t>
            </a:r>
            <a:r>
              <a:rPr lang="fa-IR" dirty="0" smtClean="0"/>
              <a:t/>
            </a:r>
            <a:br>
              <a:rPr lang="fa-IR" dirty="0" smtClean="0"/>
            </a:br>
            <a:r>
              <a:rPr lang="fa-IR" dirty="0" smtClean="0"/>
              <a:t>پارامترهای انتخاب دسترسی</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714348" y="5143512"/>
            <a:ext cx="8229600" cy="1143000"/>
          </a:xfrm>
        </p:spPr>
        <p:txBody>
          <a:bodyPr>
            <a:noAutofit/>
          </a:bodyPr>
          <a:lstStyle/>
          <a:p>
            <a:r>
              <a:rPr lang="en-GB" sz="2400" dirty="0" smtClean="0"/>
              <a:t>Enabling multi-access services with the always best connected concept </a:t>
            </a:r>
            <a:endParaRPr lang="en-US" sz="2400" dirty="0"/>
          </a:p>
        </p:txBody>
      </p:sp>
      <p:pic>
        <p:nvPicPr>
          <p:cNvPr id="128002" name="Picture 2"/>
          <p:cNvPicPr>
            <a:picLocks noChangeAspect="1" noChangeArrowheads="1"/>
          </p:cNvPicPr>
          <p:nvPr/>
        </p:nvPicPr>
        <p:blipFill>
          <a:blip r:embed="rId3"/>
          <a:srcRect/>
          <a:stretch>
            <a:fillRect/>
          </a:stretch>
        </p:blipFill>
        <p:spPr bwMode="auto">
          <a:xfrm>
            <a:off x="500034" y="428604"/>
            <a:ext cx="8104117" cy="41259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1714480" y="5143520"/>
            <a:ext cx="5143536" cy="1143000"/>
          </a:xfrm>
        </p:spPr>
        <p:txBody>
          <a:bodyPr>
            <a:normAutofit/>
          </a:bodyPr>
          <a:lstStyle/>
          <a:p>
            <a:r>
              <a:rPr lang="en-GB" sz="3200" dirty="0" smtClean="0"/>
              <a:t>ABC end-user vision </a:t>
            </a:r>
            <a:endParaRPr lang="en-US" sz="3200" dirty="0"/>
          </a:p>
        </p:txBody>
      </p:sp>
      <p:pic>
        <p:nvPicPr>
          <p:cNvPr id="129026" name="Picture 2"/>
          <p:cNvPicPr>
            <a:picLocks noChangeAspect="1" noChangeArrowheads="1"/>
          </p:cNvPicPr>
          <p:nvPr/>
        </p:nvPicPr>
        <p:blipFill>
          <a:blip r:embed="rId3"/>
          <a:srcRect/>
          <a:stretch>
            <a:fillRect/>
          </a:stretch>
        </p:blipFill>
        <p:spPr bwMode="auto">
          <a:xfrm>
            <a:off x="1214414" y="1274762"/>
            <a:ext cx="7000094" cy="32972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smtClean="0"/>
          </a:p>
          <a:p>
            <a:endParaRPr lang="en-GB" dirty="0" smtClean="0"/>
          </a:p>
          <a:p>
            <a:r>
              <a:rPr lang="en-GB" dirty="0" smtClean="0"/>
              <a:t>Network and physical layer issues of access selection to maximize network performance have been the subject of study for many researchers, but access selection from a user perspective has received comparatively less attention in the literature. </a:t>
            </a:r>
          </a:p>
          <a:p>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a:xfrm>
            <a:off x="457200" y="274638"/>
            <a:ext cx="8329642" cy="1143000"/>
          </a:xfrm>
        </p:spPr>
        <p:txBody>
          <a:bodyPr>
            <a:noAutofit/>
          </a:bodyPr>
          <a:lstStyle/>
          <a:p>
            <a:pPr algn="ctr"/>
            <a:r>
              <a:rPr lang="en-GB" sz="3600" dirty="0" smtClean="0"/>
              <a:t>Access selection from user perspective</a:t>
            </a:r>
            <a:r>
              <a:rPr lang="fa-IR" sz="3600" dirty="0" smtClean="0"/>
              <a:t/>
            </a:r>
            <a:br>
              <a:rPr lang="fa-IR" sz="3600" dirty="0" smtClean="0"/>
            </a:br>
            <a:r>
              <a:rPr lang="fa-IR" sz="3600" dirty="0" smtClean="0"/>
              <a:t>انتخاب دسترسی از منظر کاربر </a:t>
            </a:r>
            <a:endParaRPr lang="en-US" sz="3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r" rtl="1"/>
            <a:r>
              <a:rPr lang="fa-IR" dirty="0" smtClean="0"/>
              <a:t>یک مثال از شخصی سازی</a:t>
            </a:r>
            <a:endParaRPr lang="en-US" dirty="0"/>
          </a:p>
        </p:txBody>
      </p:sp>
      <p:sp>
        <p:nvSpPr>
          <p:cNvPr id="5" name="Content Placeholder 1"/>
          <p:cNvSpPr>
            <a:spLocks noGrp="1"/>
          </p:cNvSpPr>
          <p:nvPr>
            <p:ph idx="1"/>
          </p:nvPr>
        </p:nvSpPr>
        <p:spPr>
          <a:xfrm>
            <a:off x="457200" y="1481328"/>
            <a:ext cx="8229600" cy="4525963"/>
          </a:xfrm>
        </p:spPr>
        <p:txBody>
          <a:bodyPr/>
          <a:lstStyle/>
          <a:p>
            <a:pPr algn="r" rtl="1"/>
            <a:endParaRPr lang="fa-IR" dirty="0" smtClean="0"/>
          </a:p>
          <a:p>
            <a:pPr algn="r" rtl="1"/>
            <a:endParaRPr lang="fa-IR" dirty="0" smtClean="0"/>
          </a:p>
          <a:p>
            <a:pPr algn="ctr" rtl="1">
              <a:buNone/>
            </a:pPr>
            <a:r>
              <a:rPr lang="en-GB" dirty="0" smtClean="0"/>
              <a:t>Amazon.com</a:t>
            </a:r>
          </a:p>
          <a:p>
            <a:pPr algn="ctr" rtl="1">
              <a:buNone/>
            </a:pPr>
            <a:endParaRPr lang="en-GB" dirty="0" smtClean="0"/>
          </a:p>
          <a:p>
            <a:pPr algn="ctr" rtl="1">
              <a:buNone/>
            </a:pPr>
            <a:r>
              <a:rPr lang="en-US" dirty="0" smtClean="0"/>
              <a:t>Online shopping from the earth's biggest selection of books, magazines, music, DVDs, videos, electronics, computers, software, apparel &amp; accessories, shoes, </a:t>
            </a:r>
            <a:r>
              <a:rPr lang="en-US" b="1" dirty="0" smtClean="0"/>
              <a:t>...</a:t>
            </a:r>
            <a:endParaRPr lang="en-US" dirty="0"/>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914400" y="5143512"/>
            <a:ext cx="8229600" cy="1143000"/>
          </a:xfrm>
        </p:spPr>
        <p:txBody>
          <a:bodyPr>
            <a:noAutofit/>
          </a:bodyPr>
          <a:lstStyle/>
          <a:p>
            <a:r>
              <a:rPr lang="en-GB" sz="2400" dirty="0" smtClean="0"/>
              <a:t>Interaction between Preference Model, Access Selector and User</a:t>
            </a:r>
            <a:endParaRPr lang="en-US" sz="2400" dirty="0"/>
          </a:p>
        </p:txBody>
      </p:sp>
      <p:sp>
        <p:nvSpPr>
          <p:cNvPr id="131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1073" name="Object 1"/>
          <p:cNvGraphicFramePr>
            <a:graphicFrameLocks noChangeAspect="1"/>
          </p:cNvGraphicFramePr>
          <p:nvPr/>
        </p:nvGraphicFramePr>
        <p:xfrm>
          <a:off x="1500166" y="113891"/>
          <a:ext cx="6858048" cy="5243935"/>
        </p:xfrm>
        <a:graphic>
          <a:graphicData uri="http://schemas.openxmlformats.org/presentationml/2006/ole">
            <p:oleObj spid="_x0000_s274434" name="Picture" r:id="rId4" imgW="4590288" imgH="3657600" progId="Word.Picture.8">
              <p:embed/>
            </p:oleObj>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The Bayesian approach has been chosen because the technique has been extensively applied to preference modelling in other domains such as information retrieval and web-based applications.</a:t>
            </a:r>
          </a:p>
          <a:p>
            <a:endParaRPr lang="en-GB" dirty="0" smtClean="0"/>
          </a:p>
          <a:p>
            <a:r>
              <a:rPr lang="en-GB" dirty="0" smtClean="0"/>
              <a:t> The dynamic and uncertain nature of users’ preferences suits probabilistic techniques and more specifically Bayesian networks. </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Bayesian approach</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blinds(horizontal)">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User preferences are users’ beliefs of what is better than the other.</a:t>
            </a:r>
          </a:p>
          <a:p>
            <a:r>
              <a:rPr lang="en-GB" dirty="0" smtClean="0"/>
              <a:t>This interpretation suits the Bayesian view of the probability that interprets probabilities as the “</a:t>
            </a:r>
            <a:r>
              <a:rPr lang="en-GB" dirty="0" smtClean="0">
                <a:solidFill>
                  <a:srgbClr val="FF0000"/>
                </a:solidFill>
              </a:rPr>
              <a:t>degree of belief</a:t>
            </a:r>
            <a:r>
              <a:rPr lang="en-GB" dirty="0" smtClean="0"/>
              <a:t>” about events in the world and data is used to strengthen, update or weaken these degrees of belief. </a:t>
            </a:r>
          </a:p>
          <a:p>
            <a:r>
              <a:rPr lang="en-GB" dirty="0" smtClean="0"/>
              <a:t>Bayesian networks are used for decision making under uncertainty. </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rmAutofit fontScale="90000"/>
          </a:bodyPr>
          <a:lstStyle/>
          <a:p>
            <a:pPr algn="ctr"/>
            <a:r>
              <a:rPr lang="en-GB" dirty="0" smtClean="0"/>
              <a:t>Nature of user preferences?</a:t>
            </a:r>
            <a:r>
              <a:rPr lang="fa-IR" dirty="0" smtClean="0"/>
              <a:t/>
            </a:r>
            <a:br>
              <a:rPr lang="fa-IR" dirty="0" smtClean="0"/>
            </a:br>
            <a:r>
              <a:rPr lang="fa-IR" dirty="0" smtClean="0"/>
              <a:t>طبیعت ترجیحات کاربر چیست؟</a:t>
            </a:r>
            <a:endParaRPr lang="en-US" dirty="0"/>
          </a:p>
        </p:txBody>
      </p:sp>
      <p:sp>
        <p:nvSpPr>
          <p:cNvPr id="6" name="Oval 5"/>
          <p:cNvSpPr/>
          <p:nvPr/>
        </p:nvSpPr>
        <p:spPr>
          <a:xfrm>
            <a:off x="6929454" y="4929198"/>
            <a:ext cx="1643074" cy="13573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e 6"/>
          <p:cNvSpPr/>
          <p:nvPr/>
        </p:nvSpPr>
        <p:spPr>
          <a:xfrm>
            <a:off x="6929454" y="4857760"/>
            <a:ext cx="1643074" cy="1428760"/>
          </a:xfrm>
          <a:prstGeom prst="pi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9" name="Straight Arrow Connector 8"/>
          <p:cNvCxnSpPr>
            <a:endCxn id="7" idx="0"/>
          </p:cNvCxnSpPr>
          <p:nvPr/>
        </p:nvCxnSpPr>
        <p:spPr>
          <a:xfrm>
            <a:off x="7786710" y="5572140"/>
            <a:ext cx="785818" cy="1588"/>
          </a:xfrm>
          <a:prstGeom prst="straightConnector1">
            <a:avLst/>
          </a:prstGeom>
          <a:ln w="76200">
            <a:solidFill>
              <a:schemeClr val="tx2"/>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62316"/>
          </a:xfrm>
        </p:spPr>
        <p:txBody>
          <a:bodyPr>
            <a:normAutofit fontScale="85000" lnSpcReduction="10000"/>
          </a:bodyPr>
          <a:lstStyle/>
          <a:p>
            <a:r>
              <a:rPr lang="en-GB" dirty="0" smtClean="0">
                <a:solidFill>
                  <a:srgbClr val="FF0000"/>
                </a:solidFill>
              </a:rPr>
              <a:t>First</a:t>
            </a:r>
            <a:r>
              <a:rPr lang="en-GB" dirty="0" smtClean="0"/>
              <a:t>, users have individual preferences in terms of affordable cost, acceptable quality of service and other selection parameters. </a:t>
            </a:r>
          </a:p>
          <a:p>
            <a:r>
              <a:rPr lang="en-GB" dirty="0" smtClean="0">
                <a:solidFill>
                  <a:srgbClr val="FF0000"/>
                </a:solidFill>
              </a:rPr>
              <a:t>Secondly</a:t>
            </a:r>
            <a:r>
              <a:rPr lang="en-GB" dirty="0" smtClean="0"/>
              <a:t>, preferences of a single user might change over time. For instance user’s cost expectation or expected level of quality of service is subject to change. </a:t>
            </a:r>
          </a:p>
          <a:p>
            <a:r>
              <a:rPr lang="en-GB" dirty="0" smtClean="0">
                <a:solidFill>
                  <a:srgbClr val="FF0000"/>
                </a:solidFill>
              </a:rPr>
              <a:t>Thirdly</a:t>
            </a:r>
            <a:r>
              <a:rPr lang="en-GB" dirty="0" smtClean="0"/>
              <a:t>, users make different tradeoffs between access selection parameters. For instance, one user might value reputation statistics greatly and choose a high profile access network even with a higher price, and another user might not trust reputation statistics and choose the less expensive offer regardless of access network reputation. </a:t>
            </a:r>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Autofit/>
          </a:bodyPr>
          <a:lstStyle/>
          <a:p>
            <a:pPr algn="ctr"/>
            <a:r>
              <a:rPr lang="en-GB" sz="2800" dirty="0" smtClean="0"/>
              <a:t>The uncertainty in the access selection problem domain comes from four aspects</a:t>
            </a:r>
            <a:r>
              <a:rPr lang="fa-IR" sz="2800" dirty="0" smtClean="0"/>
              <a:t/>
            </a:r>
            <a:br>
              <a:rPr lang="fa-IR" sz="2800" dirty="0" smtClean="0"/>
            </a:br>
            <a:r>
              <a:rPr lang="fa-IR" sz="2800" dirty="0" smtClean="0"/>
              <a:t>ریشه های عدم قطعیت در مسئله انتخاب دسترسی</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linds(horizontal)">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5186370" cy="4733753"/>
          </a:xfrm>
        </p:spPr>
        <p:txBody>
          <a:bodyPr>
            <a:normAutofit fontScale="92500"/>
          </a:bodyPr>
          <a:lstStyle/>
          <a:p>
            <a:r>
              <a:rPr lang="en-GB" dirty="0" smtClean="0">
                <a:solidFill>
                  <a:srgbClr val="FF0000"/>
                </a:solidFill>
              </a:rPr>
              <a:t>Finally</a:t>
            </a:r>
            <a:r>
              <a:rPr lang="en-GB" dirty="0" smtClean="0"/>
              <a:t>, user preferences in terms of cost and quality of service vary depending on the current user context. As an example, a user might value quality of service regardless of cost in the business context, but the same individual might want to minimise the cost without considering the quality of service in a leisure context. </a:t>
            </a:r>
            <a:endParaRPr lang="en-US" dirty="0" smtClean="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noAutofit/>
          </a:bodyPr>
          <a:lstStyle/>
          <a:p>
            <a:pPr algn="ctr"/>
            <a:r>
              <a:rPr lang="en-GB" sz="2800" dirty="0" smtClean="0"/>
              <a:t>The uncertainty in the access selection problem domain comes from four aspects</a:t>
            </a:r>
            <a:r>
              <a:rPr lang="fa-IR" sz="2800" dirty="0" smtClean="0"/>
              <a:t/>
            </a:r>
            <a:br>
              <a:rPr lang="fa-IR" sz="2800" dirty="0" smtClean="0"/>
            </a:br>
            <a:r>
              <a:rPr lang="fa-IR" sz="2800" dirty="0" smtClean="0"/>
              <a:t> ریشه های عدم قطعیت در مسئله انتخاب دسترسی</a:t>
            </a:r>
            <a:endParaRPr lang="en-US" sz="2800" dirty="0"/>
          </a:p>
        </p:txBody>
      </p:sp>
      <p:pic>
        <p:nvPicPr>
          <p:cNvPr id="6" name="Picture 5" descr="BUSINESSMAN.jpg"/>
          <p:cNvPicPr>
            <a:picLocks noChangeAspect="1"/>
          </p:cNvPicPr>
          <p:nvPr/>
        </p:nvPicPr>
        <p:blipFill>
          <a:blip r:embed="rId3"/>
          <a:stretch>
            <a:fillRect/>
          </a:stretch>
        </p:blipFill>
        <p:spPr>
          <a:xfrm>
            <a:off x="5646476" y="1500174"/>
            <a:ext cx="3117585" cy="2344738"/>
          </a:xfrm>
          <a:prstGeom prst="rect">
            <a:avLst/>
          </a:prstGeom>
        </p:spPr>
      </p:pic>
      <p:pic>
        <p:nvPicPr>
          <p:cNvPr id="7" name="Picture 6" descr="kids_n_parents1.jpg"/>
          <p:cNvPicPr>
            <a:picLocks noChangeAspect="1"/>
          </p:cNvPicPr>
          <p:nvPr/>
        </p:nvPicPr>
        <p:blipFill>
          <a:blip r:embed="rId4"/>
          <a:stretch>
            <a:fillRect/>
          </a:stretch>
        </p:blipFill>
        <p:spPr>
          <a:xfrm>
            <a:off x="5643570" y="4125520"/>
            <a:ext cx="3128967" cy="2346726"/>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dirty="0" smtClean="0"/>
              <a:t>The Bayesian network formalism was invented to allow efficient representation of, and rigorous reasoning with, uncertain knowledge.</a:t>
            </a:r>
          </a:p>
          <a:p>
            <a:r>
              <a:rPr lang="en-GB" dirty="0" smtClean="0"/>
              <a:t>Bayesian networks can be applied in virtually unlimited applications and domains such as:</a:t>
            </a:r>
          </a:p>
          <a:p>
            <a:pPr lvl="1"/>
            <a:r>
              <a:rPr lang="en-GB" dirty="0" smtClean="0"/>
              <a:t>Diagnosis</a:t>
            </a:r>
          </a:p>
          <a:p>
            <a:pPr lvl="1"/>
            <a:r>
              <a:rPr lang="en-GB" dirty="0" smtClean="0"/>
              <a:t>Forecasting</a:t>
            </a:r>
            <a:endParaRPr lang="en-GB" dirty="0" smtClean="0"/>
          </a:p>
          <a:p>
            <a:pPr lvl="1"/>
            <a:r>
              <a:rPr lang="en-GB" dirty="0" smtClean="0"/>
              <a:t>Sensor fusion</a:t>
            </a:r>
          </a:p>
          <a:p>
            <a:pPr lvl="1"/>
            <a:r>
              <a:rPr lang="en-GB" dirty="0" smtClean="0"/>
              <a:t>Manufacturing control.</a:t>
            </a:r>
          </a:p>
          <a:p>
            <a:pPr>
              <a:buNone/>
            </a:pPr>
            <a:endParaRPr lang="en-GB" dirty="0" smtClean="0"/>
          </a:p>
          <a:p>
            <a:pPr>
              <a:buNone/>
            </a:pPr>
            <a:r>
              <a:rPr lang="en-GB" dirty="0" smtClean="0"/>
              <a:t> They “now dominate AI research on uncertain reasoning” </a:t>
            </a:r>
            <a:r>
              <a:rPr lang="en-GB" dirty="0" smtClean="0"/>
              <a:t> [Russell</a:t>
            </a:r>
            <a:r>
              <a:rPr lang="en-GB" dirty="0" smtClean="0"/>
              <a:t> &amp; </a:t>
            </a:r>
            <a:r>
              <a:rPr lang="en-GB" dirty="0" err="1" smtClean="0"/>
              <a:t>Norvig</a:t>
            </a:r>
            <a:r>
              <a:rPr lang="en-GB" dirty="0" smtClean="0"/>
              <a:t> book on AI]</a:t>
            </a:r>
            <a:endParaRPr lang="en-GB" dirty="0" smtClean="0"/>
          </a:p>
          <a:p>
            <a:endParaRPr lang="en-US" dirty="0"/>
          </a:p>
        </p:txBody>
      </p:sp>
      <p:sp>
        <p:nvSpPr>
          <p:cNvPr id="3" name="Title 2"/>
          <p:cNvSpPr>
            <a:spLocks noGrp="1"/>
          </p:cNvSpPr>
          <p:nvPr>
            <p:ph type="title"/>
          </p:nvPr>
        </p:nvSpPr>
        <p:spPr/>
        <p:txBody>
          <a:bodyPr/>
          <a:lstStyle/>
          <a:p>
            <a:r>
              <a:rPr lang="en-GB" dirty="0" smtClean="0"/>
              <a:t>Bayesian Network</a:t>
            </a:r>
            <a:r>
              <a:rPr lang="fa-IR" dirty="0" smtClean="0"/>
              <a:t> شبکه بیزین  </a:t>
            </a:r>
            <a:endParaRPr lang="en-US" dirty="0"/>
          </a:p>
        </p:txBody>
      </p:sp>
      <p:sp>
        <p:nvSpPr>
          <p:cNvPr id="6" name="Footer Placeholder 5"/>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blinds(horizontal)">
                                      <p:cBhvr>
                                        <p:cTn id="16" dur="500"/>
                                        <p:tgtEl>
                                          <p:spTgt spid="2">
                                            <p:txEl>
                                              <p:pRg st="4" end="4"/>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blinds(horizontal)">
                                      <p:cBhvr>
                                        <p:cTn id="19" dur="500"/>
                                        <p:tgtEl>
                                          <p:spTgt spid="2">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2">
                                            <p:txEl>
                                              <p:pRg st="7" end="7"/>
                                            </p:txEl>
                                          </p:spTgt>
                                        </p:tgtEl>
                                        <p:attrNameLst>
                                          <p:attrName>style.visibility</p:attrName>
                                        </p:attrNameLst>
                                      </p:cBhvr>
                                      <p:to>
                                        <p:strVal val="visible"/>
                                      </p:to>
                                    </p:set>
                                    <p:animEffect transition="in" filter="blinds(horizontal)">
                                      <p:cBhvr>
                                        <p:cTn id="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9"/>
            <a:ext cx="8229600" cy="3162117"/>
          </a:xfrm>
        </p:spPr>
        <p:txBody>
          <a:bodyPr>
            <a:normAutofit/>
          </a:bodyPr>
          <a:lstStyle/>
          <a:p>
            <a:r>
              <a:rPr lang="en-GB" dirty="0" smtClean="0"/>
              <a:t>A Bayesian network consists of a directed acyclic graph (DAG) with the set of variables and conditional probability tables (CPTs) of </a:t>
            </a:r>
            <a:r>
              <a:rPr lang="en-GB" i="1" dirty="0" smtClean="0"/>
              <a:t>P(A|B</a:t>
            </a:r>
            <a:r>
              <a:rPr lang="en-GB" i="1" baseline="-25000" dirty="0" smtClean="0"/>
              <a:t>1</a:t>
            </a:r>
            <a:r>
              <a:rPr lang="en-GB" i="1" dirty="0" smtClean="0"/>
              <a:t>, B</a:t>
            </a:r>
            <a:r>
              <a:rPr lang="en-GB" i="1" baseline="-25000" dirty="0" smtClean="0"/>
              <a:t>2</a:t>
            </a:r>
            <a:r>
              <a:rPr lang="en-GB" i="1" dirty="0" smtClean="0"/>
              <a:t>, …, </a:t>
            </a:r>
            <a:r>
              <a:rPr lang="en-GB" i="1" dirty="0" err="1" smtClean="0"/>
              <a:t>B</a:t>
            </a:r>
            <a:r>
              <a:rPr lang="en-GB" i="1" baseline="-25000" dirty="0" err="1" smtClean="0"/>
              <a:t>n</a:t>
            </a:r>
            <a:r>
              <a:rPr lang="en-GB" i="1" dirty="0" smtClean="0"/>
              <a:t>)</a:t>
            </a:r>
            <a:r>
              <a:rPr lang="en-GB" dirty="0" smtClean="0"/>
              <a:t>, associated with each variable. B</a:t>
            </a:r>
            <a:r>
              <a:rPr lang="en-GB" baseline="-25000" dirty="0" smtClean="0"/>
              <a:t>i</a:t>
            </a:r>
            <a:r>
              <a:rPr lang="en-GB" dirty="0" smtClean="0"/>
              <a:t> terms are parents of A and each variable has a finite set of mutually exclusive states.</a:t>
            </a:r>
          </a:p>
          <a:p>
            <a:pPr>
              <a:buNone/>
            </a:pPr>
            <a:endParaRPr lang="en-GB" dirty="0" smtClean="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Bayesian Network</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Bayesian Network</a:t>
            </a:r>
            <a:endParaRPr lang="en-US" dirty="0"/>
          </a:p>
        </p:txBody>
      </p:sp>
      <p:sp>
        <p:nvSpPr>
          <p:cNvPr id="196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6609" name="Object 1"/>
          <p:cNvGraphicFramePr>
            <a:graphicFrameLocks noChangeAspect="1"/>
          </p:cNvGraphicFramePr>
          <p:nvPr/>
        </p:nvGraphicFramePr>
        <p:xfrm>
          <a:off x="2109785" y="2714620"/>
          <a:ext cx="5353573" cy="862016"/>
        </p:xfrm>
        <a:graphic>
          <a:graphicData uri="http://schemas.openxmlformats.org/presentationml/2006/ole">
            <p:oleObj spid="_x0000_s196609" name="Equation" r:id="rId4" imgW="2438400" imgH="431800" progId="Equation.3">
              <p:embed/>
            </p:oleObj>
          </a:graphicData>
        </a:graphic>
      </p:graphicFrame>
      <p:sp>
        <p:nvSpPr>
          <p:cNvPr id="19661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6611" name="Object 3"/>
          <p:cNvGraphicFramePr>
            <a:graphicFrameLocks noChangeAspect="1"/>
          </p:cNvGraphicFramePr>
          <p:nvPr/>
        </p:nvGraphicFramePr>
        <p:xfrm>
          <a:off x="3507127" y="5429264"/>
          <a:ext cx="4493897" cy="785818"/>
        </p:xfrm>
        <a:graphic>
          <a:graphicData uri="http://schemas.openxmlformats.org/presentationml/2006/ole">
            <p:oleObj spid="_x0000_s196611" name="Equation" r:id="rId5" imgW="1892300" imgH="355600" progId="Equation.3">
              <p:embed/>
            </p:oleObj>
          </a:graphicData>
        </a:graphic>
      </p:graphicFrame>
      <p:sp>
        <p:nvSpPr>
          <p:cNvPr id="9" name="Content Placeholder 1"/>
          <p:cNvSpPr>
            <a:spLocks noGrp="1"/>
          </p:cNvSpPr>
          <p:nvPr>
            <p:ph idx="1"/>
          </p:nvPr>
        </p:nvSpPr>
        <p:spPr>
          <a:xfrm>
            <a:off x="457200" y="1481329"/>
            <a:ext cx="8229600" cy="1661919"/>
          </a:xfrm>
        </p:spPr>
        <p:txBody>
          <a:bodyPr>
            <a:normAutofit/>
          </a:bodyPr>
          <a:lstStyle/>
          <a:p>
            <a:r>
              <a:rPr lang="en-GB" dirty="0" smtClean="0"/>
              <a:t>The joint probability of the variables can be calculated by the chain rule for Bayesian networks as follows:</a:t>
            </a:r>
            <a:endParaRPr lang="en-US" dirty="0" smtClean="0"/>
          </a:p>
          <a:p>
            <a:endParaRPr lang="en-GB" dirty="0" smtClean="0"/>
          </a:p>
          <a:p>
            <a:pPr>
              <a:buNone/>
            </a:pPr>
            <a:endParaRPr lang="en-GB" dirty="0" smtClean="0"/>
          </a:p>
        </p:txBody>
      </p:sp>
      <p:sp>
        <p:nvSpPr>
          <p:cNvPr id="10" name="Content Placeholder 1"/>
          <p:cNvSpPr txBox="1">
            <a:spLocks/>
          </p:cNvSpPr>
          <p:nvPr/>
        </p:nvSpPr>
        <p:spPr>
          <a:xfrm>
            <a:off x="609600" y="3767345"/>
            <a:ext cx="8229600" cy="1661919"/>
          </a:xfrm>
          <a:prstGeom prst="rect">
            <a:avLst/>
          </a:prstGeom>
        </p:spPr>
        <p:txBody>
          <a:bodyPr vert="horz">
            <a:normAutofit fontScale="85000" lnSpcReduction="10000"/>
          </a:bodyPr>
          <a:lstStyle/>
          <a:p>
            <a:pPr marL="365760" lvl="0" indent="-256032">
              <a:spcBef>
                <a:spcPts val="400"/>
              </a:spcBef>
              <a:buClr>
                <a:schemeClr val="accent1"/>
              </a:buClr>
              <a:buSzPct val="68000"/>
              <a:buFont typeface="Wingdings 3"/>
              <a:buChar char=""/>
            </a:pPr>
            <a:r>
              <a:rPr lang="en-GB" sz="2800" dirty="0" smtClean="0"/>
              <a:t>The structure of the Bayesian network itself can answer questions on dependence between variables. The most common task to be performed with Bayesian networks is probabilistic inference. </a:t>
            </a:r>
            <a:endParaRPr kumimoji="0" lang="en-GB" sz="2700" b="0" i="0" u="none" strike="noStrike" kern="1200" cap="none" spc="0" normalizeH="0" baseline="0" noProof="0" dirty="0" smtClean="0">
              <a:ln>
                <a:noFill/>
              </a:ln>
              <a:solidFill>
                <a:schemeClr val="tx1"/>
              </a:solidFill>
              <a:effectLst/>
              <a:uLnTx/>
              <a:uFillTx/>
              <a:latin typeface="+mn-lt"/>
              <a:ea typeface="+mn-ea"/>
              <a:cs typeface="+mn-cs"/>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GB" sz="27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linds(horizontal)">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6611"/>
                                        </p:tgtEl>
                                        <p:attrNameLst>
                                          <p:attrName>style.visibility</p:attrName>
                                        </p:attrNameLst>
                                      </p:cBhvr>
                                      <p:to>
                                        <p:strVal val="visible"/>
                                      </p:to>
                                    </p:set>
                                    <p:animEffect transition="in" filter="blinds(horizontal)">
                                      <p:cBhvr>
                                        <p:cTn id="12" dur="500"/>
                                        <p:tgtEl>
                                          <p:spTgt spid="1966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GB" i="1" dirty="0" err="1" smtClean="0"/>
              <a:t>X</a:t>
            </a:r>
            <a:r>
              <a:rPr lang="en-GB" i="1" baseline="-25000" dirty="0" err="1" smtClean="0"/>
              <a:t>j</a:t>
            </a:r>
            <a:r>
              <a:rPr lang="en-GB" dirty="0" smtClean="0"/>
              <a:t> is a set of observed variables. They are also called information variables or predictive attributes.</a:t>
            </a:r>
            <a:endParaRPr lang="en-US" dirty="0" smtClean="0"/>
          </a:p>
          <a:p>
            <a:r>
              <a:rPr lang="en-GB" i="1" dirty="0" smtClean="0"/>
              <a:t>X</a:t>
            </a:r>
            <a:r>
              <a:rPr lang="en-GB" i="1" baseline="-25000" dirty="0" smtClean="0"/>
              <a:t>i</a:t>
            </a:r>
            <a:r>
              <a:rPr lang="en-GB" dirty="0" smtClean="0"/>
              <a:t> represents a set of hidden variables for which we are interested in calculating probabilities. They are also called hypothesis variables or target attributes. Observation of hypothesis variables is either impossible or too costly. </a:t>
            </a:r>
          </a:p>
          <a:p>
            <a:r>
              <a:rPr lang="en-GB" i="1" dirty="0" err="1" smtClean="0"/>
              <a:t>X</a:t>
            </a:r>
            <a:r>
              <a:rPr lang="en-GB" i="1" baseline="-25000" dirty="0" err="1" smtClean="0"/>
              <a:t>k</a:t>
            </a:r>
            <a:r>
              <a:rPr lang="en-GB" dirty="0" smtClean="0"/>
              <a:t> are mediating variables. These variables are introduced for a special purpose. For instance they can be introduced to facilitate the acquisition of conditional probabilities.</a:t>
            </a:r>
            <a:endParaRPr lang="en-US" dirty="0" smtClean="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graphicFrame>
        <p:nvGraphicFramePr>
          <p:cNvPr id="236546" name="Object 2"/>
          <p:cNvGraphicFramePr>
            <a:graphicFrameLocks noChangeAspect="1"/>
          </p:cNvGraphicFramePr>
          <p:nvPr/>
        </p:nvGraphicFramePr>
        <p:xfrm>
          <a:off x="2285984" y="500042"/>
          <a:ext cx="4494212" cy="785813"/>
        </p:xfrm>
        <a:graphic>
          <a:graphicData uri="http://schemas.openxmlformats.org/presentationml/2006/ole">
            <p:oleObj spid="_x0000_s236546" name="Equation" r:id="rId4" imgW="1892300" imgH="355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ox(in)">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box(in)">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err="1" smtClean="0"/>
              <a:t>Baye’s</a:t>
            </a:r>
            <a:r>
              <a:rPr lang="en-GB" dirty="0" smtClean="0"/>
              <a:t> </a:t>
            </a:r>
            <a:r>
              <a:rPr lang="en-GB" dirty="0" err="1" smtClean="0"/>
              <a:t>Theoreme</a:t>
            </a:r>
            <a:endParaRPr lang="en-US" dirty="0"/>
          </a:p>
        </p:txBody>
      </p:sp>
      <p:sp>
        <p:nvSpPr>
          <p:cNvPr id="19456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4563" name="Object 3"/>
          <p:cNvGraphicFramePr>
            <a:graphicFrameLocks noChangeAspect="1"/>
          </p:cNvGraphicFramePr>
          <p:nvPr/>
        </p:nvGraphicFramePr>
        <p:xfrm>
          <a:off x="1785919" y="1357298"/>
          <a:ext cx="5357849" cy="948518"/>
        </p:xfrm>
        <a:graphic>
          <a:graphicData uri="http://schemas.openxmlformats.org/presentationml/2006/ole">
            <p:oleObj spid="_x0000_s194563" name="Equation" r:id="rId4" imgW="2159000" imgH="419100" progId="Equation.3">
              <p:embed/>
            </p:oleObj>
          </a:graphicData>
        </a:graphic>
      </p:graphicFrame>
      <p:pic>
        <p:nvPicPr>
          <p:cNvPr id="8" name="Picture 7" descr="Thomas_Bayes.gif"/>
          <p:cNvPicPr>
            <a:picLocks noChangeAspect="1"/>
          </p:cNvPicPr>
          <p:nvPr/>
        </p:nvPicPr>
        <p:blipFill>
          <a:blip r:embed="rId5"/>
          <a:stretch>
            <a:fillRect/>
          </a:stretch>
        </p:blipFill>
        <p:spPr>
          <a:xfrm>
            <a:off x="6553224" y="3967866"/>
            <a:ext cx="2162180" cy="2318654"/>
          </a:xfrm>
          <a:prstGeom prst="rect">
            <a:avLst/>
          </a:prstGeom>
        </p:spPr>
      </p:pic>
      <p:sp>
        <p:nvSpPr>
          <p:cNvPr id="9" name="Rectangle 8"/>
          <p:cNvSpPr/>
          <p:nvPr/>
        </p:nvSpPr>
        <p:spPr>
          <a:xfrm>
            <a:off x="857224" y="3500438"/>
            <a:ext cx="6000792" cy="2677656"/>
          </a:xfrm>
          <a:prstGeom prst="rect">
            <a:avLst/>
          </a:prstGeom>
        </p:spPr>
        <p:txBody>
          <a:bodyPr wrap="square">
            <a:spAutoFit/>
          </a:bodyPr>
          <a:lstStyle/>
          <a:p>
            <a:r>
              <a:rPr lang="en-GB" sz="2400" i="1" dirty="0" smtClean="0"/>
              <a:t>P(H|E,C)</a:t>
            </a:r>
            <a:r>
              <a:rPr lang="en-GB" sz="2400" dirty="0" smtClean="0"/>
              <a:t> represents the posterior probability of the hypothesis given the evidence.</a:t>
            </a:r>
            <a:endParaRPr lang="fa-IR" sz="2400" dirty="0" smtClean="0"/>
          </a:p>
          <a:p>
            <a:r>
              <a:rPr lang="en-GB" sz="2400" i="1" dirty="0" smtClean="0"/>
              <a:t>P(E|H)</a:t>
            </a:r>
            <a:r>
              <a:rPr lang="en-GB" sz="2400" dirty="0" smtClean="0"/>
              <a:t> is the likelihood of the evidence given the hypothesis. </a:t>
            </a:r>
            <a:r>
              <a:rPr lang="en-GB" sz="2400" i="1" dirty="0" smtClean="0"/>
              <a:t>P(H)</a:t>
            </a:r>
            <a:r>
              <a:rPr lang="en-GB" sz="2400" dirty="0" smtClean="0"/>
              <a:t> represents the prior probability of the hypothesis and </a:t>
            </a:r>
            <a:r>
              <a:rPr lang="en-GB" sz="2400" i="1" dirty="0" smtClean="0"/>
              <a:t>P(E)</a:t>
            </a:r>
            <a:r>
              <a:rPr lang="en-GB" sz="2400" dirty="0" smtClean="0"/>
              <a:t> is the normalising constant.</a:t>
            </a:r>
            <a:endParaRPr lang="en-US" sz="2400" dirty="0"/>
          </a:p>
        </p:txBody>
      </p:sp>
      <p:sp>
        <p:nvSpPr>
          <p:cNvPr id="10" name="Rectangle 9"/>
          <p:cNvSpPr/>
          <p:nvPr/>
        </p:nvSpPr>
        <p:spPr>
          <a:xfrm>
            <a:off x="714348" y="2228671"/>
            <a:ext cx="7572428" cy="1200329"/>
          </a:xfrm>
          <a:prstGeom prst="rect">
            <a:avLst/>
          </a:prstGeom>
        </p:spPr>
        <p:txBody>
          <a:bodyPr wrap="square">
            <a:spAutoFit/>
          </a:bodyPr>
          <a:lstStyle/>
          <a:p>
            <a:r>
              <a:rPr lang="en-GB" sz="2400" dirty="0" smtClean="0"/>
              <a:t>Using the </a:t>
            </a:r>
            <a:r>
              <a:rPr lang="en-GB" sz="2400" dirty="0" err="1" smtClean="0"/>
              <a:t>Bayes</a:t>
            </a:r>
            <a:r>
              <a:rPr lang="en-GB" sz="2400" dirty="0" smtClean="0"/>
              <a:t>’ theorem we can update our belief in hypothesis </a:t>
            </a:r>
            <a:r>
              <a:rPr lang="en-GB" sz="2400" i="1" dirty="0" smtClean="0"/>
              <a:t>H</a:t>
            </a:r>
            <a:r>
              <a:rPr lang="en-GB" sz="2400" dirty="0" smtClean="0"/>
              <a:t> given an additional evidence </a:t>
            </a:r>
            <a:r>
              <a:rPr lang="en-GB" sz="2400" i="1" dirty="0" smtClean="0"/>
              <a:t>E</a:t>
            </a:r>
            <a:r>
              <a:rPr lang="en-GB" sz="2400" dirty="0" smtClean="0"/>
              <a:t> and the background context </a:t>
            </a:r>
            <a:r>
              <a:rPr lang="en-GB" sz="2400" i="1" dirty="0" smtClean="0"/>
              <a:t>C</a:t>
            </a:r>
            <a:r>
              <a:rPr lang="en-GB" sz="2400" dirty="0" smtClean="0"/>
              <a:t>. </a:t>
            </a:r>
            <a:endParaRPr lang="fa-I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diamond(in)">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diamond(in)">
                                      <p:cBhvr>
                                        <p:cTn id="17" dur="20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a:srcRect/>
          <a:stretch>
            <a:fillRect/>
          </a:stretch>
        </p:blipFill>
        <p:spPr bwMode="auto">
          <a:xfrm>
            <a:off x="66675" y="1243013"/>
            <a:ext cx="9010650" cy="4371975"/>
          </a:xfrm>
          <a:prstGeom prst="rect">
            <a:avLst/>
          </a:prstGeom>
          <a:noFill/>
          <a:ln w="9525">
            <a:noFill/>
            <a:miter lim="800000"/>
            <a:headEnd/>
            <a:tailEnd/>
          </a:ln>
          <a:effectLst/>
        </p:spPr>
      </p:pic>
      <p:sp>
        <p:nvSpPr>
          <p:cNvPr id="9" name="Freeform 8"/>
          <p:cNvSpPr/>
          <p:nvPr/>
        </p:nvSpPr>
        <p:spPr>
          <a:xfrm>
            <a:off x="5867172" y="3439886"/>
            <a:ext cx="3714682" cy="1917058"/>
          </a:xfrm>
          <a:custGeom>
            <a:avLst/>
            <a:gdLst>
              <a:gd name="connsiteX0" fmla="*/ 1926999 w 3714682"/>
              <a:gd name="connsiteY0" fmla="*/ 1465943 h 1917058"/>
              <a:gd name="connsiteX1" fmla="*/ 1491571 w 3714682"/>
              <a:gd name="connsiteY1" fmla="*/ 1378857 h 1917058"/>
              <a:gd name="connsiteX2" fmla="*/ 1273857 w 3714682"/>
              <a:gd name="connsiteY2" fmla="*/ 1349828 h 1917058"/>
              <a:gd name="connsiteX3" fmla="*/ 765857 w 3714682"/>
              <a:gd name="connsiteY3" fmla="*/ 1204685 h 1917058"/>
              <a:gd name="connsiteX4" fmla="*/ 490085 w 3714682"/>
              <a:gd name="connsiteY4" fmla="*/ 1103085 h 1917058"/>
              <a:gd name="connsiteX5" fmla="*/ 344942 w 3714682"/>
              <a:gd name="connsiteY5" fmla="*/ 1016000 h 1917058"/>
              <a:gd name="connsiteX6" fmla="*/ 170771 w 3714682"/>
              <a:gd name="connsiteY6" fmla="*/ 885371 h 1917058"/>
              <a:gd name="connsiteX7" fmla="*/ 127228 w 3714682"/>
              <a:gd name="connsiteY7" fmla="*/ 841828 h 1917058"/>
              <a:gd name="connsiteX8" fmla="*/ 69171 w 3714682"/>
              <a:gd name="connsiteY8" fmla="*/ 754743 h 1917058"/>
              <a:gd name="connsiteX9" fmla="*/ 54657 w 3714682"/>
              <a:gd name="connsiteY9" fmla="*/ 696685 h 1917058"/>
              <a:gd name="connsiteX10" fmla="*/ 11114 w 3714682"/>
              <a:gd name="connsiteY10" fmla="*/ 566057 h 1917058"/>
              <a:gd name="connsiteX11" fmla="*/ 40142 w 3714682"/>
              <a:gd name="connsiteY11" fmla="*/ 377371 h 1917058"/>
              <a:gd name="connsiteX12" fmla="*/ 83685 w 3714682"/>
              <a:gd name="connsiteY12" fmla="*/ 319314 h 1917058"/>
              <a:gd name="connsiteX13" fmla="*/ 214314 w 3714682"/>
              <a:gd name="connsiteY13" fmla="*/ 232228 h 1917058"/>
              <a:gd name="connsiteX14" fmla="*/ 301399 w 3714682"/>
              <a:gd name="connsiteY14" fmla="*/ 174171 h 1917058"/>
              <a:gd name="connsiteX15" fmla="*/ 548142 w 3714682"/>
              <a:gd name="connsiteY15" fmla="*/ 72571 h 1917058"/>
              <a:gd name="connsiteX16" fmla="*/ 751342 w 3714682"/>
              <a:gd name="connsiteY16" fmla="*/ 29028 h 1917058"/>
              <a:gd name="connsiteX17" fmla="*/ 983571 w 3714682"/>
              <a:gd name="connsiteY17" fmla="*/ 0 h 1917058"/>
              <a:gd name="connsiteX18" fmla="*/ 2072142 w 3714682"/>
              <a:gd name="connsiteY18" fmla="*/ 14514 h 1917058"/>
              <a:gd name="connsiteX19" fmla="*/ 2217285 w 3714682"/>
              <a:gd name="connsiteY19" fmla="*/ 43543 h 1917058"/>
              <a:gd name="connsiteX20" fmla="*/ 2420485 w 3714682"/>
              <a:gd name="connsiteY20" fmla="*/ 58057 h 1917058"/>
              <a:gd name="connsiteX21" fmla="*/ 2754314 w 3714682"/>
              <a:gd name="connsiteY21" fmla="*/ 101600 h 1917058"/>
              <a:gd name="connsiteX22" fmla="*/ 2899457 w 3714682"/>
              <a:gd name="connsiteY22" fmla="*/ 130628 h 1917058"/>
              <a:gd name="connsiteX23" fmla="*/ 3102657 w 3714682"/>
              <a:gd name="connsiteY23" fmla="*/ 145143 h 1917058"/>
              <a:gd name="connsiteX24" fmla="*/ 3349399 w 3714682"/>
              <a:gd name="connsiteY24" fmla="*/ 217714 h 1917058"/>
              <a:gd name="connsiteX25" fmla="*/ 3450999 w 3714682"/>
              <a:gd name="connsiteY25" fmla="*/ 275771 h 1917058"/>
              <a:gd name="connsiteX26" fmla="*/ 3639685 w 3714682"/>
              <a:gd name="connsiteY26" fmla="*/ 391885 h 1917058"/>
              <a:gd name="connsiteX27" fmla="*/ 3712257 w 3714682"/>
              <a:gd name="connsiteY27" fmla="*/ 493485 h 1917058"/>
              <a:gd name="connsiteX28" fmla="*/ 3683228 w 3714682"/>
              <a:gd name="connsiteY28" fmla="*/ 754743 h 1917058"/>
              <a:gd name="connsiteX29" fmla="*/ 3494542 w 3714682"/>
              <a:gd name="connsiteY29" fmla="*/ 914400 h 1917058"/>
              <a:gd name="connsiteX30" fmla="*/ 3378428 w 3714682"/>
              <a:gd name="connsiteY30" fmla="*/ 1001485 h 1917058"/>
              <a:gd name="connsiteX31" fmla="*/ 3131685 w 3714682"/>
              <a:gd name="connsiteY31" fmla="*/ 1132114 h 1917058"/>
              <a:gd name="connsiteX32" fmla="*/ 2899457 w 3714682"/>
              <a:gd name="connsiteY32" fmla="*/ 1219200 h 1917058"/>
              <a:gd name="connsiteX33" fmla="*/ 2623685 w 3714682"/>
              <a:gd name="connsiteY33" fmla="*/ 1320800 h 1917058"/>
              <a:gd name="connsiteX34" fmla="*/ 2376942 w 3714682"/>
              <a:gd name="connsiteY34" fmla="*/ 1451428 h 1917058"/>
              <a:gd name="connsiteX35" fmla="*/ 2246314 w 3714682"/>
              <a:gd name="connsiteY35" fmla="*/ 1465943 h 1917058"/>
              <a:gd name="connsiteX36" fmla="*/ 1941514 w 3714682"/>
              <a:gd name="connsiteY36" fmla="*/ 1567543 h 1917058"/>
              <a:gd name="connsiteX37" fmla="*/ 1694771 w 3714682"/>
              <a:gd name="connsiteY37" fmla="*/ 1640114 h 1917058"/>
              <a:gd name="connsiteX38" fmla="*/ 1346428 w 3714682"/>
              <a:gd name="connsiteY38" fmla="*/ 1785257 h 1917058"/>
              <a:gd name="connsiteX39" fmla="*/ 1215799 w 3714682"/>
              <a:gd name="connsiteY39" fmla="*/ 1843314 h 1917058"/>
              <a:gd name="connsiteX40" fmla="*/ 1056142 w 3714682"/>
              <a:gd name="connsiteY40" fmla="*/ 1915885 h 1917058"/>
              <a:gd name="connsiteX41" fmla="*/ 1041628 w 3714682"/>
              <a:gd name="connsiteY41" fmla="*/ 1915885 h 191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14682" h="1917058">
                <a:moveTo>
                  <a:pt x="1926999" y="1465943"/>
                </a:moveTo>
                <a:cubicBezTo>
                  <a:pt x="1756547" y="1380715"/>
                  <a:pt x="1881867" y="1435974"/>
                  <a:pt x="1491571" y="1378857"/>
                </a:cubicBezTo>
                <a:cubicBezTo>
                  <a:pt x="1419129" y="1368256"/>
                  <a:pt x="1346151" y="1361395"/>
                  <a:pt x="1273857" y="1349828"/>
                </a:cubicBezTo>
                <a:cubicBezTo>
                  <a:pt x="1078657" y="1318596"/>
                  <a:pt x="984023" y="1277407"/>
                  <a:pt x="765857" y="1204685"/>
                </a:cubicBezTo>
                <a:cubicBezTo>
                  <a:pt x="691558" y="1179919"/>
                  <a:pt x="566758" y="1143676"/>
                  <a:pt x="490085" y="1103085"/>
                </a:cubicBezTo>
                <a:cubicBezTo>
                  <a:pt x="440220" y="1076686"/>
                  <a:pt x="392787" y="1045903"/>
                  <a:pt x="344942" y="1016000"/>
                </a:cubicBezTo>
                <a:cubicBezTo>
                  <a:pt x="267269" y="967455"/>
                  <a:pt x="240411" y="947273"/>
                  <a:pt x="170771" y="885371"/>
                </a:cubicBezTo>
                <a:cubicBezTo>
                  <a:pt x="155429" y="871734"/>
                  <a:pt x="139830" y="858031"/>
                  <a:pt x="127228" y="841828"/>
                </a:cubicBezTo>
                <a:cubicBezTo>
                  <a:pt x="105809" y="814289"/>
                  <a:pt x="88523" y="783771"/>
                  <a:pt x="69171" y="754743"/>
                </a:cubicBezTo>
                <a:cubicBezTo>
                  <a:pt x="64333" y="735390"/>
                  <a:pt x="60965" y="715610"/>
                  <a:pt x="54657" y="696685"/>
                </a:cubicBezTo>
                <a:cubicBezTo>
                  <a:pt x="0" y="532714"/>
                  <a:pt x="45896" y="705189"/>
                  <a:pt x="11114" y="566057"/>
                </a:cubicBezTo>
                <a:cubicBezTo>
                  <a:pt x="20790" y="503162"/>
                  <a:pt x="22186" y="438421"/>
                  <a:pt x="40142" y="377371"/>
                </a:cubicBezTo>
                <a:cubicBezTo>
                  <a:pt x="46968" y="354163"/>
                  <a:pt x="66580" y="336419"/>
                  <a:pt x="83685" y="319314"/>
                </a:cubicBezTo>
                <a:cubicBezTo>
                  <a:pt x="159117" y="243883"/>
                  <a:pt x="138352" y="277806"/>
                  <a:pt x="214314" y="232228"/>
                </a:cubicBezTo>
                <a:cubicBezTo>
                  <a:pt x="244230" y="214278"/>
                  <a:pt x="271483" y="192120"/>
                  <a:pt x="301399" y="174171"/>
                </a:cubicBezTo>
                <a:cubicBezTo>
                  <a:pt x="360120" y="138939"/>
                  <a:pt x="524915" y="78378"/>
                  <a:pt x="548142" y="72571"/>
                </a:cubicBezTo>
                <a:cubicBezTo>
                  <a:pt x="635656" y="50693"/>
                  <a:pt x="667060" y="39563"/>
                  <a:pt x="751342" y="29028"/>
                </a:cubicBezTo>
                <a:lnTo>
                  <a:pt x="983571" y="0"/>
                </a:lnTo>
                <a:cubicBezTo>
                  <a:pt x="1346428" y="4838"/>
                  <a:pt x="1709479" y="1714"/>
                  <a:pt x="2072142" y="14514"/>
                </a:cubicBezTo>
                <a:cubicBezTo>
                  <a:pt x="2121450" y="16254"/>
                  <a:pt x="2168327" y="37423"/>
                  <a:pt x="2217285" y="43543"/>
                </a:cubicBezTo>
                <a:cubicBezTo>
                  <a:pt x="2284667" y="51966"/>
                  <a:pt x="2352752" y="53219"/>
                  <a:pt x="2420485" y="58057"/>
                </a:cubicBezTo>
                <a:cubicBezTo>
                  <a:pt x="2707054" y="121738"/>
                  <a:pt x="2370139" y="53578"/>
                  <a:pt x="2754314" y="101600"/>
                </a:cubicBezTo>
                <a:cubicBezTo>
                  <a:pt x="2803272" y="107720"/>
                  <a:pt x="2850499" y="124508"/>
                  <a:pt x="2899457" y="130628"/>
                </a:cubicBezTo>
                <a:cubicBezTo>
                  <a:pt x="2966839" y="139051"/>
                  <a:pt x="3034924" y="140305"/>
                  <a:pt x="3102657" y="145143"/>
                </a:cubicBezTo>
                <a:cubicBezTo>
                  <a:pt x="3181944" y="164964"/>
                  <a:pt x="3274517" y="184953"/>
                  <a:pt x="3349399" y="217714"/>
                </a:cubicBezTo>
                <a:cubicBezTo>
                  <a:pt x="3385135" y="233348"/>
                  <a:pt x="3416655" y="257278"/>
                  <a:pt x="3450999" y="275771"/>
                </a:cubicBezTo>
                <a:cubicBezTo>
                  <a:pt x="3537255" y="322217"/>
                  <a:pt x="3560475" y="320596"/>
                  <a:pt x="3639685" y="391885"/>
                </a:cubicBezTo>
                <a:cubicBezTo>
                  <a:pt x="3654683" y="405383"/>
                  <a:pt x="3697940" y="472010"/>
                  <a:pt x="3712257" y="493485"/>
                </a:cubicBezTo>
                <a:cubicBezTo>
                  <a:pt x="3702581" y="580571"/>
                  <a:pt x="3714682" y="672961"/>
                  <a:pt x="3683228" y="754743"/>
                </a:cubicBezTo>
                <a:cubicBezTo>
                  <a:pt x="3650063" y="840973"/>
                  <a:pt x="3561018" y="868378"/>
                  <a:pt x="3494542" y="914400"/>
                </a:cubicBezTo>
                <a:cubicBezTo>
                  <a:pt x="3454764" y="941939"/>
                  <a:pt x="3418683" y="974648"/>
                  <a:pt x="3378428" y="1001485"/>
                </a:cubicBezTo>
                <a:cubicBezTo>
                  <a:pt x="3321489" y="1039444"/>
                  <a:pt x="3184655" y="1107187"/>
                  <a:pt x="3131685" y="1132114"/>
                </a:cubicBezTo>
                <a:cubicBezTo>
                  <a:pt x="2913366" y="1234852"/>
                  <a:pt x="3157883" y="1112789"/>
                  <a:pt x="2899457" y="1219200"/>
                </a:cubicBezTo>
                <a:cubicBezTo>
                  <a:pt x="2629007" y="1330562"/>
                  <a:pt x="2958934" y="1229368"/>
                  <a:pt x="2623685" y="1320800"/>
                </a:cubicBezTo>
                <a:cubicBezTo>
                  <a:pt x="2536107" y="1379185"/>
                  <a:pt x="2487681" y="1418206"/>
                  <a:pt x="2376942" y="1451428"/>
                </a:cubicBezTo>
                <a:cubicBezTo>
                  <a:pt x="2334979" y="1464017"/>
                  <a:pt x="2289857" y="1461105"/>
                  <a:pt x="2246314" y="1465943"/>
                </a:cubicBezTo>
                <a:cubicBezTo>
                  <a:pt x="2144714" y="1499810"/>
                  <a:pt x="2044258" y="1537324"/>
                  <a:pt x="1941514" y="1567543"/>
                </a:cubicBezTo>
                <a:cubicBezTo>
                  <a:pt x="1859266" y="1591733"/>
                  <a:pt x="1775283" y="1610658"/>
                  <a:pt x="1694771" y="1640114"/>
                </a:cubicBezTo>
                <a:cubicBezTo>
                  <a:pt x="1576638" y="1683333"/>
                  <a:pt x="1462228" y="1736130"/>
                  <a:pt x="1346428" y="1785257"/>
                </a:cubicBezTo>
                <a:cubicBezTo>
                  <a:pt x="1302562" y="1803867"/>
                  <a:pt x="1258418" y="1822004"/>
                  <a:pt x="1215799" y="1843314"/>
                </a:cubicBezTo>
                <a:cubicBezTo>
                  <a:pt x="1165753" y="1868337"/>
                  <a:pt x="1112541" y="1901786"/>
                  <a:pt x="1056142" y="1915885"/>
                </a:cubicBezTo>
                <a:cubicBezTo>
                  <a:pt x="1051448" y="1917058"/>
                  <a:pt x="1046466" y="1915885"/>
                  <a:pt x="1041628" y="191588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Footer Placeholder 10"/>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lstStyle/>
          <a:p>
            <a:pPr algn="r" rtl="1"/>
            <a:r>
              <a:rPr lang="fa-IR" dirty="0" smtClean="0"/>
              <a:t>مثال استارت اتومبیل</a:t>
            </a:r>
            <a:endParaRPr lang="en-GB" dirty="0"/>
          </a:p>
        </p:txBody>
      </p:sp>
      <p:sp>
        <p:nvSpPr>
          <p:cNvPr id="2426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42689" name="Object 1"/>
          <p:cNvGraphicFramePr>
            <a:graphicFrameLocks noChangeAspect="1"/>
          </p:cNvGraphicFramePr>
          <p:nvPr/>
        </p:nvGraphicFramePr>
        <p:xfrm>
          <a:off x="1925638" y="1928802"/>
          <a:ext cx="5346700" cy="1812925"/>
        </p:xfrm>
        <a:graphic>
          <a:graphicData uri="http://schemas.openxmlformats.org/presentationml/2006/ole">
            <p:oleObj spid="_x0000_s265218" name="Picture" r:id="rId4" imgW="3333600" imgH="1038240" progId="Word.Picture.8">
              <p:embed/>
            </p:oleObj>
          </a:graphicData>
        </a:graphic>
      </p:graphicFrame>
      <p:sp>
        <p:nvSpPr>
          <p:cNvPr id="7" name="Rectangle 6"/>
          <p:cNvSpPr/>
          <p:nvPr/>
        </p:nvSpPr>
        <p:spPr>
          <a:xfrm>
            <a:off x="357158" y="4000504"/>
            <a:ext cx="8572560" cy="2031325"/>
          </a:xfrm>
          <a:prstGeom prst="rect">
            <a:avLst/>
          </a:prstGeom>
        </p:spPr>
        <p:txBody>
          <a:bodyPr wrap="square">
            <a:spAutoFit/>
          </a:bodyPr>
          <a:lstStyle/>
          <a:p>
            <a:r>
              <a:rPr lang="en-GB" dirty="0" smtClean="0"/>
              <a:t>“In the morning my car will not start. I can hear the starter turn, but nothing happens. There may be several reasons for my problem. I can hear the starter roll, so there must be power in battery. Therefore the most probable causes are that the fuel has been stolen overnight or that the spark plug is dirty. It may also be due to the dirt in the ignition system, or something more serious. To find out, I first look at the fuel meter. It shows ½ full, so I decide to clean the spark plugs.” </a:t>
            </a:r>
            <a:endParaRPr lang="en-GB"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lstStyle/>
          <a:p>
            <a:pPr algn="r" rtl="1"/>
            <a:r>
              <a:rPr lang="fa-IR" dirty="0" smtClean="0"/>
              <a:t>مثال استارت اتومبیل</a:t>
            </a:r>
            <a:endParaRPr lang="en-GB" dirty="0"/>
          </a:p>
        </p:txBody>
      </p:sp>
      <p:sp>
        <p:nvSpPr>
          <p:cNvPr id="24269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242689" name="Object 1"/>
          <p:cNvGraphicFramePr>
            <a:graphicFrameLocks noChangeAspect="1"/>
          </p:cNvGraphicFramePr>
          <p:nvPr/>
        </p:nvGraphicFramePr>
        <p:xfrm>
          <a:off x="1925638" y="1928802"/>
          <a:ext cx="5346700" cy="1812925"/>
        </p:xfrm>
        <a:graphic>
          <a:graphicData uri="http://schemas.openxmlformats.org/presentationml/2006/ole">
            <p:oleObj spid="_x0000_s266242" name="Picture" r:id="rId4" imgW="3333600" imgH="1038240" progId="Word.Picture.8">
              <p:embed/>
            </p:oleObj>
          </a:graphicData>
        </a:graphic>
      </p:graphicFrame>
      <p:sp>
        <p:nvSpPr>
          <p:cNvPr id="7" name="Rectangle 6"/>
          <p:cNvSpPr/>
          <p:nvPr/>
        </p:nvSpPr>
        <p:spPr>
          <a:xfrm>
            <a:off x="357158" y="4000504"/>
            <a:ext cx="8572560" cy="369332"/>
          </a:xfrm>
          <a:prstGeom prst="rect">
            <a:avLst/>
          </a:prstGeom>
        </p:spPr>
        <p:txBody>
          <a:bodyPr wrap="square">
            <a:spAutoFit/>
          </a:bodyPr>
          <a:lstStyle/>
          <a:p>
            <a:pPr algn="ctr"/>
            <a:r>
              <a:rPr lang="en-GB" dirty="0" smtClean="0"/>
              <a:t>P(CSP </a:t>
            </a:r>
            <a:r>
              <a:rPr lang="en-US" dirty="0" smtClean="0"/>
              <a:t>| St= No, FMS = ½  ) = ?  </a:t>
            </a:r>
            <a:endParaRPr lang="en-GB"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161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7" name="Title 4"/>
          <p:cNvSpPr txBox="1">
            <a:spLocks/>
          </p:cNvSpPr>
          <p:nvPr/>
        </p:nvSpPr>
        <p:spPr>
          <a:xfrm>
            <a:off x="457200" y="1071554"/>
            <a:ext cx="8229600" cy="1143000"/>
          </a:xfrm>
          <a:prstGeom prst="rect">
            <a:avLst/>
          </a:prstGeom>
        </p:spPr>
        <p:txBody>
          <a:bodyPr vert="horz" rtlCol="0" anchor="ctr">
            <a:normAutofit fontScale="52500" lnSpcReduction="20000"/>
            <a:scene3d>
              <a:camera prst="orthographicFront"/>
              <a:lightRig rig="soft" dir="t"/>
            </a:scene3d>
            <a:sp3d prstMaterial="softEdge">
              <a:bevelT w="25400" h="25400"/>
            </a:sp3d>
          </a:bodyPr>
          <a:lstStyle/>
          <a:p>
            <a:pPr lvl="0" algn="ctr">
              <a:spcBef>
                <a:spcPct val="0"/>
              </a:spcBef>
            </a:pPr>
            <a:r>
              <a:rPr lang="en-GB" sz="4400" dirty="0" smtClean="0"/>
              <a:t>Bayesian network for modelling user preferences for access selection</a:t>
            </a:r>
            <a:endParaRPr lang="fa-IR" sz="4400" dirty="0" smtClean="0"/>
          </a:p>
          <a:p>
            <a:pPr lvl="0" algn="ctr">
              <a:spcBef>
                <a:spcPct val="0"/>
              </a:spcBef>
            </a:pPr>
            <a:r>
              <a:rPr kumimoji="0" lang="fa-IR" sz="4400" b="1" i="0" u="none" strike="noStrike" kern="1200" cap="none" spc="0" normalizeH="0" baseline="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مدلسازی ترجیحات کاربر توسط شبکه بیزین برای</a:t>
            </a:r>
            <a:r>
              <a:rPr kumimoji="0" lang="fa-IR" sz="4400" b="1" i="0" u="none" strike="noStrike" kern="1200" cap="none" spc="0" normalizeH="0" noProof="0" smtClean="0">
                <a:ln>
                  <a:noFill/>
                </a:ln>
                <a:solidFill>
                  <a:schemeClr val="tx2"/>
                </a:solidFill>
                <a:effectLst>
                  <a:outerShdw blurRad="31750" dist="25400" dir="5400000" algn="tl" rotWithShape="0">
                    <a:srgbClr val="000000">
                      <a:alpha val="25000"/>
                    </a:srgbClr>
                  </a:outerShdw>
                </a:effectLst>
                <a:uLnTx/>
                <a:uFillTx/>
                <a:latin typeface="+mj-lt"/>
                <a:ea typeface="+mj-ea"/>
                <a:cs typeface="+mj-cs"/>
              </a:rPr>
              <a:t> انتخاب دسترسی رادیویی</a:t>
            </a:r>
            <a:endParaRPr kumimoji="0" lang="en-US" sz="4100" b="1" i="0" u="none" strike="noStrike" kern="1200" cap="none" spc="0" normalizeH="0" baseline="0" noProof="0" dirty="0">
              <a:ln>
                <a:noFill/>
              </a:ln>
              <a:solidFill>
                <a:schemeClr val="tx2"/>
              </a:solidFill>
              <a:effectLst>
                <a:outerShdw blurRad="31750" dist="25400" dir="5400000" algn="tl" rotWithShape="0">
                  <a:srgbClr val="000000">
                    <a:alpha val="25000"/>
                  </a:srgbClr>
                </a:outerShdw>
              </a:effectLst>
              <a:uLnTx/>
              <a:uFillTx/>
              <a:latin typeface="+mj-lt"/>
              <a:ea typeface="+mj-ea"/>
              <a:cs typeface="+mj-cs"/>
            </a:endParaRPr>
          </a:p>
        </p:txBody>
      </p:sp>
      <p:grpSp>
        <p:nvGrpSpPr>
          <p:cNvPr id="18" name="Group 17"/>
          <p:cNvGrpSpPr/>
          <p:nvPr/>
        </p:nvGrpSpPr>
        <p:grpSpPr>
          <a:xfrm>
            <a:off x="1857356" y="3143248"/>
            <a:ext cx="5357850" cy="1900242"/>
            <a:chOff x="2000232" y="2285992"/>
            <a:chExt cx="5357850" cy="1900242"/>
          </a:xfrm>
        </p:grpSpPr>
        <p:sp>
          <p:nvSpPr>
            <p:cNvPr id="161816" name="AutoShape 24"/>
            <p:cNvSpPr>
              <a:spLocks noChangeArrowheads="1"/>
            </p:cNvSpPr>
            <p:nvPr/>
          </p:nvSpPr>
          <p:spPr bwMode="auto">
            <a:xfrm>
              <a:off x="2000232" y="2285992"/>
              <a:ext cx="5357850" cy="1900242"/>
            </a:xfrm>
            <a:prstGeom prst="parallelogram">
              <a:avLst>
                <a:gd name="adj" fmla="val 65909"/>
              </a:avLst>
            </a:prstGeom>
            <a:solidFill>
              <a:srgbClr val="C0C0C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sz="3600" b="1">
                <a:latin typeface="Book Antiqua" pitchFamily="18" charset="0"/>
              </a:endParaRPr>
            </a:p>
          </p:txBody>
        </p:sp>
        <p:sp>
          <p:nvSpPr>
            <p:cNvPr id="161817" name="Oval 25"/>
            <p:cNvSpPr>
              <a:spLocks noChangeArrowheads="1"/>
            </p:cNvSpPr>
            <p:nvPr/>
          </p:nvSpPr>
          <p:spPr bwMode="auto">
            <a:xfrm>
              <a:off x="3108753" y="3480841"/>
              <a:ext cx="2401795" cy="690997"/>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dirty="0" smtClean="0">
                  <a:ln>
                    <a:noFill/>
                  </a:ln>
                  <a:solidFill>
                    <a:srgbClr val="003366"/>
                  </a:solidFill>
                  <a:effectLst/>
                  <a:latin typeface="Book Antiqua" pitchFamily="18" charset="0"/>
                  <a:ea typeface="Arial" pitchFamily="34" charset="0"/>
                  <a:cs typeface="Arial" pitchFamily="34" charset="0"/>
                </a:rPr>
                <a:t>Access   Network</a:t>
              </a:r>
              <a:endParaRPr kumimoji="0" lang="en-US" sz="3600" b="1" i="0" u="none" strike="noStrike" cap="none" normalizeH="0" baseline="0" dirty="0" smtClean="0">
                <a:ln>
                  <a:noFill/>
                </a:ln>
                <a:solidFill>
                  <a:schemeClr val="tx1"/>
                </a:solidFill>
                <a:effectLst/>
                <a:latin typeface="Book Antiqua" pitchFamily="18" charset="0"/>
                <a:cs typeface="Arial" pitchFamily="34" charset="0"/>
              </a:endParaRPr>
            </a:p>
          </p:txBody>
        </p:sp>
        <p:sp>
          <p:nvSpPr>
            <p:cNvPr id="161818" name="Line 26"/>
            <p:cNvSpPr>
              <a:spLocks noChangeShapeType="1"/>
            </p:cNvSpPr>
            <p:nvPr/>
          </p:nvSpPr>
          <p:spPr bwMode="auto">
            <a:xfrm>
              <a:off x="3632221" y="3135343"/>
              <a:ext cx="554260" cy="345499"/>
            </a:xfrm>
            <a:prstGeom prst="line">
              <a:avLst/>
            </a:prstGeom>
            <a:noFill/>
            <a:ln w="28575">
              <a:solidFill>
                <a:srgbClr val="000000"/>
              </a:solidFill>
              <a:round/>
              <a:headEnd type="none" w="sm" len="sm"/>
              <a:tailEnd type="arrow" w="sm" len="sm"/>
            </a:ln>
            <a:effectLst/>
          </p:spPr>
          <p:txBody>
            <a:bodyPr vert="horz" wrap="square" lIns="91440" tIns="45720" rIns="91440" bIns="45720" numCol="1" anchor="t" anchorCtr="0" compatLnSpc="1">
              <a:prstTxWarp prst="textNoShape">
                <a:avLst/>
              </a:prstTxWarp>
            </a:bodyPr>
            <a:lstStyle/>
            <a:p>
              <a:endParaRPr lang="en-US" sz="3600" b="1">
                <a:latin typeface="Book Antiqua" pitchFamily="18" charset="0"/>
              </a:endParaRPr>
            </a:p>
          </p:txBody>
        </p:sp>
        <p:sp>
          <p:nvSpPr>
            <p:cNvPr id="161819" name="Line 27"/>
            <p:cNvSpPr>
              <a:spLocks noChangeShapeType="1"/>
            </p:cNvSpPr>
            <p:nvPr/>
          </p:nvSpPr>
          <p:spPr bwMode="auto">
            <a:xfrm flipH="1">
              <a:off x="4555988" y="2789844"/>
              <a:ext cx="739014" cy="690997"/>
            </a:xfrm>
            <a:prstGeom prst="line">
              <a:avLst/>
            </a:prstGeom>
            <a:noFill/>
            <a:ln w="28575">
              <a:solidFill>
                <a:srgbClr val="000000"/>
              </a:solidFill>
              <a:round/>
              <a:headEnd type="none" w="sm" len="sm"/>
              <a:tailEnd type="arrow" w="sm" len="sm"/>
            </a:ln>
            <a:effectLst/>
          </p:spPr>
          <p:txBody>
            <a:bodyPr vert="horz" wrap="square" lIns="91440" tIns="45720" rIns="91440" bIns="45720" numCol="1" anchor="t" anchorCtr="0" compatLnSpc="1">
              <a:prstTxWarp prst="textNoShape">
                <a:avLst/>
              </a:prstTxWarp>
            </a:bodyPr>
            <a:lstStyle/>
            <a:p>
              <a:endParaRPr lang="en-US" sz="3600" b="1">
                <a:latin typeface="Book Antiqua" pitchFamily="18" charset="0"/>
              </a:endParaRPr>
            </a:p>
          </p:txBody>
        </p:sp>
        <p:sp>
          <p:nvSpPr>
            <p:cNvPr id="161821" name="Oval 29"/>
            <p:cNvSpPr>
              <a:spLocks noChangeArrowheads="1"/>
            </p:cNvSpPr>
            <p:nvPr/>
          </p:nvSpPr>
          <p:spPr bwMode="auto">
            <a:xfrm>
              <a:off x="2925026" y="2789844"/>
              <a:ext cx="1076702" cy="489456"/>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smtClean="0">
                  <a:ln>
                    <a:noFill/>
                  </a:ln>
                  <a:solidFill>
                    <a:srgbClr val="003366"/>
                  </a:solidFill>
                  <a:effectLst/>
                  <a:latin typeface="Book Antiqua" pitchFamily="18" charset="0"/>
                  <a:ea typeface="Arial" pitchFamily="34" charset="0"/>
                  <a:cs typeface="Arial" pitchFamily="34" charset="0"/>
                </a:rPr>
                <a:t>Cost</a:t>
              </a:r>
              <a:endParaRPr kumimoji="0" lang="en-US" sz="3600" b="1" i="0" u="none" strike="noStrike" cap="none" normalizeH="0" baseline="0" smtClean="0">
                <a:ln>
                  <a:noFill/>
                </a:ln>
                <a:solidFill>
                  <a:schemeClr val="tx1"/>
                </a:solidFill>
                <a:effectLst/>
                <a:latin typeface="Book Antiqua" pitchFamily="18" charset="0"/>
                <a:cs typeface="Arial" pitchFamily="34" charset="0"/>
              </a:endParaRPr>
            </a:p>
          </p:txBody>
        </p:sp>
        <p:sp>
          <p:nvSpPr>
            <p:cNvPr id="161823" name="Line 31"/>
            <p:cNvSpPr>
              <a:spLocks noChangeShapeType="1"/>
            </p:cNvSpPr>
            <p:nvPr/>
          </p:nvSpPr>
          <p:spPr bwMode="auto">
            <a:xfrm flipH="1">
              <a:off x="4001728" y="2757214"/>
              <a:ext cx="713354" cy="205380"/>
            </a:xfrm>
            <a:prstGeom prst="line">
              <a:avLst/>
            </a:prstGeom>
            <a:noFill/>
            <a:ln w="28575">
              <a:solidFill>
                <a:srgbClr val="000000"/>
              </a:solidFill>
              <a:round/>
              <a:headEnd type="none" w="sm" len="sm"/>
              <a:tailEnd type="arrow" w="sm" len="sm"/>
            </a:ln>
            <a:effectLst/>
          </p:spPr>
          <p:txBody>
            <a:bodyPr vert="horz" wrap="square" lIns="91440" tIns="45720" rIns="91440" bIns="45720" numCol="1" anchor="t" anchorCtr="0" compatLnSpc="1">
              <a:prstTxWarp prst="textNoShape">
                <a:avLst/>
              </a:prstTxWarp>
            </a:bodyPr>
            <a:lstStyle/>
            <a:p>
              <a:endParaRPr lang="en-US" sz="3600" b="1">
                <a:latin typeface="Book Antiqua" pitchFamily="18" charset="0"/>
              </a:endParaRPr>
            </a:p>
          </p:txBody>
        </p:sp>
        <p:sp>
          <p:nvSpPr>
            <p:cNvPr id="161824" name="Line 32"/>
            <p:cNvSpPr>
              <a:spLocks noChangeShapeType="1"/>
            </p:cNvSpPr>
            <p:nvPr/>
          </p:nvSpPr>
          <p:spPr bwMode="auto">
            <a:xfrm>
              <a:off x="5572132" y="2900212"/>
              <a:ext cx="71849" cy="357015"/>
            </a:xfrm>
            <a:prstGeom prst="line">
              <a:avLst/>
            </a:prstGeom>
            <a:noFill/>
            <a:ln w="28575">
              <a:solidFill>
                <a:srgbClr val="000000"/>
              </a:solidFill>
              <a:round/>
              <a:headEnd type="none" w="sm" len="sm"/>
              <a:tailEnd type="arrow" w="sm" len="sm"/>
            </a:ln>
            <a:effectLst/>
          </p:spPr>
          <p:txBody>
            <a:bodyPr vert="horz" wrap="square" lIns="91440" tIns="45720" rIns="91440" bIns="45720" numCol="1" anchor="t" anchorCtr="0" compatLnSpc="1">
              <a:prstTxWarp prst="textNoShape">
                <a:avLst/>
              </a:prstTxWarp>
            </a:bodyPr>
            <a:lstStyle/>
            <a:p>
              <a:endParaRPr lang="en-US" sz="3600" b="1">
                <a:latin typeface="Book Antiqua" pitchFamily="18" charset="0"/>
              </a:endParaRPr>
            </a:p>
          </p:txBody>
        </p:sp>
        <p:sp>
          <p:nvSpPr>
            <p:cNvPr id="161822" name="Oval 30"/>
            <p:cNvSpPr>
              <a:spLocks noChangeArrowheads="1"/>
            </p:cNvSpPr>
            <p:nvPr/>
          </p:nvSpPr>
          <p:spPr bwMode="auto">
            <a:xfrm>
              <a:off x="4571384" y="2458741"/>
              <a:ext cx="1277878" cy="503852"/>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dirty="0" smtClean="0">
                  <a:ln>
                    <a:noFill/>
                  </a:ln>
                  <a:solidFill>
                    <a:srgbClr val="003366"/>
                  </a:solidFill>
                  <a:effectLst/>
                  <a:latin typeface="Book Antiqua" pitchFamily="18" charset="0"/>
                  <a:ea typeface="Arial" pitchFamily="34" charset="0"/>
                  <a:cs typeface="Arial" pitchFamily="34" charset="0"/>
                </a:rPr>
                <a:t>Service</a:t>
              </a:r>
              <a:endParaRPr kumimoji="0" lang="en-US" sz="3600" b="1" i="0" u="none" strike="noStrike" cap="none" normalizeH="0" baseline="0" dirty="0" smtClean="0">
                <a:ln>
                  <a:noFill/>
                </a:ln>
                <a:solidFill>
                  <a:schemeClr val="tx1"/>
                </a:solidFill>
                <a:effectLst/>
                <a:latin typeface="Book Antiqua" pitchFamily="18" charset="0"/>
                <a:cs typeface="Arial" pitchFamily="34" charset="0"/>
              </a:endParaRPr>
            </a:p>
          </p:txBody>
        </p:sp>
        <p:sp>
          <p:nvSpPr>
            <p:cNvPr id="41" name="Line 32"/>
            <p:cNvSpPr>
              <a:spLocks noChangeShapeType="1"/>
            </p:cNvSpPr>
            <p:nvPr/>
          </p:nvSpPr>
          <p:spPr bwMode="auto">
            <a:xfrm flipH="1">
              <a:off x="5214942" y="3429000"/>
              <a:ext cx="357190" cy="214314"/>
            </a:xfrm>
            <a:prstGeom prst="line">
              <a:avLst/>
            </a:prstGeom>
            <a:noFill/>
            <a:ln w="28575">
              <a:solidFill>
                <a:srgbClr val="000000"/>
              </a:solidFill>
              <a:round/>
              <a:headEnd type="none" w="sm" len="sm"/>
              <a:tailEnd type="arrow" w="sm" len="sm"/>
            </a:ln>
            <a:effectLst/>
          </p:spPr>
          <p:txBody>
            <a:bodyPr vert="horz" wrap="square" lIns="91440" tIns="45720" rIns="91440" bIns="45720" numCol="1" anchor="t" anchorCtr="0" compatLnSpc="1">
              <a:prstTxWarp prst="textNoShape">
                <a:avLst/>
              </a:prstTxWarp>
            </a:bodyPr>
            <a:lstStyle/>
            <a:p>
              <a:endParaRPr lang="en-US" sz="3200" b="1"/>
            </a:p>
          </p:txBody>
        </p:sp>
        <p:sp>
          <p:nvSpPr>
            <p:cNvPr id="161820" name="Oval 28"/>
            <p:cNvSpPr>
              <a:spLocks noChangeArrowheads="1"/>
            </p:cNvSpPr>
            <p:nvPr/>
          </p:nvSpPr>
          <p:spPr bwMode="auto">
            <a:xfrm>
              <a:off x="5479755" y="3178530"/>
              <a:ext cx="1075676" cy="475061"/>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400" b="1" i="0" u="none" strike="noStrike" cap="none" normalizeH="0" baseline="0" dirty="0" err="1" smtClean="0">
                  <a:ln>
                    <a:noFill/>
                  </a:ln>
                  <a:solidFill>
                    <a:srgbClr val="003366"/>
                  </a:solidFill>
                  <a:effectLst/>
                  <a:latin typeface="Book Antiqua" pitchFamily="18" charset="0"/>
                  <a:ea typeface="Arial" pitchFamily="34" charset="0"/>
                  <a:cs typeface="Arial" pitchFamily="34" charset="0"/>
                </a:rPr>
                <a:t>QoS</a:t>
              </a:r>
              <a:endParaRPr kumimoji="0" lang="en-US" sz="3600" b="1" i="0" u="none" strike="noStrike" cap="none" normalizeH="0" baseline="0" dirty="0" smtClean="0">
                <a:ln>
                  <a:noFill/>
                </a:ln>
                <a:solidFill>
                  <a:schemeClr val="tx1"/>
                </a:solidFill>
                <a:effectLst/>
                <a:latin typeface="Book Antiqua" pitchFamily="18" charset="0"/>
                <a:cs typeface="Arial" pitchFamily="34" charset="0"/>
              </a:endParaRPr>
            </a:p>
          </p:txBody>
        </p:sp>
      </p:gr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5" name="Title 4"/>
          <p:cNvSpPr>
            <a:spLocks noGrp="1"/>
          </p:cNvSpPr>
          <p:nvPr>
            <p:ph type="title"/>
          </p:nvPr>
        </p:nvSpPr>
        <p:spPr>
          <a:xfrm>
            <a:off x="714348" y="5143512"/>
            <a:ext cx="8229600" cy="1143000"/>
          </a:xfrm>
        </p:spPr>
        <p:txBody>
          <a:bodyPr>
            <a:noAutofit/>
          </a:bodyPr>
          <a:lstStyle/>
          <a:p>
            <a:r>
              <a:rPr lang="en-GB" sz="2400" dirty="0" smtClean="0"/>
              <a:t>Conditional probability tables of the Bayesian network</a:t>
            </a:r>
            <a:endParaRPr lang="en-US" sz="2400" dirty="0"/>
          </a:p>
        </p:txBody>
      </p:sp>
      <p:sp>
        <p:nvSpPr>
          <p:cNvPr id="18329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83297" name="Object 1"/>
          <p:cNvGraphicFramePr>
            <a:graphicFrameLocks noChangeAspect="1"/>
          </p:cNvGraphicFramePr>
          <p:nvPr/>
        </p:nvGraphicFramePr>
        <p:xfrm>
          <a:off x="857224" y="208722"/>
          <a:ext cx="7715272" cy="4934790"/>
        </p:xfrm>
        <a:graphic>
          <a:graphicData uri="http://schemas.openxmlformats.org/presentationml/2006/ole">
            <p:oleObj spid="_x0000_s183297" name="Picture" r:id="rId4" imgW="4343400" imgH="2645664" progId="Word.Picture.8">
              <p:embed/>
            </p:oleObj>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Context-aware user preference modelling</a:t>
            </a:r>
          </a:p>
          <a:p>
            <a:r>
              <a:rPr lang="en-GB" dirty="0" smtClean="0"/>
              <a:t>Example:</a:t>
            </a:r>
          </a:p>
          <a:p>
            <a:pPr lvl="1"/>
            <a:r>
              <a:rPr lang="en-GB" dirty="0" smtClean="0"/>
              <a:t>Business Context and</a:t>
            </a:r>
          </a:p>
          <a:p>
            <a:pPr lvl="1"/>
            <a:r>
              <a:rPr lang="en-GB" dirty="0" smtClean="0"/>
              <a:t>Leisure Context</a:t>
            </a:r>
          </a:p>
          <a:p>
            <a:r>
              <a:rPr lang="en-GB" dirty="0" smtClean="0"/>
              <a:t>Different CPTs in each context</a:t>
            </a:r>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Context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blinds(horizontal)">
                                      <p:cBhvr>
                                        <p:cTn id="18"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txBody>
          <a:bodyPr>
            <a:normAutofit lnSpcReduction="10000"/>
          </a:bodyPr>
          <a:lstStyle/>
          <a:p>
            <a:r>
              <a:rPr lang="en-GB" dirty="0" smtClean="0"/>
              <a:t>How much is the affordable cost for this service in this context?</a:t>
            </a:r>
            <a:endParaRPr lang="fa-IR" dirty="0" smtClean="0"/>
          </a:p>
          <a:p>
            <a:pPr>
              <a:buNone/>
            </a:pPr>
            <a:endParaRPr lang="en-GB" dirty="0" smtClean="0"/>
          </a:p>
          <a:p>
            <a:r>
              <a:rPr lang="en-GB" dirty="0" smtClean="0"/>
              <a:t>What is the acceptable level of quality of service for this service in this context?</a:t>
            </a:r>
            <a:endParaRPr lang="fa-IR" dirty="0" smtClean="0"/>
          </a:p>
          <a:p>
            <a:r>
              <a:rPr lang="en-GB" dirty="0" smtClean="0"/>
              <a:t>What is the most preferable access network for this service, </a:t>
            </a:r>
            <a:r>
              <a:rPr lang="en-GB" dirty="0" err="1" smtClean="0"/>
              <a:t>QoS</a:t>
            </a:r>
            <a:r>
              <a:rPr lang="en-GB" dirty="0" smtClean="0"/>
              <a:t> and cost in this context?</a:t>
            </a:r>
          </a:p>
          <a:p>
            <a:r>
              <a:rPr lang="en-GB" dirty="0" smtClean="0"/>
              <a:t>What are the acceptable </a:t>
            </a:r>
            <a:r>
              <a:rPr lang="en-GB" dirty="0" err="1" smtClean="0"/>
              <a:t>QoS</a:t>
            </a:r>
            <a:r>
              <a:rPr lang="en-GB" dirty="0" smtClean="0"/>
              <a:t>, affordable cost and most preferred access network for this service in this context? (which access network, cost and </a:t>
            </a:r>
            <a:r>
              <a:rPr lang="en-GB" dirty="0" err="1" smtClean="0"/>
              <a:t>QoS</a:t>
            </a:r>
            <a:r>
              <a:rPr lang="en-GB" dirty="0" smtClean="0"/>
              <a:t> are more likely to be chosen?)</a:t>
            </a:r>
          </a:p>
          <a:p>
            <a:endParaRPr lang="en-GB"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normAutofit fontScale="90000"/>
          </a:bodyPr>
          <a:lstStyle/>
          <a:p>
            <a:r>
              <a:rPr lang="en-GB" dirty="0" smtClean="0"/>
              <a:t>This model can provide answers to these preference related queries:</a:t>
            </a:r>
            <a:endParaRPr lang="en-GB" dirty="0"/>
          </a:p>
        </p:txBody>
      </p:sp>
      <p:sp>
        <p:nvSpPr>
          <p:cNvPr id="3747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4785" name="Object 1"/>
          <p:cNvGraphicFramePr>
            <a:graphicFrameLocks noChangeAspect="1"/>
          </p:cNvGraphicFramePr>
          <p:nvPr/>
        </p:nvGraphicFramePr>
        <p:xfrm>
          <a:off x="3143240" y="2243131"/>
          <a:ext cx="3352811" cy="471489"/>
        </p:xfrm>
        <a:graphic>
          <a:graphicData uri="http://schemas.openxmlformats.org/presentationml/2006/ole">
            <p:oleObj spid="_x0000_s374785" name="Equation" r:id="rId4" imgW="1981200" imgH="304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74785"/>
                                        </p:tgtEl>
                                        <p:attrNameLst>
                                          <p:attrName>style.visibility</p:attrName>
                                        </p:attrNameLst>
                                      </p:cBhvr>
                                      <p:to>
                                        <p:strVal val="visible"/>
                                      </p:to>
                                    </p:set>
                                    <p:animEffect transition="in" filter="checkerboard(across)">
                                      <p:cBhvr>
                                        <p:cTn id="12" dur="500"/>
                                        <p:tgtEl>
                                          <p:spTgt spid="37478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heckerboard(across)">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heckerboard(across)">
                                      <p:cBhvr>
                                        <p:cTn id="2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1519044"/>
          </a:xfrm>
        </p:spPr>
        <p:txBody>
          <a:bodyPr>
            <a:normAutofit/>
          </a:bodyPr>
          <a:lstStyle/>
          <a:p>
            <a:r>
              <a:rPr lang="en-GB" dirty="0" smtClean="0"/>
              <a:t>Which of the offered choices of cost, </a:t>
            </a:r>
            <a:r>
              <a:rPr lang="en-GB" dirty="0" err="1" smtClean="0"/>
              <a:t>QoS</a:t>
            </a:r>
            <a:r>
              <a:rPr lang="en-GB" dirty="0" smtClean="0"/>
              <a:t> and access network are most preferable for this user for this service?</a:t>
            </a:r>
            <a:endParaRPr lang="fa-IR" dirty="0" smtClean="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
        <p:nvSpPr>
          <p:cNvPr id="4" name="Title 3"/>
          <p:cNvSpPr>
            <a:spLocks noGrp="1"/>
          </p:cNvSpPr>
          <p:nvPr>
            <p:ph type="title"/>
          </p:nvPr>
        </p:nvSpPr>
        <p:spPr/>
        <p:txBody>
          <a:bodyPr>
            <a:normAutofit fontScale="90000"/>
          </a:bodyPr>
          <a:lstStyle/>
          <a:p>
            <a:r>
              <a:rPr lang="en-GB" dirty="0" smtClean="0"/>
              <a:t>This model can provide answers to these preference related queries:</a:t>
            </a:r>
            <a:endParaRPr lang="en-GB" dirty="0"/>
          </a:p>
        </p:txBody>
      </p:sp>
      <p:sp>
        <p:nvSpPr>
          <p:cNvPr id="3747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7888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8883" name="Object 3"/>
          <p:cNvGraphicFramePr>
            <a:graphicFrameLocks noChangeAspect="1"/>
          </p:cNvGraphicFramePr>
          <p:nvPr/>
        </p:nvGraphicFramePr>
        <p:xfrm>
          <a:off x="1857356" y="3429000"/>
          <a:ext cx="5716663" cy="561977"/>
        </p:xfrm>
        <a:graphic>
          <a:graphicData uri="http://schemas.openxmlformats.org/presentationml/2006/ole">
            <p:oleObj spid="_x0000_s378883" name="Equation" r:id="rId4" imgW="3048000" imgH="330200" progId="Equation.3">
              <p:embed/>
            </p:oleObj>
          </a:graphicData>
        </a:graphic>
      </p:graphicFrame>
      <p:sp>
        <p:nvSpPr>
          <p:cNvPr id="3788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8885" name="Object 5"/>
          <p:cNvGraphicFramePr>
            <a:graphicFrameLocks noChangeAspect="1"/>
          </p:cNvGraphicFramePr>
          <p:nvPr/>
        </p:nvGraphicFramePr>
        <p:xfrm>
          <a:off x="500034" y="4143380"/>
          <a:ext cx="8239520" cy="728665"/>
        </p:xfrm>
        <a:graphic>
          <a:graphicData uri="http://schemas.openxmlformats.org/presentationml/2006/ole">
            <p:oleObj spid="_x0000_s378885" name="Equation" r:id="rId5" imgW="4724400" imgH="444500" progId="Equation.3">
              <p:embed/>
            </p:oleObj>
          </a:graphicData>
        </a:graphic>
      </p:graphicFrame>
      <p:sp>
        <p:nvSpPr>
          <p:cNvPr id="378888"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78887" name="Object 7"/>
          <p:cNvGraphicFramePr>
            <a:graphicFrameLocks noChangeAspect="1"/>
          </p:cNvGraphicFramePr>
          <p:nvPr/>
        </p:nvGraphicFramePr>
        <p:xfrm>
          <a:off x="714348" y="5072074"/>
          <a:ext cx="8012723" cy="857256"/>
        </p:xfrm>
        <a:graphic>
          <a:graphicData uri="http://schemas.openxmlformats.org/presentationml/2006/ole">
            <p:oleObj spid="_x0000_s378887" name="Equation" r:id="rId6" imgW="5054600" imgH="482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78883"/>
                                        </p:tgtEl>
                                        <p:attrNameLst>
                                          <p:attrName>style.visibility</p:attrName>
                                        </p:attrNameLst>
                                      </p:cBhvr>
                                      <p:to>
                                        <p:strVal val="visible"/>
                                      </p:to>
                                    </p:set>
                                    <p:animEffect transition="in" filter="blinds(horizontal)">
                                      <p:cBhvr>
                                        <p:cTn id="7" dur="500"/>
                                        <p:tgtEl>
                                          <p:spTgt spid="37888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78885"/>
                                        </p:tgtEl>
                                        <p:attrNameLst>
                                          <p:attrName>style.visibility</p:attrName>
                                        </p:attrNameLst>
                                      </p:cBhvr>
                                      <p:to>
                                        <p:strVal val="visible"/>
                                      </p:to>
                                    </p:set>
                                    <p:animEffect transition="in" filter="blinds(horizontal)">
                                      <p:cBhvr>
                                        <p:cTn id="12" dur="500"/>
                                        <p:tgtEl>
                                          <p:spTgt spid="37888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78887"/>
                                        </p:tgtEl>
                                        <p:attrNameLst>
                                          <p:attrName>style.visibility</p:attrName>
                                        </p:attrNameLst>
                                      </p:cBhvr>
                                      <p:to>
                                        <p:strVal val="visible"/>
                                      </p:to>
                                    </p:set>
                                    <p:animEffect transition="in" filter="blinds(horizontal)">
                                      <p:cBhvr>
                                        <p:cTn id="17" dur="500"/>
                                        <p:tgtEl>
                                          <p:spTgt spid="3788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624078" lvl="0" indent="-514350">
              <a:buFont typeface="+mj-lt"/>
              <a:buAutoNum type="arabicPeriod"/>
            </a:pPr>
            <a:r>
              <a:rPr lang="en-GB" dirty="0" smtClean="0"/>
              <a:t>A large set of data is gathered</a:t>
            </a:r>
          </a:p>
          <a:p>
            <a:pPr marL="624078" lvl="0" indent="-514350">
              <a:buFont typeface="+mj-lt"/>
              <a:buAutoNum type="arabicPeriod"/>
            </a:pPr>
            <a:r>
              <a:rPr lang="en-GB" dirty="0" smtClean="0"/>
              <a:t>Data is divided into two sets : training and test set</a:t>
            </a:r>
          </a:p>
          <a:p>
            <a:pPr marL="624078" lvl="0" indent="-514350">
              <a:buFont typeface="+mj-lt"/>
              <a:buAutoNum type="arabicPeriod"/>
            </a:pPr>
            <a:r>
              <a:rPr lang="en-GB" dirty="0" smtClean="0"/>
              <a:t>Learning algorithm is  applied to each experience in the training set</a:t>
            </a:r>
          </a:p>
          <a:p>
            <a:pPr marL="624078" lvl="0" indent="-514350">
              <a:buFont typeface="+mj-lt"/>
              <a:buAutoNum type="arabicPeriod"/>
            </a:pPr>
            <a:r>
              <a:rPr lang="en-GB" dirty="0" smtClean="0"/>
              <a:t>Proportion of correct predictions compared to test set is measured</a:t>
            </a:r>
          </a:p>
          <a:p>
            <a:pPr marL="624078" lvl="0" indent="-514350">
              <a:buFont typeface="+mj-lt"/>
              <a:buAutoNum type="arabicPeriod"/>
            </a:pPr>
            <a:r>
              <a:rPr lang="en-GB" dirty="0" smtClean="0"/>
              <a:t>Steps 2-3 are repeated for all experiences in the training set</a:t>
            </a:r>
          </a:p>
          <a:p>
            <a:pPr marL="624078" lvl="0" indent="-514350">
              <a:buFont typeface="+mj-lt"/>
              <a:buAutoNum type="arabicPeriod"/>
            </a:pPr>
            <a:r>
              <a:rPr lang="en-GB" dirty="0" smtClean="0"/>
              <a:t>Step 2-5 are repeated for five different training and test sets</a:t>
            </a:r>
            <a:endParaRPr lang="en-US" dirty="0" smtClean="0"/>
          </a:p>
          <a:p>
            <a:endParaRPr lang="en-US" dirty="0"/>
          </a:p>
        </p:txBody>
      </p:sp>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p:txBody>
          <a:bodyPr/>
          <a:lstStyle/>
          <a:p>
            <a:r>
              <a:rPr lang="en-GB" dirty="0" smtClean="0"/>
              <a:t>Learning Algorithm</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linds(horizont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linds(horizont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linds(horizont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linds(horizont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linds(horizont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557242" y="5143520"/>
            <a:ext cx="8229600" cy="1143000"/>
          </a:xfrm>
        </p:spPr>
        <p:txBody>
          <a:bodyPr>
            <a:normAutofit/>
          </a:bodyPr>
          <a:lstStyle/>
          <a:p>
            <a:pPr algn="ctr"/>
            <a:r>
              <a:rPr lang="en-GB" sz="2800" dirty="0" smtClean="0"/>
              <a:t>Learning curve</a:t>
            </a:r>
            <a:endParaRPr lang="en-US" sz="2800" dirty="0"/>
          </a:p>
        </p:txBody>
      </p:sp>
      <p:pic>
        <p:nvPicPr>
          <p:cNvPr id="184322" name="Picture 2"/>
          <p:cNvPicPr>
            <a:picLocks noChangeAspect="1" noChangeArrowheads="1"/>
          </p:cNvPicPr>
          <p:nvPr/>
        </p:nvPicPr>
        <p:blipFill>
          <a:blip r:embed="rId3"/>
          <a:srcRect/>
          <a:stretch>
            <a:fillRect/>
          </a:stretch>
        </p:blipFill>
        <p:spPr bwMode="auto">
          <a:xfrm>
            <a:off x="1285884" y="215512"/>
            <a:ext cx="6715140" cy="47851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914400" y="5072074"/>
            <a:ext cx="8229600" cy="1143000"/>
          </a:xfrm>
        </p:spPr>
        <p:txBody>
          <a:bodyPr>
            <a:normAutofit fontScale="90000"/>
          </a:bodyPr>
          <a:lstStyle/>
          <a:p>
            <a:r>
              <a:rPr lang="en-GB" sz="2000" dirty="0" smtClean="0">
                <a:solidFill>
                  <a:srgbClr val="FF0000"/>
                </a:solidFill>
              </a:rPr>
              <a:t>Change of preferences </a:t>
            </a:r>
            <a:r>
              <a:rPr lang="en-GB" sz="2000" dirty="0" smtClean="0"/>
              <a:t>in </a:t>
            </a:r>
            <a:r>
              <a:rPr lang="en-GB" sz="2000" i="1" dirty="0" smtClean="0"/>
              <a:t>P(N=AN1 | S)</a:t>
            </a:r>
            <a:r>
              <a:rPr lang="en-GB" sz="2000" dirty="0" smtClean="0"/>
              <a:t> during the learning process in business context, no fading </a:t>
            </a:r>
            <a:r>
              <a:rPr lang="en-GB" sz="2000" dirty="0" smtClean="0"/>
              <a:t>factor</a:t>
            </a:r>
            <a:br>
              <a:rPr lang="en-GB" sz="2000" dirty="0" smtClean="0"/>
            </a:br>
            <a:r>
              <a:rPr lang="en-GB" sz="2000" dirty="0" smtClean="0"/>
              <a:t>A fading factor is a number between 0 and 1 and models the rate at which older experiences </a:t>
            </a:r>
            <a:r>
              <a:rPr lang="en-GB" sz="2000" smtClean="0"/>
              <a:t>are forgotten.</a:t>
            </a:r>
            <a:endParaRPr lang="en-US" sz="2000" dirty="0"/>
          </a:p>
        </p:txBody>
      </p:sp>
      <p:pic>
        <p:nvPicPr>
          <p:cNvPr id="185346" name="Picture 2"/>
          <p:cNvPicPr>
            <a:picLocks noChangeAspect="1" noChangeArrowheads="1"/>
          </p:cNvPicPr>
          <p:nvPr/>
        </p:nvPicPr>
        <p:blipFill>
          <a:blip r:embed="rId3"/>
          <a:srcRect/>
          <a:stretch>
            <a:fillRect/>
          </a:stretch>
        </p:blipFill>
        <p:spPr bwMode="auto">
          <a:xfrm>
            <a:off x="1064739" y="71437"/>
            <a:ext cx="6864847" cy="5143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p:cNvPicPr>
            <a:picLocks noChangeAspect="1" noChangeArrowheads="1"/>
          </p:cNvPicPr>
          <p:nvPr/>
        </p:nvPicPr>
        <p:blipFill>
          <a:blip r:embed="rId3"/>
          <a:srcRect/>
          <a:stretch>
            <a:fillRect/>
          </a:stretch>
        </p:blipFill>
        <p:spPr bwMode="auto">
          <a:xfrm>
            <a:off x="1814513" y="571480"/>
            <a:ext cx="5514975" cy="5400675"/>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
        <p:nvSpPr>
          <p:cNvPr id="5" name="Title 4"/>
          <p:cNvSpPr>
            <a:spLocks noGrp="1"/>
          </p:cNvSpPr>
          <p:nvPr>
            <p:ph type="title"/>
          </p:nvPr>
        </p:nvSpPr>
        <p:spPr>
          <a:xfrm>
            <a:off x="700118" y="5000636"/>
            <a:ext cx="8229600" cy="1143000"/>
          </a:xfrm>
        </p:spPr>
        <p:txBody>
          <a:bodyPr>
            <a:noAutofit/>
          </a:bodyPr>
          <a:lstStyle/>
          <a:p>
            <a:r>
              <a:rPr lang="en-GB" sz="2000" dirty="0" smtClean="0"/>
              <a:t>Change of preferences in </a:t>
            </a:r>
            <a:r>
              <a:rPr lang="en-GB" sz="2000" i="1" dirty="0" smtClean="0"/>
              <a:t>P(N=AN1 | S)</a:t>
            </a:r>
            <a:r>
              <a:rPr lang="en-GB" sz="2000" dirty="0" smtClean="0"/>
              <a:t> during the learning process in business context, fading factor=0.7</a:t>
            </a:r>
            <a:endParaRPr lang="en-US" sz="3200" dirty="0"/>
          </a:p>
        </p:txBody>
      </p:sp>
      <p:pic>
        <p:nvPicPr>
          <p:cNvPr id="186370" name="Picture 2"/>
          <p:cNvPicPr>
            <a:picLocks noChangeAspect="1" noChangeArrowheads="1"/>
          </p:cNvPicPr>
          <p:nvPr/>
        </p:nvPicPr>
        <p:blipFill>
          <a:blip r:embed="rId3"/>
          <a:srcRect/>
          <a:stretch>
            <a:fillRect/>
          </a:stretch>
        </p:blipFill>
        <p:spPr bwMode="auto">
          <a:xfrm>
            <a:off x="1214446" y="327269"/>
            <a:ext cx="6215074" cy="46733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r" rtl="1"/>
            <a:r>
              <a:rPr lang="fa-IR" dirty="0" smtClean="0"/>
              <a:t>شخصی سازی</a:t>
            </a:r>
          </a:p>
          <a:p>
            <a:pPr lvl="1" algn="r" rtl="1"/>
            <a:r>
              <a:rPr lang="fa-IR" dirty="0" smtClean="0"/>
              <a:t>تعریف</a:t>
            </a:r>
          </a:p>
          <a:p>
            <a:pPr lvl="1" algn="r" rtl="1"/>
            <a:r>
              <a:rPr lang="fa-IR" dirty="0" smtClean="0"/>
              <a:t>ارائه مثال</a:t>
            </a:r>
            <a:endParaRPr lang="en-GB" dirty="0" smtClean="0"/>
          </a:p>
          <a:p>
            <a:pPr lvl="1" algn="r" rtl="1"/>
            <a:r>
              <a:rPr lang="fa-IR" dirty="0" smtClean="0"/>
              <a:t>خواستگاه </a:t>
            </a:r>
          </a:p>
          <a:p>
            <a:pPr lvl="1" algn="r" rtl="1"/>
            <a:r>
              <a:rPr lang="fa-IR" dirty="0" smtClean="0"/>
              <a:t> صریح و ضمنی/ شخصی سازی و سفارشی سازی</a:t>
            </a:r>
          </a:p>
          <a:p>
            <a:pPr lvl="1" algn="r" rtl="1"/>
            <a:r>
              <a:rPr lang="fa-IR" dirty="0" smtClean="0"/>
              <a:t>شخصی سازی وب</a:t>
            </a:r>
          </a:p>
          <a:p>
            <a:pPr lvl="1" algn="r" rtl="1"/>
            <a:r>
              <a:rPr lang="fa-IR" dirty="0" smtClean="0"/>
              <a:t>چهار نسل از کاربردهای شخصی ساز</a:t>
            </a:r>
          </a:p>
          <a:p>
            <a:pPr lvl="1" algn="r" rtl="1"/>
            <a:r>
              <a:rPr lang="fa-IR" sz="2400" dirty="0" smtClean="0"/>
              <a:t>چالشها</a:t>
            </a:r>
          </a:p>
          <a:p>
            <a:pPr algn="r" rtl="1"/>
            <a:r>
              <a:rPr lang="fa-IR" sz="2800" dirty="0" smtClean="0"/>
              <a:t>شخصی سازی در ارتباطات سیار</a:t>
            </a:r>
          </a:p>
          <a:p>
            <a:pPr algn="r" rtl="1"/>
            <a:r>
              <a:rPr lang="fa-IR" sz="2800" dirty="0" smtClean="0"/>
              <a:t>شخصی سازی از طریق لحاظ کردن ترجیحات کاربر</a:t>
            </a:r>
          </a:p>
          <a:p>
            <a:pPr algn="r" rtl="1"/>
            <a:r>
              <a:rPr lang="fa-IR" sz="2800" dirty="0" smtClean="0"/>
              <a:t>مدل سازی و استخراج خودکار ترجیحات کاربر در</a:t>
            </a:r>
            <a:r>
              <a:rPr lang="fa-IR" sz="2600" dirty="0" smtClean="0"/>
              <a:t>انتخاب </a:t>
            </a:r>
            <a:r>
              <a:rPr lang="fa-IR" sz="2600" smtClean="0"/>
              <a:t>دسترسی رادیویی</a:t>
            </a:r>
            <a:endParaRPr lang="en-GB" dirty="0" smtClean="0"/>
          </a:p>
          <a:p>
            <a:pPr algn="r" rtl="1"/>
            <a:endParaRPr lang="en-GB" dirty="0" smtClean="0"/>
          </a:p>
          <a:p>
            <a:pPr algn="r" rtl="1"/>
            <a:endParaRPr lang="en-US" dirty="0"/>
          </a:p>
        </p:txBody>
      </p:sp>
      <p:sp>
        <p:nvSpPr>
          <p:cNvPr id="2" name="Title 1"/>
          <p:cNvSpPr>
            <a:spLocks noGrp="1"/>
          </p:cNvSpPr>
          <p:nvPr>
            <p:ph type="title"/>
          </p:nvPr>
        </p:nvSpPr>
        <p:spPr/>
        <p:txBody>
          <a:bodyPr/>
          <a:lstStyle/>
          <a:p>
            <a:pPr algn="r"/>
            <a:r>
              <a:rPr lang="fa-IR" dirty="0" smtClean="0"/>
              <a:t>خلاصه</a:t>
            </a:r>
            <a:endParaRPr lang="en-US" dirty="0"/>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linds(horizontal)">
                                      <p:cBhvr>
                                        <p:cTn id="19" dur="500"/>
                                        <p:tgtEl>
                                          <p:spTgt spid="3">
                                            <p:txEl>
                                              <p:pRg st="4" end="4"/>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linds(horizontal)">
                                      <p:cBhvr>
                                        <p:cTn id="22" dur="500"/>
                                        <p:tgtEl>
                                          <p:spTgt spid="3">
                                            <p:txEl>
                                              <p:pRg st="5" end="5"/>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linds(horizontal)">
                                      <p:cBhvr>
                                        <p:cTn id="25" dur="500"/>
                                        <p:tgtEl>
                                          <p:spTgt spid="3">
                                            <p:txEl>
                                              <p:pRg st="6" end="6"/>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blinds(horizontal)">
                                      <p:cBhvr>
                                        <p:cTn id="28" dur="5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blinds(horizontal)">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blinds(horizontal)">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blinds(horizontal)">
                                      <p:cBhvr>
                                        <p:cTn id="43"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5992"/>
            <a:ext cx="5257808" cy="3721299"/>
          </a:xfrm>
        </p:spPr>
        <p:txBody>
          <a:bodyPr/>
          <a:lstStyle/>
          <a:p>
            <a:pPr algn="r" rtl="1">
              <a:buNone/>
            </a:pPr>
            <a:r>
              <a:rPr lang="fa-IR" dirty="0" smtClean="0"/>
              <a:t>				</a:t>
            </a:r>
          </a:p>
          <a:p>
            <a:pPr algn="r" rtl="1">
              <a:buNone/>
            </a:pPr>
            <a:endParaRPr lang="fa-IR" dirty="0" smtClean="0"/>
          </a:p>
          <a:p>
            <a:pPr algn="ctr" rtl="1">
              <a:buNone/>
            </a:pPr>
            <a:r>
              <a:rPr lang="fa-IR" sz="4800" dirty="0" smtClean="0"/>
              <a:t>پرسش و پاسخ</a:t>
            </a:r>
            <a:endParaRPr lang="en-GB" sz="4800" dirty="0" smtClean="0"/>
          </a:p>
          <a:p>
            <a:pPr algn="r" rtl="1"/>
            <a:endParaRPr lang="en-GB" dirty="0" smtClean="0"/>
          </a:p>
          <a:p>
            <a:pPr algn="ctr" rtl="1">
              <a:buNone/>
            </a:pPr>
            <a:r>
              <a:rPr lang="fa-IR" sz="2400" dirty="0" smtClean="0"/>
              <a:t>الهه همایون والا</a:t>
            </a:r>
          </a:p>
          <a:p>
            <a:pPr algn="ctr" rtl="1">
              <a:buNone/>
            </a:pPr>
            <a:r>
              <a:rPr lang="en-US" sz="1600" dirty="0" smtClean="0"/>
              <a:t>elaheh_h_vala@yahoo.co.uk</a:t>
            </a:r>
            <a:endParaRPr lang="en-US" sz="1600" dirty="0"/>
          </a:p>
        </p:txBody>
      </p:sp>
      <p:sp>
        <p:nvSpPr>
          <p:cNvPr id="3" name="Title 2"/>
          <p:cNvSpPr>
            <a:spLocks noGrp="1"/>
          </p:cNvSpPr>
          <p:nvPr>
            <p:ph type="title"/>
          </p:nvPr>
        </p:nvSpPr>
        <p:spPr>
          <a:xfrm>
            <a:off x="71406" y="1071554"/>
            <a:ext cx="6072230" cy="1143000"/>
          </a:xfrm>
        </p:spPr>
        <p:txBody>
          <a:bodyPr>
            <a:normAutofit/>
          </a:bodyPr>
          <a:lstStyle/>
          <a:p>
            <a:pPr algn="ctr" rtl="1"/>
            <a:r>
              <a:rPr lang="fa-IR" dirty="0" smtClean="0"/>
              <a:t>با تشکر از توجه شما</a:t>
            </a:r>
            <a:endParaRPr lang="en-US" dirty="0"/>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a:p>
        </p:txBody>
      </p:sp>
      <p:pic>
        <p:nvPicPr>
          <p:cNvPr id="6" name="Picture 5" descr="faq_questionmark.jpg"/>
          <p:cNvPicPr>
            <a:picLocks noChangeAspect="1"/>
          </p:cNvPicPr>
          <p:nvPr/>
        </p:nvPicPr>
        <p:blipFill>
          <a:blip r:embed="rId3"/>
          <a:stretch>
            <a:fillRect/>
          </a:stretch>
        </p:blipFill>
        <p:spPr>
          <a:xfrm>
            <a:off x="5357818" y="1452582"/>
            <a:ext cx="3238496" cy="404812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srcRect/>
          <a:stretch>
            <a:fillRect/>
          </a:stretch>
        </p:blipFill>
        <p:spPr bwMode="auto">
          <a:xfrm>
            <a:off x="971576" y="338155"/>
            <a:ext cx="7315200" cy="5591175"/>
          </a:xfrm>
          <a:prstGeom prst="rect">
            <a:avLst/>
          </a:prstGeom>
          <a:noFill/>
          <a:ln w="9525">
            <a:noFill/>
            <a:miter lim="800000"/>
            <a:headEnd/>
            <a:tailEnd/>
          </a:ln>
          <a:effectLst/>
        </p:spPr>
      </p:pic>
      <p:sp>
        <p:nvSpPr>
          <p:cNvPr id="5" name="Freeform 4"/>
          <p:cNvSpPr/>
          <p:nvPr/>
        </p:nvSpPr>
        <p:spPr>
          <a:xfrm>
            <a:off x="2643174" y="1500174"/>
            <a:ext cx="3714682" cy="1917058"/>
          </a:xfrm>
          <a:custGeom>
            <a:avLst/>
            <a:gdLst>
              <a:gd name="connsiteX0" fmla="*/ 1926999 w 3714682"/>
              <a:gd name="connsiteY0" fmla="*/ 1465943 h 1917058"/>
              <a:gd name="connsiteX1" fmla="*/ 1491571 w 3714682"/>
              <a:gd name="connsiteY1" fmla="*/ 1378857 h 1917058"/>
              <a:gd name="connsiteX2" fmla="*/ 1273857 w 3714682"/>
              <a:gd name="connsiteY2" fmla="*/ 1349828 h 1917058"/>
              <a:gd name="connsiteX3" fmla="*/ 765857 w 3714682"/>
              <a:gd name="connsiteY3" fmla="*/ 1204685 h 1917058"/>
              <a:gd name="connsiteX4" fmla="*/ 490085 w 3714682"/>
              <a:gd name="connsiteY4" fmla="*/ 1103085 h 1917058"/>
              <a:gd name="connsiteX5" fmla="*/ 344942 w 3714682"/>
              <a:gd name="connsiteY5" fmla="*/ 1016000 h 1917058"/>
              <a:gd name="connsiteX6" fmla="*/ 170771 w 3714682"/>
              <a:gd name="connsiteY6" fmla="*/ 885371 h 1917058"/>
              <a:gd name="connsiteX7" fmla="*/ 127228 w 3714682"/>
              <a:gd name="connsiteY7" fmla="*/ 841828 h 1917058"/>
              <a:gd name="connsiteX8" fmla="*/ 69171 w 3714682"/>
              <a:gd name="connsiteY8" fmla="*/ 754743 h 1917058"/>
              <a:gd name="connsiteX9" fmla="*/ 54657 w 3714682"/>
              <a:gd name="connsiteY9" fmla="*/ 696685 h 1917058"/>
              <a:gd name="connsiteX10" fmla="*/ 11114 w 3714682"/>
              <a:gd name="connsiteY10" fmla="*/ 566057 h 1917058"/>
              <a:gd name="connsiteX11" fmla="*/ 40142 w 3714682"/>
              <a:gd name="connsiteY11" fmla="*/ 377371 h 1917058"/>
              <a:gd name="connsiteX12" fmla="*/ 83685 w 3714682"/>
              <a:gd name="connsiteY12" fmla="*/ 319314 h 1917058"/>
              <a:gd name="connsiteX13" fmla="*/ 214314 w 3714682"/>
              <a:gd name="connsiteY13" fmla="*/ 232228 h 1917058"/>
              <a:gd name="connsiteX14" fmla="*/ 301399 w 3714682"/>
              <a:gd name="connsiteY14" fmla="*/ 174171 h 1917058"/>
              <a:gd name="connsiteX15" fmla="*/ 548142 w 3714682"/>
              <a:gd name="connsiteY15" fmla="*/ 72571 h 1917058"/>
              <a:gd name="connsiteX16" fmla="*/ 751342 w 3714682"/>
              <a:gd name="connsiteY16" fmla="*/ 29028 h 1917058"/>
              <a:gd name="connsiteX17" fmla="*/ 983571 w 3714682"/>
              <a:gd name="connsiteY17" fmla="*/ 0 h 1917058"/>
              <a:gd name="connsiteX18" fmla="*/ 2072142 w 3714682"/>
              <a:gd name="connsiteY18" fmla="*/ 14514 h 1917058"/>
              <a:gd name="connsiteX19" fmla="*/ 2217285 w 3714682"/>
              <a:gd name="connsiteY19" fmla="*/ 43543 h 1917058"/>
              <a:gd name="connsiteX20" fmla="*/ 2420485 w 3714682"/>
              <a:gd name="connsiteY20" fmla="*/ 58057 h 1917058"/>
              <a:gd name="connsiteX21" fmla="*/ 2754314 w 3714682"/>
              <a:gd name="connsiteY21" fmla="*/ 101600 h 1917058"/>
              <a:gd name="connsiteX22" fmla="*/ 2899457 w 3714682"/>
              <a:gd name="connsiteY22" fmla="*/ 130628 h 1917058"/>
              <a:gd name="connsiteX23" fmla="*/ 3102657 w 3714682"/>
              <a:gd name="connsiteY23" fmla="*/ 145143 h 1917058"/>
              <a:gd name="connsiteX24" fmla="*/ 3349399 w 3714682"/>
              <a:gd name="connsiteY24" fmla="*/ 217714 h 1917058"/>
              <a:gd name="connsiteX25" fmla="*/ 3450999 w 3714682"/>
              <a:gd name="connsiteY25" fmla="*/ 275771 h 1917058"/>
              <a:gd name="connsiteX26" fmla="*/ 3639685 w 3714682"/>
              <a:gd name="connsiteY26" fmla="*/ 391885 h 1917058"/>
              <a:gd name="connsiteX27" fmla="*/ 3712257 w 3714682"/>
              <a:gd name="connsiteY27" fmla="*/ 493485 h 1917058"/>
              <a:gd name="connsiteX28" fmla="*/ 3683228 w 3714682"/>
              <a:gd name="connsiteY28" fmla="*/ 754743 h 1917058"/>
              <a:gd name="connsiteX29" fmla="*/ 3494542 w 3714682"/>
              <a:gd name="connsiteY29" fmla="*/ 914400 h 1917058"/>
              <a:gd name="connsiteX30" fmla="*/ 3378428 w 3714682"/>
              <a:gd name="connsiteY30" fmla="*/ 1001485 h 1917058"/>
              <a:gd name="connsiteX31" fmla="*/ 3131685 w 3714682"/>
              <a:gd name="connsiteY31" fmla="*/ 1132114 h 1917058"/>
              <a:gd name="connsiteX32" fmla="*/ 2899457 w 3714682"/>
              <a:gd name="connsiteY32" fmla="*/ 1219200 h 1917058"/>
              <a:gd name="connsiteX33" fmla="*/ 2623685 w 3714682"/>
              <a:gd name="connsiteY33" fmla="*/ 1320800 h 1917058"/>
              <a:gd name="connsiteX34" fmla="*/ 2376942 w 3714682"/>
              <a:gd name="connsiteY34" fmla="*/ 1451428 h 1917058"/>
              <a:gd name="connsiteX35" fmla="*/ 2246314 w 3714682"/>
              <a:gd name="connsiteY35" fmla="*/ 1465943 h 1917058"/>
              <a:gd name="connsiteX36" fmla="*/ 1941514 w 3714682"/>
              <a:gd name="connsiteY36" fmla="*/ 1567543 h 1917058"/>
              <a:gd name="connsiteX37" fmla="*/ 1694771 w 3714682"/>
              <a:gd name="connsiteY37" fmla="*/ 1640114 h 1917058"/>
              <a:gd name="connsiteX38" fmla="*/ 1346428 w 3714682"/>
              <a:gd name="connsiteY38" fmla="*/ 1785257 h 1917058"/>
              <a:gd name="connsiteX39" fmla="*/ 1215799 w 3714682"/>
              <a:gd name="connsiteY39" fmla="*/ 1843314 h 1917058"/>
              <a:gd name="connsiteX40" fmla="*/ 1056142 w 3714682"/>
              <a:gd name="connsiteY40" fmla="*/ 1915885 h 1917058"/>
              <a:gd name="connsiteX41" fmla="*/ 1041628 w 3714682"/>
              <a:gd name="connsiteY41" fmla="*/ 1915885 h 1917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714682" h="1917058">
                <a:moveTo>
                  <a:pt x="1926999" y="1465943"/>
                </a:moveTo>
                <a:cubicBezTo>
                  <a:pt x="1756547" y="1380715"/>
                  <a:pt x="1881867" y="1435974"/>
                  <a:pt x="1491571" y="1378857"/>
                </a:cubicBezTo>
                <a:cubicBezTo>
                  <a:pt x="1419129" y="1368256"/>
                  <a:pt x="1346151" y="1361395"/>
                  <a:pt x="1273857" y="1349828"/>
                </a:cubicBezTo>
                <a:cubicBezTo>
                  <a:pt x="1078657" y="1318596"/>
                  <a:pt x="984023" y="1277407"/>
                  <a:pt x="765857" y="1204685"/>
                </a:cubicBezTo>
                <a:cubicBezTo>
                  <a:pt x="691558" y="1179919"/>
                  <a:pt x="566758" y="1143676"/>
                  <a:pt x="490085" y="1103085"/>
                </a:cubicBezTo>
                <a:cubicBezTo>
                  <a:pt x="440220" y="1076686"/>
                  <a:pt x="392787" y="1045903"/>
                  <a:pt x="344942" y="1016000"/>
                </a:cubicBezTo>
                <a:cubicBezTo>
                  <a:pt x="267269" y="967455"/>
                  <a:pt x="240411" y="947273"/>
                  <a:pt x="170771" y="885371"/>
                </a:cubicBezTo>
                <a:cubicBezTo>
                  <a:pt x="155429" y="871734"/>
                  <a:pt x="139830" y="858031"/>
                  <a:pt x="127228" y="841828"/>
                </a:cubicBezTo>
                <a:cubicBezTo>
                  <a:pt x="105809" y="814289"/>
                  <a:pt x="88523" y="783771"/>
                  <a:pt x="69171" y="754743"/>
                </a:cubicBezTo>
                <a:cubicBezTo>
                  <a:pt x="64333" y="735390"/>
                  <a:pt x="60965" y="715610"/>
                  <a:pt x="54657" y="696685"/>
                </a:cubicBezTo>
                <a:cubicBezTo>
                  <a:pt x="0" y="532714"/>
                  <a:pt x="45896" y="705189"/>
                  <a:pt x="11114" y="566057"/>
                </a:cubicBezTo>
                <a:cubicBezTo>
                  <a:pt x="20790" y="503162"/>
                  <a:pt x="22186" y="438421"/>
                  <a:pt x="40142" y="377371"/>
                </a:cubicBezTo>
                <a:cubicBezTo>
                  <a:pt x="46968" y="354163"/>
                  <a:pt x="66580" y="336419"/>
                  <a:pt x="83685" y="319314"/>
                </a:cubicBezTo>
                <a:cubicBezTo>
                  <a:pt x="159117" y="243883"/>
                  <a:pt x="138352" y="277806"/>
                  <a:pt x="214314" y="232228"/>
                </a:cubicBezTo>
                <a:cubicBezTo>
                  <a:pt x="244230" y="214278"/>
                  <a:pt x="271483" y="192120"/>
                  <a:pt x="301399" y="174171"/>
                </a:cubicBezTo>
                <a:cubicBezTo>
                  <a:pt x="360120" y="138939"/>
                  <a:pt x="524915" y="78378"/>
                  <a:pt x="548142" y="72571"/>
                </a:cubicBezTo>
                <a:cubicBezTo>
                  <a:pt x="635656" y="50693"/>
                  <a:pt x="667060" y="39563"/>
                  <a:pt x="751342" y="29028"/>
                </a:cubicBezTo>
                <a:lnTo>
                  <a:pt x="983571" y="0"/>
                </a:lnTo>
                <a:cubicBezTo>
                  <a:pt x="1346428" y="4838"/>
                  <a:pt x="1709479" y="1714"/>
                  <a:pt x="2072142" y="14514"/>
                </a:cubicBezTo>
                <a:cubicBezTo>
                  <a:pt x="2121450" y="16254"/>
                  <a:pt x="2168327" y="37423"/>
                  <a:pt x="2217285" y="43543"/>
                </a:cubicBezTo>
                <a:cubicBezTo>
                  <a:pt x="2284667" y="51966"/>
                  <a:pt x="2352752" y="53219"/>
                  <a:pt x="2420485" y="58057"/>
                </a:cubicBezTo>
                <a:cubicBezTo>
                  <a:pt x="2707054" y="121738"/>
                  <a:pt x="2370139" y="53578"/>
                  <a:pt x="2754314" y="101600"/>
                </a:cubicBezTo>
                <a:cubicBezTo>
                  <a:pt x="2803272" y="107720"/>
                  <a:pt x="2850499" y="124508"/>
                  <a:pt x="2899457" y="130628"/>
                </a:cubicBezTo>
                <a:cubicBezTo>
                  <a:pt x="2966839" y="139051"/>
                  <a:pt x="3034924" y="140305"/>
                  <a:pt x="3102657" y="145143"/>
                </a:cubicBezTo>
                <a:cubicBezTo>
                  <a:pt x="3181944" y="164964"/>
                  <a:pt x="3274517" y="184953"/>
                  <a:pt x="3349399" y="217714"/>
                </a:cubicBezTo>
                <a:cubicBezTo>
                  <a:pt x="3385135" y="233348"/>
                  <a:pt x="3416655" y="257278"/>
                  <a:pt x="3450999" y="275771"/>
                </a:cubicBezTo>
                <a:cubicBezTo>
                  <a:pt x="3537255" y="322217"/>
                  <a:pt x="3560475" y="320596"/>
                  <a:pt x="3639685" y="391885"/>
                </a:cubicBezTo>
                <a:cubicBezTo>
                  <a:pt x="3654683" y="405383"/>
                  <a:pt x="3697940" y="472010"/>
                  <a:pt x="3712257" y="493485"/>
                </a:cubicBezTo>
                <a:cubicBezTo>
                  <a:pt x="3702581" y="580571"/>
                  <a:pt x="3714682" y="672961"/>
                  <a:pt x="3683228" y="754743"/>
                </a:cubicBezTo>
                <a:cubicBezTo>
                  <a:pt x="3650063" y="840973"/>
                  <a:pt x="3561018" y="868378"/>
                  <a:pt x="3494542" y="914400"/>
                </a:cubicBezTo>
                <a:cubicBezTo>
                  <a:pt x="3454764" y="941939"/>
                  <a:pt x="3418683" y="974648"/>
                  <a:pt x="3378428" y="1001485"/>
                </a:cubicBezTo>
                <a:cubicBezTo>
                  <a:pt x="3321489" y="1039444"/>
                  <a:pt x="3184655" y="1107187"/>
                  <a:pt x="3131685" y="1132114"/>
                </a:cubicBezTo>
                <a:cubicBezTo>
                  <a:pt x="2913366" y="1234852"/>
                  <a:pt x="3157883" y="1112789"/>
                  <a:pt x="2899457" y="1219200"/>
                </a:cubicBezTo>
                <a:cubicBezTo>
                  <a:pt x="2629007" y="1330562"/>
                  <a:pt x="2958934" y="1229368"/>
                  <a:pt x="2623685" y="1320800"/>
                </a:cubicBezTo>
                <a:cubicBezTo>
                  <a:pt x="2536107" y="1379185"/>
                  <a:pt x="2487681" y="1418206"/>
                  <a:pt x="2376942" y="1451428"/>
                </a:cubicBezTo>
                <a:cubicBezTo>
                  <a:pt x="2334979" y="1464017"/>
                  <a:pt x="2289857" y="1461105"/>
                  <a:pt x="2246314" y="1465943"/>
                </a:cubicBezTo>
                <a:cubicBezTo>
                  <a:pt x="2144714" y="1499810"/>
                  <a:pt x="2044258" y="1537324"/>
                  <a:pt x="1941514" y="1567543"/>
                </a:cubicBezTo>
                <a:cubicBezTo>
                  <a:pt x="1859266" y="1591733"/>
                  <a:pt x="1775283" y="1610658"/>
                  <a:pt x="1694771" y="1640114"/>
                </a:cubicBezTo>
                <a:cubicBezTo>
                  <a:pt x="1576638" y="1683333"/>
                  <a:pt x="1462228" y="1736130"/>
                  <a:pt x="1346428" y="1785257"/>
                </a:cubicBezTo>
                <a:cubicBezTo>
                  <a:pt x="1302562" y="1803867"/>
                  <a:pt x="1258418" y="1822004"/>
                  <a:pt x="1215799" y="1843314"/>
                </a:cubicBezTo>
                <a:cubicBezTo>
                  <a:pt x="1165753" y="1868337"/>
                  <a:pt x="1112541" y="1901786"/>
                  <a:pt x="1056142" y="1915885"/>
                </a:cubicBezTo>
                <a:cubicBezTo>
                  <a:pt x="1051448" y="1917058"/>
                  <a:pt x="1046466" y="1915885"/>
                  <a:pt x="1041628" y="1915885"/>
                </a:cubicBez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Footer Placeholder 6"/>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3"/>
          <a:srcRect/>
          <a:stretch>
            <a:fillRect/>
          </a:stretch>
        </p:blipFill>
        <p:spPr bwMode="auto">
          <a:xfrm>
            <a:off x="857224" y="785810"/>
            <a:ext cx="7500966" cy="5000644"/>
          </a:xfrm>
          <a:prstGeom prst="rect">
            <a:avLst/>
          </a:prstGeom>
          <a:noFill/>
          <a:ln w="9525">
            <a:noFill/>
            <a:miter lim="800000"/>
            <a:headEnd/>
            <a:tailEnd/>
          </a:ln>
          <a:effectLst/>
        </p:spPr>
      </p:pic>
      <p:sp>
        <p:nvSpPr>
          <p:cNvPr id="5" name="Footer Placeholder 4"/>
          <p:cNvSpPr>
            <a:spLocks noGrp="1"/>
          </p:cNvSpPr>
          <p:nvPr>
            <p:ph type="ftr" sz="quarter" idx="11"/>
          </p:nvPr>
        </p:nvSpPr>
        <p:spPr/>
        <p:txBody>
          <a:bodyPr/>
          <a:lstStyle/>
          <a:p>
            <a:r>
              <a:rPr lang="fa-IR" smtClean="0"/>
              <a:t>الهه همایون والا- پژوهشگاه علوم و فناوری اطلاعات   19 آبان 1389 </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1553</TotalTime>
  <Words>3653</Words>
  <Application>Microsoft Office PowerPoint</Application>
  <PresentationFormat>On-screen Show (4:3)</PresentationFormat>
  <Paragraphs>414</Paragraphs>
  <Slides>72</Slides>
  <Notes>72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72</vt:i4>
      </vt:variant>
    </vt:vector>
  </HeadingPairs>
  <TitlesOfParts>
    <vt:vector size="75" baseType="lpstr">
      <vt:lpstr>Concourse</vt:lpstr>
      <vt:lpstr>Picture</vt:lpstr>
      <vt:lpstr>Equation</vt:lpstr>
      <vt:lpstr>شخصی سازی و مدلسازی ترجیحات کاربر در ارتباطات سیار</vt:lpstr>
      <vt:lpstr>عناوین مورد بحث</vt:lpstr>
      <vt:lpstr>تعریف شخصی سازی</vt:lpstr>
      <vt:lpstr>شخصی سازی یعنی چه؟</vt:lpstr>
      <vt:lpstr>یک مثال از شخصی سازی</vt:lpstr>
      <vt:lpstr>Slide 6</vt:lpstr>
      <vt:lpstr>Slide 7</vt:lpstr>
      <vt:lpstr>Slide 8</vt:lpstr>
      <vt:lpstr>Slide 9</vt:lpstr>
      <vt:lpstr>Slide 10</vt:lpstr>
      <vt:lpstr>Slide 11</vt:lpstr>
      <vt:lpstr>Slide 12</vt:lpstr>
      <vt:lpstr>Origins of personalisation 1 خاستگاه شخصی سازی 1</vt:lpstr>
      <vt:lpstr>Origins of personalisation 2  خاستگاه شخصی سازی 2</vt:lpstr>
      <vt:lpstr>Slide 15</vt:lpstr>
      <vt:lpstr>Personalisation vs. Customisation شخصی سازی و سفارشی سازی</vt:lpstr>
      <vt:lpstr>Slide 17</vt:lpstr>
      <vt:lpstr>Slide 18</vt:lpstr>
      <vt:lpstr>Web personalisation</vt:lpstr>
      <vt:lpstr>Personalisation challenges چالشهای شخصی سازی </vt:lpstr>
      <vt:lpstr>Personalisation challenges  چالشهای شخصی سازی </vt:lpstr>
      <vt:lpstr>Personalisation challenges</vt:lpstr>
      <vt:lpstr>User profile پروفایل کاربر   </vt:lpstr>
      <vt:lpstr>Learning environment,  deterministic or uncertain?قطعی یا غیر قطعی</vt:lpstr>
      <vt:lpstr>Learning from observations under uncertainty</vt:lpstr>
      <vt:lpstr>Challenges associated with machine learning for user modelling</vt:lpstr>
      <vt:lpstr>Four generations of personalisation applications</vt:lpstr>
      <vt:lpstr>Personalisation in telecom</vt:lpstr>
      <vt:lpstr>W3C</vt:lpstr>
      <vt:lpstr>Complete CC/PP profile example </vt:lpstr>
      <vt:lpstr>3GPP’s Virtual Home Environment</vt:lpstr>
      <vt:lpstr>Virtual Home Environment</vt:lpstr>
      <vt:lpstr>WWRF’s I-Centric Communications</vt:lpstr>
      <vt:lpstr>WWRF’s I-Centric Communications</vt:lpstr>
      <vt:lpstr>RM for I-Centric Communications</vt:lpstr>
      <vt:lpstr>Dimensions of personalisation in telecommunications  ابعاد شخصی سازی در ارتباطات سیار</vt:lpstr>
      <vt:lpstr>User profiles in mobile communications</vt:lpstr>
      <vt:lpstr>Slide 38</vt:lpstr>
      <vt:lpstr>ترجیحات کاربر </vt:lpstr>
      <vt:lpstr>User Profiles, Static or Dynamic?</vt:lpstr>
      <vt:lpstr>Information that is stored in a user profile is usually</vt:lpstr>
      <vt:lpstr>User profiles</vt:lpstr>
      <vt:lpstr>User Profiling Assumption</vt:lpstr>
      <vt:lpstr>Radio access selection problem مسئله انتخاب دسترسی رادیویی</vt:lpstr>
      <vt:lpstr>Access Selection</vt:lpstr>
      <vt:lpstr>Access Selection parameters پارامترهای انتخاب دسترسی</vt:lpstr>
      <vt:lpstr>Enabling multi-access services with the always best connected concept </vt:lpstr>
      <vt:lpstr>ABC end-user vision </vt:lpstr>
      <vt:lpstr>Access selection from user perspective انتخاب دسترسی از منظر کاربر </vt:lpstr>
      <vt:lpstr>Interaction between Preference Model, Access Selector and User</vt:lpstr>
      <vt:lpstr>Bayesian approach</vt:lpstr>
      <vt:lpstr>Nature of user preferences? طبیعت ترجیحات کاربر چیست؟</vt:lpstr>
      <vt:lpstr>The uncertainty in the access selection problem domain comes from four aspects ریشه های عدم قطعیت در مسئله انتخاب دسترسی</vt:lpstr>
      <vt:lpstr>The uncertainty in the access selection problem domain comes from four aspects  ریشه های عدم قطعیت در مسئله انتخاب دسترسی</vt:lpstr>
      <vt:lpstr>Bayesian Network شبکه بیزین  </vt:lpstr>
      <vt:lpstr>Bayesian Network</vt:lpstr>
      <vt:lpstr>Bayesian Network</vt:lpstr>
      <vt:lpstr>Slide 58</vt:lpstr>
      <vt:lpstr>Baye’s Theoreme</vt:lpstr>
      <vt:lpstr>مثال استارت اتومبیل</vt:lpstr>
      <vt:lpstr>مثال استارت اتومبیل</vt:lpstr>
      <vt:lpstr>Slide 62</vt:lpstr>
      <vt:lpstr>Conditional probability tables of the Bayesian network</vt:lpstr>
      <vt:lpstr>Context</vt:lpstr>
      <vt:lpstr>This model can provide answers to these preference related queries:</vt:lpstr>
      <vt:lpstr>This model can provide answers to these preference related queries:</vt:lpstr>
      <vt:lpstr>Learning Algorithm</vt:lpstr>
      <vt:lpstr>Learning curve</vt:lpstr>
      <vt:lpstr>Change of preferences in P(N=AN1 | S) during the learning process in business context, no fading factor A fading factor is a number between 0 and 1 and models the rate at which older experiences are forgotten.</vt:lpstr>
      <vt:lpstr>Change of preferences in P(N=AN1 | S) during the learning process in business context, fading factor=0.7</vt:lpstr>
      <vt:lpstr>خلاصه</vt:lpstr>
      <vt:lpstr>با تشکر از توجه شما</vt:lpstr>
    </vt:vector>
  </TitlesOfParts>
  <Company>alico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شخصی سازی و مدلسازی ترجیحات کاربر در ارتباطات سیار</dc:title>
  <dc:creator>elaheh</dc:creator>
  <cp:lastModifiedBy>ali</cp:lastModifiedBy>
  <cp:revision>339</cp:revision>
  <dcterms:created xsi:type="dcterms:W3CDTF">2010-10-18T04:54:05Z</dcterms:created>
  <dcterms:modified xsi:type="dcterms:W3CDTF">2010-11-10T06:16:42Z</dcterms:modified>
</cp:coreProperties>
</file>