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25"/>
  </p:notesMasterIdLst>
  <p:sldIdLst>
    <p:sldId id="261" r:id="rId2"/>
    <p:sldId id="256" r:id="rId3"/>
    <p:sldId id="262" r:id="rId4"/>
    <p:sldId id="341" r:id="rId5"/>
    <p:sldId id="353" r:id="rId6"/>
    <p:sldId id="263" r:id="rId7"/>
    <p:sldId id="342" r:id="rId8"/>
    <p:sldId id="343" r:id="rId9"/>
    <p:sldId id="344" r:id="rId10"/>
    <p:sldId id="345" r:id="rId11"/>
    <p:sldId id="267" r:id="rId12"/>
    <p:sldId id="273" r:id="rId13"/>
    <p:sldId id="274" r:id="rId14"/>
    <p:sldId id="275" r:id="rId15"/>
    <p:sldId id="305" r:id="rId16"/>
    <p:sldId id="347" r:id="rId17"/>
    <p:sldId id="348" r:id="rId18"/>
    <p:sldId id="349" r:id="rId19"/>
    <p:sldId id="351" r:id="rId20"/>
    <p:sldId id="352" r:id="rId21"/>
    <p:sldId id="299" r:id="rId22"/>
    <p:sldId id="312" r:id="rId23"/>
    <p:sldId id="340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518" y="1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2C79A0-C0AE-4AFA-BE2F-5ECAA301211A}" type="datetimeFigureOut">
              <a:rPr lang="en-US" smtClean="0"/>
              <a:pPr/>
              <a:t>9/7/2015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DBA564-0A0C-4ED1-9F02-227DAF356C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730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DBA564-0A0C-4ED1-9F02-227DAF356CB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7992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DBA564-0A0C-4ED1-9F02-227DAF356CB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799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DBA564-0A0C-4ED1-9F02-227DAF356CB3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7992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DBA564-0A0C-4ED1-9F02-227DAF356CB3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7992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DBA564-0A0C-4ED1-9F02-227DAF356CB3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7992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DBA564-0A0C-4ED1-9F02-227DAF356CB3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799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0E318-A312-422E-BF2F-B333226D60A0}" type="datetime1">
              <a:rPr lang="en-US" smtClean="0"/>
              <a:pPr/>
              <a:t>9/7/2015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98837-3735-4DD0-8555-7749E69CE485}" type="datetime1">
              <a:rPr lang="en-US" smtClean="0"/>
              <a:pPr/>
              <a:t>9/7/2015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21E64-D47B-4680-B724-12C5AB2EDBC7}" type="datetime1">
              <a:rPr lang="en-US" smtClean="0"/>
              <a:pPr/>
              <a:t>9/7/2015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2CD1A-7282-4A50-B5BC-B109D84BFF38}" type="datetime1">
              <a:rPr lang="en-US" smtClean="0"/>
              <a:pPr/>
              <a:t>9/7/2015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A9CCA-82C9-47A1-81A2-D2B81E32F0AA}" type="datetime1">
              <a:rPr lang="en-US" smtClean="0"/>
              <a:pPr/>
              <a:t>9/7/2015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7EC8C-1893-4AB2-8152-C6B1FED5A72C}" type="datetime1">
              <a:rPr lang="en-US" smtClean="0"/>
              <a:pPr/>
              <a:t>9/7/2015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84767-9765-4BAD-8EF7-C554ED8C20F8}" type="datetime1">
              <a:rPr lang="en-US" smtClean="0"/>
              <a:pPr/>
              <a:t>9/7/2015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AC7C9-98D7-4FF3-910B-55CDC92E86F1}" type="datetime1">
              <a:rPr lang="en-US" smtClean="0"/>
              <a:pPr/>
              <a:t>9/7/2015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8DCC91-3177-4487-8D4D-5A5EFC07CF80}" type="datetime1">
              <a:rPr lang="en-US" smtClean="0"/>
              <a:pPr/>
              <a:t>9/7/2015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B0D0E-5A77-4B0E-8DC5-2CCEF7BE0B7D}" type="datetime1">
              <a:rPr lang="en-US" smtClean="0"/>
              <a:pPr/>
              <a:t>9/7/2015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075F0-4BBA-4A21-BFF8-A0B588BECD96}" type="datetime1">
              <a:rPr lang="en-US" smtClean="0"/>
              <a:pPr/>
              <a:t>9/7/2015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5A9B6-E76C-453B-BF31-7533A8A1A44C}" type="datetime1">
              <a:rPr lang="en-US" smtClean="0"/>
              <a:pPr/>
              <a:t>9/7/2015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8103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/>
          <p:cNvSpPr/>
          <p:nvPr/>
        </p:nvSpPr>
        <p:spPr>
          <a:xfrm>
            <a:off x="0" y="6553200"/>
            <a:ext cx="9144000" cy="304800"/>
          </a:xfrm>
          <a:prstGeom prst="rect">
            <a:avLst/>
          </a:prstGeom>
          <a:solidFill>
            <a:srgbClr val="00206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fa-IR" sz="2000" b="1" dirty="0" smtClean="0">
                <a:solidFill>
                  <a:schemeClr val="bg1"/>
                </a:solidFill>
                <a:cs typeface="B Nazanin" pitchFamily="2" charset="-78"/>
              </a:rPr>
              <a:t>هستان نگار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(Ontology</a:t>
            </a:r>
            <a:r>
              <a:rPr lang="en-US" sz="2000" b="1" dirty="0" smtClean="0">
                <a:solidFill>
                  <a:schemeClr val="bg1"/>
                </a:solidFill>
                <a:cs typeface="B Nazanin" pitchFamily="2" charset="-78"/>
              </a:rPr>
              <a:t>)    </a:t>
            </a:r>
            <a:endParaRPr lang="en-US" sz="2000" b="1" dirty="0">
              <a:solidFill>
                <a:schemeClr val="bg1"/>
              </a:solidFill>
              <a:cs typeface="B Nazanin" pitchFamily="2" charset="-78"/>
            </a:endParaRPr>
          </a:p>
        </p:txBody>
      </p:sp>
      <p:sp>
        <p:nvSpPr>
          <p:cNvPr id="57" name="Slide Number Placeholder 56"/>
          <p:cNvSpPr>
            <a:spLocks noGrp="1"/>
          </p:cNvSpPr>
          <p:nvPr>
            <p:ph type="sldNum" sz="quarter" idx="12"/>
          </p:nvPr>
        </p:nvSpPr>
        <p:spPr>
          <a:xfrm>
            <a:off x="6858000" y="649287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z="1400" b="1" smtClean="0">
                <a:cs typeface="B Titr" pitchFamily="2" charset="-78"/>
              </a:rPr>
              <a:pPr/>
              <a:t>10</a:t>
            </a:fld>
            <a:endParaRPr lang="en-US" b="1" dirty="0">
              <a:cs typeface="B Titr" pitchFamily="2" charset="-78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1" y="28438"/>
            <a:ext cx="5638800" cy="96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Rectangle 22"/>
          <p:cNvSpPr/>
          <p:nvPr/>
        </p:nvSpPr>
        <p:spPr bwMode="auto">
          <a:xfrm>
            <a:off x="1600200" y="2057400"/>
            <a:ext cx="4800600" cy="609600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kumimoji="0" lang="fa-IR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B Lotus" panose="00000400000000000000" pitchFamily="2" charset="-78"/>
              </a:rPr>
              <a:t>مفهوم سازي / مفهوم</a:t>
            </a:r>
            <a:r>
              <a:rPr kumimoji="0" lang="fa-IR" sz="28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B Lotus" panose="00000400000000000000" pitchFamily="2" charset="-78"/>
              </a:rPr>
              <a:t> سازي </a:t>
            </a:r>
            <a:r>
              <a:rPr kumimoji="0" lang="fa-IR" sz="2800" i="0" u="none" strike="noStrike" cap="none" normalizeH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anose="020B0604020202020204" pitchFamily="34" charset="0"/>
                <a:cs typeface="B Lotus" panose="00000400000000000000" pitchFamily="2" charset="-78"/>
              </a:rPr>
              <a:t>اشتراکي</a:t>
            </a:r>
            <a:endParaRPr kumimoji="0" lang="en-US" sz="280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anose="020B0604020202020204" pitchFamily="34" charset="0"/>
              <a:cs typeface="B Lotus" panose="00000400000000000000" pitchFamily="2" charset="-78"/>
            </a:endParaRPr>
          </a:p>
        </p:txBody>
      </p:sp>
      <p:pic>
        <p:nvPicPr>
          <p:cNvPr id="3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7258" y="7937"/>
            <a:ext cx="623900" cy="6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Rectangle 16"/>
          <p:cNvSpPr/>
          <p:nvPr/>
        </p:nvSpPr>
        <p:spPr bwMode="auto">
          <a:xfrm>
            <a:off x="1143000" y="3124200"/>
            <a:ext cx="5791200" cy="609600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fa-IR" sz="2800" dirty="0" smtClean="0">
                <a:solidFill>
                  <a:schemeClr val="tx1"/>
                </a:solidFill>
                <a:latin typeface="Arial" panose="020B0604020202020204" pitchFamily="34" charset="0"/>
                <a:cs typeface="B Lotus" panose="00000400000000000000" pitchFamily="2" charset="-78"/>
              </a:rPr>
              <a:t>تخميني از مفاهيم (مثالها و قيود) + اصطلاحات پايه</a:t>
            </a:r>
            <a:endParaRPr kumimoji="0" lang="en-US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B Lotus" panose="00000400000000000000" pitchFamily="2" charset="-78"/>
            </a:endParaRPr>
          </a:p>
        </p:txBody>
      </p:sp>
      <p:sp>
        <p:nvSpPr>
          <p:cNvPr id="26" name="Down Arrow 25"/>
          <p:cNvSpPr/>
          <p:nvPr/>
        </p:nvSpPr>
        <p:spPr>
          <a:xfrm>
            <a:off x="2590800" y="2667000"/>
            <a:ext cx="381000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7380300" y="3182392"/>
            <a:ext cx="1800200" cy="57606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ابزارساخت </a:t>
            </a:r>
            <a:r>
              <a:rPr lang="fa-IR" b="1" dirty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هستان نگار</a:t>
            </a:r>
            <a:endParaRPr lang="en-US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7354788" y="1984028"/>
            <a:ext cx="1800200" cy="57606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800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روش شناسي </a:t>
            </a:r>
            <a:r>
              <a:rPr lang="fa-IR" sz="1800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هاي ساخت هستان نگار</a:t>
            </a:r>
            <a:endParaRPr lang="en-US" sz="1800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7124700" y="1407964"/>
            <a:ext cx="2027240" cy="57606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کليات</a:t>
            </a:r>
            <a:endParaRPr lang="en-US" sz="2000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7354788" y="2560092"/>
            <a:ext cx="1800200" cy="6223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زبان هاي </a:t>
            </a:r>
            <a:r>
              <a:rPr lang="fa-IR" b="1" dirty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ساخت هستان نگار</a:t>
            </a:r>
            <a:endParaRPr lang="en-US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73793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/>
          <p:cNvSpPr/>
          <p:nvPr/>
        </p:nvSpPr>
        <p:spPr>
          <a:xfrm>
            <a:off x="0" y="6553200"/>
            <a:ext cx="9144000" cy="304800"/>
          </a:xfrm>
          <a:prstGeom prst="rect">
            <a:avLst/>
          </a:prstGeom>
          <a:solidFill>
            <a:srgbClr val="00206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fa-IR" sz="2000" b="1" dirty="0" smtClean="0">
                <a:solidFill>
                  <a:schemeClr val="bg1"/>
                </a:solidFill>
                <a:cs typeface="B Nazanin" pitchFamily="2" charset="-78"/>
              </a:rPr>
              <a:t>هستان نگار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(Ontology</a:t>
            </a:r>
            <a:r>
              <a:rPr lang="en-US" sz="2000" b="1" dirty="0" smtClean="0">
                <a:solidFill>
                  <a:schemeClr val="bg1"/>
                </a:solidFill>
                <a:cs typeface="B Nazanin" pitchFamily="2" charset="-78"/>
              </a:rPr>
              <a:t>)    </a:t>
            </a:r>
            <a:endParaRPr lang="en-US" sz="2000" b="1" dirty="0">
              <a:solidFill>
                <a:schemeClr val="bg1"/>
              </a:solidFill>
              <a:cs typeface="B Nazanin" pitchFamily="2" charset="-78"/>
            </a:endParaRPr>
          </a:p>
        </p:txBody>
      </p:sp>
      <p:sp>
        <p:nvSpPr>
          <p:cNvPr id="57" name="Slide Number Placeholder 56"/>
          <p:cNvSpPr>
            <a:spLocks noGrp="1"/>
          </p:cNvSpPr>
          <p:nvPr>
            <p:ph type="sldNum" sz="quarter" idx="12"/>
          </p:nvPr>
        </p:nvSpPr>
        <p:spPr>
          <a:xfrm>
            <a:off x="6858000" y="649287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z="1400" b="1" smtClean="0">
                <a:cs typeface="B Titr" pitchFamily="2" charset="-78"/>
              </a:rPr>
              <a:pPr/>
              <a:t>11</a:t>
            </a:fld>
            <a:endParaRPr lang="en-US" b="1" dirty="0">
              <a:cs typeface="B Titr" pitchFamily="2" charset="-78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1" y="56147"/>
            <a:ext cx="5524500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10"/>
          <p:cNvSpPr/>
          <p:nvPr/>
        </p:nvSpPr>
        <p:spPr bwMode="auto">
          <a:xfrm>
            <a:off x="1066800" y="1314996"/>
            <a:ext cx="5842000" cy="4781004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indent="-342900" algn="r" rtl="1">
              <a:buFont typeface="Wingdings" pitchFamily="2" charset="2"/>
              <a:buChar char="q"/>
            </a:pPr>
            <a:r>
              <a:rPr lang="fa-IR" sz="2400" dirty="0" smtClean="0">
                <a:solidFill>
                  <a:schemeClr val="tx2"/>
                </a:solidFill>
                <a:cs typeface="B Lotus" panose="00000400000000000000" pitchFamily="2" charset="-78"/>
              </a:rPr>
              <a:t>کلاس</a:t>
            </a:r>
            <a:r>
              <a:rPr lang="fa-IR" sz="2400" dirty="0" smtClean="0">
                <a:cs typeface="B Lotus" panose="00000400000000000000" pitchFamily="2" charset="-78"/>
              </a:rPr>
              <a:t> </a:t>
            </a:r>
            <a:r>
              <a:rPr lang="fa-IR" sz="2400" dirty="0" smtClean="0">
                <a:solidFill>
                  <a:schemeClr val="tx2"/>
                </a:solidFill>
                <a:cs typeface="B Lotus" panose="00000400000000000000" pitchFamily="2" charset="-78"/>
              </a:rPr>
              <a:t>ها</a:t>
            </a:r>
            <a:r>
              <a:rPr lang="fa-IR" sz="2400" dirty="0" smtClean="0">
                <a:cs typeface="B Lotus" panose="00000400000000000000" pitchFamily="2" charset="-78"/>
              </a:rPr>
              <a:t> ( مجموعه اي از مفاهيم و عناصر با ويژگي هاي مشابه)</a:t>
            </a:r>
          </a:p>
          <a:p>
            <a:pPr marL="342900" indent="-342900" algn="r" rtl="1">
              <a:buFont typeface="Wingdings" pitchFamily="2" charset="2"/>
              <a:buChar char="q"/>
            </a:pPr>
            <a:endParaRPr lang="fa-IR" sz="2400" dirty="0" smtClean="0">
              <a:cs typeface="B Lotus" panose="00000400000000000000" pitchFamily="2" charset="-78"/>
            </a:endParaRPr>
          </a:p>
          <a:p>
            <a:pPr marL="342900" indent="-342900" algn="r" rtl="1">
              <a:buFont typeface="Wingdings" pitchFamily="2" charset="2"/>
              <a:buChar char="q"/>
            </a:pPr>
            <a:r>
              <a:rPr lang="fa-IR" sz="2400" dirty="0" smtClean="0">
                <a:solidFill>
                  <a:schemeClr val="tx2"/>
                </a:solidFill>
                <a:cs typeface="B Lotus" panose="00000400000000000000" pitchFamily="2" charset="-78"/>
              </a:rPr>
              <a:t>ويژگي</a:t>
            </a:r>
            <a:r>
              <a:rPr lang="fa-IR" sz="2400" dirty="0" smtClean="0">
                <a:cs typeface="B Lotus" panose="00000400000000000000" pitchFamily="2" charset="-78"/>
              </a:rPr>
              <a:t> </a:t>
            </a:r>
            <a:r>
              <a:rPr lang="fa-IR" sz="2400" dirty="0" smtClean="0">
                <a:solidFill>
                  <a:schemeClr val="tx2"/>
                </a:solidFill>
                <a:cs typeface="B Lotus" panose="00000400000000000000" pitchFamily="2" charset="-78"/>
              </a:rPr>
              <a:t>ها</a:t>
            </a:r>
            <a:r>
              <a:rPr lang="fa-IR" sz="2400" dirty="0" smtClean="0">
                <a:cs typeface="B Lotus" panose="00000400000000000000" pitchFamily="2" charset="-78"/>
              </a:rPr>
              <a:t> (خاصيت کلاس ها)</a:t>
            </a:r>
          </a:p>
          <a:p>
            <a:pPr marL="342900" indent="-342900" algn="r" rtl="1">
              <a:buFont typeface="Wingdings" pitchFamily="2" charset="2"/>
              <a:buChar char="q"/>
            </a:pPr>
            <a:endParaRPr lang="fa-IR" sz="2400" dirty="0" smtClean="0">
              <a:cs typeface="B Lotus" panose="00000400000000000000" pitchFamily="2" charset="-78"/>
            </a:endParaRPr>
          </a:p>
          <a:p>
            <a:pPr marL="342900" indent="-342900" algn="r" rtl="1">
              <a:buFont typeface="Wingdings" pitchFamily="2" charset="2"/>
              <a:buChar char="q"/>
            </a:pPr>
            <a:r>
              <a:rPr lang="fa-IR" sz="2400" dirty="0" smtClean="0">
                <a:solidFill>
                  <a:schemeClr val="tx2"/>
                </a:solidFill>
                <a:cs typeface="B Lotus" panose="00000400000000000000" pitchFamily="2" charset="-78"/>
              </a:rPr>
              <a:t>روابط </a:t>
            </a:r>
            <a:r>
              <a:rPr lang="fa-IR" sz="2400" dirty="0" smtClean="0">
                <a:cs typeface="B Lotus" panose="00000400000000000000" pitchFamily="2" charset="-78"/>
              </a:rPr>
              <a:t>(نوعي </a:t>
            </a:r>
            <a:r>
              <a:rPr lang="fa-IR" sz="2400" dirty="0">
                <a:cs typeface="B Lotus" panose="00000400000000000000" pitchFamily="2" charset="-78"/>
              </a:rPr>
              <a:t>تعامل </a:t>
            </a:r>
            <a:r>
              <a:rPr lang="fa-IR" sz="2400" dirty="0" smtClean="0">
                <a:cs typeface="B Lotus" panose="00000400000000000000" pitchFamily="2" charset="-78"/>
              </a:rPr>
              <a:t>ميان مفاهيم حوزه/ </a:t>
            </a:r>
            <a:r>
              <a:rPr lang="fa-IR" sz="2400" dirty="0" smtClean="0">
                <a:cs typeface="B Lotus" panose="00000400000000000000" pitchFamily="2" charset="-78"/>
              </a:rPr>
              <a:t>تاکسونومي و </a:t>
            </a:r>
            <a:r>
              <a:rPr lang="fa-IR" sz="2400" dirty="0" smtClean="0">
                <a:cs typeface="B Lotus" panose="00000400000000000000" pitchFamily="2" charset="-78"/>
              </a:rPr>
              <a:t>غير تاکسونومي)</a:t>
            </a:r>
          </a:p>
          <a:p>
            <a:pPr marL="342900" indent="-342900" algn="r" rtl="1">
              <a:buFont typeface="Wingdings" pitchFamily="2" charset="2"/>
              <a:buChar char="q"/>
            </a:pPr>
            <a:endParaRPr lang="fa-IR" sz="2400" dirty="0" smtClean="0">
              <a:cs typeface="B Lotus" panose="00000400000000000000" pitchFamily="2" charset="-78"/>
            </a:endParaRPr>
          </a:p>
          <a:p>
            <a:pPr marL="342900" indent="-342900" algn="r" rtl="1">
              <a:buFont typeface="Wingdings" pitchFamily="2" charset="2"/>
              <a:buChar char="q"/>
            </a:pPr>
            <a:r>
              <a:rPr lang="fa-IR" sz="2400" dirty="0" smtClean="0">
                <a:solidFill>
                  <a:schemeClr val="tx2"/>
                </a:solidFill>
                <a:cs typeface="B Lotus" panose="00000400000000000000" pitchFamily="2" charset="-78"/>
              </a:rPr>
              <a:t>نمونه ها</a:t>
            </a:r>
            <a:r>
              <a:rPr lang="fa-IR" sz="2400" dirty="0" smtClean="0">
                <a:cs typeface="B Lotus" panose="00000400000000000000" pitchFamily="2" charset="-78"/>
              </a:rPr>
              <a:t> ( موردهاي داراي مقدار ثابت موجود در جهان واقع )</a:t>
            </a:r>
          </a:p>
          <a:p>
            <a:pPr marL="342900" indent="-342900" algn="r" rtl="1">
              <a:buFont typeface="Wingdings" pitchFamily="2" charset="2"/>
              <a:buChar char="q"/>
            </a:pPr>
            <a:endParaRPr lang="fa-IR" sz="2400" dirty="0" smtClean="0">
              <a:cs typeface="B Lotus" panose="00000400000000000000" pitchFamily="2" charset="-78"/>
            </a:endParaRPr>
          </a:p>
          <a:p>
            <a:pPr marL="342900" indent="-342900" algn="r" rtl="1">
              <a:buFont typeface="Wingdings" pitchFamily="2" charset="2"/>
              <a:buChar char="q"/>
            </a:pPr>
            <a:r>
              <a:rPr lang="fa-IR" sz="2400" dirty="0" smtClean="0">
                <a:solidFill>
                  <a:schemeClr val="tx2"/>
                </a:solidFill>
                <a:cs typeface="B Lotus" panose="00000400000000000000" pitchFamily="2" charset="-78"/>
              </a:rPr>
              <a:t>اصول </a:t>
            </a:r>
            <a:r>
              <a:rPr lang="fa-IR" sz="2400" dirty="0" smtClean="0">
                <a:cs typeface="B Lotus" panose="00000400000000000000" pitchFamily="2" charset="-78"/>
              </a:rPr>
              <a:t>(براي محدود کردن)</a:t>
            </a:r>
          </a:p>
          <a:p>
            <a:pPr algn="r" rtl="1"/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B Lotus" panose="00000400000000000000" pitchFamily="2" charset="-78"/>
            </a:endParaRP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7258" y="7937"/>
            <a:ext cx="623900" cy="6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ounded Rectangle 13"/>
          <p:cNvSpPr/>
          <p:nvPr/>
        </p:nvSpPr>
        <p:spPr>
          <a:xfrm>
            <a:off x="7380300" y="3182392"/>
            <a:ext cx="1800200" cy="57606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ابزارساخت </a:t>
            </a:r>
            <a:r>
              <a:rPr lang="fa-IR" b="1" dirty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هستان نگار</a:t>
            </a:r>
            <a:endParaRPr lang="en-US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354788" y="1984028"/>
            <a:ext cx="1800200" cy="57606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800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روش شناسي </a:t>
            </a:r>
            <a:r>
              <a:rPr lang="fa-IR" sz="1800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هاي ساخت هستان نگار</a:t>
            </a:r>
            <a:endParaRPr lang="en-US" sz="1800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7124700" y="1407964"/>
            <a:ext cx="2027240" cy="57606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کليات</a:t>
            </a:r>
            <a:endParaRPr lang="en-US" sz="2000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7354788" y="2560092"/>
            <a:ext cx="1800200" cy="6223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زبان هاي </a:t>
            </a:r>
            <a:r>
              <a:rPr lang="fa-IR" b="1" dirty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ساخت هستان نگار</a:t>
            </a:r>
            <a:endParaRPr lang="en-US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66928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/>
          <p:cNvSpPr/>
          <p:nvPr/>
        </p:nvSpPr>
        <p:spPr>
          <a:xfrm>
            <a:off x="0" y="6553200"/>
            <a:ext cx="9144000" cy="304800"/>
          </a:xfrm>
          <a:prstGeom prst="rect">
            <a:avLst/>
          </a:prstGeom>
          <a:solidFill>
            <a:srgbClr val="00206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fa-IR" sz="2000" b="1" dirty="0" smtClean="0">
                <a:solidFill>
                  <a:schemeClr val="bg1"/>
                </a:solidFill>
                <a:cs typeface="B Nazanin" pitchFamily="2" charset="-78"/>
              </a:rPr>
              <a:t>ساخت  هستان نگار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(Ontology Generation</a:t>
            </a:r>
            <a:r>
              <a:rPr lang="en-US" sz="2000" b="1" dirty="0" smtClean="0">
                <a:solidFill>
                  <a:schemeClr val="bg1"/>
                </a:solidFill>
                <a:cs typeface="B Nazanin" pitchFamily="2" charset="-78"/>
              </a:rPr>
              <a:t>)    </a:t>
            </a:r>
            <a:endParaRPr lang="en-US" sz="2000" b="1" dirty="0">
              <a:solidFill>
                <a:schemeClr val="bg1"/>
              </a:solidFill>
              <a:cs typeface="B Nazanin" pitchFamily="2" charset="-78"/>
            </a:endParaRPr>
          </a:p>
        </p:txBody>
      </p:sp>
      <p:sp>
        <p:nvSpPr>
          <p:cNvPr id="57" name="Slide Number Placeholder 56"/>
          <p:cNvSpPr>
            <a:spLocks noGrp="1"/>
          </p:cNvSpPr>
          <p:nvPr>
            <p:ph type="sldNum" sz="quarter" idx="12"/>
          </p:nvPr>
        </p:nvSpPr>
        <p:spPr>
          <a:xfrm>
            <a:off x="6858000" y="649287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z="1400" b="1" smtClean="0">
                <a:cs typeface="B Titr" pitchFamily="2" charset="-78"/>
              </a:rPr>
              <a:pPr/>
              <a:t>12</a:t>
            </a:fld>
            <a:endParaRPr lang="en-US" b="1" dirty="0">
              <a:cs typeface="B Titr" pitchFamily="2" charset="-78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15887"/>
            <a:ext cx="5600700" cy="798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4267985" y="1214300"/>
            <a:ext cx="1828015" cy="156966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slope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fa-IR" sz="2400" b="1" dirty="0" smtClean="0">
              <a:solidFill>
                <a:schemeClr val="bg1"/>
              </a:solidFill>
              <a:cs typeface="B Titr" pitchFamily="2" charset="-78"/>
            </a:endParaRPr>
          </a:p>
          <a:p>
            <a:pPr algn="ctr"/>
            <a:r>
              <a:rPr lang="fa-IR" sz="2400" b="1" dirty="0" smtClean="0">
                <a:solidFill>
                  <a:schemeClr val="tx1"/>
                </a:solidFill>
                <a:cs typeface="B Titr" pitchFamily="2" charset="-78"/>
              </a:rPr>
              <a:t>از جنبه قابليت استفاده مجدد</a:t>
            </a:r>
          </a:p>
          <a:p>
            <a:pPr algn="ctr"/>
            <a:endParaRPr lang="fa-IR" sz="2400" b="1" dirty="0" smtClean="0">
              <a:solidFill>
                <a:schemeClr val="tx1"/>
              </a:solidFill>
              <a:cs typeface="B Titr" pitchFamily="2" charset="-78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81000" y="1000899"/>
            <a:ext cx="3886985" cy="101566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fa-IR" sz="2000" b="1" dirty="0" smtClean="0">
                <a:solidFill>
                  <a:schemeClr val="tx2"/>
                </a:solidFill>
                <a:cs typeface="B Nazanin" pitchFamily="2" charset="-78"/>
              </a:rPr>
              <a:t>طراحي </a:t>
            </a:r>
            <a:r>
              <a:rPr lang="fa-IR" sz="2000" b="1" dirty="0">
                <a:solidFill>
                  <a:schemeClr val="tx2"/>
                </a:solidFill>
                <a:cs typeface="B Nazanin" pitchFamily="2" charset="-78"/>
              </a:rPr>
              <a:t>هستان نگار از </a:t>
            </a:r>
            <a:r>
              <a:rPr lang="fa-IR" sz="2000" b="1" dirty="0" smtClean="0">
                <a:solidFill>
                  <a:schemeClr val="tx2"/>
                </a:solidFill>
                <a:cs typeface="B Nazanin" pitchFamily="2" charset="-78"/>
              </a:rPr>
              <a:t>پايه </a:t>
            </a:r>
            <a:r>
              <a:rPr lang="fa-IR" sz="2000" b="1" dirty="0">
                <a:solidFill>
                  <a:schemeClr val="tx2"/>
                </a:solidFill>
                <a:cs typeface="B Nazanin" pitchFamily="2" charset="-78"/>
              </a:rPr>
              <a:t>و </a:t>
            </a:r>
            <a:r>
              <a:rPr lang="fa-IR" sz="2000" b="1" u="sng" dirty="0">
                <a:solidFill>
                  <a:schemeClr val="tx2"/>
                </a:solidFill>
                <a:cs typeface="B Titr" pitchFamily="2" charset="-78"/>
              </a:rPr>
              <a:t>بدون</a:t>
            </a:r>
            <a:r>
              <a:rPr lang="fa-IR" sz="2000" b="1" u="sng" dirty="0">
                <a:solidFill>
                  <a:schemeClr val="tx2"/>
                </a:solidFill>
                <a:cs typeface="B Nazanin" pitchFamily="2" charset="-78"/>
              </a:rPr>
              <a:t> </a:t>
            </a:r>
            <a:r>
              <a:rPr lang="fa-IR" sz="2000" b="1" u="sng" dirty="0">
                <a:solidFill>
                  <a:schemeClr val="tx2"/>
                </a:solidFill>
                <a:cs typeface="B Titr" pitchFamily="2" charset="-78"/>
              </a:rPr>
              <a:t>استفاده</a:t>
            </a:r>
            <a:r>
              <a:rPr lang="fa-IR" sz="2000" b="1" u="sng" dirty="0">
                <a:solidFill>
                  <a:schemeClr val="tx2"/>
                </a:solidFill>
                <a:cs typeface="B Nazanin" pitchFamily="2" charset="-78"/>
              </a:rPr>
              <a:t> </a:t>
            </a:r>
            <a:r>
              <a:rPr lang="fa-IR" sz="2000" b="1" dirty="0">
                <a:solidFill>
                  <a:schemeClr val="tx2"/>
                </a:solidFill>
                <a:cs typeface="B Nazanin" pitchFamily="2" charset="-78"/>
              </a:rPr>
              <a:t>از هستان </a:t>
            </a:r>
            <a:r>
              <a:rPr lang="fa-IR" sz="2000" b="1" dirty="0" smtClean="0">
                <a:solidFill>
                  <a:schemeClr val="tx2"/>
                </a:solidFill>
                <a:cs typeface="B Nazanin" pitchFamily="2" charset="-78"/>
              </a:rPr>
              <a:t>نگارهاي </a:t>
            </a:r>
            <a:r>
              <a:rPr lang="fa-IR" sz="2000" b="1" dirty="0">
                <a:solidFill>
                  <a:schemeClr val="tx2"/>
                </a:solidFill>
                <a:cs typeface="B Titr" pitchFamily="2" charset="-78"/>
              </a:rPr>
              <a:t>موجود</a:t>
            </a:r>
            <a:r>
              <a:rPr lang="fa-IR" sz="2000" b="1" dirty="0" smtClean="0">
                <a:cs typeface="B Nazanin" pitchFamily="2" charset="-78"/>
              </a:rPr>
              <a:t>.</a:t>
            </a:r>
          </a:p>
          <a:p>
            <a:pPr algn="ctr"/>
            <a:endParaRPr lang="fa-IR" sz="2000" dirty="0" smtClean="0">
              <a:solidFill>
                <a:schemeClr val="tx1">
                  <a:lumMod val="50000"/>
                </a:schemeClr>
              </a:solidFill>
              <a:cs typeface="B Titr" pitchFamily="2" charset="-78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81000" y="2057400"/>
            <a:ext cx="3886984" cy="101566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a-IR" sz="2000" b="1" dirty="0" smtClean="0">
                <a:solidFill>
                  <a:schemeClr val="tx2"/>
                </a:solidFill>
                <a:cs typeface="B Nazanin" pitchFamily="2" charset="-78"/>
              </a:rPr>
              <a:t>طراحي </a:t>
            </a:r>
            <a:r>
              <a:rPr lang="fa-IR" sz="2000" b="1" dirty="0">
                <a:solidFill>
                  <a:schemeClr val="tx2"/>
                </a:solidFill>
                <a:cs typeface="B Nazanin" pitchFamily="2" charset="-78"/>
              </a:rPr>
              <a:t>هستان نگار از </a:t>
            </a:r>
            <a:r>
              <a:rPr lang="fa-IR" sz="2000" b="1" dirty="0" smtClean="0">
                <a:solidFill>
                  <a:schemeClr val="tx2"/>
                </a:solidFill>
                <a:cs typeface="B Nazanin" pitchFamily="2" charset="-78"/>
              </a:rPr>
              <a:t>پايه </a:t>
            </a:r>
            <a:r>
              <a:rPr lang="fa-IR" sz="2000" b="1" dirty="0">
                <a:solidFill>
                  <a:schemeClr val="tx2"/>
                </a:solidFill>
                <a:cs typeface="B Nazanin" pitchFamily="2" charset="-78"/>
              </a:rPr>
              <a:t>و </a:t>
            </a:r>
            <a:r>
              <a:rPr lang="fa-IR" sz="2000" b="1" u="sng" dirty="0" smtClean="0">
                <a:solidFill>
                  <a:schemeClr val="tx2"/>
                </a:solidFill>
                <a:cs typeface="B Titr" pitchFamily="2" charset="-78"/>
              </a:rPr>
              <a:t>با استفاده</a:t>
            </a:r>
            <a:r>
              <a:rPr lang="fa-IR" sz="2000" b="1" u="sng" dirty="0" smtClean="0">
                <a:solidFill>
                  <a:schemeClr val="tx2"/>
                </a:solidFill>
                <a:cs typeface="B Nazanin" pitchFamily="2" charset="-78"/>
              </a:rPr>
              <a:t> </a:t>
            </a:r>
            <a:r>
              <a:rPr lang="fa-IR" sz="2000" b="1" dirty="0" smtClean="0">
                <a:solidFill>
                  <a:schemeClr val="tx2"/>
                </a:solidFill>
                <a:cs typeface="B Nazanin" pitchFamily="2" charset="-78"/>
              </a:rPr>
              <a:t>از هستان نگارهاي </a:t>
            </a:r>
            <a:r>
              <a:rPr lang="fa-IR" sz="2000" b="1" dirty="0" smtClean="0">
                <a:solidFill>
                  <a:schemeClr val="tx2"/>
                </a:solidFill>
                <a:cs typeface="B Titr" pitchFamily="2" charset="-78"/>
              </a:rPr>
              <a:t>موجود</a:t>
            </a:r>
            <a:endParaRPr lang="fa-IR" sz="2000" b="1" dirty="0">
              <a:solidFill>
                <a:srgbClr val="C00000"/>
              </a:solidFill>
              <a:cs typeface="B Nazanin" pitchFamily="2" charset="-78"/>
            </a:endParaRPr>
          </a:p>
          <a:p>
            <a:pPr algn="ctr"/>
            <a:endParaRPr lang="fa-IR" sz="2000" dirty="0" smtClean="0">
              <a:solidFill>
                <a:schemeClr val="tx1">
                  <a:lumMod val="50000"/>
                </a:schemeClr>
              </a:solidFill>
              <a:cs typeface="B Titr" pitchFamily="2" charset="-78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301396" y="4074586"/>
            <a:ext cx="1866897" cy="156966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slope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fa-IR" sz="2400" b="1" dirty="0" smtClean="0">
              <a:solidFill>
                <a:schemeClr val="bg1"/>
              </a:solidFill>
              <a:cs typeface="B Titr" pitchFamily="2" charset="-78"/>
            </a:endParaRPr>
          </a:p>
          <a:p>
            <a:pPr algn="ctr"/>
            <a:r>
              <a:rPr lang="fa-IR" sz="2400" b="1" dirty="0">
                <a:solidFill>
                  <a:schemeClr val="tx1"/>
                </a:solidFill>
                <a:cs typeface="B Titr" pitchFamily="2" charset="-78"/>
              </a:rPr>
              <a:t>از جنبه </a:t>
            </a:r>
            <a:r>
              <a:rPr lang="fa-IR" sz="2400" b="1" dirty="0" smtClean="0">
                <a:solidFill>
                  <a:schemeClr val="tx1"/>
                </a:solidFill>
                <a:cs typeface="B Titr" pitchFamily="2" charset="-78"/>
              </a:rPr>
              <a:t>درجه خودکار بودن</a:t>
            </a:r>
            <a:endParaRPr lang="fa-IR" sz="2400" dirty="0" smtClean="0">
              <a:solidFill>
                <a:schemeClr val="tx1"/>
              </a:solidFill>
              <a:cs typeface="B Titr" pitchFamily="2" charset="-78"/>
            </a:endParaRPr>
          </a:p>
          <a:p>
            <a:pPr algn="ctr"/>
            <a:endParaRPr lang="fa-IR" sz="2400" b="1" dirty="0" smtClean="0">
              <a:solidFill>
                <a:schemeClr val="bg1"/>
              </a:solidFill>
              <a:cs typeface="B Titr" pitchFamily="2" charset="-78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81000" y="3352800"/>
            <a:ext cx="3886985" cy="150810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rtl="1"/>
            <a:endParaRPr lang="fa-IR" sz="2400" b="1" dirty="0" smtClean="0">
              <a:solidFill>
                <a:schemeClr val="tx2"/>
              </a:solidFill>
              <a:cs typeface="B Titr" pitchFamily="2" charset="-78"/>
            </a:endParaRPr>
          </a:p>
          <a:p>
            <a:pPr algn="ctr" rtl="1"/>
            <a:r>
              <a:rPr lang="fa-IR" sz="2400" b="1" dirty="0" smtClean="0">
                <a:solidFill>
                  <a:schemeClr val="tx2"/>
                </a:solidFill>
                <a:cs typeface="B Titr" pitchFamily="2" charset="-78"/>
              </a:rPr>
              <a:t>ساخت دستي </a:t>
            </a:r>
          </a:p>
          <a:p>
            <a:pPr algn="ctr" rtl="1"/>
            <a:r>
              <a:rPr lang="en-US" sz="2400" b="1" dirty="0" smtClean="0">
                <a:solidFill>
                  <a:schemeClr val="tx2"/>
                </a:solidFill>
                <a:cs typeface="B Titr" pitchFamily="2" charset="-78"/>
              </a:rPr>
              <a:t>Ontology Development</a:t>
            </a:r>
            <a:endParaRPr lang="fa-IR" sz="2400" b="1" dirty="0" smtClean="0">
              <a:solidFill>
                <a:schemeClr val="tx2"/>
              </a:solidFill>
              <a:cs typeface="B Titr" pitchFamily="2" charset="-78"/>
            </a:endParaRPr>
          </a:p>
          <a:p>
            <a:pPr algn="ctr"/>
            <a:endParaRPr lang="fa-IR" sz="2000" dirty="0" smtClean="0">
              <a:solidFill>
                <a:schemeClr val="tx1">
                  <a:lumMod val="50000"/>
                </a:schemeClr>
              </a:solidFill>
              <a:cs typeface="B Titr" pitchFamily="2" charset="-78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81000" y="4800600"/>
            <a:ext cx="3886985" cy="150810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rtl="1"/>
            <a:endParaRPr lang="fa-IR" sz="2400" b="1" dirty="0" smtClean="0">
              <a:solidFill>
                <a:schemeClr val="tx2"/>
              </a:solidFill>
              <a:cs typeface="B Titr" pitchFamily="2" charset="-78"/>
            </a:endParaRPr>
          </a:p>
          <a:p>
            <a:pPr algn="ctr" rtl="1"/>
            <a:r>
              <a:rPr lang="fa-IR" sz="2400" b="1" dirty="0" smtClean="0">
                <a:solidFill>
                  <a:schemeClr val="tx2"/>
                </a:solidFill>
                <a:cs typeface="B Titr" pitchFamily="2" charset="-78"/>
              </a:rPr>
              <a:t>ساخت (نيمه) خودکار</a:t>
            </a:r>
            <a:endParaRPr lang="en-US" sz="2400" b="1" dirty="0" smtClean="0">
              <a:solidFill>
                <a:schemeClr val="tx2"/>
              </a:solidFill>
              <a:cs typeface="B Titr" pitchFamily="2" charset="-78"/>
            </a:endParaRPr>
          </a:p>
          <a:p>
            <a:pPr algn="ctr" rtl="1"/>
            <a:r>
              <a:rPr lang="en-US" sz="2400" b="1" dirty="0" smtClean="0">
                <a:solidFill>
                  <a:schemeClr val="tx2"/>
                </a:solidFill>
                <a:cs typeface="B Titr" pitchFamily="2" charset="-78"/>
              </a:rPr>
              <a:t>Ontology Learning</a:t>
            </a:r>
            <a:endParaRPr lang="fa-IR" sz="2400" b="1" dirty="0" smtClean="0">
              <a:solidFill>
                <a:schemeClr val="tx2"/>
              </a:solidFill>
              <a:cs typeface="B Titr" pitchFamily="2" charset="-78"/>
            </a:endParaRPr>
          </a:p>
          <a:p>
            <a:pPr algn="ctr"/>
            <a:endParaRPr lang="fa-IR" sz="2000" dirty="0" smtClean="0">
              <a:solidFill>
                <a:schemeClr val="tx1">
                  <a:lumMod val="50000"/>
                </a:schemeClr>
              </a:solidFill>
              <a:cs typeface="B Titr" pitchFamily="2" charset="-78"/>
            </a:endParaRPr>
          </a:p>
        </p:txBody>
      </p:sp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7258" y="7937"/>
            <a:ext cx="623900" cy="6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Rounded Rectangle 22"/>
          <p:cNvSpPr/>
          <p:nvPr/>
        </p:nvSpPr>
        <p:spPr>
          <a:xfrm>
            <a:off x="7380300" y="3182392"/>
            <a:ext cx="1800200" cy="57606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ابزارساخت </a:t>
            </a:r>
            <a:r>
              <a:rPr lang="fa-IR" b="1" dirty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هستان نگار</a:t>
            </a:r>
            <a:endParaRPr lang="en-US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7354788" y="1984028"/>
            <a:ext cx="1800200" cy="57606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800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روش شناسي </a:t>
            </a:r>
            <a:r>
              <a:rPr lang="fa-IR" sz="1800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هاي ساخت هستان نگار</a:t>
            </a:r>
            <a:endParaRPr lang="en-US" sz="1800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7124700" y="1407964"/>
            <a:ext cx="2027240" cy="57606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کليات</a:t>
            </a:r>
            <a:endParaRPr lang="en-US" sz="2000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7354788" y="2560092"/>
            <a:ext cx="1800200" cy="6223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زبان هاي </a:t>
            </a:r>
            <a:r>
              <a:rPr lang="fa-IR" b="1" dirty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ساخت هستان نگار</a:t>
            </a:r>
            <a:endParaRPr lang="en-US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80333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/>
          <p:cNvSpPr/>
          <p:nvPr/>
        </p:nvSpPr>
        <p:spPr>
          <a:xfrm>
            <a:off x="0" y="6553200"/>
            <a:ext cx="9144000" cy="304800"/>
          </a:xfrm>
          <a:prstGeom prst="rect">
            <a:avLst/>
          </a:prstGeom>
          <a:solidFill>
            <a:srgbClr val="00206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fa-IR" sz="2000" b="1" dirty="0" smtClean="0">
                <a:solidFill>
                  <a:schemeClr val="bg1"/>
                </a:solidFill>
                <a:cs typeface="B Nazanin" pitchFamily="2" charset="-78"/>
              </a:rPr>
              <a:t>ساخت  هستان نگار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(Ontology Generation</a:t>
            </a:r>
            <a:r>
              <a:rPr lang="en-US" sz="2000" b="1" dirty="0" smtClean="0">
                <a:solidFill>
                  <a:schemeClr val="bg1"/>
                </a:solidFill>
                <a:cs typeface="B Nazanin" pitchFamily="2" charset="-78"/>
              </a:rPr>
              <a:t>)    </a:t>
            </a:r>
            <a:endParaRPr lang="en-US" sz="2000" b="1" dirty="0">
              <a:solidFill>
                <a:schemeClr val="bg1"/>
              </a:solidFill>
              <a:cs typeface="B Nazanin" pitchFamily="2" charset="-78"/>
            </a:endParaRPr>
          </a:p>
        </p:txBody>
      </p:sp>
      <p:sp>
        <p:nvSpPr>
          <p:cNvPr id="57" name="Slide Number Placeholder 56"/>
          <p:cNvSpPr>
            <a:spLocks noGrp="1"/>
          </p:cNvSpPr>
          <p:nvPr>
            <p:ph type="sldNum" sz="quarter" idx="12"/>
          </p:nvPr>
        </p:nvSpPr>
        <p:spPr>
          <a:xfrm>
            <a:off x="6858000" y="649287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z="1400" b="1" smtClean="0">
                <a:cs typeface="B Titr" pitchFamily="2" charset="-78"/>
              </a:rPr>
              <a:pPr/>
              <a:t>13</a:t>
            </a:fld>
            <a:endParaRPr lang="en-US" b="1" dirty="0">
              <a:cs typeface="B Titr" pitchFamily="2" charset="-78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15887"/>
            <a:ext cx="5181600" cy="798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Rectangle 22"/>
          <p:cNvSpPr/>
          <p:nvPr/>
        </p:nvSpPr>
        <p:spPr bwMode="auto">
          <a:xfrm>
            <a:off x="647700" y="1314996"/>
            <a:ext cx="6261100" cy="4095204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rtl="1"/>
            <a:endParaRPr lang="fa-IR" sz="2400" b="1" dirty="0" smtClean="0">
              <a:cs typeface="B Nazanin" pitchFamily="2" charset="-78"/>
            </a:endParaRPr>
          </a:p>
          <a:p>
            <a:pPr algn="ctr" rtl="1"/>
            <a:r>
              <a:rPr lang="fa-IR" sz="2400" b="1" dirty="0" smtClean="0">
                <a:cs typeface="B Titr" pitchFamily="2" charset="-78"/>
              </a:rPr>
              <a:t>روش دستي ساخت هستان نگار:</a:t>
            </a:r>
          </a:p>
          <a:p>
            <a:pPr algn="ctr" rtl="1"/>
            <a:endParaRPr lang="fa-IR" sz="2400" b="1" dirty="0" smtClean="0">
              <a:cs typeface="B Titr" pitchFamily="2" charset="-78"/>
            </a:endParaRPr>
          </a:p>
          <a:p>
            <a:pPr marL="342900" indent="-342900" algn="ctr" rtl="1">
              <a:buFont typeface="Wingdings" pitchFamily="2" charset="2"/>
              <a:buChar char="q"/>
            </a:pPr>
            <a:r>
              <a:rPr lang="fa-IR" sz="2400" b="1" dirty="0" smtClean="0">
                <a:cs typeface="B Nazanin" pitchFamily="2" charset="-78"/>
              </a:rPr>
              <a:t>استخراج مفاهيم از منابع، کدگذاري داده ها، طبقه بندي داده ها </a:t>
            </a:r>
            <a:r>
              <a:rPr lang="fa-IR" sz="2400" b="1" dirty="0" smtClean="0">
                <a:solidFill>
                  <a:srgbClr val="C00000"/>
                </a:solidFill>
                <a:cs typeface="B Nazanin" pitchFamily="2" charset="-78"/>
              </a:rPr>
              <a:t>بدون تکنيک هاي يادگيري ماشين و به صورت غير خودکار</a:t>
            </a:r>
          </a:p>
          <a:p>
            <a:pPr marL="342900" indent="-342900" algn="ctr" rtl="1">
              <a:buFont typeface="Wingdings" pitchFamily="2" charset="2"/>
              <a:buChar char="q"/>
            </a:pPr>
            <a:endParaRPr lang="en-US" sz="2400" b="1" dirty="0">
              <a:cs typeface="B Nazanin" pitchFamily="2" charset="-78"/>
            </a:endParaRPr>
          </a:p>
          <a:p>
            <a:pPr marL="342900" indent="-342900" algn="ctr" rtl="1">
              <a:buFont typeface="Wingdings" pitchFamily="2" charset="2"/>
              <a:buChar char="q"/>
            </a:pPr>
            <a:r>
              <a:rPr lang="fa-IR" sz="2400" b="1" dirty="0" smtClean="0">
                <a:cs typeface="B Nazanin" pitchFamily="2" charset="-78"/>
              </a:rPr>
              <a:t>فرآيندي </a:t>
            </a:r>
            <a:r>
              <a:rPr lang="fa-IR" sz="2400" b="1" dirty="0" smtClean="0">
                <a:solidFill>
                  <a:srgbClr val="C00000"/>
                </a:solidFill>
                <a:cs typeface="B Nazanin" pitchFamily="2" charset="-78"/>
              </a:rPr>
              <a:t>زمان بر و</a:t>
            </a:r>
            <a:r>
              <a:rPr lang="fa-IR" sz="2400" b="1" dirty="0" smtClean="0">
                <a:cs typeface="B Nazanin" pitchFamily="2" charset="-78"/>
              </a:rPr>
              <a:t> </a:t>
            </a:r>
            <a:r>
              <a:rPr lang="fa-IR" sz="2400" b="1" dirty="0" smtClean="0">
                <a:solidFill>
                  <a:srgbClr val="C00000"/>
                </a:solidFill>
                <a:cs typeface="B Nazanin" pitchFamily="2" charset="-78"/>
              </a:rPr>
              <a:t>نيازمند </a:t>
            </a:r>
            <a:r>
              <a:rPr lang="fa-IR" sz="2400" b="1" dirty="0">
                <a:solidFill>
                  <a:srgbClr val="C00000"/>
                </a:solidFill>
                <a:cs typeface="B Nazanin" pitchFamily="2" charset="-78"/>
              </a:rPr>
              <a:t>دانش </a:t>
            </a:r>
            <a:r>
              <a:rPr lang="fa-IR" sz="2400" b="1" dirty="0" smtClean="0">
                <a:solidFill>
                  <a:srgbClr val="C00000"/>
                </a:solidFill>
                <a:cs typeface="B Nazanin" pitchFamily="2" charset="-78"/>
              </a:rPr>
              <a:t>کافي </a:t>
            </a:r>
            <a:r>
              <a:rPr lang="fa-IR" sz="2400" b="1" dirty="0">
                <a:cs typeface="B Nazanin" pitchFamily="2" charset="-78"/>
              </a:rPr>
              <a:t>در </a:t>
            </a:r>
            <a:r>
              <a:rPr lang="fa-IR" sz="2400" b="1" dirty="0" smtClean="0">
                <a:cs typeface="B Nazanin" pitchFamily="2" charset="-78"/>
              </a:rPr>
              <a:t>زمينه </a:t>
            </a:r>
            <a:r>
              <a:rPr lang="fa-IR" sz="2400" b="1" dirty="0">
                <a:cs typeface="B Nazanin" pitchFamily="2" charset="-78"/>
              </a:rPr>
              <a:t>دامنه کاربرد.</a:t>
            </a:r>
            <a:endParaRPr lang="en-US" sz="2400" b="1" dirty="0">
              <a:cs typeface="B Nazanin" pitchFamily="2" charset="-78"/>
            </a:endParaRP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7258" y="7937"/>
            <a:ext cx="623900" cy="6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ounded Rectangle 13"/>
          <p:cNvSpPr/>
          <p:nvPr/>
        </p:nvSpPr>
        <p:spPr>
          <a:xfrm>
            <a:off x="7380300" y="3182392"/>
            <a:ext cx="1800200" cy="57606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ابزارساخت </a:t>
            </a:r>
            <a:r>
              <a:rPr lang="fa-IR" b="1" dirty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هستان نگار</a:t>
            </a:r>
            <a:endParaRPr lang="en-US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354788" y="1984028"/>
            <a:ext cx="1800200" cy="57606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800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روش شناسي </a:t>
            </a:r>
            <a:r>
              <a:rPr lang="fa-IR" sz="1800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هاي ساخت هستان نگار</a:t>
            </a:r>
            <a:endParaRPr lang="en-US" sz="1800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7124700" y="1407964"/>
            <a:ext cx="2027240" cy="57606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کليات</a:t>
            </a:r>
            <a:endParaRPr lang="en-US" sz="2000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7354788" y="2560092"/>
            <a:ext cx="1800200" cy="6223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زبان هاي </a:t>
            </a:r>
            <a:r>
              <a:rPr lang="fa-IR" b="1" dirty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ساخت هستان نگار</a:t>
            </a:r>
            <a:endParaRPr lang="en-US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60937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/>
          <p:cNvSpPr/>
          <p:nvPr/>
        </p:nvSpPr>
        <p:spPr>
          <a:xfrm>
            <a:off x="0" y="6553200"/>
            <a:ext cx="9144000" cy="304800"/>
          </a:xfrm>
          <a:prstGeom prst="rect">
            <a:avLst/>
          </a:prstGeom>
          <a:solidFill>
            <a:srgbClr val="00206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fa-IR" sz="2000" b="1" dirty="0" smtClean="0">
                <a:solidFill>
                  <a:schemeClr val="bg1"/>
                </a:solidFill>
                <a:cs typeface="B Nazanin" pitchFamily="2" charset="-78"/>
              </a:rPr>
              <a:t>ساخت  هستان نگار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(Ontology Generation</a:t>
            </a:r>
            <a:r>
              <a:rPr lang="en-US" sz="2000" b="1" dirty="0" smtClean="0">
                <a:solidFill>
                  <a:schemeClr val="bg1"/>
                </a:solidFill>
                <a:cs typeface="B Nazanin" pitchFamily="2" charset="-78"/>
              </a:rPr>
              <a:t>)    </a:t>
            </a:r>
            <a:endParaRPr lang="en-US" sz="2000" b="1" dirty="0">
              <a:solidFill>
                <a:schemeClr val="bg1"/>
              </a:solidFill>
              <a:cs typeface="B Nazanin" pitchFamily="2" charset="-78"/>
            </a:endParaRPr>
          </a:p>
        </p:txBody>
      </p:sp>
      <p:sp>
        <p:nvSpPr>
          <p:cNvPr id="57" name="Slide Number Placeholder 56"/>
          <p:cNvSpPr>
            <a:spLocks noGrp="1"/>
          </p:cNvSpPr>
          <p:nvPr>
            <p:ph type="sldNum" sz="quarter" idx="12"/>
          </p:nvPr>
        </p:nvSpPr>
        <p:spPr>
          <a:xfrm>
            <a:off x="6858000" y="649287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z="1400" b="1" smtClean="0">
                <a:cs typeface="B Titr" pitchFamily="2" charset="-78"/>
              </a:rPr>
              <a:pPr/>
              <a:t>14</a:t>
            </a:fld>
            <a:endParaRPr lang="en-US" b="1" dirty="0">
              <a:cs typeface="B Titr" pitchFamily="2" charset="-78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15887"/>
            <a:ext cx="5384800" cy="798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Rectangle 22"/>
          <p:cNvSpPr/>
          <p:nvPr/>
        </p:nvSpPr>
        <p:spPr bwMode="auto">
          <a:xfrm>
            <a:off x="647700" y="1314996"/>
            <a:ext cx="6261100" cy="4095204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rtl="1"/>
            <a:endParaRPr lang="fa-IR" sz="2400" b="1" dirty="0" smtClean="0">
              <a:cs typeface="B Nazanin" pitchFamily="2" charset="-78"/>
            </a:endParaRPr>
          </a:p>
          <a:p>
            <a:pPr algn="ctr" rtl="1"/>
            <a:r>
              <a:rPr lang="fa-IR" sz="2400" b="1" dirty="0" smtClean="0">
                <a:cs typeface="B Titr" pitchFamily="2" charset="-78"/>
              </a:rPr>
              <a:t>روش (نيمه) خودکار ساخت هستان نگار:</a:t>
            </a:r>
          </a:p>
          <a:p>
            <a:pPr algn="r" rtl="1"/>
            <a:endParaRPr lang="fa-IR" sz="2400" b="1" dirty="0" smtClean="0">
              <a:cs typeface="B Titr" pitchFamily="2" charset="-78"/>
            </a:endParaRPr>
          </a:p>
          <a:p>
            <a:pPr marL="342900" indent="-342900" algn="r" rtl="1">
              <a:buFont typeface="Wingdings" pitchFamily="2" charset="2"/>
              <a:buChar char="q"/>
            </a:pPr>
            <a:r>
              <a:rPr lang="fa-IR" sz="2400" b="1" dirty="0" smtClean="0">
                <a:cs typeface="B Nazanin" pitchFamily="2" charset="-78"/>
              </a:rPr>
              <a:t>استخراج مفاهيم از منابع، کدگذاري </a:t>
            </a:r>
            <a:r>
              <a:rPr lang="fa-IR" sz="2400" b="1" dirty="0" smtClean="0">
                <a:cs typeface="B Nazanin" pitchFamily="2" charset="-78"/>
              </a:rPr>
              <a:t>و </a:t>
            </a:r>
            <a:r>
              <a:rPr lang="fa-IR" sz="2400" b="1" dirty="0" smtClean="0">
                <a:cs typeface="B Nazanin" pitchFamily="2" charset="-78"/>
              </a:rPr>
              <a:t>طبقه بندي </a:t>
            </a:r>
            <a:r>
              <a:rPr lang="fa-IR" sz="2400" b="1" dirty="0" smtClean="0">
                <a:cs typeface="B Nazanin" pitchFamily="2" charset="-78"/>
              </a:rPr>
              <a:t>آنها </a:t>
            </a:r>
            <a:r>
              <a:rPr lang="fa-IR" sz="2400" b="1" dirty="0" smtClean="0">
                <a:solidFill>
                  <a:schemeClr val="tx1"/>
                </a:solidFill>
                <a:cs typeface="B Nazanin" pitchFamily="2" charset="-78"/>
              </a:rPr>
              <a:t>توسط </a:t>
            </a:r>
            <a:r>
              <a:rPr lang="fa-IR" sz="2400" b="1" dirty="0" smtClean="0">
                <a:solidFill>
                  <a:srgbClr val="C00000"/>
                </a:solidFill>
                <a:cs typeface="B Nazanin" pitchFamily="2" charset="-78"/>
              </a:rPr>
              <a:t>تکنيک هاي يادگيري ماشين، پردازش زبان طبيعي و داده کاوي</a:t>
            </a:r>
            <a:r>
              <a:rPr lang="fa-IR" sz="2400" b="1" dirty="0" smtClean="0">
                <a:solidFill>
                  <a:srgbClr val="C00000"/>
                </a:solidFill>
                <a:cs typeface="B Nazanin" pitchFamily="2" charset="-78"/>
              </a:rPr>
              <a:t>.</a:t>
            </a:r>
          </a:p>
          <a:p>
            <a:pPr algn="r" rtl="1"/>
            <a:endParaRPr lang="fa-IR" sz="2400" b="1" dirty="0" smtClean="0">
              <a:cs typeface="B Nazanin" pitchFamily="2" charset="-78"/>
            </a:endParaRPr>
          </a:p>
          <a:p>
            <a:pPr algn="r" rtl="1"/>
            <a:r>
              <a:rPr lang="fa-IR" b="1" dirty="0" smtClean="0">
                <a:cs typeface="B Nazanin" pitchFamily="2" charset="-78"/>
              </a:rPr>
              <a:t>یکپارچه سازی و استفاده مجدد  از هستان نگارها – یادگیری از منابع (</a:t>
            </a:r>
            <a:r>
              <a:rPr lang="en-US" b="1" dirty="0" smtClean="0">
                <a:cs typeface="B Nazanin" pitchFamily="2" charset="-78"/>
              </a:rPr>
              <a:t>Text2Onto</a:t>
            </a:r>
            <a:r>
              <a:rPr lang="fa-IR" b="1" dirty="0" smtClean="0">
                <a:cs typeface="B Nazanin" pitchFamily="2" charset="-78"/>
              </a:rPr>
              <a:t>)</a:t>
            </a:r>
            <a:endParaRPr lang="en-US" b="1" dirty="0">
              <a:cs typeface="B Nazanin" pitchFamily="2" charset="-78"/>
            </a:endParaRP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7258" y="7937"/>
            <a:ext cx="623900" cy="6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1" y="4250432"/>
            <a:ext cx="2324100" cy="1382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6175" y="4684018"/>
            <a:ext cx="2308225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4923" y="4458525"/>
            <a:ext cx="2266950" cy="1350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Rounded Rectangle 15"/>
          <p:cNvSpPr/>
          <p:nvPr/>
        </p:nvSpPr>
        <p:spPr>
          <a:xfrm>
            <a:off x="7380300" y="3182392"/>
            <a:ext cx="1800200" cy="57606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ابزارساخت </a:t>
            </a:r>
            <a:r>
              <a:rPr lang="fa-IR" b="1" dirty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هستان نگار</a:t>
            </a:r>
            <a:endParaRPr lang="en-US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7354788" y="1984028"/>
            <a:ext cx="1800200" cy="57606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800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روش شناسي </a:t>
            </a:r>
            <a:r>
              <a:rPr lang="fa-IR" sz="1800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هاي ساخت هستان نگار</a:t>
            </a:r>
            <a:endParaRPr lang="en-US" sz="1800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7124700" y="1407964"/>
            <a:ext cx="2027240" cy="57606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کليات</a:t>
            </a:r>
            <a:endParaRPr lang="en-US" sz="2000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7354788" y="2560092"/>
            <a:ext cx="1800200" cy="6223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زبان هاي </a:t>
            </a:r>
            <a:r>
              <a:rPr lang="fa-IR" b="1" dirty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ساخت هستان نگار</a:t>
            </a:r>
            <a:endParaRPr lang="en-US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76863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/>
          <p:cNvSpPr/>
          <p:nvPr/>
        </p:nvSpPr>
        <p:spPr>
          <a:xfrm>
            <a:off x="0" y="6553200"/>
            <a:ext cx="9144000" cy="304800"/>
          </a:xfrm>
          <a:prstGeom prst="rect">
            <a:avLst/>
          </a:prstGeom>
          <a:solidFill>
            <a:srgbClr val="00206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fa-IR" sz="2000" b="1" dirty="0" smtClean="0">
                <a:solidFill>
                  <a:schemeClr val="bg1"/>
                </a:solidFill>
                <a:cs typeface="B Nazanin" pitchFamily="2" charset="-78"/>
              </a:rPr>
              <a:t>ساخت  هستان نگار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(Ontology Generation</a:t>
            </a:r>
            <a:r>
              <a:rPr lang="en-US" sz="2000" b="1" dirty="0" smtClean="0">
                <a:solidFill>
                  <a:schemeClr val="bg1"/>
                </a:solidFill>
                <a:cs typeface="B Nazanin" pitchFamily="2" charset="-78"/>
              </a:rPr>
              <a:t>)    </a:t>
            </a:r>
            <a:endParaRPr lang="en-US" sz="2000" b="1" dirty="0">
              <a:solidFill>
                <a:schemeClr val="bg1"/>
              </a:solidFill>
              <a:cs typeface="B Nazanin" pitchFamily="2" charset="-78"/>
            </a:endParaRPr>
          </a:p>
        </p:txBody>
      </p:sp>
      <p:sp>
        <p:nvSpPr>
          <p:cNvPr id="57" name="Slide Number Placeholder 56"/>
          <p:cNvSpPr>
            <a:spLocks noGrp="1"/>
          </p:cNvSpPr>
          <p:nvPr>
            <p:ph type="sldNum" sz="quarter" idx="12"/>
          </p:nvPr>
        </p:nvSpPr>
        <p:spPr>
          <a:xfrm>
            <a:off x="6858000" y="649287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z="1400" b="1" smtClean="0">
                <a:cs typeface="B Titr" pitchFamily="2" charset="-78"/>
              </a:rPr>
              <a:pPr/>
              <a:t>15</a:t>
            </a:fld>
            <a:endParaRPr lang="en-US" b="1" dirty="0">
              <a:cs typeface="B Titr" pitchFamily="2" charset="-78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647700" y="1314996"/>
            <a:ext cx="6261100" cy="5009604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rtl="1"/>
            <a:endParaRPr lang="fa-IR" sz="2400" b="1" dirty="0" smtClean="0">
              <a:cs typeface="B Nazanin" pitchFamily="2" charset="-78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74685"/>
            <a:ext cx="5867400" cy="798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4" name="Group 32"/>
          <p:cNvGrpSpPr>
            <a:grpSpLocks/>
          </p:cNvGrpSpPr>
          <p:nvPr/>
        </p:nvGrpSpPr>
        <p:grpSpPr bwMode="auto">
          <a:xfrm>
            <a:off x="1496290" y="1594265"/>
            <a:ext cx="4491038" cy="1228725"/>
            <a:chOff x="3146" y="742"/>
            <a:chExt cx="2829" cy="774"/>
          </a:xfrm>
        </p:grpSpPr>
        <p:sp>
          <p:nvSpPr>
            <p:cNvPr id="15" name="AutoShape 33"/>
            <p:cNvSpPr>
              <a:spLocks noChangeArrowheads="1"/>
            </p:cNvSpPr>
            <p:nvPr/>
          </p:nvSpPr>
          <p:spPr bwMode="gray">
            <a:xfrm>
              <a:off x="3146" y="742"/>
              <a:ext cx="2829" cy="774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>
                    <a:gamma/>
                    <a:tint val="51373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/>
              <a:r>
                <a:rPr lang="fa-IR" sz="2400" dirty="0" smtClean="0">
                  <a:solidFill>
                    <a:schemeClr val="accent5">
                      <a:lumMod val="10000"/>
                    </a:schemeClr>
                  </a:solidFill>
                  <a:cs typeface="B Titr" pitchFamily="2" charset="-78"/>
                </a:rPr>
                <a:t>روش شناسی</a:t>
              </a:r>
              <a:endParaRPr lang="fa-IR" sz="2400" dirty="0" smtClean="0">
                <a:solidFill>
                  <a:schemeClr val="accent5">
                    <a:lumMod val="10000"/>
                  </a:schemeClr>
                </a:solidFill>
                <a:cs typeface="B Titr" pitchFamily="2" charset="-78"/>
              </a:endParaRPr>
            </a:p>
            <a:p>
              <a:pPr algn="ctr"/>
              <a:r>
                <a:rPr lang="en-US" sz="2400" dirty="0" smtClean="0">
                  <a:solidFill>
                    <a:schemeClr val="accent5">
                      <a:lumMod val="10000"/>
                    </a:schemeClr>
                  </a:solidFill>
                  <a:cs typeface="B Titr" pitchFamily="2" charset="-78"/>
                </a:rPr>
                <a:t>Methodology</a:t>
              </a:r>
              <a:endParaRPr lang="en-US" sz="2400" dirty="0">
                <a:solidFill>
                  <a:schemeClr val="accent5">
                    <a:lumMod val="10000"/>
                  </a:schemeClr>
                </a:solidFill>
                <a:cs typeface="B Titr" pitchFamily="2" charset="-78"/>
              </a:endParaRPr>
            </a:p>
          </p:txBody>
        </p:sp>
        <p:sp>
          <p:nvSpPr>
            <p:cNvPr id="16" name="AutoShape 34"/>
            <p:cNvSpPr>
              <a:spLocks noChangeArrowheads="1"/>
            </p:cNvSpPr>
            <p:nvPr/>
          </p:nvSpPr>
          <p:spPr bwMode="gray">
            <a:xfrm>
              <a:off x="5283" y="867"/>
              <a:ext cx="601" cy="317"/>
            </a:xfrm>
            <a:prstGeom prst="roundRect">
              <a:avLst>
                <a:gd name="adj" fmla="val 11921"/>
              </a:avLst>
            </a:prstGeom>
            <a:solidFill>
              <a:schemeClr val="accent6">
                <a:lumMod val="75000"/>
                <a:lumOff val="25000"/>
              </a:schemeClr>
            </a:solidFill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/>
              <a:r>
                <a:rPr lang="fa-IR" sz="2800" dirty="0">
                  <a:cs typeface="B Titr" pitchFamily="2" charset="-78"/>
                </a:rPr>
                <a:t>1</a:t>
              </a:r>
              <a:endParaRPr lang="en-US" sz="2800" dirty="0">
                <a:cs typeface="B Titr" pitchFamily="2" charset="-78"/>
              </a:endParaRPr>
            </a:p>
          </p:txBody>
        </p:sp>
      </p:grpSp>
      <p:grpSp>
        <p:nvGrpSpPr>
          <p:cNvPr id="24" name="Group 32"/>
          <p:cNvGrpSpPr>
            <a:grpSpLocks/>
          </p:cNvGrpSpPr>
          <p:nvPr/>
        </p:nvGrpSpPr>
        <p:grpSpPr bwMode="auto">
          <a:xfrm>
            <a:off x="1453791" y="3329401"/>
            <a:ext cx="4491038" cy="1228725"/>
            <a:chOff x="3146" y="742"/>
            <a:chExt cx="2829" cy="774"/>
          </a:xfrm>
        </p:grpSpPr>
        <p:sp>
          <p:nvSpPr>
            <p:cNvPr id="25" name="AutoShape 33"/>
            <p:cNvSpPr>
              <a:spLocks noChangeArrowheads="1"/>
            </p:cNvSpPr>
            <p:nvPr/>
          </p:nvSpPr>
          <p:spPr bwMode="gray">
            <a:xfrm>
              <a:off x="3146" y="742"/>
              <a:ext cx="2829" cy="774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>
                    <a:gamma/>
                    <a:tint val="51373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/>
              <a:r>
                <a:rPr lang="fa-IR" sz="2400" dirty="0" smtClean="0">
                  <a:solidFill>
                    <a:schemeClr val="accent5">
                      <a:lumMod val="10000"/>
                    </a:schemeClr>
                  </a:solidFill>
                  <a:cs typeface="B Titr" pitchFamily="2" charset="-78"/>
                </a:rPr>
                <a:t>ابزار</a:t>
              </a:r>
            </a:p>
            <a:p>
              <a:pPr algn="ctr"/>
              <a:r>
                <a:rPr lang="en-US" sz="2400" dirty="0" smtClean="0">
                  <a:solidFill>
                    <a:schemeClr val="accent5">
                      <a:lumMod val="10000"/>
                    </a:schemeClr>
                  </a:solidFill>
                  <a:cs typeface="B Titr" pitchFamily="2" charset="-78"/>
                </a:rPr>
                <a:t>Tools</a:t>
              </a:r>
              <a:endParaRPr lang="en-US" sz="2400" dirty="0">
                <a:solidFill>
                  <a:schemeClr val="accent5">
                    <a:lumMod val="10000"/>
                  </a:schemeClr>
                </a:solidFill>
                <a:cs typeface="B Titr" pitchFamily="2" charset="-78"/>
              </a:endParaRPr>
            </a:p>
          </p:txBody>
        </p:sp>
        <p:sp>
          <p:nvSpPr>
            <p:cNvPr id="26" name="AutoShape 34"/>
            <p:cNvSpPr>
              <a:spLocks noChangeArrowheads="1"/>
            </p:cNvSpPr>
            <p:nvPr/>
          </p:nvSpPr>
          <p:spPr bwMode="gray">
            <a:xfrm>
              <a:off x="5283" y="867"/>
              <a:ext cx="601" cy="317"/>
            </a:xfrm>
            <a:prstGeom prst="roundRect">
              <a:avLst>
                <a:gd name="adj" fmla="val 11921"/>
              </a:avLst>
            </a:prstGeom>
            <a:solidFill>
              <a:schemeClr val="accent6">
                <a:lumMod val="75000"/>
                <a:lumOff val="25000"/>
              </a:schemeClr>
            </a:solidFill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/>
              <a:r>
                <a:rPr lang="fa-IR" sz="2800" dirty="0" smtClean="0">
                  <a:cs typeface="B Titr" pitchFamily="2" charset="-78"/>
                </a:rPr>
                <a:t>2</a:t>
              </a:r>
              <a:endParaRPr lang="en-US" sz="2800" dirty="0">
                <a:cs typeface="B Titr" pitchFamily="2" charset="-78"/>
              </a:endParaRPr>
            </a:p>
          </p:txBody>
        </p:sp>
      </p:grpSp>
      <p:grpSp>
        <p:nvGrpSpPr>
          <p:cNvPr id="27" name="Group 32"/>
          <p:cNvGrpSpPr>
            <a:grpSpLocks/>
          </p:cNvGrpSpPr>
          <p:nvPr/>
        </p:nvGrpSpPr>
        <p:grpSpPr bwMode="auto">
          <a:xfrm>
            <a:off x="1496290" y="4865350"/>
            <a:ext cx="4491038" cy="1228725"/>
            <a:chOff x="3146" y="742"/>
            <a:chExt cx="2829" cy="774"/>
          </a:xfrm>
        </p:grpSpPr>
        <p:sp>
          <p:nvSpPr>
            <p:cNvPr id="28" name="AutoShape 33"/>
            <p:cNvSpPr>
              <a:spLocks noChangeArrowheads="1"/>
            </p:cNvSpPr>
            <p:nvPr/>
          </p:nvSpPr>
          <p:spPr bwMode="gray">
            <a:xfrm>
              <a:off x="3146" y="742"/>
              <a:ext cx="2829" cy="774"/>
            </a:xfrm>
            <a:prstGeom prst="roundRect">
              <a:avLst>
                <a:gd name="adj" fmla="val 10889"/>
              </a:avLst>
            </a:prstGeom>
            <a:gradFill rotWithShape="1">
              <a:gsLst>
                <a:gs pos="0">
                  <a:srgbClr val="DDDDDD">
                    <a:gamma/>
                    <a:tint val="51373"/>
                    <a:invGamma/>
                  </a:srgbClr>
                </a:gs>
                <a:gs pos="100000">
                  <a:srgbClr val="DDDDDD"/>
                </a:gs>
              </a:gsLst>
              <a:lin ang="2700000" scaled="1"/>
            </a:gra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/>
              <a:r>
                <a:rPr lang="fa-IR" sz="2400" dirty="0" smtClean="0">
                  <a:solidFill>
                    <a:schemeClr val="accent5">
                      <a:lumMod val="10000"/>
                    </a:schemeClr>
                  </a:solidFill>
                  <a:cs typeface="B Titr" pitchFamily="2" charset="-78"/>
                </a:rPr>
                <a:t>زبان</a:t>
              </a:r>
            </a:p>
            <a:p>
              <a:pPr algn="ctr"/>
              <a:r>
                <a:rPr lang="en-US" sz="2400" dirty="0" smtClean="0">
                  <a:solidFill>
                    <a:schemeClr val="accent5">
                      <a:lumMod val="10000"/>
                    </a:schemeClr>
                  </a:solidFill>
                  <a:cs typeface="B Titr" pitchFamily="2" charset="-78"/>
                </a:rPr>
                <a:t>Language</a:t>
              </a:r>
              <a:endParaRPr lang="en-US" sz="2400" dirty="0">
                <a:solidFill>
                  <a:schemeClr val="accent5">
                    <a:lumMod val="10000"/>
                  </a:schemeClr>
                </a:solidFill>
                <a:cs typeface="B Titr" pitchFamily="2" charset="-78"/>
              </a:endParaRPr>
            </a:p>
          </p:txBody>
        </p:sp>
        <p:sp>
          <p:nvSpPr>
            <p:cNvPr id="29" name="AutoShape 34"/>
            <p:cNvSpPr>
              <a:spLocks noChangeArrowheads="1"/>
            </p:cNvSpPr>
            <p:nvPr/>
          </p:nvSpPr>
          <p:spPr bwMode="gray">
            <a:xfrm>
              <a:off x="5283" y="867"/>
              <a:ext cx="601" cy="317"/>
            </a:xfrm>
            <a:prstGeom prst="roundRect">
              <a:avLst>
                <a:gd name="adj" fmla="val 11921"/>
              </a:avLst>
            </a:prstGeom>
            <a:solidFill>
              <a:schemeClr val="accent6">
                <a:lumMod val="75000"/>
                <a:lumOff val="25000"/>
              </a:schemeClr>
            </a:solidFill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/>
              <a:r>
                <a:rPr lang="fa-IR" sz="2800" dirty="0" smtClean="0">
                  <a:cs typeface="B Titr" pitchFamily="2" charset="-78"/>
                </a:rPr>
                <a:t>3</a:t>
              </a:r>
              <a:endParaRPr lang="en-US" sz="2800" dirty="0">
                <a:cs typeface="B Titr" pitchFamily="2" charset="-78"/>
              </a:endParaRPr>
            </a:p>
          </p:txBody>
        </p:sp>
      </p:grp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997" y="4800600"/>
            <a:ext cx="1176337" cy="1182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2" y="3089424"/>
            <a:ext cx="1335087" cy="1328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506" y="1349128"/>
            <a:ext cx="1279525" cy="1181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7258" y="7937"/>
            <a:ext cx="623900" cy="6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Rounded Rectangle 31"/>
          <p:cNvSpPr/>
          <p:nvPr/>
        </p:nvSpPr>
        <p:spPr>
          <a:xfrm>
            <a:off x="7380300" y="3182392"/>
            <a:ext cx="1800200" cy="57606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ابزارساخت </a:t>
            </a:r>
            <a:r>
              <a:rPr lang="fa-IR" b="1" dirty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هستان نگار</a:t>
            </a:r>
            <a:endParaRPr lang="en-US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7354788" y="1984028"/>
            <a:ext cx="1800200" cy="57606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800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روش شناسي </a:t>
            </a:r>
            <a:r>
              <a:rPr lang="fa-IR" sz="1800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هاي ساخت هستان نگار</a:t>
            </a:r>
            <a:endParaRPr lang="en-US" sz="1800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7124700" y="1407964"/>
            <a:ext cx="2027240" cy="57606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کليات</a:t>
            </a:r>
            <a:endParaRPr lang="en-US" sz="2000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7354788" y="2560092"/>
            <a:ext cx="1800200" cy="6223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زبان هاي </a:t>
            </a:r>
            <a:r>
              <a:rPr lang="fa-IR" b="1" dirty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ساخت هستان نگار</a:t>
            </a:r>
            <a:endParaRPr lang="en-US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1105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AutoShape 9"/>
          <p:cNvSpPr>
            <a:spLocks noChangeArrowheads="1"/>
          </p:cNvSpPr>
          <p:nvPr/>
        </p:nvSpPr>
        <p:spPr bwMode="auto">
          <a:xfrm>
            <a:off x="914400" y="1447800"/>
            <a:ext cx="2209800" cy="781050"/>
          </a:xfrm>
          <a:prstGeom prst="chevron">
            <a:avLst>
              <a:gd name="adj" fmla="val 68388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prstShdw prst="shdw17" dist="17961" dir="2700000">
              <a:srgbClr val="FF99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0" y="6553200"/>
            <a:ext cx="9144000" cy="304800"/>
          </a:xfrm>
          <a:prstGeom prst="rect">
            <a:avLst/>
          </a:prstGeom>
          <a:solidFill>
            <a:srgbClr val="00206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fa-IR" sz="2000" b="1" dirty="0" smtClean="0">
                <a:solidFill>
                  <a:schemeClr val="bg1"/>
                </a:solidFill>
                <a:cs typeface="B Nazanin" pitchFamily="2" charset="-78"/>
              </a:rPr>
              <a:t>ساخت  هستان نگار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(Ontology Generation</a:t>
            </a:r>
            <a:r>
              <a:rPr lang="en-US" sz="2000" b="1" dirty="0" smtClean="0">
                <a:solidFill>
                  <a:schemeClr val="bg1"/>
                </a:solidFill>
                <a:cs typeface="B Nazanin" pitchFamily="2" charset="-78"/>
              </a:rPr>
              <a:t>)    </a:t>
            </a:r>
            <a:endParaRPr lang="en-US" sz="2000" b="1" dirty="0">
              <a:solidFill>
                <a:schemeClr val="bg1"/>
              </a:solidFill>
              <a:cs typeface="B Nazanin" pitchFamily="2" charset="-78"/>
            </a:endParaRPr>
          </a:p>
        </p:txBody>
      </p:sp>
      <p:sp>
        <p:nvSpPr>
          <p:cNvPr id="57" name="Slide Number Placeholder 56"/>
          <p:cNvSpPr>
            <a:spLocks noGrp="1"/>
          </p:cNvSpPr>
          <p:nvPr>
            <p:ph type="sldNum" sz="quarter" idx="12"/>
          </p:nvPr>
        </p:nvSpPr>
        <p:spPr>
          <a:xfrm>
            <a:off x="6858000" y="649287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z="1400" b="1" smtClean="0">
                <a:cs typeface="B Titr" pitchFamily="2" charset="-78"/>
              </a:rPr>
              <a:pPr/>
              <a:t>16</a:t>
            </a:fld>
            <a:endParaRPr lang="en-US" b="1" dirty="0">
              <a:cs typeface="B Titr" pitchFamily="2" charset="-78"/>
            </a:endParaRPr>
          </a:p>
        </p:txBody>
      </p:sp>
      <p:sp>
        <p:nvSpPr>
          <p:cNvPr id="77" name="Text Box 7"/>
          <p:cNvSpPr txBox="1">
            <a:spLocks noChangeArrowheads="1"/>
          </p:cNvSpPr>
          <p:nvPr/>
        </p:nvSpPr>
        <p:spPr bwMode="auto">
          <a:xfrm>
            <a:off x="1480661" y="1676400"/>
            <a:ext cx="127310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a-IR" sz="1600" b="1" dirty="0" smtClean="0">
                <a:latin typeface="B Lots"/>
                <a:cs typeface="B Lotus" panose="00000400000000000000" pitchFamily="2" charset="-78"/>
              </a:rPr>
              <a:t>توصيف سناريوها</a:t>
            </a:r>
            <a:endParaRPr lang="en-US" sz="1600" dirty="0">
              <a:latin typeface="B Lots"/>
              <a:cs typeface="B Lotus" panose="00000400000000000000" pitchFamily="2" charset="-78"/>
            </a:endParaRPr>
          </a:p>
        </p:txBody>
      </p:sp>
      <p:sp>
        <p:nvSpPr>
          <p:cNvPr id="78" name="AutoShape 9"/>
          <p:cNvSpPr>
            <a:spLocks noChangeArrowheads="1"/>
          </p:cNvSpPr>
          <p:nvPr/>
        </p:nvSpPr>
        <p:spPr bwMode="auto">
          <a:xfrm>
            <a:off x="2743200" y="1447800"/>
            <a:ext cx="2514600" cy="781050"/>
          </a:xfrm>
          <a:prstGeom prst="chevron">
            <a:avLst>
              <a:gd name="adj" fmla="val 68388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prstShdw prst="shdw17" dist="17961" dir="2700000">
              <a:srgbClr val="FF99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 rtl="1"/>
            <a:r>
              <a:rPr lang="fa-IR" sz="1400" b="1" dirty="0" smtClean="0">
                <a:latin typeface="Arial" charset="0"/>
                <a:cs typeface="B Lotus" panose="00000400000000000000" pitchFamily="2" charset="-78"/>
              </a:rPr>
              <a:t>تعيين سوالات شايستگي</a:t>
            </a:r>
            <a:endParaRPr lang="en-US" sz="1400" dirty="0">
              <a:cs typeface="B Lotus" panose="00000400000000000000" pitchFamily="2" charset="-78"/>
            </a:endParaRPr>
          </a:p>
        </p:txBody>
      </p:sp>
      <p:sp>
        <p:nvSpPr>
          <p:cNvPr id="81" name="AutoShape 15"/>
          <p:cNvSpPr>
            <a:spLocks noChangeArrowheads="1"/>
          </p:cNvSpPr>
          <p:nvPr/>
        </p:nvSpPr>
        <p:spPr bwMode="auto">
          <a:xfrm>
            <a:off x="914400" y="2694708"/>
            <a:ext cx="3124201" cy="810492"/>
          </a:xfrm>
          <a:prstGeom prst="chevron">
            <a:avLst>
              <a:gd name="adj" fmla="val 68388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prstShdw prst="shdw17" dist="17961" dir="2700000">
              <a:srgbClr val="996633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82" name="Text Box 16"/>
          <p:cNvSpPr txBox="1">
            <a:spLocks noChangeArrowheads="1"/>
          </p:cNvSpPr>
          <p:nvPr/>
        </p:nvSpPr>
        <p:spPr bwMode="auto">
          <a:xfrm>
            <a:off x="1219200" y="2895600"/>
            <a:ext cx="281940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fa-IR" sz="1400" b="1" dirty="0" smtClean="0">
                <a:latin typeface="Arial" charset="0"/>
                <a:cs typeface="B Lotus" panose="00000400000000000000" pitchFamily="2" charset="-78"/>
              </a:rPr>
              <a:t>تعيين تعاريف و ويژگيهاي واژگان</a:t>
            </a:r>
            <a:endParaRPr lang="en-US" sz="1400" dirty="0">
              <a:cs typeface="B Lotus" panose="00000400000000000000" pitchFamily="2" charset="-78"/>
            </a:endParaRPr>
          </a:p>
        </p:txBody>
      </p:sp>
      <p:sp>
        <p:nvSpPr>
          <p:cNvPr id="83" name="AutoShape 18"/>
          <p:cNvSpPr>
            <a:spLocks noChangeArrowheads="1"/>
          </p:cNvSpPr>
          <p:nvPr/>
        </p:nvSpPr>
        <p:spPr bwMode="auto">
          <a:xfrm>
            <a:off x="3657600" y="2724150"/>
            <a:ext cx="1670050" cy="781050"/>
          </a:xfrm>
          <a:prstGeom prst="chevron">
            <a:avLst>
              <a:gd name="adj" fmla="val 68388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prstShdw prst="shdw17" dist="17961" dir="2700000">
              <a:srgbClr val="CAA4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84" name="Text Box 19"/>
          <p:cNvSpPr txBox="1">
            <a:spLocks noChangeArrowheads="1"/>
          </p:cNvSpPr>
          <p:nvPr/>
        </p:nvSpPr>
        <p:spPr bwMode="auto">
          <a:xfrm>
            <a:off x="4228670" y="2971800"/>
            <a:ext cx="833883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a-IR" sz="1400" b="1" dirty="0" smtClean="0">
                <a:latin typeface="Arial" charset="0"/>
                <a:cs typeface="B Lotus" panose="00000400000000000000" pitchFamily="2" charset="-78"/>
              </a:rPr>
              <a:t>تعيين اصول</a:t>
            </a:r>
            <a:endParaRPr lang="en-US" sz="1400" dirty="0">
              <a:cs typeface="B Lotus" panose="00000400000000000000" pitchFamily="2" charset="-78"/>
            </a:endParaRPr>
          </a:p>
        </p:txBody>
      </p:sp>
      <p:sp>
        <p:nvSpPr>
          <p:cNvPr id="90" name="AutoShape 12"/>
          <p:cNvSpPr>
            <a:spLocks noChangeArrowheads="1"/>
          </p:cNvSpPr>
          <p:nvPr/>
        </p:nvSpPr>
        <p:spPr bwMode="auto">
          <a:xfrm>
            <a:off x="4876800" y="1447800"/>
            <a:ext cx="1828800" cy="781050"/>
          </a:xfrm>
          <a:prstGeom prst="chevron">
            <a:avLst>
              <a:gd name="adj" fmla="val 68388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prstShdw prst="shdw17" dist="17961" dir="2700000">
              <a:srgbClr val="CC99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91" name="Text Box 13"/>
          <p:cNvSpPr txBox="1">
            <a:spLocks noChangeArrowheads="1"/>
          </p:cNvSpPr>
          <p:nvPr/>
        </p:nvSpPr>
        <p:spPr bwMode="auto">
          <a:xfrm>
            <a:off x="5529681" y="1676400"/>
            <a:ext cx="97174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a-IR" sz="1400" b="1" dirty="0" smtClean="0">
                <a:latin typeface="Arial" charset="0"/>
                <a:cs typeface="B Lotus" panose="00000400000000000000" pitchFamily="2" charset="-78"/>
              </a:rPr>
              <a:t>تعريف واژگان</a:t>
            </a:r>
            <a:endParaRPr lang="en-US" sz="1400" dirty="0">
              <a:cs typeface="B Lotus" panose="00000400000000000000" pitchFamily="2" charset="-78"/>
            </a:endParaRPr>
          </a:p>
        </p:txBody>
      </p:sp>
      <p:sp>
        <p:nvSpPr>
          <p:cNvPr id="94" name="Rounded Rectangle 93"/>
          <p:cNvSpPr/>
          <p:nvPr/>
        </p:nvSpPr>
        <p:spPr>
          <a:xfrm>
            <a:off x="7380300" y="3233936"/>
            <a:ext cx="1800200" cy="57606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ابزارساخت </a:t>
            </a:r>
            <a:r>
              <a:rPr lang="fa-IR" b="1" dirty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هستان نگار</a:t>
            </a:r>
            <a:endParaRPr lang="en-US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95" name="Rounded Rectangle 94"/>
          <p:cNvSpPr/>
          <p:nvPr/>
        </p:nvSpPr>
        <p:spPr>
          <a:xfrm>
            <a:off x="7086600" y="2004864"/>
            <a:ext cx="2068388" cy="57606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800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روش شناسي </a:t>
            </a:r>
            <a:r>
              <a:rPr lang="fa-IR" sz="1800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هاي ساخت هستان نگار</a:t>
            </a:r>
            <a:endParaRPr lang="en-US" sz="1800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96" name="Rounded Rectangle 95"/>
          <p:cNvSpPr/>
          <p:nvPr/>
        </p:nvSpPr>
        <p:spPr>
          <a:xfrm>
            <a:off x="7354788" y="1392436"/>
            <a:ext cx="1797152" cy="576064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5715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کليات</a:t>
            </a:r>
            <a:endParaRPr lang="en-US" sz="2000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97" name="Rounded Rectangle 96"/>
          <p:cNvSpPr/>
          <p:nvPr/>
        </p:nvSpPr>
        <p:spPr>
          <a:xfrm>
            <a:off x="7354788" y="2611636"/>
            <a:ext cx="1800200" cy="6223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زبان هاي </a:t>
            </a:r>
            <a:r>
              <a:rPr lang="fa-IR" b="1" dirty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ساخت هستان نگار</a:t>
            </a:r>
            <a:endParaRPr lang="en-US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99" name="AutoShape 21"/>
          <p:cNvSpPr>
            <a:spLocks noChangeArrowheads="1"/>
          </p:cNvSpPr>
          <p:nvPr/>
        </p:nvSpPr>
        <p:spPr bwMode="auto">
          <a:xfrm>
            <a:off x="4953000" y="2743200"/>
            <a:ext cx="1752600" cy="781050"/>
          </a:xfrm>
          <a:prstGeom prst="chevron">
            <a:avLst>
              <a:gd name="adj" fmla="val 68388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prstShdw prst="shdw17" dist="17961" dir="2700000">
              <a:srgbClr val="B0AC00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100" name="Text Box 22"/>
          <p:cNvSpPr txBox="1">
            <a:spLocks noChangeArrowheads="1"/>
          </p:cNvSpPr>
          <p:nvPr/>
        </p:nvSpPr>
        <p:spPr bwMode="auto">
          <a:xfrm>
            <a:off x="5530483" y="2971800"/>
            <a:ext cx="87395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a-IR" sz="1400" b="1" dirty="0" smtClean="0">
                <a:latin typeface="Arial" charset="0"/>
                <a:cs typeface="B Lotus" panose="00000400000000000000" pitchFamily="2" charset="-78"/>
              </a:rPr>
              <a:t>تاييد تماميت</a:t>
            </a:r>
            <a:endParaRPr lang="en-US" sz="1400" dirty="0">
              <a:cs typeface="B Lotus" panose="00000400000000000000" pitchFamily="2" charset="-78"/>
            </a:endParaRPr>
          </a:p>
        </p:txBody>
      </p:sp>
      <p:sp>
        <p:nvSpPr>
          <p:cNvPr id="27" name="Rectangle 2"/>
          <p:cNvSpPr txBox="1">
            <a:spLocks noChangeArrowheads="1"/>
          </p:cNvSpPr>
          <p:nvPr/>
        </p:nvSpPr>
        <p:spPr bwMode="auto">
          <a:xfrm>
            <a:off x="1371600" y="76201"/>
            <a:ext cx="6851576" cy="609600"/>
          </a:xfrm>
          <a:prstGeom prst="rect">
            <a:avLst/>
          </a:prstGeom>
          <a:solidFill>
            <a:srgbClr val="0033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800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algn="ctr" rtl="1" eaLnBrk="1" hangingPunct="1"/>
            <a:r>
              <a:rPr lang="fa-IR" altLang="en-US" sz="2800" dirty="0" smtClean="0">
                <a:cs typeface="B Titr" pitchFamily="2" charset="-78"/>
              </a:rPr>
              <a:t>متد </a:t>
            </a:r>
            <a:r>
              <a:rPr lang="en-US" altLang="en-US" sz="2800" dirty="0" smtClean="0">
                <a:cs typeface="B Titr" pitchFamily="2" charset="-78"/>
              </a:rPr>
              <a:t>(TOVE: 1995)</a:t>
            </a:r>
          </a:p>
        </p:txBody>
      </p:sp>
      <p:pic>
        <p:nvPicPr>
          <p:cNvPr id="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7258" y="7937"/>
            <a:ext cx="623900" cy="6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0988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/>
          <p:cNvSpPr/>
          <p:nvPr/>
        </p:nvSpPr>
        <p:spPr>
          <a:xfrm>
            <a:off x="0" y="6553200"/>
            <a:ext cx="9144000" cy="304800"/>
          </a:xfrm>
          <a:prstGeom prst="rect">
            <a:avLst/>
          </a:prstGeom>
          <a:solidFill>
            <a:srgbClr val="00206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fa-IR" sz="2000" b="1" dirty="0" smtClean="0">
                <a:solidFill>
                  <a:schemeClr val="bg1"/>
                </a:solidFill>
                <a:cs typeface="B Nazanin" pitchFamily="2" charset="-78"/>
              </a:rPr>
              <a:t>ساخت  هستان نگار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(Ontology Generation</a:t>
            </a:r>
            <a:r>
              <a:rPr lang="en-US" sz="2000" b="1" dirty="0" smtClean="0">
                <a:solidFill>
                  <a:schemeClr val="bg1"/>
                </a:solidFill>
                <a:cs typeface="B Nazanin" pitchFamily="2" charset="-78"/>
              </a:rPr>
              <a:t>)    </a:t>
            </a:r>
            <a:endParaRPr lang="en-US" sz="2000" b="1" dirty="0">
              <a:solidFill>
                <a:schemeClr val="bg1"/>
              </a:solidFill>
              <a:cs typeface="B Nazanin" pitchFamily="2" charset="-78"/>
            </a:endParaRPr>
          </a:p>
        </p:txBody>
      </p:sp>
      <p:sp>
        <p:nvSpPr>
          <p:cNvPr id="57" name="Slide Number Placeholder 56"/>
          <p:cNvSpPr>
            <a:spLocks noGrp="1"/>
          </p:cNvSpPr>
          <p:nvPr>
            <p:ph type="sldNum" sz="quarter" idx="12"/>
          </p:nvPr>
        </p:nvSpPr>
        <p:spPr>
          <a:xfrm>
            <a:off x="6858000" y="649287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z="1400" b="1" smtClean="0">
                <a:cs typeface="B Titr" pitchFamily="2" charset="-78"/>
              </a:rPr>
              <a:pPr/>
              <a:t>17</a:t>
            </a:fld>
            <a:endParaRPr lang="en-US" b="1" dirty="0">
              <a:cs typeface="B Titr" pitchFamily="2" charset="-78"/>
            </a:endParaRPr>
          </a:p>
        </p:txBody>
      </p:sp>
      <p:sp>
        <p:nvSpPr>
          <p:cNvPr id="27" name="Rectangle 2"/>
          <p:cNvSpPr txBox="1">
            <a:spLocks noChangeArrowheads="1"/>
          </p:cNvSpPr>
          <p:nvPr/>
        </p:nvSpPr>
        <p:spPr bwMode="auto">
          <a:xfrm>
            <a:off x="1371600" y="76201"/>
            <a:ext cx="6851576" cy="609599"/>
          </a:xfrm>
          <a:prstGeom prst="rect">
            <a:avLst/>
          </a:prstGeom>
          <a:solidFill>
            <a:srgbClr val="0033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800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algn="ctr" rtl="1"/>
            <a:r>
              <a:rPr lang="fa-IR" sz="2000" b="1" dirty="0" smtClean="0">
                <a:cs typeface="B Titr" pitchFamily="2" charset="-78"/>
              </a:rPr>
              <a:t>روش شناسي </a:t>
            </a:r>
            <a:r>
              <a:rPr lang="en-US" sz="2000" dirty="0" err="1" smtClean="0">
                <a:cs typeface="B Titr" pitchFamily="2" charset="-78"/>
              </a:rPr>
              <a:t>Uschold</a:t>
            </a:r>
            <a:r>
              <a:rPr lang="en-US" sz="2000" dirty="0" smtClean="0">
                <a:cs typeface="B Titr" pitchFamily="2" charset="-78"/>
              </a:rPr>
              <a:t> and King: 1995</a:t>
            </a:r>
            <a:endParaRPr lang="en-US" sz="2000" dirty="0">
              <a:cs typeface="B Titr" pitchFamily="2" charset="-78"/>
            </a:endParaRPr>
          </a:p>
        </p:txBody>
      </p:sp>
      <p:pic>
        <p:nvPicPr>
          <p:cNvPr id="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7258" y="7937"/>
            <a:ext cx="623900" cy="6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2" descr="C:\Users\Kimia\Desktop\Uschold method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838200"/>
            <a:ext cx="4852987" cy="54102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Rectangle 23"/>
          <p:cNvSpPr/>
          <p:nvPr/>
        </p:nvSpPr>
        <p:spPr>
          <a:xfrm>
            <a:off x="1600200" y="1295400"/>
            <a:ext cx="4419600" cy="838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ight Arrow Callout 30"/>
          <p:cNvSpPr/>
          <p:nvPr/>
        </p:nvSpPr>
        <p:spPr>
          <a:xfrm>
            <a:off x="228600" y="1371600"/>
            <a:ext cx="1371600" cy="1143000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400" b="1" dirty="0" smtClean="0">
                <a:cs typeface="B Lotus" pitchFamily="2" charset="-78"/>
              </a:rPr>
              <a:t>شناسايي هدف و محدوده</a:t>
            </a:r>
            <a:endParaRPr lang="en-US" sz="1400" b="1" dirty="0">
              <a:cs typeface="B Lotus" pitchFamily="2" charset="-78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600200" y="2209800"/>
            <a:ext cx="4419600" cy="3429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ight Arrow Callout 32"/>
          <p:cNvSpPr/>
          <p:nvPr/>
        </p:nvSpPr>
        <p:spPr>
          <a:xfrm>
            <a:off x="228600" y="3429000"/>
            <a:ext cx="1371600" cy="1143000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400" b="1" dirty="0" smtClean="0">
                <a:cs typeface="B Lotus" pitchFamily="2" charset="-78"/>
              </a:rPr>
              <a:t>ساخت</a:t>
            </a:r>
            <a:endParaRPr lang="en-US" sz="1400" b="1" dirty="0">
              <a:cs typeface="B Lotus" pitchFamily="2" charset="-78"/>
            </a:endParaRPr>
          </a:p>
        </p:txBody>
      </p:sp>
      <p:sp>
        <p:nvSpPr>
          <p:cNvPr id="34" name="Right Arrow Callout 33"/>
          <p:cNvSpPr/>
          <p:nvPr/>
        </p:nvSpPr>
        <p:spPr>
          <a:xfrm>
            <a:off x="1600200" y="5867400"/>
            <a:ext cx="1371600" cy="381000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400" b="1" dirty="0" smtClean="0">
                <a:cs typeface="B Lotus" pitchFamily="2" charset="-78"/>
              </a:rPr>
              <a:t>ارزيابي</a:t>
            </a:r>
            <a:endParaRPr lang="en-US" sz="1400" b="1" dirty="0">
              <a:cs typeface="B Lotus" pitchFamily="2" charset="-78"/>
            </a:endParaRPr>
          </a:p>
        </p:txBody>
      </p:sp>
      <p:sp>
        <p:nvSpPr>
          <p:cNvPr id="36" name="Right Bracket 35"/>
          <p:cNvSpPr/>
          <p:nvPr/>
        </p:nvSpPr>
        <p:spPr>
          <a:xfrm>
            <a:off x="6172200" y="1066800"/>
            <a:ext cx="76200" cy="5181600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ight Arrow Callout 36"/>
          <p:cNvSpPr/>
          <p:nvPr/>
        </p:nvSpPr>
        <p:spPr>
          <a:xfrm flipH="1">
            <a:off x="6248400" y="5105400"/>
            <a:ext cx="1371600" cy="381000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400" b="1" dirty="0" smtClean="0">
                <a:cs typeface="B Lotus" pitchFamily="2" charset="-78"/>
              </a:rPr>
              <a:t>مستندسازي</a:t>
            </a:r>
            <a:endParaRPr lang="en-US" sz="1400" b="1" dirty="0">
              <a:cs typeface="B Lotus" pitchFamily="2" charset="-78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7380300" y="3233936"/>
            <a:ext cx="1800200" cy="57606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ابزارساخت </a:t>
            </a:r>
            <a:r>
              <a:rPr lang="fa-IR" b="1" dirty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هستان نگار</a:t>
            </a:r>
            <a:endParaRPr lang="en-US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7086600" y="2004864"/>
            <a:ext cx="2068388" cy="57606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800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روش شناسي </a:t>
            </a:r>
            <a:r>
              <a:rPr lang="fa-IR" sz="1800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هاي ساخت هستان نگار</a:t>
            </a:r>
            <a:endParaRPr lang="en-US" sz="1800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7354788" y="1392436"/>
            <a:ext cx="1797152" cy="576064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5715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کليات</a:t>
            </a:r>
            <a:endParaRPr lang="en-US" sz="2000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7354788" y="2611636"/>
            <a:ext cx="1800200" cy="6223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زبان هاي </a:t>
            </a:r>
            <a:r>
              <a:rPr lang="fa-IR" b="1" dirty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ساخت هستان نگار</a:t>
            </a:r>
            <a:endParaRPr lang="en-US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50988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31" grpId="0" animBg="1"/>
      <p:bldP spid="32" grpId="0" animBg="1"/>
      <p:bldP spid="33" grpId="0" animBg="1"/>
      <p:bldP spid="34" grpId="0" animBg="1"/>
      <p:bldP spid="36" grpId="0" animBg="1"/>
      <p:bldP spid="3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/>
          <p:cNvSpPr/>
          <p:nvPr/>
        </p:nvSpPr>
        <p:spPr>
          <a:xfrm>
            <a:off x="0" y="6553200"/>
            <a:ext cx="9144000" cy="304800"/>
          </a:xfrm>
          <a:prstGeom prst="rect">
            <a:avLst/>
          </a:prstGeom>
          <a:solidFill>
            <a:srgbClr val="00206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fa-IR" sz="2000" b="1" dirty="0" smtClean="0">
                <a:solidFill>
                  <a:schemeClr val="bg1"/>
                </a:solidFill>
                <a:cs typeface="B Nazanin" pitchFamily="2" charset="-78"/>
              </a:rPr>
              <a:t>ساخت  هستان نگار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(Ontology Generation</a:t>
            </a:r>
            <a:r>
              <a:rPr lang="en-US" sz="2000" b="1" dirty="0" smtClean="0">
                <a:solidFill>
                  <a:schemeClr val="bg1"/>
                </a:solidFill>
                <a:cs typeface="B Nazanin" pitchFamily="2" charset="-78"/>
              </a:rPr>
              <a:t>)    </a:t>
            </a:r>
            <a:endParaRPr lang="en-US" sz="2000" b="1" dirty="0">
              <a:solidFill>
                <a:schemeClr val="bg1"/>
              </a:solidFill>
              <a:cs typeface="B Nazanin" pitchFamily="2" charset="-78"/>
            </a:endParaRPr>
          </a:p>
        </p:txBody>
      </p:sp>
      <p:sp>
        <p:nvSpPr>
          <p:cNvPr id="57" name="Slide Number Placeholder 56"/>
          <p:cNvSpPr>
            <a:spLocks noGrp="1"/>
          </p:cNvSpPr>
          <p:nvPr>
            <p:ph type="sldNum" sz="quarter" idx="12"/>
          </p:nvPr>
        </p:nvSpPr>
        <p:spPr>
          <a:xfrm>
            <a:off x="6858000" y="649287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z="1400" b="1" smtClean="0">
                <a:cs typeface="B Titr" pitchFamily="2" charset="-78"/>
              </a:rPr>
              <a:pPr/>
              <a:t>18</a:t>
            </a:fld>
            <a:endParaRPr lang="en-US" b="1" dirty="0">
              <a:cs typeface="B Titr" pitchFamily="2" charset="-78"/>
            </a:endParaRPr>
          </a:p>
        </p:txBody>
      </p:sp>
      <p:sp>
        <p:nvSpPr>
          <p:cNvPr id="27" name="Rectangle 2"/>
          <p:cNvSpPr txBox="1">
            <a:spLocks noChangeArrowheads="1"/>
          </p:cNvSpPr>
          <p:nvPr/>
        </p:nvSpPr>
        <p:spPr bwMode="auto">
          <a:xfrm>
            <a:off x="1371600" y="76201"/>
            <a:ext cx="6851576" cy="609600"/>
          </a:xfrm>
          <a:prstGeom prst="rect">
            <a:avLst/>
          </a:prstGeom>
          <a:solidFill>
            <a:srgbClr val="0033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800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algn="ctr" rtl="1" eaLnBrk="1" hangingPunct="1"/>
            <a:r>
              <a:rPr lang="fa-IR" altLang="en-US" sz="2800" dirty="0" smtClean="0">
                <a:cs typeface="B Titr" pitchFamily="2" charset="-78"/>
              </a:rPr>
              <a:t>متد </a:t>
            </a:r>
            <a:r>
              <a:rPr lang="en-US" altLang="en-US" sz="2800" dirty="0" smtClean="0">
                <a:cs typeface="B Titr" pitchFamily="2" charset="-78"/>
              </a:rPr>
              <a:t>(METHONTOLOGY: 1997)</a:t>
            </a:r>
          </a:p>
        </p:txBody>
      </p:sp>
      <p:pic>
        <p:nvPicPr>
          <p:cNvPr id="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7258" y="7937"/>
            <a:ext cx="623900" cy="6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2" descr="C:\Users\Kimia\Desktop\METHONTOLOGY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990600"/>
            <a:ext cx="6100555" cy="4952999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Rounded Rectangle 12"/>
          <p:cNvSpPr/>
          <p:nvPr/>
        </p:nvSpPr>
        <p:spPr>
          <a:xfrm>
            <a:off x="7380300" y="3233936"/>
            <a:ext cx="1800200" cy="57606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ابزارساخت </a:t>
            </a:r>
            <a:r>
              <a:rPr lang="fa-IR" b="1" dirty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هستان نگار</a:t>
            </a:r>
            <a:endParaRPr lang="en-US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7086600" y="2004864"/>
            <a:ext cx="2068388" cy="57606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800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روش شناسي </a:t>
            </a:r>
            <a:r>
              <a:rPr lang="fa-IR" sz="1800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هاي ساخت هستان نگار</a:t>
            </a:r>
            <a:endParaRPr lang="en-US" sz="1800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354788" y="1392436"/>
            <a:ext cx="1797152" cy="576064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5715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کليات</a:t>
            </a:r>
            <a:endParaRPr lang="en-US" sz="2000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7354788" y="2611636"/>
            <a:ext cx="1800200" cy="6223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زبان هاي </a:t>
            </a:r>
            <a:r>
              <a:rPr lang="fa-IR" b="1" dirty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ساخت هستان نگار</a:t>
            </a:r>
            <a:endParaRPr lang="en-US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50988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/>
          <p:cNvSpPr/>
          <p:nvPr/>
        </p:nvSpPr>
        <p:spPr>
          <a:xfrm>
            <a:off x="0" y="6553200"/>
            <a:ext cx="9144000" cy="304800"/>
          </a:xfrm>
          <a:prstGeom prst="rect">
            <a:avLst/>
          </a:prstGeom>
          <a:solidFill>
            <a:srgbClr val="00206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fa-IR" sz="2000" b="1" dirty="0" smtClean="0">
                <a:solidFill>
                  <a:schemeClr val="bg1"/>
                </a:solidFill>
                <a:cs typeface="B Nazanin" pitchFamily="2" charset="-78"/>
              </a:rPr>
              <a:t>ساخت  هستان نگار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(Ontology Generation</a:t>
            </a:r>
            <a:r>
              <a:rPr lang="en-US" sz="2000" b="1" dirty="0" smtClean="0">
                <a:solidFill>
                  <a:schemeClr val="bg1"/>
                </a:solidFill>
                <a:cs typeface="B Nazanin" pitchFamily="2" charset="-78"/>
              </a:rPr>
              <a:t>)    </a:t>
            </a:r>
            <a:endParaRPr lang="en-US" sz="2000" b="1" dirty="0">
              <a:solidFill>
                <a:schemeClr val="bg1"/>
              </a:solidFill>
              <a:cs typeface="B Nazanin" pitchFamily="2" charset="-78"/>
            </a:endParaRPr>
          </a:p>
        </p:txBody>
      </p:sp>
      <p:sp>
        <p:nvSpPr>
          <p:cNvPr id="57" name="Slide Number Placeholder 56"/>
          <p:cNvSpPr>
            <a:spLocks noGrp="1"/>
          </p:cNvSpPr>
          <p:nvPr>
            <p:ph type="sldNum" sz="quarter" idx="12"/>
          </p:nvPr>
        </p:nvSpPr>
        <p:spPr>
          <a:xfrm>
            <a:off x="6858000" y="649287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z="1400" b="1" smtClean="0">
                <a:cs typeface="B Titr" pitchFamily="2" charset="-78"/>
              </a:rPr>
              <a:pPr/>
              <a:t>19</a:t>
            </a:fld>
            <a:endParaRPr lang="en-US" b="1" dirty="0">
              <a:cs typeface="B Titr" pitchFamily="2" charset="-78"/>
            </a:endParaRPr>
          </a:p>
        </p:txBody>
      </p:sp>
      <p:pic>
        <p:nvPicPr>
          <p:cNvPr id="2050" name="Picture 2" descr="C:\Users\Kimia\Desktop\1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143000"/>
            <a:ext cx="6732587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1524000" y="82362"/>
            <a:ext cx="5232254" cy="989900"/>
          </a:xfrm>
          <a:prstGeom prst="rect">
            <a:avLst/>
          </a:prstGeom>
          <a:solidFill>
            <a:srgbClr val="0033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800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algn="ctr" rtl="1" eaLnBrk="1" hangingPunct="1"/>
            <a:r>
              <a:rPr lang="fa-IR" altLang="en-US" sz="2800" dirty="0" smtClean="0">
                <a:cs typeface="B Titr" pitchFamily="2" charset="-78"/>
              </a:rPr>
              <a:t>متد </a:t>
            </a:r>
            <a:r>
              <a:rPr lang="en-US" altLang="en-US" sz="2800" dirty="0" smtClean="0">
                <a:cs typeface="B Titr" pitchFamily="2" charset="-78"/>
              </a:rPr>
              <a:t>(OD 101, 2001)</a:t>
            </a:r>
          </a:p>
        </p:txBody>
      </p:sp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7258" y="7937"/>
            <a:ext cx="623900" cy="6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ounded Rectangle 12"/>
          <p:cNvSpPr/>
          <p:nvPr/>
        </p:nvSpPr>
        <p:spPr>
          <a:xfrm>
            <a:off x="7380300" y="3233936"/>
            <a:ext cx="1800200" cy="57606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ابزارساخت </a:t>
            </a:r>
            <a:r>
              <a:rPr lang="fa-IR" b="1" dirty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هستان نگار</a:t>
            </a:r>
            <a:endParaRPr lang="en-US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7086600" y="2004864"/>
            <a:ext cx="2068388" cy="57606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800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روش شناسي </a:t>
            </a:r>
            <a:r>
              <a:rPr lang="fa-IR" sz="1800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هاي ساخت هستان نگار</a:t>
            </a:r>
            <a:endParaRPr lang="en-US" sz="1800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7354788" y="1392436"/>
            <a:ext cx="1797152" cy="576064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5715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کليات</a:t>
            </a:r>
            <a:endParaRPr lang="en-US" sz="2000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7354788" y="2611636"/>
            <a:ext cx="1800200" cy="6223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زبان هاي </a:t>
            </a:r>
            <a:r>
              <a:rPr lang="fa-IR" b="1" dirty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ساخت هستان نگار</a:t>
            </a:r>
            <a:endParaRPr lang="en-US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84878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87975"/>
            <a:ext cx="7772400" cy="1470025"/>
          </a:xfrm>
        </p:spPr>
        <p:txBody>
          <a:bodyPr>
            <a:normAutofit/>
          </a:bodyPr>
          <a:lstStyle/>
          <a:p>
            <a:r>
              <a:rPr lang="fa-IR" sz="2400" b="1" dirty="0" smtClean="0">
                <a:solidFill>
                  <a:schemeClr val="tx2"/>
                </a:solidFill>
                <a:cs typeface="B Nazanin" pitchFamily="2" charset="-78"/>
              </a:rPr>
              <a:t>اميد ميلاني فرد</a:t>
            </a:r>
            <a:endParaRPr lang="en-US" sz="2400" b="1" dirty="0">
              <a:solidFill>
                <a:schemeClr val="tx2"/>
              </a:solidFill>
              <a:cs typeface="B Nazanin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295400"/>
          </a:xfrm>
        </p:spPr>
        <p:txBody>
          <a:bodyPr/>
          <a:lstStyle/>
          <a:p>
            <a:r>
              <a:rPr lang="fa-IR" dirty="0" smtClean="0"/>
              <a:t>نگ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 rot="5400000">
            <a:off x="3589228" y="-465028"/>
            <a:ext cx="1965544" cy="9144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 prst="convex"/>
          </a:sp3d>
          <a:extLst/>
        </p:spPr>
        <p:txBody>
          <a:bodyPr vert="vert270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endParaRPr lang="en-US" sz="2800" dirty="0">
              <a:solidFill>
                <a:schemeClr val="tx2"/>
              </a:solidFill>
              <a:cs typeface="B Titr" pitchFamily="2" charset="-78"/>
            </a:endParaRPr>
          </a:p>
          <a:p>
            <a:pPr algn="r" eaLnBrk="1" hangingPunct="1"/>
            <a:r>
              <a:rPr lang="en-US" sz="2800" dirty="0" smtClean="0">
                <a:solidFill>
                  <a:schemeClr val="bg1"/>
                </a:solidFill>
                <a:cs typeface="B Titr" pitchFamily="2" charset="-78"/>
              </a:rPr>
              <a:t>    </a:t>
            </a:r>
            <a:r>
              <a:rPr lang="fa-IR" sz="2800" dirty="0" smtClean="0">
                <a:solidFill>
                  <a:schemeClr val="bg1"/>
                </a:solidFill>
                <a:cs typeface="B Titr" pitchFamily="2" charset="-78"/>
              </a:rPr>
              <a:t>                              </a:t>
            </a:r>
          </a:p>
          <a:p>
            <a:pPr algn="ctr" eaLnBrk="1" hangingPunct="1"/>
            <a:r>
              <a:rPr kumimoji="0" lang="fa-I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B Titr" pitchFamily="2" charset="-78"/>
              </a:rPr>
              <a:t>هستان نگار و ساخت آن</a:t>
            </a:r>
          </a:p>
          <a:p>
            <a:pPr algn="ctr" eaLnBrk="1" hangingPunct="1"/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B Titr" pitchFamily="2" charset="-78"/>
              </a:rPr>
              <a:t>Ontology and Ontology Generation</a:t>
            </a:r>
            <a:r>
              <a:rPr kumimoji="0" lang="fa-I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B Titr" pitchFamily="2" charset="-78"/>
              </a:rPr>
              <a:t> 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 rot="20696995">
            <a:off x="325522" y="1992281"/>
            <a:ext cx="3091175" cy="226383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4251">
            <a:off x="390364" y="2101593"/>
            <a:ext cx="2961488" cy="2045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7258" y="7937"/>
            <a:ext cx="623900" cy="6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0985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/>
          <p:cNvSpPr/>
          <p:nvPr/>
        </p:nvSpPr>
        <p:spPr>
          <a:xfrm>
            <a:off x="0" y="6553200"/>
            <a:ext cx="9144000" cy="304800"/>
          </a:xfrm>
          <a:prstGeom prst="rect">
            <a:avLst/>
          </a:prstGeom>
          <a:solidFill>
            <a:srgbClr val="00206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fa-IR" sz="2000" b="1" dirty="0" smtClean="0">
                <a:solidFill>
                  <a:schemeClr val="bg1"/>
                </a:solidFill>
                <a:cs typeface="B Nazanin" pitchFamily="2" charset="-78"/>
              </a:rPr>
              <a:t>ساخت  هستان نگار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(Ontology Generation</a:t>
            </a:r>
            <a:r>
              <a:rPr lang="en-US" sz="2000" b="1" dirty="0" smtClean="0">
                <a:solidFill>
                  <a:schemeClr val="bg1"/>
                </a:solidFill>
                <a:cs typeface="B Nazanin" pitchFamily="2" charset="-78"/>
              </a:rPr>
              <a:t>)    </a:t>
            </a:r>
            <a:endParaRPr lang="en-US" sz="2000" b="1" dirty="0">
              <a:solidFill>
                <a:schemeClr val="bg1"/>
              </a:solidFill>
              <a:cs typeface="B Nazanin" pitchFamily="2" charset="-78"/>
            </a:endParaRPr>
          </a:p>
        </p:txBody>
      </p:sp>
      <p:sp>
        <p:nvSpPr>
          <p:cNvPr id="57" name="Slide Number Placeholder 56"/>
          <p:cNvSpPr>
            <a:spLocks noGrp="1"/>
          </p:cNvSpPr>
          <p:nvPr>
            <p:ph type="sldNum" sz="quarter" idx="12"/>
          </p:nvPr>
        </p:nvSpPr>
        <p:spPr>
          <a:xfrm>
            <a:off x="6858000" y="649287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z="1400" b="1" smtClean="0">
                <a:cs typeface="B Titr" pitchFamily="2" charset="-78"/>
              </a:rPr>
              <a:pPr/>
              <a:t>20</a:t>
            </a:fld>
            <a:endParaRPr lang="en-US" b="1" dirty="0">
              <a:cs typeface="B Titr" pitchFamily="2" charset="-78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15887"/>
            <a:ext cx="4651375" cy="798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 descr="C:\Users\Kimia\Desktop\upo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161848"/>
            <a:ext cx="6684963" cy="4934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7258" y="7937"/>
            <a:ext cx="623900" cy="6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ounded Rectangle 13"/>
          <p:cNvSpPr/>
          <p:nvPr/>
        </p:nvSpPr>
        <p:spPr>
          <a:xfrm>
            <a:off x="7380300" y="3233936"/>
            <a:ext cx="1800200" cy="57606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ابزارساخت </a:t>
            </a:r>
            <a:r>
              <a:rPr lang="fa-IR" b="1" dirty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هستان نگار</a:t>
            </a:r>
            <a:endParaRPr lang="en-US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086600" y="2004864"/>
            <a:ext cx="2068388" cy="57606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800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روش شناسي </a:t>
            </a:r>
            <a:r>
              <a:rPr lang="fa-IR" sz="1800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هاي ساخت هستان نگار</a:t>
            </a:r>
            <a:endParaRPr lang="en-US" sz="1800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7354788" y="1392436"/>
            <a:ext cx="1797152" cy="576064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5715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کليات</a:t>
            </a:r>
            <a:endParaRPr lang="en-US" sz="2000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7354788" y="2611636"/>
            <a:ext cx="1800200" cy="6223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زبان هاي </a:t>
            </a:r>
            <a:r>
              <a:rPr lang="fa-IR" b="1" dirty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ساخت هستان نگار</a:t>
            </a:r>
            <a:endParaRPr lang="en-US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8627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/>
          <p:cNvSpPr/>
          <p:nvPr/>
        </p:nvSpPr>
        <p:spPr>
          <a:xfrm>
            <a:off x="0" y="6553200"/>
            <a:ext cx="9144000" cy="304800"/>
          </a:xfrm>
          <a:prstGeom prst="rect">
            <a:avLst/>
          </a:prstGeom>
          <a:solidFill>
            <a:srgbClr val="00206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fa-IR" sz="2000" b="1" dirty="0" smtClean="0">
                <a:solidFill>
                  <a:schemeClr val="bg1"/>
                </a:solidFill>
                <a:cs typeface="B Nazanin" pitchFamily="2" charset="-78"/>
              </a:rPr>
              <a:t>ساخت  هستان نگار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(Ontology Generation</a:t>
            </a:r>
            <a:r>
              <a:rPr lang="en-US" sz="2000" b="1" dirty="0" smtClean="0">
                <a:solidFill>
                  <a:schemeClr val="bg1"/>
                </a:solidFill>
                <a:cs typeface="B Nazanin" pitchFamily="2" charset="-78"/>
              </a:rPr>
              <a:t>)    </a:t>
            </a:r>
            <a:endParaRPr lang="en-US" sz="2000" b="1" dirty="0">
              <a:solidFill>
                <a:schemeClr val="bg1"/>
              </a:solidFill>
              <a:cs typeface="B Nazanin" pitchFamily="2" charset="-78"/>
            </a:endParaRPr>
          </a:p>
        </p:txBody>
      </p:sp>
      <p:sp>
        <p:nvSpPr>
          <p:cNvPr id="57" name="Slide Number Placeholder 56"/>
          <p:cNvSpPr>
            <a:spLocks noGrp="1"/>
          </p:cNvSpPr>
          <p:nvPr>
            <p:ph type="sldNum" sz="quarter" idx="12"/>
          </p:nvPr>
        </p:nvSpPr>
        <p:spPr>
          <a:xfrm>
            <a:off x="6858000" y="649287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z="1400" b="1" smtClean="0">
                <a:cs typeface="B Titr" pitchFamily="2" charset="-78"/>
              </a:rPr>
              <a:pPr/>
              <a:t>21</a:t>
            </a:fld>
            <a:endParaRPr lang="en-US" b="1" dirty="0">
              <a:cs typeface="B Titr" pitchFamily="2" charset="-78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380300" y="3146028"/>
            <a:ext cx="1800200" cy="57606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ابزارساخت </a:t>
            </a:r>
            <a:r>
              <a:rPr lang="fa-IR" b="1" dirty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هستان نگار</a:t>
            </a:r>
            <a:endParaRPr lang="en-US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7354788" y="1947664"/>
            <a:ext cx="1836812" cy="57606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800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روش شناسي </a:t>
            </a:r>
            <a:r>
              <a:rPr lang="fa-IR" sz="1800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هاي ساخت هستان نگار</a:t>
            </a:r>
            <a:endParaRPr lang="en-US" sz="1800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7354788" y="1371600"/>
            <a:ext cx="1797152" cy="576064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5715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کليات</a:t>
            </a:r>
            <a:endParaRPr lang="en-US" sz="2000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7086600" y="2523728"/>
            <a:ext cx="2068388" cy="6223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زبان هاي </a:t>
            </a:r>
            <a:r>
              <a:rPr lang="fa-IR" b="1" dirty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ساخت هستان نگار</a:t>
            </a:r>
            <a:endParaRPr lang="en-US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85593"/>
            <a:ext cx="5105400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47800"/>
            <a:ext cx="6466325" cy="4039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7258" y="7937"/>
            <a:ext cx="623900" cy="6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152400" y="6019800"/>
            <a:ext cx="7427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Simple HTML Ontology Extension (SHOE) / Extensible Markup Language (XML)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9200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/>
          <p:cNvSpPr/>
          <p:nvPr/>
        </p:nvSpPr>
        <p:spPr>
          <a:xfrm>
            <a:off x="0" y="6553200"/>
            <a:ext cx="9144000" cy="304800"/>
          </a:xfrm>
          <a:prstGeom prst="rect">
            <a:avLst/>
          </a:prstGeom>
          <a:solidFill>
            <a:srgbClr val="00206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fa-IR" sz="2000" b="1" dirty="0" smtClean="0">
                <a:solidFill>
                  <a:schemeClr val="bg1"/>
                </a:solidFill>
                <a:cs typeface="B Nazanin" pitchFamily="2" charset="-78"/>
              </a:rPr>
              <a:t>ساخت  هستان نگار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(Ontology Generation</a:t>
            </a:r>
            <a:r>
              <a:rPr lang="en-US" sz="2000" b="1" dirty="0" smtClean="0">
                <a:solidFill>
                  <a:schemeClr val="bg1"/>
                </a:solidFill>
                <a:cs typeface="B Nazanin" pitchFamily="2" charset="-78"/>
              </a:rPr>
              <a:t>)    </a:t>
            </a:r>
            <a:endParaRPr lang="en-US" sz="2000" b="1" dirty="0">
              <a:solidFill>
                <a:schemeClr val="bg1"/>
              </a:solidFill>
              <a:cs typeface="B Nazanin" pitchFamily="2" charset="-78"/>
            </a:endParaRPr>
          </a:p>
        </p:txBody>
      </p:sp>
      <p:sp>
        <p:nvSpPr>
          <p:cNvPr id="57" name="Slide Number Placeholder 56"/>
          <p:cNvSpPr>
            <a:spLocks noGrp="1"/>
          </p:cNvSpPr>
          <p:nvPr>
            <p:ph type="sldNum" sz="quarter" idx="12"/>
          </p:nvPr>
        </p:nvSpPr>
        <p:spPr>
          <a:xfrm>
            <a:off x="6858000" y="649287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z="1400" b="1" smtClean="0">
                <a:cs typeface="B Titr" pitchFamily="2" charset="-78"/>
              </a:rPr>
              <a:pPr/>
              <a:t>22</a:t>
            </a:fld>
            <a:endParaRPr lang="en-US" b="1" dirty="0">
              <a:cs typeface="B Titr" pitchFamily="2" charset="-78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114309" y="3157736"/>
            <a:ext cx="2066191" cy="57606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ابزارساخت </a:t>
            </a:r>
            <a:r>
              <a:rPr lang="fa-IR" b="1" dirty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هستان نگار</a:t>
            </a:r>
            <a:endParaRPr lang="en-US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7354788" y="1959372"/>
            <a:ext cx="1836812" cy="57606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800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روش شناسي </a:t>
            </a:r>
            <a:r>
              <a:rPr lang="fa-IR" sz="1800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هاي ساخت هستان نگار</a:t>
            </a:r>
            <a:endParaRPr lang="en-US" sz="1800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7354788" y="1383308"/>
            <a:ext cx="1797152" cy="576064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5715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کليات</a:t>
            </a:r>
            <a:endParaRPr lang="en-US" sz="2000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7354788" y="2535436"/>
            <a:ext cx="1800200" cy="6223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زبان هاي </a:t>
            </a:r>
            <a:r>
              <a:rPr lang="fa-IR" b="1" dirty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ساخت هستان نگار</a:t>
            </a:r>
            <a:endParaRPr lang="en-US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187037" y="984757"/>
            <a:ext cx="6629400" cy="4114800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rtl="1"/>
            <a:endParaRPr lang="en-US" sz="2400" b="1" dirty="0">
              <a:cs typeface="B Nazanin" pitchFamily="2" charset="-78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24037" y="1065670"/>
            <a:ext cx="6257650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r" rtl="1">
              <a:buFont typeface="Wingdings" pitchFamily="2" charset="2"/>
              <a:buChar char="q"/>
            </a:pPr>
            <a:r>
              <a:rPr lang="fa-IR" sz="2400" b="1" dirty="0" smtClean="0">
                <a:cs typeface="B Nazanin" pitchFamily="2" charset="-78"/>
              </a:rPr>
              <a:t>محيطي </a:t>
            </a:r>
            <a:r>
              <a:rPr lang="fa-IR" sz="2400" b="1" dirty="0" smtClean="0">
                <a:solidFill>
                  <a:srgbClr val="C00000"/>
                </a:solidFill>
                <a:cs typeface="B Nazanin" pitchFamily="2" charset="-78"/>
              </a:rPr>
              <a:t>مستقل از سیستم عامل و مبتني بر جاوا </a:t>
            </a:r>
            <a:r>
              <a:rPr lang="fa-IR" sz="2400" b="1" dirty="0" smtClean="0">
                <a:cs typeface="B Nazanin" pitchFamily="2" charset="-78"/>
              </a:rPr>
              <a:t>براي </a:t>
            </a:r>
            <a:r>
              <a:rPr lang="fa-IR" sz="2400" b="1" dirty="0" smtClean="0">
                <a:solidFill>
                  <a:srgbClr val="C00000"/>
                </a:solidFill>
                <a:cs typeface="B Nazanin" pitchFamily="2" charset="-78"/>
              </a:rPr>
              <a:t>توسعه</a:t>
            </a:r>
            <a:r>
              <a:rPr lang="fa-IR" sz="2400" b="1" dirty="0" smtClean="0">
                <a:cs typeface="B Nazanin" pitchFamily="2" charset="-78"/>
              </a:rPr>
              <a:t> و </a:t>
            </a:r>
            <a:r>
              <a:rPr lang="fa-IR" sz="2400" b="1" dirty="0" smtClean="0">
                <a:solidFill>
                  <a:srgbClr val="C00000"/>
                </a:solidFill>
                <a:cs typeface="B Nazanin" pitchFamily="2" charset="-78"/>
              </a:rPr>
              <a:t>ويرايش</a:t>
            </a:r>
            <a:r>
              <a:rPr lang="fa-IR" sz="2400" b="1" dirty="0" smtClean="0">
                <a:cs typeface="B Nazanin" pitchFamily="2" charset="-78"/>
              </a:rPr>
              <a:t> هستان نگار</a:t>
            </a:r>
          </a:p>
          <a:p>
            <a:pPr marL="342900" indent="-342900" algn="r" rtl="1">
              <a:buFont typeface="Wingdings" pitchFamily="2" charset="2"/>
              <a:buChar char="q"/>
            </a:pPr>
            <a:r>
              <a:rPr lang="fa-IR" sz="2400" b="1" dirty="0" smtClean="0">
                <a:cs typeface="B Nazanin" pitchFamily="2" charset="-78"/>
              </a:rPr>
              <a:t>داراي </a:t>
            </a:r>
            <a:r>
              <a:rPr lang="en-US" sz="2400" b="1" dirty="0" smtClean="0">
                <a:solidFill>
                  <a:srgbClr val="C00000"/>
                </a:solidFill>
                <a:cs typeface="B Nazanin" pitchFamily="2" charset="-78"/>
              </a:rPr>
              <a:t>plug-in</a:t>
            </a:r>
            <a:r>
              <a:rPr lang="fa-IR" sz="2400" b="1" dirty="0" smtClean="0">
                <a:solidFill>
                  <a:srgbClr val="C00000"/>
                </a:solidFill>
                <a:cs typeface="B Nazanin" pitchFamily="2" charset="-78"/>
              </a:rPr>
              <a:t> </a:t>
            </a:r>
            <a:r>
              <a:rPr lang="fa-IR" sz="2400" b="1" dirty="0" smtClean="0">
                <a:cs typeface="B Nazanin" pitchFamily="2" charset="-78"/>
              </a:rPr>
              <a:t>هاي متنوع در زمينه هاي مختلف</a:t>
            </a:r>
          </a:p>
          <a:p>
            <a:pPr marL="342900" indent="-342900" algn="r" rtl="1">
              <a:buFont typeface="Wingdings" pitchFamily="2" charset="2"/>
              <a:buChar char="q"/>
            </a:pPr>
            <a:r>
              <a:rPr lang="fa-IR" sz="2400" b="1" dirty="0" smtClean="0">
                <a:cs typeface="B Nazanin" pitchFamily="2" charset="-78"/>
              </a:rPr>
              <a:t>پشتيباني از </a:t>
            </a:r>
            <a:r>
              <a:rPr lang="en-US" sz="2400" b="1" dirty="0" smtClean="0">
                <a:solidFill>
                  <a:srgbClr val="C00000"/>
                </a:solidFill>
                <a:cs typeface="B Nazanin" pitchFamily="2" charset="-78"/>
              </a:rPr>
              <a:t>RDF, RDFS, OWL 1 , OWL 2</a:t>
            </a:r>
            <a:endParaRPr lang="en-US" sz="2400" b="1" dirty="0">
              <a:solidFill>
                <a:srgbClr val="C00000"/>
              </a:solidFill>
              <a:cs typeface="B Nazanin" pitchFamily="2" charset="-78"/>
            </a:endParaRPr>
          </a:p>
          <a:p>
            <a:pPr marL="342900" indent="-342900" algn="r" rtl="1">
              <a:buFont typeface="Wingdings" pitchFamily="2" charset="2"/>
              <a:buChar char="q"/>
            </a:pPr>
            <a:r>
              <a:rPr lang="fa-IR" sz="2400" b="1" dirty="0" smtClean="0">
                <a:cs typeface="B Nazanin" pitchFamily="2" charset="-78"/>
              </a:rPr>
              <a:t>توسعه دهنده: </a:t>
            </a:r>
            <a:r>
              <a:rPr lang="fa-IR" sz="2400" b="1" dirty="0" smtClean="0">
                <a:solidFill>
                  <a:srgbClr val="C00000"/>
                </a:solidFill>
                <a:cs typeface="B Nazanin" pitchFamily="2" charset="-78"/>
              </a:rPr>
              <a:t>دانشگاه استنفورد</a:t>
            </a:r>
          </a:p>
          <a:p>
            <a:pPr marL="342900" indent="-342900" algn="r" rtl="1">
              <a:buFont typeface="Wingdings" pitchFamily="2" charset="2"/>
              <a:buChar char="q"/>
            </a:pPr>
            <a:r>
              <a:rPr lang="fa-IR" sz="2400" b="1" dirty="0" smtClean="0">
                <a:cs typeface="B Nazanin" pitchFamily="2" charset="-78"/>
              </a:rPr>
              <a:t>داراي</a:t>
            </a:r>
            <a:r>
              <a:rPr lang="fa-IR" sz="2400" b="1" dirty="0" smtClean="0">
                <a:solidFill>
                  <a:srgbClr val="C00000"/>
                </a:solidFill>
                <a:cs typeface="B Nazanin" pitchFamily="2" charset="-78"/>
              </a:rPr>
              <a:t> </a:t>
            </a:r>
            <a:r>
              <a:rPr lang="fa-IR" sz="2400" b="1" dirty="0" smtClean="0">
                <a:cs typeface="B Nazanin" pitchFamily="2" charset="-78"/>
              </a:rPr>
              <a:t>قابليت </a:t>
            </a:r>
            <a:r>
              <a:rPr lang="fa-IR" sz="2400" b="1" dirty="0" smtClean="0">
                <a:solidFill>
                  <a:srgbClr val="C00000"/>
                </a:solidFill>
                <a:cs typeface="B Nazanin" pitchFamily="2" charset="-78"/>
              </a:rPr>
              <a:t>استنتاج</a:t>
            </a:r>
          </a:p>
          <a:p>
            <a:pPr marL="342900" indent="-342900" algn="r" rtl="1">
              <a:buFont typeface="Wingdings" pitchFamily="2" charset="2"/>
              <a:buChar char="q"/>
            </a:pPr>
            <a:r>
              <a:rPr lang="fa-IR" sz="2400" b="1" dirty="0" smtClean="0">
                <a:cs typeface="B Nazanin" pitchFamily="2" charset="-78"/>
              </a:rPr>
              <a:t>داراي</a:t>
            </a:r>
            <a:r>
              <a:rPr lang="fa-IR" sz="2400" b="1" dirty="0" smtClean="0">
                <a:solidFill>
                  <a:srgbClr val="C00000"/>
                </a:solidFill>
                <a:cs typeface="B Nazanin" pitchFamily="2" charset="-78"/>
              </a:rPr>
              <a:t> </a:t>
            </a:r>
            <a:r>
              <a:rPr lang="fa-IR" sz="2400" b="1" dirty="0" smtClean="0">
                <a:cs typeface="B Nazanin" pitchFamily="2" charset="-78"/>
              </a:rPr>
              <a:t>قابليت </a:t>
            </a:r>
            <a:r>
              <a:rPr lang="fa-IR" sz="2400" b="1" dirty="0" smtClean="0">
                <a:solidFill>
                  <a:srgbClr val="C00000"/>
                </a:solidFill>
                <a:cs typeface="B Nazanin" pitchFamily="2" charset="-78"/>
              </a:rPr>
              <a:t>گرافيکي</a:t>
            </a:r>
          </a:p>
          <a:p>
            <a:pPr marL="342900" indent="-342900" algn="r" rtl="1">
              <a:buFont typeface="Wingdings" pitchFamily="2" charset="2"/>
              <a:buChar char="q"/>
            </a:pPr>
            <a:r>
              <a:rPr lang="fa-IR" sz="2400" b="1" dirty="0" smtClean="0">
                <a:cs typeface="B Nazanin" pitchFamily="2" charset="-78"/>
              </a:rPr>
              <a:t>دسترسي </a:t>
            </a:r>
            <a:r>
              <a:rPr lang="fa-IR" sz="2400" b="1" dirty="0" smtClean="0">
                <a:solidFill>
                  <a:srgbClr val="C00000"/>
                </a:solidFill>
                <a:cs typeface="B Nazanin" pitchFamily="2" charset="-78"/>
              </a:rPr>
              <a:t>آزاد و متن باز</a:t>
            </a:r>
          </a:p>
          <a:p>
            <a:pPr algn="r" rtl="1"/>
            <a:endParaRPr lang="en-US" sz="2000" b="1" dirty="0">
              <a:cs typeface="B Nazanin" pitchFamily="2" charset="-78"/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71086"/>
            <a:ext cx="6059487" cy="815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36381"/>
            <a:ext cx="4190999" cy="2516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7258" y="7937"/>
            <a:ext cx="623900" cy="6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7978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36" y="21511"/>
            <a:ext cx="1260764" cy="892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2" name="Rectangle 51"/>
          <p:cNvSpPr/>
          <p:nvPr/>
        </p:nvSpPr>
        <p:spPr>
          <a:xfrm>
            <a:off x="0" y="6553200"/>
            <a:ext cx="9144000" cy="304800"/>
          </a:xfrm>
          <a:prstGeom prst="rect">
            <a:avLst/>
          </a:prstGeom>
          <a:solidFill>
            <a:srgbClr val="00206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fa-IR" sz="2000" b="1" dirty="0" smtClean="0">
                <a:solidFill>
                  <a:schemeClr val="bg1"/>
                </a:solidFill>
                <a:cs typeface="B Nazanin" pitchFamily="2" charset="-78"/>
              </a:rPr>
              <a:t>ساخت  هستان نگار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(Ontology Generation</a:t>
            </a:r>
            <a:r>
              <a:rPr lang="en-US" sz="2000" b="1" dirty="0" smtClean="0">
                <a:solidFill>
                  <a:schemeClr val="bg1"/>
                </a:solidFill>
                <a:cs typeface="B Nazanin" pitchFamily="2" charset="-78"/>
              </a:rPr>
              <a:t>)    </a:t>
            </a:r>
            <a:endParaRPr lang="en-US" sz="2000" b="1" dirty="0">
              <a:solidFill>
                <a:schemeClr val="bg1"/>
              </a:solidFill>
              <a:cs typeface="B Nazanin" pitchFamily="2" charset="-78"/>
            </a:endParaRPr>
          </a:p>
        </p:txBody>
      </p:sp>
      <p:sp>
        <p:nvSpPr>
          <p:cNvPr id="57" name="Slide Number Placeholder 56"/>
          <p:cNvSpPr>
            <a:spLocks noGrp="1"/>
          </p:cNvSpPr>
          <p:nvPr>
            <p:ph type="sldNum" sz="quarter" idx="12"/>
          </p:nvPr>
        </p:nvSpPr>
        <p:spPr>
          <a:xfrm>
            <a:off x="6858000" y="649287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z="1400" b="1" smtClean="0">
                <a:cs typeface="B Titr" pitchFamily="2" charset="-78"/>
              </a:rPr>
              <a:pPr/>
              <a:t>23</a:t>
            </a:fld>
            <a:endParaRPr lang="en-US" b="1" dirty="0">
              <a:cs typeface="B Titr" pitchFamily="2" charset="-78"/>
            </a:endParaRP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7258" y="7937"/>
            <a:ext cx="623900" cy="6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15" descr="IMG_20140518_21145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95800" y="990600"/>
            <a:ext cx="3638550" cy="48514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838200" y="3124200"/>
            <a:ext cx="327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2400" dirty="0" smtClean="0">
                <a:cs typeface="B Titr" pitchFamily="2" charset="-78"/>
              </a:rPr>
              <a:t>سپاس از همراهي شما..</a:t>
            </a:r>
            <a:endParaRPr lang="en-US" sz="2400" dirty="0"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58031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/>
          <p:cNvSpPr/>
          <p:nvPr/>
        </p:nvSpPr>
        <p:spPr>
          <a:xfrm>
            <a:off x="0" y="6553200"/>
            <a:ext cx="9144000" cy="304800"/>
          </a:xfrm>
          <a:prstGeom prst="rect">
            <a:avLst/>
          </a:prstGeom>
          <a:solidFill>
            <a:srgbClr val="00206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endParaRPr lang="en-US" sz="2000" b="1" dirty="0">
              <a:solidFill>
                <a:schemeClr val="bg1"/>
              </a:solidFill>
              <a:cs typeface="B Nazanin" pitchFamily="2" charset="-78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533400" y="990600"/>
            <a:ext cx="7848600" cy="52578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  <a:ex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a-IR" sz="2000" dirty="0" smtClean="0">
                <a:solidFill>
                  <a:srgbClr val="002060"/>
                </a:solidFill>
                <a:latin typeface="Arial" panose="020B0604020202020204" pitchFamily="34" charset="0"/>
                <a:cs typeface="B Titr" pitchFamily="2" charset="-78"/>
              </a:rPr>
              <a:t>کليات</a:t>
            </a:r>
          </a:p>
          <a:p>
            <a:pPr marL="342900" marR="0" indent="-34290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lang="fa-IR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B Lotus" panose="00000400000000000000" pitchFamily="2" charset="-78"/>
              </a:rPr>
              <a:t>مفهوم هستان نگار</a:t>
            </a:r>
          </a:p>
          <a:p>
            <a:pPr marL="342900" indent="-342900" algn="r" rtl="1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fa-IR" sz="1400" b="1" dirty="0">
                <a:solidFill>
                  <a:srgbClr val="002060"/>
                </a:solidFill>
                <a:latin typeface="Arial" panose="020B0604020202020204" pitchFamily="34" charset="0"/>
                <a:cs typeface="B Lotus" panose="00000400000000000000" pitchFamily="2" charset="-78"/>
              </a:rPr>
              <a:t>مولفه </a:t>
            </a:r>
            <a:r>
              <a:rPr lang="fa-IR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B Lotus" panose="00000400000000000000" pitchFamily="2" charset="-78"/>
              </a:rPr>
              <a:t>هاي </a:t>
            </a:r>
            <a:r>
              <a:rPr lang="fa-IR" sz="1400" b="1" dirty="0">
                <a:solidFill>
                  <a:srgbClr val="002060"/>
                </a:solidFill>
                <a:latin typeface="Arial" panose="020B0604020202020204" pitchFamily="34" charset="0"/>
                <a:cs typeface="B Lotus" panose="00000400000000000000" pitchFamily="2" charset="-78"/>
              </a:rPr>
              <a:t>هستان نگار</a:t>
            </a:r>
          </a:p>
          <a:p>
            <a:pPr marL="342900" marR="0" indent="-34290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lang="fa-IR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B Lotus" panose="00000400000000000000" pitchFamily="2" charset="-78"/>
              </a:rPr>
              <a:t>روش هاي ساخت هستان نگار</a:t>
            </a:r>
          </a:p>
          <a:p>
            <a:pPr marL="342900" marR="0" indent="-34290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lang="fa-IR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B Lotus" panose="00000400000000000000" pitchFamily="2" charset="-78"/>
              </a:rPr>
              <a:t>الزامات ساخت هستان نگار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B Titr" pitchFamily="2" charset="-78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fa-IR" sz="2000" dirty="0" smtClean="0">
                <a:solidFill>
                  <a:srgbClr val="002060"/>
                </a:solidFill>
                <a:latin typeface="Arial" panose="020B0604020202020204" pitchFamily="34" charset="0"/>
                <a:cs typeface="B Titr" pitchFamily="2" charset="-78"/>
              </a:rPr>
              <a:t>برخي </a:t>
            </a:r>
            <a:r>
              <a:rPr lang="fa-IR" sz="2000" dirty="0" smtClean="0">
                <a:solidFill>
                  <a:srgbClr val="002060"/>
                </a:solidFill>
                <a:latin typeface="Arial" panose="020B0604020202020204" pitchFamily="34" charset="0"/>
                <a:cs typeface="B Titr" pitchFamily="2" charset="-78"/>
              </a:rPr>
              <a:t>روش شناسي </a:t>
            </a:r>
            <a:r>
              <a:rPr lang="fa-IR" sz="2000" dirty="0" smtClean="0">
                <a:solidFill>
                  <a:srgbClr val="002060"/>
                </a:solidFill>
                <a:latin typeface="Arial" panose="020B0604020202020204" pitchFamily="34" charset="0"/>
                <a:cs typeface="B Titr" pitchFamily="2" charset="-78"/>
              </a:rPr>
              <a:t>هاي ساخت دستي هستان نگار</a:t>
            </a:r>
          </a:p>
          <a:p>
            <a:pPr marL="342900" indent="-342900" algn="r" rtl="1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B Nazanin" pitchFamily="2" charset="-78"/>
              </a:rPr>
              <a:t>TOVE</a:t>
            </a:r>
          </a:p>
          <a:p>
            <a:pPr marL="342900" indent="-342900" algn="r" rtl="1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B Nazanin" pitchFamily="2" charset="-78"/>
              </a:rPr>
              <a:t>Uschold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B Nazanin" pitchFamily="2" charset="-78"/>
              </a:rPr>
              <a:t> and King</a:t>
            </a:r>
          </a:p>
          <a:p>
            <a:pPr marL="342900" indent="-342900" algn="r" rtl="1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B Nazanin" pitchFamily="2" charset="-78"/>
              </a:rPr>
              <a:t>METHONTOLOGY</a:t>
            </a:r>
          </a:p>
          <a:p>
            <a:pPr marL="342900" indent="-342900" algn="r" rtl="1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B Nazanin" pitchFamily="2" charset="-78"/>
              </a:rPr>
              <a:t>OD 101</a:t>
            </a:r>
          </a:p>
          <a:p>
            <a:pPr marL="342900" indent="-342900" algn="r" rtl="1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B Nazanin" pitchFamily="2" charset="-78"/>
              </a:rPr>
              <a:t>UPON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B Titr" pitchFamily="2" charset="-78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fa-IR" sz="2000" dirty="0" smtClean="0">
                <a:solidFill>
                  <a:srgbClr val="002060"/>
                </a:solidFill>
                <a:latin typeface="Arial" panose="020B0604020202020204" pitchFamily="34" charset="0"/>
                <a:cs typeface="B Titr" pitchFamily="2" charset="-78"/>
              </a:rPr>
              <a:t>زبان هاي هستان نگار</a:t>
            </a:r>
          </a:p>
          <a:p>
            <a:pPr marL="342900" indent="-342900" algn="r" rtl="1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fa-IR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B Nazanin" pitchFamily="2" charset="-78"/>
              </a:rPr>
              <a:t>زبان هاي نمايش هستان نگار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B Titr" pitchFamily="2" charset="-78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fa-IR" sz="2000" dirty="0" smtClean="0">
                <a:solidFill>
                  <a:srgbClr val="002060"/>
                </a:solidFill>
                <a:latin typeface="Arial" panose="020B0604020202020204" pitchFamily="34" charset="0"/>
                <a:cs typeface="B Titr" pitchFamily="2" charset="-78"/>
              </a:rPr>
              <a:t>ابزار هاي ساخت هستان نگار</a:t>
            </a:r>
          </a:p>
          <a:p>
            <a:pPr marL="342900" indent="-342900" algn="r" rtl="1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fa-IR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B Nazanin" pitchFamily="2" charset="-78"/>
              </a:rPr>
              <a:t>ويرايشگر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B Nazanin" pitchFamily="2" charset="-78"/>
              </a:rPr>
              <a:t>Protege</a:t>
            </a:r>
            <a:endParaRPr lang="en-US" sz="1600" b="1" dirty="0" smtClean="0">
              <a:solidFill>
                <a:srgbClr val="002060"/>
              </a:solidFill>
              <a:latin typeface="Arial" panose="020B0604020202020204" pitchFamily="34" charset="0"/>
              <a:cs typeface="B Nazanin" pitchFamily="2" charset="-78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B Titr" pitchFamily="2" charset="-78"/>
            </a:endParaRPr>
          </a:p>
          <a:p>
            <a:pPr marR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sz="1600" b="1" dirty="0">
              <a:solidFill>
                <a:srgbClr val="002060"/>
              </a:solidFill>
              <a:latin typeface="Arial" panose="020B0604020202020204" pitchFamily="34" charset="0"/>
              <a:cs typeface="B Nazanin" pitchFamily="2" charset="-78"/>
            </a:endParaRPr>
          </a:p>
        </p:txBody>
      </p:sp>
      <p:sp>
        <p:nvSpPr>
          <p:cNvPr id="57" name="Slide Number Placeholder 56"/>
          <p:cNvSpPr>
            <a:spLocks noGrp="1"/>
          </p:cNvSpPr>
          <p:nvPr>
            <p:ph type="sldNum" sz="quarter" idx="12"/>
          </p:nvPr>
        </p:nvSpPr>
        <p:spPr>
          <a:xfrm>
            <a:off x="6858000" y="649287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z="1400" b="1" smtClean="0">
                <a:cs typeface="B Titr" pitchFamily="2" charset="-78"/>
              </a:rPr>
              <a:pPr/>
              <a:t>3</a:t>
            </a:fld>
            <a:endParaRPr lang="en-US" b="1" dirty="0">
              <a:cs typeface="B Titr" pitchFamily="2" charset="-78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5009" y="-62345"/>
            <a:ext cx="6456363" cy="72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5694" y="7937"/>
            <a:ext cx="525463" cy="525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2365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/>
          <p:cNvSpPr/>
          <p:nvPr/>
        </p:nvSpPr>
        <p:spPr>
          <a:xfrm>
            <a:off x="0" y="6553200"/>
            <a:ext cx="9144000" cy="304800"/>
          </a:xfrm>
          <a:prstGeom prst="rect">
            <a:avLst/>
          </a:prstGeom>
          <a:solidFill>
            <a:srgbClr val="00206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fa-IR" sz="2000" b="1" dirty="0" smtClean="0">
                <a:solidFill>
                  <a:schemeClr val="bg1"/>
                </a:solidFill>
                <a:cs typeface="B Nazanin" pitchFamily="2" charset="-78"/>
              </a:rPr>
              <a:t>هستان نگار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(Ontology</a:t>
            </a:r>
            <a:r>
              <a:rPr lang="en-US" sz="2000" b="1" dirty="0" smtClean="0">
                <a:solidFill>
                  <a:schemeClr val="bg1"/>
                </a:solidFill>
                <a:cs typeface="B Nazanin" pitchFamily="2" charset="-78"/>
              </a:rPr>
              <a:t>)    </a:t>
            </a:r>
            <a:endParaRPr lang="en-US" sz="2000" b="1" dirty="0">
              <a:solidFill>
                <a:schemeClr val="bg1"/>
              </a:solidFill>
              <a:cs typeface="B Nazanin" pitchFamily="2" charset="-78"/>
            </a:endParaRPr>
          </a:p>
        </p:txBody>
      </p:sp>
      <p:sp>
        <p:nvSpPr>
          <p:cNvPr id="57" name="Slide Number Placeholder 56"/>
          <p:cNvSpPr>
            <a:spLocks noGrp="1"/>
          </p:cNvSpPr>
          <p:nvPr>
            <p:ph type="sldNum" sz="quarter" idx="12"/>
          </p:nvPr>
        </p:nvSpPr>
        <p:spPr>
          <a:xfrm>
            <a:off x="6858000" y="649287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z="1400" b="1" smtClean="0">
                <a:cs typeface="B Titr" pitchFamily="2" charset="-78"/>
              </a:rPr>
              <a:pPr/>
              <a:t>4</a:t>
            </a:fld>
            <a:endParaRPr lang="en-US" b="1" dirty="0">
              <a:cs typeface="B Titr" pitchFamily="2" charset="-78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1" y="28438"/>
            <a:ext cx="5638800" cy="96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Rounded Rectangle 17"/>
          <p:cNvSpPr/>
          <p:nvPr/>
        </p:nvSpPr>
        <p:spPr>
          <a:xfrm>
            <a:off x="7380300" y="3182392"/>
            <a:ext cx="1800200" cy="57606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ابزارساخت </a:t>
            </a:r>
            <a:r>
              <a:rPr lang="fa-IR" b="1" dirty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هستان نگار</a:t>
            </a:r>
            <a:endParaRPr lang="en-US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7354788" y="1984028"/>
            <a:ext cx="1800200" cy="57606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800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روش شناسي </a:t>
            </a:r>
            <a:r>
              <a:rPr lang="fa-IR" sz="1800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هاي ساخت هستان نگار</a:t>
            </a:r>
            <a:endParaRPr lang="en-US" sz="1800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7124700" y="1407964"/>
            <a:ext cx="2027240" cy="57606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کليات</a:t>
            </a:r>
            <a:endParaRPr lang="en-US" sz="2000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7354788" y="2560092"/>
            <a:ext cx="1800200" cy="6223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زبان هاي </a:t>
            </a:r>
            <a:r>
              <a:rPr lang="fa-IR" b="1" dirty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ساخت هستان نگار</a:t>
            </a:r>
            <a:endParaRPr lang="en-US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pic>
        <p:nvPicPr>
          <p:cNvPr id="3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7258" y="7937"/>
            <a:ext cx="623900" cy="6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" name="TextBox 33"/>
          <p:cNvSpPr txBox="1"/>
          <p:nvPr/>
        </p:nvSpPr>
        <p:spPr>
          <a:xfrm>
            <a:off x="4724400" y="2590800"/>
            <a:ext cx="10046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 smtClean="0">
                <a:solidFill>
                  <a:srgbClr val="FF0000"/>
                </a:solidFill>
              </a:rPr>
              <a:t>O</a:t>
            </a:r>
            <a:r>
              <a:rPr lang="en-US" sz="1600" b="1" dirty="0" err="1" smtClean="0"/>
              <a:t>ntoLogy</a:t>
            </a:r>
            <a:endParaRPr lang="en-US" sz="16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4800600" y="1600200"/>
            <a:ext cx="914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1600" b="1" dirty="0" smtClean="0">
                <a:cs typeface="B Lotus" panose="00000400000000000000" pitchFamily="2" charset="-78"/>
              </a:rPr>
              <a:t>فلسفه</a:t>
            </a:r>
            <a:endParaRPr lang="en-US" sz="1600" b="1" dirty="0">
              <a:cs typeface="B Lotus" panose="00000400000000000000" pitchFamily="2" charset="-78"/>
            </a:endParaRPr>
          </a:p>
        </p:txBody>
      </p:sp>
      <p:cxnSp>
        <p:nvCxnSpPr>
          <p:cNvPr id="37" name="Straight Arrow Connector 36"/>
          <p:cNvCxnSpPr>
            <a:stCxn id="35" idx="2"/>
          </p:cNvCxnSpPr>
          <p:nvPr/>
        </p:nvCxnSpPr>
        <p:spPr>
          <a:xfrm rot="5400000">
            <a:off x="4969083" y="2226677"/>
            <a:ext cx="576640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34" idx="2"/>
          </p:cNvCxnSpPr>
          <p:nvPr/>
        </p:nvCxnSpPr>
        <p:spPr>
          <a:xfrm rot="5400000">
            <a:off x="4687654" y="3042304"/>
            <a:ext cx="652047" cy="4261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stCxn id="34" idx="2"/>
          </p:cNvCxnSpPr>
          <p:nvPr/>
        </p:nvCxnSpPr>
        <p:spPr>
          <a:xfrm rot="16200000" flipH="1">
            <a:off x="5221051" y="2935052"/>
            <a:ext cx="575846" cy="56444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4343400" y="3581400"/>
            <a:ext cx="6119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Onto</a:t>
            </a:r>
            <a:endParaRPr lang="en-US" sz="1600" b="1" dirty="0"/>
          </a:p>
        </p:txBody>
      </p:sp>
      <p:sp>
        <p:nvSpPr>
          <p:cNvPr id="49" name="TextBox 48"/>
          <p:cNvSpPr txBox="1"/>
          <p:nvPr/>
        </p:nvSpPr>
        <p:spPr>
          <a:xfrm>
            <a:off x="5562600" y="3581400"/>
            <a:ext cx="6303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Logia</a:t>
            </a:r>
            <a:endParaRPr lang="en-US" sz="1600" b="1" dirty="0"/>
          </a:p>
        </p:txBody>
      </p:sp>
      <p:sp>
        <p:nvSpPr>
          <p:cNvPr id="50" name="TextBox 49"/>
          <p:cNvSpPr txBox="1"/>
          <p:nvPr/>
        </p:nvSpPr>
        <p:spPr>
          <a:xfrm>
            <a:off x="4343400" y="3962400"/>
            <a:ext cx="609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1600" dirty="0" smtClean="0">
                <a:cs typeface="B Lotus" panose="00000400000000000000" pitchFamily="2" charset="-78"/>
              </a:rPr>
              <a:t>هستي</a:t>
            </a:r>
            <a:endParaRPr lang="en-US" sz="1600" dirty="0">
              <a:cs typeface="B Lotus" panose="00000400000000000000" pitchFamily="2" charset="-78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562600" y="3962400"/>
            <a:ext cx="914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1600" dirty="0" smtClean="0">
                <a:cs typeface="B Lotus" panose="00000400000000000000" pitchFamily="2" charset="-78"/>
              </a:rPr>
              <a:t>شناخت</a:t>
            </a:r>
            <a:endParaRPr lang="en-US" sz="1600" dirty="0">
              <a:cs typeface="B Lotus" panose="00000400000000000000" pitchFamily="2" charset="-78"/>
            </a:endParaRPr>
          </a:p>
        </p:txBody>
      </p:sp>
      <p:sp>
        <p:nvSpPr>
          <p:cNvPr id="55" name="Rounded Rectangle 54"/>
          <p:cNvSpPr/>
          <p:nvPr/>
        </p:nvSpPr>
        <p:spPr>
          <a:xfrm>
            <a:off x="3352800" y="4419600"/>
            <a:ext cx="3886200" cy="1143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600" dirty="0" smtClean="0">
                <a:cs typeface="B Lotus" panose="00000400000000000000" pitchFamily="2" charset="-78"/>
              </a:rPr>
              <a:t>هستي چيست؟</a:t>
            </a:r>
          </a:p>
          <a:p>
            <a:pPr algn="ctr"/>
            <a:r>
              <a:rPr lang="fa-IR" sz="1600" dirty="0" smtClean="0">
                <a:cs typeface="B Lotus" panose="00000400000000000000" pitchFamily="2" charset="-78"/>
              </a:rPr>
              <a:t>معناي زندگي و وجود چيست؟</a:t>
            </a:r>
          </a:p>
          <a:p>
            <a:pPr algn="ctr"/>
            <a:r>
              <a:rPr lang="fa-IR" sz="1600" dirty="0" smtClean="0">
                <a:cs typeface="B Lotus" panose="00000400000000000000" pitchFamily="2" charset="-78"/>
              </a:rPr>
              <a:t>چه ويژگي هاي مشترکي بين تمام موجودات وجود دارد؟</a:t>
            </a:r>
            <a:endParaRPr lang="en-US" sz="1600" dirty="0" smtClean="0">
              <a:cs typeface="B Lotus" panose="00000400000000000000" pitchFamily="2" charset="-78"/>
            </a:endParaRPr>
          </a:p>
          <a:p>
            <a:pPr algn="ctr"/>
            <a:endParaRPr lang="en-US" sz="1600" dirty="0">
              <a:cs typeface="B Lotus" panose="00000400000000000000" pitchFamily="2" charset="-78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447800" y="2557046"/>
            <a:ext cx="9758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 smtClean="0">
                <a:solidFill>
                  <a:srgbClr val="FF0000"/>
                </a:solidFill>
              </a:rPr>
              <a:t>o</a:t>
            </a:r>
            <a:r>
              <a:rPr lang="en-US" sz="1600" b="1" dirty="0" err="1" smtClean="0"/>
              <a:t>ntoLogy</a:t>
            </a:r>
            <a:endParaRPr lang="en-US" sz="1600" b="1" dirty="0"/>
          </a:p>
        </p:txBody>
      </p:sp>
      <p:sp>
        <p:nvSpPr>
          <p:cNvPr id="58" name="TextBox 57"/>
          <p:cNvSpPr txBox="1"/>
          <p:nvPr/>
        </p:nvSpPr>
        <p:spPr>
          <a:xfrm>
            <a:off x="1066800" y="1642646"/>
            <a:ext cx="2057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1600" b="1" dirty="0" smtClean="0">
                <a:cs typeface="B Lotus" panose="00000400000000000000" pitchFamily="2" charset="-78"/>
              </a:rPr>
              <a:t>حوزه فناوري اطلاعات</a:t>
            </a:r>
            <a:endParaRPr lang="en-US" sz="1600" b="1" dirty="0">
              <a:cs typeface="B Lotus" panose="00000400000000000000" pitchFamily="2" charset="-78"/>
            </a:endParaRPr>
          </a:p>
        </p:txBody>
      </p:sp>
      <p:cxnSp>
        <p:nvCxnSpPr>
          <p:cNvPr id="59" name="Straight Arrow Connector 58"/>
          <p:cNvCxnSpPr/>
          <p:nvPr/>
        </p:nvCxnSpPr>
        <p:spPr>
          <a:xfrm rot="5400000">
            <a:off x="1692483" y="2269123"/>
            <a:ext cx="576640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ounded Rectangle 59"/>
          <p:cNvSpPr/>
          <p:nvPr/>
        </p:nvSpPr>
        <p:spPr>
          <a:xfrm>
            <a:off x="152400" y="2971800"/>
            <a:ext cx="3505200" cy="1143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600" dirty="0" smtClean="0">
                <a:cs typeface="B Lotus" panose="00000400000000000000" pitchFamily="2" charset="-78"/>
              </a:rPr>
              <a:t>نوع خاصي از شيء اطلاعاتي يا ساخته ي محاسباتي</a:t>
            </a:r>
          </a:p>
          <a:p>
            <a:pPr algn="ctr"/>
            <a:r>
              <a:rPr lang="fa-IR" sz="1600" dirty="0" smtClean="0">
                <a:cs typeface="B Lotus" panose="00000400000000000000" pitchFamily="2" charset="-78"/>
              </a:rPr>
              <a:t>معناي وجود: چيزي که بتوان بازنمايي کرد</a:t>
            </a:r>
          </a:p>
        </p:txBody>
      </p:sp>
      <p:pic>
        <p:nvPicPr>
          <p:cNvPr id="27" name="Picture 26" descr="simple-hierarchy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4267200"/>
            <a:ext cx="2743200" cy="1548581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533400" y="5943600"/>
            <a:ext cx="2057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1600" b="1" dirty="0" smtClean="0">
                <a:cs typeface="B Lotus" panose="00000400000000000000" pitchFamily="2" charset="-78"/>
              </a:rPr>
              <a:t>مورد استفاده انسان و ماشین</a:t>
            </a:r>
            <a:endParaRPr lang="en-US" sz="1600" b="1" dirty="0"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73793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  <p:bldP spid="50" grpId="0"/>
      <p:bldP spid="51" grpId="0"/>
      <p:bldP spid="55" grpId="0" animBg="1"/>
      <p:bldP spid="56" grpId="0"/>
      <p:bldP spid="58" grpId="0"/>
      <p:bldP spid="60" grpId="0" animBg="1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/>
          <p:cNvSpPr/>
          <p:nvPr/>
        </p:nvSpPr>
        <p:spPr>
          <a:xfrm>
            <a:off x="0" y="6553200"/>
            <a:ext cx="9144000" cy="304800"/>
          </a:xfrm>
          <a:prstGeom prst="rect">
            <a:avLst/>
          </a:prstGeom>
          <a:solidFill>
            <a:srgbClr val="00206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fa-IR" sz="2000" b="1" dirty="0" smtClean="0">
                <a:solidFill>
                  <a:schemeClr val="bg1"/>
                </a:solidFill>
                <a:cs typeface="B Nazanin" pitchFamily="2" charset="-78"/>
              </a:rPr>
              <a:t>هستان نگار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(Ontology</a:t>
            </a:r>
            <a:r>
              <a:rPr lang="en-US" sz="2000" b="1" dirty="0" smtClean="0">
                <a:solidFill>
                  <a:schemeClr val="bg1"/>
                </a:solidFill>
                <a:cs typeface="B Nazanin" pitchFamily="2" charset="-78"/>
              </a:rPr>
              <a:t>)    </a:t>
            </a:r>
            <a:endParaRPr lang="en-US" sz="2000" b="1" dirty="0">
              <a:solidFill>
                <a:schemeClr val="bg1"/>
              </a:solidFill>
              <a:cs typeface="B Nazanin" pitchFamily="2" charset="-78"/>
            </a:endParaRPr>
          </a:p>
        </p:txBody>
      </p:sp>
      <p:sp>
        <p:nvSpPr>
          <p:cNvPr id="57" name="Slide Number Placeholder 56"/>
          <p:cNvSpPr>
            <a:spLocks noGrp="1"/>
          </p:cNvSpPr>
          <p:nvPr>
            <p:ph type="sldNum" sz="quarter" idx="12"/>
          </p:nvPr>
        </p:nvSpPr>
        <p:spPr>
          <a:xfrm>
            <a:off x="6858000" y="649287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z="1400" b="1" smtClean="0">
                <a:cs typeface="B Titr" pitchFamily="2" charset="-78"/>
              </a:rPr>
              <a:pPr/>
              <a:t>5</a:t>
            </a:fld>
            <a:endParaRPr lang="en-US" b="1" dirty="0">
              <a:cs typeface="B Titr" pitchFamily="2" charset="-7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1066800" y="1314996"/>
            <a:ext cx="5842000" cy="3028404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indent="-342900" algn="r" rtl="1">
              <a:buFont typeface="Wingdings" pitchFamily="2" charset="2"/>
              <a:buChar char="q"/>
            </a:pPr>
            <a:r>
              <a:rPr lang="fa-IR" sz="2400" b="1" dirty="0" smtClean="0">
                <a:cs typeface="B Nazanin" pitchFamily="2" charset="-78"/>
              </a:rPr>
              <a:t>هدف اصلي هستان نگار به </a:t>
            </a:r>
            <a:r>
              <a:rPr lang="fa-IR" sz="2400" b="1" dirty="0">
                <a:cs typeface="B Nazanin" pitchFamily="2" charset="-78"/>
              </a:rPr>
              <a:t>عنوان </a:t>
            </a:r>
            <a:r>
              <a:rPr lang="fa-IR" sz="2400" b="1" dirty="0" smtClean="0">
                <a:cs typeface="B Nazanin" pitchFamily="2" charset="-78"/>
              </a:rPr>
              <a:t>ابزارهاي معنايي:</a:t>
            </a:r>
          </a:p>
          <a:p>
            <a:pPr algn="r" rtl="1"/>
            <a:r>
              <a:rPr lang="fa-IR" sz="2400" b="1" dirty="0" smtClean="0">
                <a:cs typeface="B Nazanin" pitchFamily="2" charset="-78"/>
              </a:rPr>
              <a:t> ايجاد </a:t>
            </a:r>
            <a:r>
              <a:rPr lang="fa-IR" sz="2400" b="1" dirty="0" smtClean="0">
                <a:solidFill>
                  <a:srgbClr val="C00000"/>
                </a:solidFill>
                <a:cs typeface="B Nazanin" pitchFamily="2" charset="-78"/>
              </a:rPr>
              <a:t>تصويري </a:t>
            </a:r>
            <a:r>
              <a:rPr lang="fa-IR" sz="2400" b="1" dirty="0">
                <a:solidFill>
                  <a:srgbClr val="C00000"/>
                </a:solidFill>
                <a:cs typeface="B Nazanin" pitchFamily="2" charset="-78"/>
              </a:rPr>
              <a:t>از </a:t>
            </a:r>
            <a:r>
              <a:rPr lang="fa-IR" sz="2400" b="1" dirty="0" smtClean="0">
                <a:solidFill>
                  <a:srgbClr val="C00000"/>
                </a:solidFill>
                <a:cs typeface="B Nazanin" pitchFamily="2" charset="-78"/>
              </a:rPr>
              <a:t>حوزه ي موضوعي </a:t>
            </a:r>
            <a:r>
              <a:rPr lang="fa-IR" sz="2400" b="1" dirty="0">
                <a:cs typeface="B Nazanin" pitchFamily="2" charset="-78"/>
              </a:rPr>
              <a:t>شامل </a:t>
            </a:r>
            <a:r>
              <a:rPr lang="fa-IR" sz="2400" b="1" dirty="0" smtClean="0">
                <a:solidFill>
                  <a:srgbClr val="C00000"/>
                </a:solidFill>
                <a:cs typeface="B Nazanin" pitchFamily="2" charset="-78"/>
              </a:rPr>
              <a:t>مفاهيم</a:t>
            </a:r>
            <a:r>
              <a:rPr lang="fa-IR" sz="2400" b="1" dirty="0" smtClean="0">
                <a:cs typeface="B Nazanin" pitchFamily="2" charset="-78"/>
              </a:rPr>
              <a:t> </a:t>
            </a:r>
            <a:r>
              <a:rPr lang="fa-IR" sz="2400" b="1" dirty="0">
                <a:cs typeface="B Nazanin" pitchFamily="2" charset="-78"/>
              </a:rPr>
              <a:t>و </a:t>
            </a:r>
            <a:r>
              <a:rPr lang="fa-IR" sz="2400" b="1" dirty="0">
                <a:solidFill>
                  <a:srgbClr val="C00000"/>
                </a:solidFill>
                <a:cs typeface="B Nazanin" pitchFamily="2" charset="-78"/>
              </a:rPr>
              <a:t>روابط </a:t>
            </a:r>
            <a:r>
              <a:rPr lang="fa-IR" sz="2400" b="1" dirty="0" smtClean="0">
                <a:solidFill>
                  <a:srgbClr val="C00000"/>
                </a:solidFill>
                <a:cs typeface="B Nazanin" pitchFamily="2" charset="-78"/>
              </a:rPr>
              <a:t>ميان آنها</a:t>
            </a:r>
            <a:endParaRPr lang="fa-IR" sz="2400" b="1" dirty="0" smtClean="0">
              <a:cs typeface="B Nazanin" pitchFamily="2" charset="-78"/>
            </a:endParaRPr>
          </a:p>
          <a:p>
            <a:pPr algn="r" rtl="1"/>
            <a:endParaRPr lang="fa-IR" sz="2400" b="1" dirty="0" smtClean="0">
              <a:cs typeface="B Nazanin" pitchFamily="2" charset="-78"/>
            </a:endParaRPr>
          </a:p>
          <a:p>
            <a:pPr marL="342900" indent="-342900" algn="r" rtl="1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q"/>
            </a:pPr>
            <a:r>
              <a:rPr lang="fa-IR" sz="2400" b="1" dirty="0" smtClean="0">
                <a:cs typeface="B Nazanin" pitchFamily="2" charset="-78"/>
              </a:rPr>
              <a:t>داراي </a:t>
            </a:r>
            <a:r>
              <a:rPr lang="fa-IR" sz="2400" b="1" dirty="0">
                <a:cs typeface="B Nazanin" pitchFamily="2" charset="-78"/>
              </a:rPr>
              <a:t>نقش </a:t>
            </a:r>
            <a:r>
              <a:rPr lang="fa-IR" sz="2400" b="1" dirty="0" smtClean="0">
                <a:cs typeface="B Nazanin" pitchFamily="2" charset="-78"/>
              </a:rPr>
              <a:t>کليدي </a:t>
            </a:r>
            <a:r>
              <a:rPr lang="fa-IR" sz="2400" b="1" dirty="0">
                <a:cs typeface="B Nazanin" pitchFamily="2" charset="-78"/>
              </a:rPr>
              <a:t>در </a:t>
            </a:r>
            <a:r>
              <a:rPr lang="fa-IR" sz="2400" b="1" dirty="0">
                <a:solidFill>
                  <a:schemeClr val="tx1"/>
                </a:solidFill>
                <a:cs typeface="B Nazanin" pitchFamily="2" charset="-78"/>
              </a:rPr>
              <a:t>مبادله اطلاعات و توسعه وب </a:t>
            </a:r>
            <a:r>
              <a:rPr lang="fa-IR" sz="2400" b="1" dirty="0" smtClean="0">
                <a:solidFill>
                  <a:srgbClr val="FF0000"/>
                </a:solidFill>
                <a:cs typeface="B Nazanin" pitchFamily="2" charset="-78"/>
              </a:rPr>
              <a:t>لغوي</a:t>
            </a:r>
            <a:r>
              <a:rPr lang="fa-IR" sz="2400" b="1" dirty="0" smtClean="0">
                <a:solidFill>
                  <a:schemeClr val="tx1"/>
                </a:solidFill>
                <a:cs typeface="B Nazanin" pitchFamily="2" charset="-78"/>
              </a:rPr>
              <a:t> به سمت وب </a:t>
            </a:r>
            <a:r>
              <a:rPr lang="fa-IR" sz="2400" b="1" dirty="0" smtClean="0">
                <a:solidFill>
                  <a:srgbClr val="FF0000"/>
                </a:solidFill>
                <a:cs typeface="B Nazanin" pitchFamily="2" charset="-78"/>
              </a:rPr>
              <a:t>معنايي</a:t>
            </a:r>
          </a:p>
          <a:p>
            <a:pPr algn="r" rtl="1"/>
            <a:endParaRPr lang="fa-IR" sz="2400" dirty="0"/>
          </a:p>
          <a:p>
            <a:pPr algn="r" rtl="1" fontAlgn="base">
              <a:spcBef>
                <a:spcPct val="0"/>
              </a:spcBef>
              <a:spcAft>
                <a:spcPct val="0"/>
              </a:spcAft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B Titr" pitchFamily="2" charset="-78"/>
            </a:endParaRPr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1" y="28438"/>
            <a:ext cx="5602188" cy="96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381" y="4495800"/>
            <a:ext cx="6700837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7258" y="7937"/>
            <a:ext cx="623900" cy="6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Rounded Rectangle 15"/>
          <p:cNvSpPr/>
          <p:nvPr/>
        </p:nvSpPr>
        <p:spPr>
          <a:xfrm>
            <a:off x="7380300" y="3182392"/>
            <a:ext cx="1800200" cy="57606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ابزارساخت </a:t>
            </a:r>
            <a:r>
              <a:rPr lang="fa-IR" b="1" dirty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هستان نگار</a:t>
            </a:r>
            <a:endParaRPr lang="en-US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7354788" y="1984028"/>
            <a:ext cx="1800200" cy="57606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800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روش شناسي </a:t>
            </a:r>
            <a:r>
              <a:rPr lang="fa-IR" sz="1800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هاي ساخت هستان نگار</a:t>
            </a:r>
            <a:endParaRPr lang="en-US" sz="1800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7124700" y="1407964"/>
            <a:ext cx="2027240" cy="57606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کليات</a:t>
            </a:r>
            <a:endParaRPr lang="en-US" sz="2000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7354788" y="2560092"/>
            <a:ext cx="1800200" cy="6223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زبان هاي </a:t>
            </a:r>
            <a:r>
              <a:rPr lang="fa-IR" b="1" dirty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ساخت هستان نگار</a:t>
            </a:r>
            <a:endParaRPr lang="en-US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56078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/>
          <p:cNvSpPr/>
          <p:nvPr/>
        </p:nvSpPr>
        <p:spPr>
          <a:xfrm>
            <a:off x="0" y="6553200"/>
            <a:ext cx="9144000" cy="304800"/>
          </a:xfrm>
          <a:prstGeom prst="rect">
            <a:avLst/>
          </a:prstGeom>
          <a:solidFill>
            <a:srgbClr val="00206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fa-IR" sz="2000" b="1" dirty="0" smtClean="0">
                <a:solidFill>
                  <a:schemeClr val="bg1"/>
                </a:solidFill>
                <a:cs typeface="B Nazanin" pitchFamily="2" charset="-78"/>
              </a:rPr>
              <a:t>هستان نگار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(Ontology</a:t>
            </a:r>
            <a:r>
              <a:rPr lang="en-US" sz="2000" b="1" dirty="0" smtClean="0">
                <a:solidFill>
                  <a:schemeClr val="bg1"/>
                </a:solidFill>
                <a:cs typeface="B Nazanin" pitchFamily="2" charset="-78"/>
              </a:rPr>
              <a:t>)    </a:t>
            </a:r>
            <a:endParaRPr lang="en-US" sz="2000" b="1" dirty="0">
              <a:solidFill>
                <a:schemeClr val="bg1"/>
              </a:solidFill>
              <a:cs typeface="B Nazanin" pitchFamily="2" charset="-78"/>
            </a:endParaRPr>
          </a:p>
        </p:txBody>
      </p:sp>
      <p:sp>
        <p:nvSpPr>
          <p:cNvPr id="57" name="Slide Number Placeholder 56"/>
          <p:cNvSpPr>
            <a:spLocks noGrp="1"/>
          </p:cNvSpPr>
          <p:nvPr>
            <p:ph type="sldNum" sz="quarter" idx="12"/>
          </p:nvPr>
        </p:nvSpPr>
        <p:spPr>
          <a:xfrm>
            <a:off x="6858000" y="649287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z="1400" b="1" smtClean="0">
                <a:cs typeface="B Titr" pitchFamily="2" charset="-78"/>
              </a:rPr>
              <a:pPr/>
              <a:t>6</a:t>
            </a:fld>
            <a:endParaRPr lang="en-US" b="1" dirty="0">
              <a:cs typeface="B Titr" pitchFamily="2" charset="-78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1" y="28438"/>
            <a:ext cx="5638800" cy="96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Rectangle 22"/>
          <p:cNvSpPr/>
          <p:nvPr/>
        </p:nvSpPr>
        <p:spPr bwMode="auto">
          <a:xfrm>
            <a:off x="291018" y="3048000"/>
            <a:ext cx="6649531" cy="914400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a-I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B Nazanin" pitchFamily="2" charset="-78"/>
              </a:rPr>
              <a:t>توصيفي </a:t>
            </a:r>
            <a:r>
              <a:rPr lang="fa-IR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B Nazanin" pitchFamily="2" charset="-78"/>
              </a:rPr>
              <a:t>صريح </a:t>
            </a:r>
            <a:r>
              <a:rPr lang="fa-I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B Nazanin" pitchFamily="2" charset="-78"/>
              </a:rPr>
              <a:t>و </a:t>
            </a:r>
            <a:r>
              <a:rPr lang="fa-IR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B Nazanin" pitchFamily="2" charset="-78"/>
              </a:rPr>
              <a:t>رسمي </a:t>
            </a:r>
            <a:r>
              <a:rPr lang="fa-I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B Nazanin" pitchFamily="2" charset="-78"/>
              </a:rPr>
              <a:t>از </a:t>
            </a:r>
            <a:r>
              <a:rPr lang="fa-IR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B Nazanin" pitchFamily="2" charset="-78"/>
              </a:rPr>
              <a:t>مفهوم</a:t>
            </a:r>
            <a:r>
              <a:rPr lang="fa-IR" sz="28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B Nazanin" pitchFamily="2" charset="-78"/>
              </a:rPr>
              <a:t> </a:t>
            </a:r>
            <a:r>
              <a:rPr lang="fa-IR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B Nazanin" pitchFamily="2" charset="-78"/>
              </a:rPr>
              <a:t>سازي</a:t>
            </a:r>
            <a:r>
              <a:rPr lang="fa-IR" sz="28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B Nazanin" pitchFamily="2" charset="-78"/>
              </a:rPr>
              <a:t> </a:t>
            </a:r>
            <a:r>
              <a:rPr lang="fa-IR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B Nazanin" pitchFamily="2" charset="-78"/>
              </a:rPr>
              <a:t>اشتراکي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anose="020B0604020202020204" pitchFamily="34" charset="0"/>
              <a:cs typeface="B Nazanin" pitchFamily="2" charset="-78"/>
            </a:endParaRPr>
          </a:p>
        </p:txBody>
      </p:sp>
      <p:pic>
        <p:nvPicPr>
          <p:cNvPr id="3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7258" y="7937"/>
            <a:ext cx="623900" cy="6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" name="Rectangle 33"/>
          <p:cNvSpPr/>
          <p:nvPr/>
        </p:nvSpPr>
        <p:spPr>
          <a:xfrm>
            <a:off x="304800" y="2514600"/>
            <a:ext cx="6629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…</a:t>
            </a:r>
            <a:r>
              <a:rPr lang="en-US" i="1" dirty="0" smtClean="0"/>
              <a:t>a formal, explicit specification of a shared conceptualization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7380300" y="3182392"/>
            <a:ext cx="1800200" cy="57606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ابزارساخت </a:t>
            </a:r>
            <a:r>
              <a:rPr lang="fa-IR" b="1" dirty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هستان نگار</a:t>
            </a:r>
            <a:endParaRPr lang="en-US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354788" y="1984028"/>
            <a:ext cx="1800200" cy="57606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800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روش شناسي </a:t>
            </a:r>
            <a:r>
              <a:rPr lang="fa-IR" sz="1800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هاي ساخت هستان نگار</a:t>
            </a:r>
            <a:endParaRPr lang="en-US" sz="1800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7124700" y="1407964"/>
            <a:ext cx="2027240" cy="57606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کليات</a:t>
            </a:r>
            <a:endParaRPr lang="en-US" sz="2000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7354788" y="2560092"/>
            <a:ext cx="1800200" cy="6223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زبان هاي </a:t>
            </a:r>
            <a:r>
              <a:rPr lang="fa-IR" b="1" dirty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ساخت هستان نگار</a:t>
            </a:r>
            <a:endParaRPr lang="en-US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73793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/>
          <p:cNvSpPr/>
          <p:nvPr/>
        </p:nvSpPr>
        <p:spPr>
          <a:xfrm>
            <a:off x="0" y="6553200"/>
            <a:ext cx="9144000" cy="304800"/>
          </a:xfrm>
          <a:prstGeom prst="rect">
            <a:avLst/>
          </a:prstGeom>
          <a:solidFill>
            <a:srgbClr val="00206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fa-IR" sz="2000" b="1" dirty="0" smtClean="0">
                <a:solidFill>
                  <a:schemeClr val="bg1"/>
                </a:solidFill>
                <a:cs typeface="B Nazanin" pitchFamily="2" charset="-78"/>
              </a:rPr>
              <a:t>هستان نگار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(Ontology</a:t>
            </a:r>
            <a:r>
              <a:rPr lang="en-US" sz="2000" b="1" dirty="0" smtClean="0">
                <a:solidFill>
                  <a:schemeClr val="bg1"/>
                </a:solidFill>
                <a:cs typeface="B Nazanin" pitchFamily="2" charset="-78"/>
              </a:rPr>
              <a:t>)    </a:t>
            </a:r>
            <a:endParaRPr lang="en-US" sz="2000" b="1" dirty="0">
              <a:solidFill>
                <a:schemeClr val="bg1"/>
              </a:solidFill>
              <a:cs typeface="B Nazanin" pitchFamily="2" charset="-78"/>
            </a:endParaRPr>
          </a:p>
        </p:txBody>
      </p:sp>
      <p:sp>
        <p:nvSpPr>
          <p:cNvPr id="57" name="Slide Number Placeholder 56"/>
          <p:cNvSpPr>
            <a:spLocks noGrp="1"/>
          </p:cNvSpPr>
          <p:nvPr>
            <p:ph type="sldNum" sz="quarter" idx="12"/>
          </p:nvPr>
        </p:nvSpPr>
        <p:spPr>
          <a:xfrm>
            <a:off x="6858000" y="649287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z="1400" b="1" smtClean="0">
                <a:cs typeface="B Titr" pitchFamily="2" charset="-78"/>
              </a:rPr>
              <a:pPr/>
              <a:t>7</a:t>
            </a:fld>
            <a:endParaRPr lang="en-US" b="1" dirty="0">
              <a:cs typeface="B Titr" pitchFamily="2" charset="-78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1" y="28438"/>
            <a:ext cx="5638800" cy="96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Rectangle 22"/>
          <p:cNvSpPr/>
          <p:nvPr/>
        </p:nvSpPr>
        <p:spPr bwMode="auto">
          <a:xfrm>
            <a:off x="228600" y="3276600"/>
            <a:ext cx="6649531" cy="1143000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just" rtl="1" fontAlgn="base">
              <a:spcBef>
                <a:spcPct val="0"/>
              </a:spcBef>
              <a:spcAft>
                <a:spcPct val="0"/>
              </a:spcAft>
            </a:pPr>
            <a:r>
              <a:rPr lang="fa-IR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B Lotus" panose="00000400000000000000" pitchFamily="2" charset="-78"/>
              </a:rPr>
              <a:t>مفهوم سازي</a:t>
            </a:r>
            <a:r>
              <a:rPr lang="fa-IR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B Lotus" panose="00000400000000000000" pitchFamily="2" charset="-78"/>
              </a:rPr>
              <a:t>: </a:t>
            </a:r>
            <a:r>
              <a:rPr lang="fa-IR" sz="2800" dirty="0" smtClean="0">
                <a:solidFill>
                  <a:schemeClr val="tx1"/>
                </a:solidFill>
                <a:latin typeface="Arial" panose="020B0604020202020204" pitchFamily="34" charset="0"/>
                <a:cs typeface="B Lotus" panose="00000400000000000000" pitchFamily="2" charset="-78"/>
              </a:rPr>
              <a:t>شناسايي </a:t>
            </a:r>
            <a:r>
              <a:rPr lang="fa-IR" sz="2800" dirty="0" smtClean="0">
                <a:solidFill>
                  <a:schemeClr val="tx1"/>
                </a:solidFill>
                <a:cs typeface="B Lotus" panose="00000400000000000000" pitchFamily="2" charset="-78"/>
              </a:rPr>
              <a:t>اشياء، مفاهيم و ساير عناصري  به </a:t>
            </a:r>
            <a:r>
              <a:rPr lang="fa-IR" sz="2800" dirty="0">
                <a:solidFill>
                  <a:schemeClr val="tx1"/>
                </a:solidFill>
                <a:cs typeface="B Lotus" panose="00000400000000000000" pitchFamily="2" charset="-78"/>
              </a:rPr>
              <a:t> </a:t>
            </a:r>
            <a:r>
              <a:rPr lang="fa-IR" sz="2800" dirty="0" smtClean="0">
                <a:solidFill>
                  <a:schemeClr val="tx1"/>
                </a:solidFill>
                <a:cs typeface="B Lotus" panose="00000400000000000000" pitchFamily="2" charset="-78"/>
              </a:rPr>
              <a:t>موجود </a:t>
            </a:r>
            <a:r>
              <a:rPr lang="fa-IR" sz="2800" dirty="0" smtClean="0">
                <a:solidFill>
                  <a:schemeClr val="tx1"/>
                </a:solidFill>
                <a:cs typeface="B Lotus" panose="00000400000000000000" pitchFamily="2" charset="-78"/>
              </a:rPr>
              <a:t>در جهان گفتمان و ارتباطات بين </a:t>
            </a:r>
            <a:r>
              <a:rPr lang="fa-IR" sz="2800" dirty="0" smtClean="0">
                <a:solidFill>
                  <a:schemeClr val="tx1"/>
                </a:solidFill>
                <a:cs typeface="B Lotus" panose="00000400000000000000" pitchFamily="2" charset="-78"/>
              </a:rPr>
              <a:t>آنها </a:t>
            </a:r>
            <a:r>
              <a:rPr lang="fa-IR" sz="1600" dirty="0" smtClean="0">
                <a:solidFill>
                  <a:schemeClr val="tx1"/>
                </a:solidFill>
                <a:cs typeface="B Lotus" panose="00000400000000000000" pitchFamily="2" charset="-78"/>
              </a:rPr>
              <a:t>(سازماندهی دانش اکتساب شده)</a:t>
            </a:r>
            <a:endParaRPr kumimoji="0" lang="en-US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B Lotus" panose="00000400000000000000" pitchFamily="2" charset="-78"/>
            </a:endParaRPr>
          </a:p>
        </p:txBody>
      </p:sp>
      <p:pic>
        <p:nvPicPr>
          <p:cNvPr id="3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7258" y="7937"/>
            <a:ext cx="623900" cy="6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7" name="Straight Arrow Connector 36"/>
          <p:cNvCxnSpPr>
            <a:stCxn id="23" idx="2"/>
            <a:endCxn id="43" idx="0"/>
          </p:cNvCxnSpPr>
          <p:nvPr/>
        </p:nvCxnSpPr>
        <p:spPr>
          <a:xfrm flipH="1">
            <a:off x="2490282" y="4419600"/>
            <a:ext cx="1063084" cy="685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23" idx="2"/>
            <a:endCxn id="40" idx="0"/>
          </p:cNvCxnSpPr>
          <p:nvPr/>
        </p:nvCxnSpPr>
        <p:spPr>
          <a:xfrm>
            <a:off x="3553366" y="4419600"/>
            <a:ext cx="1375316" cy="685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3976182" y="5105400"/>
            <a:ext cx="19050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 smtClean="0">
                <a:cs typeface="B Lotus" panose="00000400000000000000" pitchFamily="2" charset="-78"/>
              </a:rPr>
              <a:t>ساختار رابطه مصداقي</a:t>
            </a:r>
            <a:endParaRPr lang="en-US" dirty="0">
              <a:cs typeface="B Lotus" panose="00000400000000000000" pitchFamily="2" charset="-78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537782" y="5105400"/>
            <a:ext cx="19050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 smtClean="0">
                <a:cs typeface="B Lotus" panose="00000400000000000000" pitchFamily="2" charset="-78"/>
              </a:rPr>
              <a:t>ساختار رابطه معنايي</a:t>
            </a:r>
            <a:endParaRPr lang="en-US" dirty="0">
              <a:cs typeface="B Lotus" panose="00000400000000000000" pitchFamily="2" charset="-78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1676400" y="1295400"/>
            <a:ext cx="3962400" cy="533400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fa-IR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B Lotus" panose="00000400000000000000" pitchFamily="2" charset="-78"/>
              </a:rPr>
              <a:t>بازنمايي رسمي دانش يک حوزه</a:t>
            </a:r>
            <a:endParaRPr kumimoji="0" lang="en-US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B Lotus" panose="00000400000000000000" pitchFamily="2" charset="-78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1295400" y="2286000"/>
            <a:ext cx="4800600" cy="533400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fa-IR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B Lotus" panose="00000400000000000000" pitchFamily="2" charset="-78"/>
              </a:rPr>
              <a:t>ديدگاه انتزاعي و ساده شده از جهان</a:t>
            </a:r>
            <a:endParaRPr kumimoji="0" lang="en-US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B Lotus" panose="00000400000000000000" pitchFamily="2" charset="-78"/>
            </a:endParaRPr>
          </a:p>
        </p:txBody>
      </p:sp>
      <p:sp>
        <p:nvSpPr>
          <p:cNvPr id="47" name="Down Arrow 46"/>
          <p:cNvSpPr/>
          <p:nvPr/>
        </p:nvSpPr>
        <p:spPr>
          <a:xfrm>
            <a:off x="3429000" y="1828800"/>
            <a:ext cx="685800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Down Arrow 47"/>
          <p:cNvSpPr/>
          <p:nvPr/>
        </p:nvSpPr>
        <p:spPr>
          <a:xfrm>
            <a:off x="3429000" y="2819400"/>
            <a:ext cx="685800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/>
          <p:cNvSpPr txBox="1"/>
          <p:nvPr/>
        </p:nvSpPr>
        <p:spPr>
          <a:xfrm>
            <a:off x="4038600" y="5791200"/>
            <a:ext cx="1888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dirty="0" smtClean="0">
                <a:cs typeface="B Lotus" panose="00000400000000000000" pitchFamily="2" charset="-78"/>
              </a:rPr>
              <a:t>وضعيت خاصي از جهان</a:t>
            </a:r>
            <a:endParaRPr lang="en-US" dirty="0">
              <a:cs typeface="B Lotus" panose="00000400000000000000" pitchFamily="2" charset="-78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524000" y="5791200"/>
            <a:ext cx="1675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dirty="0" smtClean="0">
                <a:cs typeface="B Lotus" panose="00000400000000000000" pitchFamily="2" charset="-78"/>
              </a:rPr>
              <a:t>معاني زيربنايي ارتباط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7380300" y="3182392"/>
            <a:ext cx="1800200" cy="57606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ابزارساخت </a:t>
            </a:r>
            <a:r>
              <a:rPr lang="fa-IR" b="1" dirty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هستان نگار</a:t>
            </a:r>
            <a:endParaRPr lang="en-US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7354788" y="1984028"/>
            <a:ext cx="1800200" cy="57606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800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روش شناسي </a:t>
            </a:r>
            <a:r>
              <a:rPr lang="fa-IR" sz="1800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هاي ساخت هستان نگار</a:t>
            </a:r>
            <a:endParaRPr lang="en-US" sz="1800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124700" y="1407964"/>
            <a:ext cx="2027240" cy="57606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کليات</a:t>
            </a:r>
            <a:endParaRPr lang="en-US" sz="2000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7354788" y="2560092"/>
            <a:ext cx="1800200" cy="6223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زبان هاي </a:t>
            </a:r>
            <a:r>
              <a:rPr lang="fa-IR" b="1" dirty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ساخت هستان نگار</a:t>
            </a:r>
            <a:endParaRPr lang="en-US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73793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40" grpId="0" animBg="1"/>
      <p:bldP spid="43" grpId="0" animBg="1"/>
      <p:bldP spid="46" grpId="0" animBg="1"/>
      <p:bldP spid="47" grpId="0" animBg="1"/>
      <p:bldP spid="48" grpId="0" animBg="1"/>
      <p:bldP spid="49" grpId="0"/>
      <p:bldP spid="5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/>
          <p:cNvSpPr/>
          <p:nvPr/>
        </p:nvSpPr>
        <p:spPr>
          <a:xfrm>
            <a:off x="0" y="6553200"/>
            <a:ext cx="9144000" cy="304800"/>
          </a:xfrm>
          <a:prstGeom prst="rect">
            <a:avLst/>
          </a:prstGeom>
          <a:solidFill>
            <a:srgbClr val="00206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fa-IR" sz="2000" b="1" dirty="0" smtClean="0">
                <a:solidFill>
                  <a:schemeClr val="bg1"/>
                </a:solidFill>
                <a:cs typeface="B Nazanin" pitchFamily="2" charset="-78"/>
              </a:rPr>
              <a:t>هستان نگار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(Ontology</a:t>
            </a:r>
            <a:r>
              <a:rPr lang="en-US" sz="2000" b="1" dirty="0" smtClean="0">
                <a:solidFill>
                  <a:schemeClr val="bg1"/>
                </a:solidFill>
                <a:cs typeface="B Nazanin" pitchFamily="2" charset="-78"/>
              </a:rPr>
              <a:t>)    </a:t>
            </a:r>
            <a:endParaRPr lang="en-US" sz="2000" b="1" dirty="0">
              <a:solidFill>
                <a:schemeClr val="bg1"/>
              </a:solidFill>
              <a:cs typeface="B Nazanin" pitchFamily="2" charset="-78"/>
            </a:endParaRPr>
          </a:p>
        </p:txBody>
      </p:sp>
      <p:sp>
        <p:nvSpPr>
          <p:cNvPr id="57" name="Slide Number Placeholder 56"/>
          <p:cNvSpPr>
            <a:spLocks noGrp="1"/>
          </p:cNvSpPr>
          <p:nvPr>
            <p:ph type="sldNum" sz="quarter" idx="12"/>
          </p:nvPr>
        </p:nvSpPr>
        <p:spPr>
          <a:xfrm>
            <a:off x="6858000" y="649287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z="1400" b="1" smtClean="0">
                <a:cs typeface="B Titr" pitchFamily="2" charset="-78"/>
              </a:rPr>
              <a:pPr/>
              <a:t>8</a:t>
            </a:fld>
            <a:endParaRPr lang="en-US" b="1" dirty="0">
              <a:cs typeface="B Titr" pitchFamily="2" charset="-78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1" y="28438"/>
            <a:ext cx="5638800" cy="96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Rectangle 22"/>
          <p:cNvSpPr/>
          <p:nvPr/>
        </p:nvSpPr>
        <p:spPr bwMode="auto">
          <a:xfrm>
            <a:off x="2895600" y="1447800"/>
            <a:ext cx="1981200" cy="609600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fa-IR" sz="2800" dirty="0" smtClean="0">
                <a:solidFill>
                  <a:schemeClr val="tx1"/>
                </a:solidFill>
                <a:latin typeface="Arial" panose="020B0604020202020204" pitchFamily="34" charset="0"/>
                <a:cs typeface="B Lotus" panose="00000400000000000000" pitchFamily="2" charset="-78"/>
              </a:rPr>
              <a:t>توصيف صريح</a:t>
            </a:r>
            <a:endParaRPr kumimoji="0" lang="en-US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B Lotus" panose="00000400000000000000" pitchFamily="2" charset="-78"/>
            </a:endParaRPr>
          </a:p>
        </p:txBody>
      </p:sp>
      <p:pic>
        <p:nvPicPr>
          <p:cNvPr id="3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7258" y="7937"/>
            <a:ext cx="623900" cy="6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Rectangle 16"/>
          <p:cNvSpPr/>
          <p:nvPr/>
        </p:nvSpPr>
        <p:spPr bwMode="auto">
          <a:xfrm>
            <a:off x="2743200" y="2514600"/>
            <a:ext cx="2514600" cy="609600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fa-IR" sz="2800" dirty="0" smtClean="0">
                <a:solidFill>
                  <a:schemeClr val="tx1"/>
                </a:solidFill>
                <a:latin typeface="Arial" panose="020B0604020202020204" pitchFamily="34" charset="0"/>
                <a:cs typeface="B Lotus" panose="00000400000000000000" pitchFamily="2" charset="-78"/>
              </a:rPr>
              <a:t>محدود کردن تفسيرها</a:t>
            </a:r>
            <a:endParaRPr kumimoji="0" lang="en-US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B Lotus" panose="00000400000000000000" pitchFamily="2" charset="-78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2286000" y="3581400"/>
            <a:ext cx="3429000" cy="609600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l" rtl="1" fontAlgn="base">
              <a:spcBef>
                <a:spcPct val="0"/>
              </a:spcBef>
              <a:spcAft>
                <a:spcPct val="0"/>
              </a:spcAft>
            </a:pPr>
            <a:r>
              <a:rPr lang="fa-IR" sz="2800" dirty="0" smtClean="0">
                <a:solidFill>
                  <a:schemeClr val="tx1"/>
                </a:solidFill>
                <a:latin typeface="Arial" panose="020B0604020202020204" pitchFamily="34" charset="0"/>
                <a:cs typeface="B Lotus" panose="00000400000000000000" pitchFamily="2" charset="-78"/>
              </a:rPr>
              <a:t>استفاده از اصول 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B Lotus" panose="00000400000000000000" pitchFamily="2" charset="-78"/>
              </a:rPr>
              <a:t>(Axioms)</a:t>
            </a:r>
            <a:endParaRPr kumimoji="0" lang="en-US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B Lotus" panose="00000400000000000000" pitchFamily="2" charset="-78"/>
            </a:endParaRPr>
          </a:p>
        </p:txBody>
      </p:sp>
      <p:sp>
        <p:nvSpPr>
          <p:cNvPr id="25" name="Cloud Callout 24"/>
          <p:cNvSpPr/>
          <p:nvPr/>
        </p:nvSpPr>
        <p:spPr>
          <a:xfrm>
            <a:off x="1905000" y="4572000"/>
            <a:ext cx="4114800" cy="914400"/>
          </a:xfrm>
          <a:prstGeom prst="cloudCallout">
            <a:avLst>
              <a:gd name="adj1" fmla="val -637"/>
              <a:gd name="adj2" fmla="val -8930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 smtClean="0">
                <a:cs typeface="B Lotus" panose="00000400000000000000" pitchFamily="2" charset="-78"/>
              </a:rPr>
              <a:t>مثال: خواص رابطه اي: بازتابي، تعدي، پادتقارني و ...</a:t>
            </a:r>
            <a:endParaRPr lang="en-US" dirty="0">
              <a:cs typeface="B Lotus" panose="00000400000000000000" pitchFamily="2" charset="-78"/>
            </a:endParaRPr>
          </a:p>
        </p:txBody>
      </p:sp>
      <p:sp>
        <p:nvSpPr>
          <p:cNvPr id="26" name="Down Arrow 25"/>
          <p:cNvSpPr/>
          <p:nvPr/>
        </p:nvSpPr>
        <p:spPr>
          <a:xfrm>
            <a:off x="3733800" y="2057400"/>
            <a:ext cx="381000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Down Arrow 27"/>
          <p:cNvSpPr/>
          <p:nvPr/>
        </p:nvSpPr>
        <p:spPr>
          <a:xfrm>
            <a:off x="3733800" y="3124200"/>
            <a:ext cx="381000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5791200" y="30480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dirty="0" smtClean="0">
                <a:latin typeface="Tahoma" pitchFamily="34" charset="0"/>
                <a:ea typeface="Tahoma" pitchFamily="34" charset="0"/>
                <a:cs typeface="B Lotus" pitchFamily="2" charset="-78"/>
              </a:rPr>
              <a:t>مصداقي</a:t>
            </a:r>
            <a:endParaRPr lang="en-US" dirty="0">
              <a:latin typeface="Tahoma" pitchFamily="34" charset="0"/>
              <a:ea typeface="Tahoma" pitchFamily="34" charset="0"/>
              <a:cs typeface="B Lotus" pitchFamily="2" charset="-78"/>
            </a:endParaRP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5257800" y="2819400"/>
            <a:ext cx="533400" cy="337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24" idx="3"/>
          </p:cNvCxnSpPr>
          <p:nvPr/>
        </p:nvCxnSpPr>
        <p:spPr>
          <a:xfrm flipV="1">
            <a:off x="5715000" y="3429000"/>
            <a:ext cx="228600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457200" y="5715000"/>
            <a:ext cx="632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endParaRPr lang="en-US" dirty="0" smtClean="0"/>
          </a:p>
          <a:p>
            <a:pPr algn="r" rtl="1"/>
            <a:endParaRPr lang="en-US" dirty="0"/>
          </a:p>
        </p:txBody>
      </p:sp>
      <p:sp>
        <p:nvSpPr>
          <p:cNvPr id="27" name="Rounded Rectangle 26"/>
          <p:cNvSpPr/>
          <p:nvPr/>
        </p:nvSpPr>
        <p:spPr>
          <a:xfrm>
            <a:off x="7380300" y="3182392"/>
            <a:ext cx="1800200" cy="57606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ابزارساخت </a:t>
            </a:r>
            <a:r>
              <a:rPr lang="fa-IR" b="1" dirty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هستان نگار</a:t>
            </a:r>
            <a:endParaRPr lang="en-US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7354788" y="1984028"/>
            <a:ext cx="1800200" cy="57606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800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روش شناسي </a:t>
            </a:r>
            <a:r>
              <a:rPr lang="fa-IR" sz="1800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هاي ساخت هستان نگار</a:t>
            </a:r>
            <a:endParaRPr lang="en-US" sz="1800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7124700" y="1407964"/>
            <a:ext cx="2027240" cy="57606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کليات</a:t>
            </a:r>
            <a:endParaRPr lang="en-US" sz="2000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7354788" y="2560092"/>
            <a:ext cx="1800200" cy="6223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زبان هاي </a:t>
            </a:r>
            <a:r>
              <a:rPr lang="fa-IR" b="1" dirty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ساخت هستان نگار</a:t>
            </a:r>
            <a:endParaRPr lang="en-US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73793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4" grpId="0" animBg="1"/>
      <p:bldP spid="25" grpId="0" animBg="1"/>
      <p:bldP spid="26" grpId="0" animBg="1"/>
      <p:bldP spid="28" grpId="0" animBg="1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/>
          <p:cNvSpPr/>
          <p:nvPr/>
        </p:nvSpPr>
        <p:spPr>
          <a:xfrm>
            <a:off x="0" y="6553200"/>
            <a:ext cx="9144000" cy="304800"/>
          </a:xfrm>
          <a:prstGeom prst="rect">
            <a:avLst/>
          </a:prstGeom>
          <a:solidFill>
            <a:srgbClr val="002060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rtl="1">
              <a:defRPr/>
            </a:pPr>
            <a:r>
              <a:rPr lang="fa-IR" sz="2000" b="1" dirty="0" smtClean="0">
                <a:solidFill>
                  <a:schemeClr val="bg1"/>
                </a:solidFill>
                <a:cs typeface="B Nazanin" pitchFamily="2" charset="-78"/>
              </a:rPr>
              <a:t>هستان نگار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(Ontology</a:t>
            </a:r>
            <a:r>
              <a:rPr lang="en-US" sz="2000" b="1" dirty="0" smtClean="0">
                <a:solidFill>
                  <a:schemeClr val="bg1"/>
                </a:solidFill>
                <a:cs typeface="B Nazanin" pitchFamily="2" charset="-78"/>
              </a:rPr>
              <a:t>)    </a:t>
            </a:r>
            <a:endParaRPr lang="en-US" sz="2000" b="1" dirty="0">
              <a:solidFill>
                <a:schemeClr val="bg1"/>
              </a:solidFill>
              <a:cs typeface="B Nazanin" pitchFamily="2" charset="-78"/>
            </a:endParaRPr>
          </a:p>
        </p:txBody>
      </p:sp>
      <p:sp>
        <p:nvSpPr>
          <p:cNvPr id="57" name="Slide Number Placeholder 56"/>
          <p:cNvSpPr>
            <a:spLocks noGrp="1"/>
          </p:cNvSpPr>
          <p:nvPr>
            <p:ph type="sldNum" sz="quarter" idx="12"/>
          </p:nvPr>
        </p:nvSpPr>
        <p:spPr>
          <a:xfrm>
            <a:off x="6858000" y="649287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z="1400" b="1" smtClean="0">
                <a:cs typeface="B Titr" pitchFamily="2" charset="-78"/>
              </a:rPr>
              <a:pPr/>
              <a:t>9</a:t>
            </a:fld>
            <a:endParaRPr lang="en-US" b="1" dirty="0">
              <a:cs typeface="B Titr" pitchFamily="2" charset="-78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1" y="28438"/>
            <a:ext cx="5638800" cy="96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Rounded Rectangle 17"/>
          <p:cNvSpPr/>
          <p:nvPr/>
        </p:nvSpPr>
        <p:spPr>
          <a:xfrm>
            <a:off x="7380300" y="3182392"/>
            <a:ext cx="1800200" cy="57606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ابزارساخت </a:t>
            </a:r>
            <a:r>
              <a:rPr lang="fa-IR" b="1" dirty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هستان نگار</a:t>
            </a:r>
            <a:endParaRPr lang="en-US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7354788" y="1984028"/>
            <a:ext cx="1800200" cy="57606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800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روش شناسي </a:t>
            </a:r>
            <a:r>
              <a:rPr lang="fa-IR" sz="1800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هاي ساخت هستان نگار</a:t>
            </a:r>
            <a:endParaRPr lang="en-US" sz="1800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7124700" y="1407964"/>
            <a:ext cx="2027240" cy="57606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کليات</a:t>
            </a:r>
            <a:endParaRPr lang="en-US" sz="2000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7354788" y="2560092"/>
            <a:ext cx="1800200" cy="6223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زبان هاي </a:t>
            </a:r>
            <a:r>
              <a:rPr lang="fa-IR" b="1" dirty="0">
                <a:solidFill>
                  <a:schemeClr val="tx2">
                    <a:lumMod val="75000"/>
                  </a:schemeClr>
                </a:solidFill>
                <a:cs typeface="B Titr" pitchFamily="2" charset="-78"/>
              </a:rPr>
              <a:t>ساخت هستان نگار</a:t>
            </a:r>
            <a:endParaRPr lang="en-US" b="1" dirty="0">
              <a:solidFill>
                <a:schemeClr val="tx2">
                  <a:lumMod val="75000"/>
                </a:schemeClr>
              </a:solidFill>
              <a:cs typeface="B Titr" pitchFamily="2" charset="-78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2895600" y="1371600"/>
            <a:ext cx="1676400" cy="381000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fa-IR" sz="2000" dirty="0" smtClean="0">
                <a:solidFill>
                  <a:schemeClr val="tx1"/>
                </a:solidFill>
                <a:latin typeface="Arial" panose="020B0604020202020204" pitchFamily="34" charset="0"/>
                <a:cs typeface="B Lotus" panose="00000400000000000000" pitchFamily="2" charset="-78"/>
              </a:rPr>
              <a:t>توصيف رسمي</a:t>
            </a:r>
            <a:endParaRPr kumimoji="0" lang="en-US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B Lotus" panose="00000400000000000000" pitchFamily="2" charset="-78"/>
            </a:endParaRPr>
          </a:p>
        </p:txBody>
      </p:sp>
      <p:pic>
        <p:nvPicPr>
          <p:cNvPr id="3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7258" y="7937"/>
            <a:ext cx="623900" cy="6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Rectangle 16"/>
          <p:cNvSpPr/>
          <p:nvPr/>
        </p:nvSpPr>
        <p:spPr bwMode="auto">
          <a:xfrm>
            <a:off x="2438400" y="2057400"/>
            <a:ext cx="2708031" cy="381000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fa-IR" sz="2000" dirty="0" smtClean="0">
                <a:solidFill>
                  <a:schemeClr val="tx1"/>
                </a:solidFill>
                <a:latin typeface="Arial" panose="020B0604020202020204" pitchFamily="34" charset="0"/>
                <a:cs typeface="B Lotus" panose="00000400000000000000" pitchFamily="2" charset="-78"/>
              </a:rPr>
              <a:t>قابل خواندن توسط ماشين</a:t>
            </a:r>
            <a:endParaRPr kumimoji="0" lang="en-US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B Lotus" panose="00000400000000000000" pitchFamily="2" charset="-78"/>
            </a:endParaRPr>
          </a:p>
        </p:txBody>
      </p:sp>
      <p:sp>
        <p:nvSpPr>
          <p:cNvPr id="26" name="Down Arrow 25"/>
          <p:cNvSpPr/>
          <p:nvPr/>
        </p:nvSpPr>
        <p:spPr>
          <a:xfrm>
            <a:off x="3657600" y="1752600"/>
            <a:ext cx="322385" cy="2857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 descr="Untitl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2667000"/>
            <a:ext cx="6498168" cy="3457149"/>
          </a:xfrm>
          <a:prstGeom prst="rect">
            <a:avLst/>
          </a:prstGeom>
        </p:spPr>
      </p:pic>
      <p:cxnSp>
        <p:nvCxnSpPr>
          <p:cNvPr id="3" name="Straight Arrow Connector 2"/>
          <p:cNvCxnSpPr/>
          <p:nvPr/>
        </p:nvCxnSpPr>
        <p:spPr>
          <a:xfrm>
            <a:off x="533400" y="6124149"/>
            <a:ext cx="64770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2539627" y="6173455"/>
            <a:ext cx="20633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1400" dirty="0" smtClean="0">
                <a:latin typeface="B Lots"/>
              </a:rPr>
              <a:t>افزایش میزان معنا و کاهش ابهام</a:t>
            </a:r>
            <a:endParaRPr lang="en-US" sz="1400" dirty="0">
              <a:latin typeface="B Lots"/>
            </a:endParaRPr>
          </a:p>
        </p:txBody>
      </p:sp>
    </p:spTree>
    <p:extLst>
      <p:ext uri="{BB962C8B-B14F-4D97-AF65-F5344CB8AC3E}">
        <p14:creationId xmlns:p14="http://schemas.microsoft.com/office/powerpoint/2010/main" val="1573793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6" grpId="0" animBg="1"/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12331</TotalTime>
  <Words>1004</Words>
  <Application>Microsoft Office PowerPoint</Application>
  <PresentationFormat>On-screen Show (4:3)</PresentationFormat>
  <Paragraphs>251</Paragraphs>
  <Slides>23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PowerPoint Presentation</vt:lpstr>
      <vt:lpstr>اميد ميلاني فرد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Kimia</dc:creator>
  <cp:lastModifiedBy>admin</cp:lastModifiedBy>
  <cp:revision>362</cp:revision>
  <dcterms:created xsi:type="dcterms:W3CDTF">2006-08-16T00:00:00Z</dcterms:created>
  <dcterms:modified xsi:type="dcterms:W3CDTF">2015-09-07T03:53:22Z</dcterms:modified>
</cp:coreProperties>
</file>