
<file path=[Content_Types].xml><?xml version="1.0" encoding="utf-8"?>
<Types xmlns="http://schemas.openxmlformats.org/package/2006/content-types"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8" r:id="rId2"/>
    <p:sldMasterId id="2147483900" r:id="rId3"/>
    <p:sldMasterId id="2147483912" r:id="rId4"/>
    <p:sldMasterId id="2147483924" r:id="rId5"/>
    <p:sldMasterId id="2147483936" r:id="rId6"/>
    <p:sldMasterId id="2147483948" r:id="rId7"/>
    <p:sldMasterId id="2147483972" r:id="rId8"/>
    <p:sldMasterId id="2147483984" r:id="rId9"/>
    <p:sldMasterId id="2147483996" r:id="rId10"/>
    <p:sldMasterId id="2147484008" r:id="rId11"/>
    <p:sldMasterId id="2147484020" r:id="rId12"/>
    <p:sldMasterId id="2147484032" r:id="rId13"/>
    <p:sldMasterId id="2147484044" r:id="rId14"/>
    <p:sldMasterId id="2147484056" r:id="rId15"/>
  </p:sldMasterIdLst>
  <p:notesMasterIdLst>
    <p:notesMasterId r:id="rId54"/>
  </p:notesMasterIdLst>
  <p:sldIdLst>
    <p:sldId id="256" r:id="rId16"/>
    <p:sldId id="258" r:id="rId17"/>
    <p:sldId id="260" r:id="rId18"/>
    <p:sldId id="261" r:id="rId19"/>
    <p:sldId id="323" r:id="rId20"/>
    <p:sldId id="262" r:id="rId21"/>
    <p:sldId id="326" r:id="rId22"/>
    <p:sldId id="263" r:id="rId23"/>
    <p:sldId id="327" r:id="rId24"/>
    <p:sldId id="264" r:id="rId25"/>
    <p:sldId id="328" r:id="rId26"/>
    <p:sldId id="265" r:id="rId27"/>
    <p:sldId id="329" r:id="rId28"/>
    <p:sldId id="324" r:id="rId29"/>
    <p:sldId id="266" r:id="rId30"/>
    <p:sldId id="333" r:id="rId31"/>
    <p:sldId id="267" r:id="rId32"/>
    <p:sldId id="332" r:id="rId33"/>
    <p:sldId id="268" r:id="rId34"/>
    <p:sldId id="331" r:id="rId35"/>
    <p:sldId id="269" r:id="rId36"/>
    <p:sldId id="330" r:id="rId37"/>
    <p:sldId id="325" r:id="rId38"/>
    <p:sldId id="270" r:id="rId39"/>
    <p:sldId id="337" r:id="rId40"/>
    <p:sldId id="271" r:id="rId41"/>
    <p:sldId id="336" r:id="rId42"/>
    <p:sldId id="272" r:id="rId43"/>
    <p:sldId id="335" r:id="rId44"/>
    <p:sldId id="273" r:id="rId45"/>
    <p:sldId id="334" r:id="rId46"/>
    <p:sldId id="340" r:id="rId47"/>
    <p:sldId id="275" r:id="rId48"/>
    <p:sldId id="341" r:id="rId49"/>
    <p:sldId id="339" r:id="rId50"/>
    <p:sldId id="276" r:id="rId51"/>
    <p:sldId id="342" r:id="rId52"/>
    <p:sldId id="343" r:id="rId5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700" autoAdjust="0"/>
  </p:normalViewPr>
  <p:slideViewPr>
    <p:cSldViewPr>
      <p:cViewPr varScale="1">
        <p:scale>
          <a:sx n="56" d="100"/>
          <a:sy n="56" d="100"/>
        </p:scale>
        <p:origin x="-946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2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0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4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3.xml"/><Relationship Id="rId9" Type="http://schemas.openxmlformats.org/officeDocument/2006/relationships/slideMaster" Target="slideMasters/slideMaster8.xml"/><Relationship Id="rId14" Type="http://schemas.openxmlformats.org/officeDocument/2006/relationships/slideMaster" Target="slideMasters/slideMaster13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7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2.xml"/><Relationship Id="rId12" Type="http://schemas.openxmlformats.org/officeDocument/2006/relationships/slideMaster" Target="slideMasters/slideMaster11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5" Type="http://schemas.openxmlformats.org/officeDocument/2006/relationships/slideMaster" Target="slideMasters/slideMaster14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9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B9F1D-B996-4BA0-9039-613E6AF2E072}" type="datetimeFigureOut">
              <a:rPr lang="fr-FR" smtClean="0"/>
              <a:pPr/>
              <a:t>17/04/2013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CA053-64A5-468B-A4AC-F179676E72A7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4591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CA053-64A5-468B-A4AC-F179676E72A7}" type="slidenum">
              <a:rPr lang="fr-CA" smtClean="0">
                <a:solidFill>
                  <a:prstClr val="black"/>
                </a:solidFill>
              </a:rPr>
              <a:pPr/>
              <a:t>5</a:t>
            </a:fld>
            <a:endParaRPr lang="fr-C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CA053-64A5-468B-A4AC-F179676E72A7}" type="slidenum">
              <a:rPr lang="fr-CA" smtClean="0">
                <a:solidFill>
                  <a:prstClr val="black"/>
                </a:solidFill>
              </a:rPr>
              <a:pPr/>
              <a:t>14</a:t>
            </a:fld>
            <a:endParaRPr lang="fr-C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CA053-64A5-468B-A4AC-F179676E72A7}" type="slidenum">
              <a:rPr lang="fr-CA" smtClean="0">
                <a:solidFill>
                  <a:prstClr val="black"/>
                </a:solidFill>
              </a:rPr>
              <a:pPr/>
              <a:t>23</a:t>
            </a:fld>
            <a:endParaRPr lang="fr-C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CA053-64A5-468B-A4AC-F179676E72A7}" type="slidenum">
              <a:rPr lang="fr-CA" smtClean="0">
                <a:solidFill>
                  <a:prstClr val="black"/>
                </a:solidFill>
              </a:rPr>
              <a:pPr/>
              <a:t>32</a:t>
            </a:fld>
            <a:endParaRPr lang="fr-C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CA053-64A5-468B-A4AC-F179676E72A7}" type="slidenum">
              <a:rPr lang="fr-CA" smtClean="0">
                <a:solidFill>
                  <a:prstClr val="black"/>
                </a:solidFill>
              </a:rPr>
              <a:pPr/>
              <a:t>35</a:t>
            </a:fld>
            <a:endParaRPr lang="fr-CA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rtl="1"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948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882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3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576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80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9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59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913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477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894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858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1449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 rtl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6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855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092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505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0587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856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519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719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215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4325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1368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690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74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1423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527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6563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6213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6634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681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649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355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1085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527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041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05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091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114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2465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35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963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058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699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8635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5206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155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182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774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251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752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1523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446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142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9269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1700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13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686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0708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311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3049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151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6565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4427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6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09806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2309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822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81308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177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4894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558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6669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700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631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0655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4180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1"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2985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1"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2317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1"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5099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0801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552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40659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9399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9878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1525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9076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4407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4763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02688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3380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0500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2580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304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661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75757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8444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8513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5949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7032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48175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166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56599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94508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4095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40114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2344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710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5167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1011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4911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66246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42578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2102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1654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41694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66628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34419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2548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1882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1800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65247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9175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79654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70169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5372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0365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74167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56175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347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0622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E943-70E4-4D3E-825C-4798AC1A2B5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0497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 rtl="1"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/>
                </a:solidFill>
              </a:rPr>
              <a:t>فروردین 1392</a:t>
            </a:r>
            <a:endParaRPr lang="fr-CA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1560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05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72522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3252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1131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4381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0763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69181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6936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3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/>
              <a:t>چشم انداز فناوری در یادگیری الکترونیکی  2012 تا 2017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0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6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4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7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83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5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87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664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6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71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3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847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a-IR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 2012 تا 2017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98C9BD-93FD-4762-82A1-52C817A4AA67}" type="slidenum">
              <a:rPr lang="fr-CA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330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514600"/>
            <a:ext cx="9144000" cy="14478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4000" dirty="0">
                <a:cs typeface="B Titr" pitchFamily="2" charset="-78"/>
              </a:rPr>
              <a:t>چشم انداز فناوری در آموزش </a:t>
            </a:r>
            <a:r>
              <a:rPr lang="fa-IR" sz="4000" dirty="0" smtClean="0">
                <a:cs typeface="B Titr" pitchFamily="2" charset="-78"/>
              </a:rPr>
              <a:t> و یادگیری الکترونیکی</a:t>
            </a:r>
            <a:r>
              <a:rPr lang="fa-IR" sz="4000" dirty="0">
                <a:cs typeface="B Titr" pitchFamily="2" charset="-78"/>
              </a:rPr>
              <a:t/>
            </a:r>
            <a:br>
              <a:rPr lang="fa-IR" sz="4000" dirty="0">
                <a:cs typeface="B Titr" pitchFamily="2" charset="-78"/>
              </a:rPr>
            </a:br>
            <a:r>
              <a:rPr lang="fa-IR" sz="4000" dirty="0">
                <a:cs typeface="B Titr" pitchFamily="2" charset="-78"/>
              </a:rPr>
              <a:t>2012- 2017</a:t>
            </a:r>
            <a:endParaRPr lang="fr-CA" sz="4000" dirty="0" smtClean="0">
              <a:solidFill>
                <a:schemeClr val="tx1">
                  <a:lumMod val="75000"/>
                  <a:lumOff val="25000"/>
                </a:schemeClr>
              </a:solidFill>
              <a:cs typeface="B Titr" pitchFamily="2" charset="-7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5105400"/>
            <a:ext cx="4267200" cy="1752600"/>
          </a:xfrm>
        </p:spPr>
        <p:txBody>
          <a:bodyPr rtlCol="0">
            <a:normAutofit fontScale="92500" lnSpcReduction="10000"/>
          </a:bodyPr>
          <a:lstStyle/>
          <a:p>
            <a:pPr lvl="0" algn="l" rtl="1" fontAlgn="auto">
              <a:spcBef>
                <a:spcPts val="600"/>
              </a:spcBef>
              <a:spcAft>
                <a:spcPts val="0"/>
              </a:spcAft>
              <a:buClr>
                <a:srgbClr val="C0504D"/>
              </a:buClr>
              <a:buSzPct val="73000"/>
            </a:pPr>
            <a:r>
              <a:rPr lang="fa-IR" sz="2600" b="1" dirty="0">
                <a:solidFill>
                  <a:schemeClr val="tx1"/>
                </a:solidFill>
                <a:latin typeface="Cambria" pitchFamily="18" charset="0"/>
                <a:cs typeface="B Titr" pitchFamily="2" charset="-78"/>
              </a:rPr>
              <a:t>فتانه تقی یاره</a:t>
            </a:r>
          </a:p>
          <a:p>
            <a:pPr lvl="0" algn="l" rtl="1" fontAlgn="auto">
              <a:spcBef>
                <a:spcPts val="600"/>
              </a:spcBef>
              <a:spcAft>
                <a:spcPts val="0"/>
              </a:spcAft>
              <a:buClr>
                <a:srgbClr val="C0504D"/>
              </a:buClr>
              <a:buSzPct val="73000"/>
            </a:pPr>
            <a:r>
              <a:rPr lang="fa-IR" sz="2600" b="1" dirty="0">
                <a:solidFill>
                  <a:schemeClr val="tx1"/>
                </a:solidFill>
                <a:latin typeface="Cambria" pitchFamily="18" charset="0"/>
                <a:cs typeface="B Titr" pitchFamily="2" charset="-78"/>
              </a:rPr>
              <a:t>دانشکده مهندسی برق و کامپیوتر</a:t>
            </a:r>
          </a:p>
          <a:p>
            <a:pPr lvl="0" algn="l" rtl="1" fontAlgn="auto">
              <a:spcBef>
                <a:spcPts val="600"/>
              </a:spcBef>
              <a:spcAft>
                <a:spcPts val="0"/>
              </a:spcAft>
              <a:buClr>
                <a:srgbClr val="C0504D"/>
              </a:buClr>
              <a:buSzPct val="73000"/>
            </a:pPr>
            <a:r>
              <a:rPr lang="fa-IR" sz="2600" b="1" dirty="0">
                <a:solidFill>
                  <a:schemeClr val="tx1"/>
                </a:solidFill>
                <a:latin typeface="Cambria" pitchFamily="18" charset="0"/>
                <a:cs typeface="B Titr" pitchFamily="2" charset="-78"/>
              </a:rPr>
              <a:t>دانشگاه تهران</a:t>
            </a:r>
          </a:p>
          <a:p>
            <a:pPr lvl="0" algn="l" rtl="1" fontAlgn="auto">
              <a:spcBef>
                <a:spcPts val="600"/>
              </a:spcBef>
              <a:spcAft>
                <a:spcPts val="0"/>
              </a:spcAft>
              <a:buClr>
                <a:srgbClr val="C0504D"/>
              </a:buClr>
              <a:buSzPct val="73000"/>
            </a:pPr>
            <a:r>
              <a:rPr lang="fa-IR" sz="2600" b="1" dirty="0">
                <a:solidFill>
                  <a:schemeClr val="tx1"/>
                </a:solidFill>
                <a:latin typeface="Cambria" pitchFamily="18" charset="0"/>
                <a:cs typeface="B Titr" pitchFamily="2" charset="-78"/>
              </a:rPr>
              <a:t>فروردین 1392</a:t>
            </a:r>
          </a:p>
        </p:txBody>
      </p:sp>
      <p:pic>
        <p:nvPicPr>
          <p:cNvPr id="4" name="Picture 3" descr="gtest3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0"/>
            <a:ext cx="1905000" cy="2209800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فهرست مطالب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 fontScale="92500" lnSpcReduction="10000"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معرفی گزارش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فناوری های تحقق پذیر در یکسال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رایانش ابری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محیط های همکارانه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کاربرد های تلفن همراه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شبکه سازی اجتماعی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گرایش فناوری در بازه 2-3 ساله</a:t>
            </a:r>
          </a:p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واقعیت افزوده</a:t>
            </a:r>
          </a:p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تحلیلگر یادگیری</a:t>
            </a:r>
          </a:p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دروس برخط و متن باز در حجم انبوه</a:t>
            </a:r>
          </a:p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محیط های یادگیری شخصی سازی شده</a:t>
            </a:r>
          </a:p>
          <a:p>
            <a:pPr marL="0" indent="0" algn="r" rtl="1" fontAlgn="auto">
              <a:spcAft>
                <a:spcPts val="0"/>
              </a:spcAft>
              <a:buNone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فهرست مطالب (2)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فناوری های بلند مدت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هوش جمعی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اینترنت اشیا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واسط های کاربر طبیعی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فناوری پوشیدنی</a:t>
            </a:r>
            <a:endParaRPr lang="fa-IR" dirty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گرایش های برتر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مهمترین چالش ها</a:t>
            </a:r>
          </a:p>
          <a:p>
            <a:pPr marL="0" indent="0" algn="r" rtl="1" fontAlgn="auto">
              <a:spcAft>
                <a:spcPts val="0"/>
              </a:spcAft>
              <a:buNone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80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معرفی گزارش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9669" y="1600200"/>
            <a:ext cx="8686800" cy="4525963"/>
          </a:xfrm>
        </p:spPr>
        <p:txBody>
          <a:bodyPr rtlCol="0">
            <a:normAutofit fontScale="77500" lnSpcReduction="2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The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Technology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Outlook for STEM+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Education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2012-2017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An NMC Horizon Report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Sector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Analysis</a:t>
            </a:r>
            <a:endParaRPr lang="fr-CA" dirty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is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a collaboration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between</a:t>
            </a:r>
            <a:endParaRPr lang="fr-CA" dirty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The NEW MEDIA CONSORTIUM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and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The Centro Superior para la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Enseñanza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Virtual (CSEV),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Departamento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de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Ingeniería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Eléctrica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,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Electrónica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y de Control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at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The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Universidad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Nacional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de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Educación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a Distancia (UNED), and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The Institute of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Electrical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and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Electronics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Engineers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</a:t>
            </a:r>
            <a:r>
              <a:rPr lang="fr-CA" dirty="0" err="1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Education</a:t>
            </a:r>
            <a:r>
              <a:rPr lang="fr-CA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Society (IEEE)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19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 bwMode="auto">
          <a:xfrm>
            <a:off x="1447800" y="1219200"/>
            <a:ext cx="5867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 fontAlgn="auto">
              <a:lnSpc>
                <a:spcPct val="20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fa-IR" sz="5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B Titr" pitchFamily="2" charset="-78"/>
              </a:rPr>
              <a:t>فناوری های تحقق</a:t>
            </a:r>
            <a:r>
              <a:rPr lang="en-US" sz="5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B Titr" pitchFamily="2" charset="-78"/>
              </a:rPr>
              <a:t> </a:t>
            </a:r>
            <a:r>
              <a:rPr lang="fa-IR" sz="5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B Titr" pitchFamily="2" charset="-78"/>
              </a:rPr>
              <a:t>پذیر در یکسال</a:t>
            </a:r>
          </a:p>
          <a:p>
            <a:pPr marL="0" indent="0" algn="ctr" rtl="1" fontAlgn="auto">
              <a:lnSpc>
                <a:spcPct val="20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fr-CA" sz="5400" b="1" dirty="0" smtClean="0">
              <a:solidFill>
                <a:prstClr val="black">
                  <a:lumMod val="75000"/>
                  <a:lumOff val="25000"/>
                </a:prstClr>
              </a:solidFill>
              <a:cs typeface="B Titr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83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267199"/>
          </a:xfrm>
        </p:spPr>
        <p:txBody>
          <a:bodyPr/>
          <a:lstStyle/>
          <a:p>
            <a:pPr algn="r" rtl="1"/>
            <a:r>
              <a:rPr lang="fa-IR" sz="4000" dirty="0" smtClean="0">
                <a:cs typeface="B Zar" pitchFamily="2" charset="-78"/>
              </a:rPr>
              <a:t>خدمات و ابزارهای توسعه پذیر و درخواست شدنی ای است که از طریق اینترنت و از یک مرکز داده اختصاصی در اختیار کاربر قرار می گیرد. </a:t>
            </a:r>
          </a:p>
          <a:p>
            <a:pPr lvl="2" algn="r" rtl="1"/>
            <a:r>
              <a:rPr lang="fa-IR" sz="3200" dirty="0" smtClean="0">
                <a:cs typeface="B Zar" pitchFamily="2" charset="-78"/>
              </a:rPr>
              <a:t>همکارانه</a:t>
            </a:r>
          </a:p>
          <a:p>
            <a:pPr lvl="2" algn="r" rtl="1"/>
            <a:r>
              <a:rPr lang="fa-IR" sz="3200" dirty="0" smtClean="0">
                <a:cs typeface="B Zar" pitchFamily="2" charset="-78"/>
              </a:rPr>
              <a:t>محلی برای ذخیره داده ها</a:t>
            </a:r>
          </a:p>
          <a:p>
            <a:pPr lvl="2" algn="r" rtl="1"/>
            <a:r>
              <a:rPr lang="fa-IR" sz="3200" dirty="0" smtClean="0">
                <a:cs typeface="B Zar" pitchFamily="2" charset="-78"/>
              </a:rPr>
              <a:t>مجازی</a:t>
            </a:r>
          </a:p>
          <a:p>
            <a:pPr lvl="2" algn="r" rtl="1"/>
            <a:r>
              <a:rPr lang="fa-IR" sz="3200" dirty="0" smtClean="0">
                <a:cs typeface="B Zar" pitchFamily="2" charset="-78"/>
              </a:rPr>
              <a:t>ابر خصوصی</a:t>
            </a:r>
          </a:p>
          <a:p>
            <a:pPr algn="r" rtl="1"/>
            <a:endParaRPr lang="fa-IR" sz="4000" dirty="0" smtClean="0">
              <a:cs typeface="B Zar" pitchFamily="2" charset="-78"/>
            </a:endParaRPr>
          </a:p>
          <a:p>
            <a:pPr algn="r" rtl="1"/>
            <a:endParaRPr lang="fa-IR" sz="4000" dirty="0" smtClean="0">
              <a:cs typeface="B Zar" pitchFamily="2" charset="-78"/>
            </a:endParaRPr>
          </a:p>
          <a:p>
            <a:pPr marL="0" indent="0" algn="ctr" rtl="1">
              <a:buNone/>
            </a:pPr>
            <a:endParaRPr lang="fa-IR" sz="4000" dirty="0" smtClean="0">
              <a:cs typeface="B Zar" pitchFamily="2" charset="-78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096962"/>
          </a:xfrm>
        </p:spPr>
        <p:txBody>
          <a:bodyPr rtlCol="0"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fa-IR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رایانش </a:t>
            </a: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ابری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41" y="3505200"/>
            <a:ext cx="3250659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0129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حل همکارانه مسائل درسی 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کار با داده های عظیم 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شبیه سازی هر ماشینی در ابر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پروژه گروه تحقیقاتی نجوم اروپا با 1.6 میلیارد ستاره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اینترنت 2، پروژه ای با مشارکت 16 شرکت بزرگ </a:t>
            </a:r>
            <a:r>
              <a:rPr lang="en-US" dirty="0" smtClean="0">
                <a:cs typeface="B Zar" pitchFamily="2" charset="-78"/>
              </a:rPr>
              <a:t>NET+</a:t>
            </a:r>
            <a:r>
              <a:rPr lang="fa-IR" dirty="0" smtClean="0">
                <a:cs typeface="B Zar" pitchFamily="2" charset="-78"/>
              </a:rPr>
              <a:t> 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اکتشاف نقش خدمات ابری در اثربخشی جریان های کاری علمی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096962"/>
          </a:xfrm>
        </p:spPr>
        <p:txBody>
          <a:bodyPr rtlCol="0"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fa-IR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رایانش </a:t>
            </a: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ابری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55407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0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67600" cy="1143000"/>
          </a:xfrm>
        </p:spPr>
        <p:txBody>
          <a:bodyPr rtlCol="0">
            <a:normAutofit/>
          </a:bodyPr>
          <a:lstStyle/>
          <a:p>
            <a:pPr lvl="2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محیط </a:t>
            </a: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های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همکارانه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3000" y="2255837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فضاهای برخط ( عمدتا ابری )  با تمرکز  بر تسهیل کار گروهی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توزیع همکاران یک پروژه تحقیقاتی یا آموزشی درکره زمین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پروژه های کلاسی گروهی شامل افرادی از همه جا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اشتراک ایده و علاقه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رصد آسان  پیشرفت گروهی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رصد فرایند ظهور و بروز یک ا یده نو</a:t>
            </a:r>
          </a:p>
          <a:p>
            <a:pPr lvl="2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ارزان یا رایگان و قابل بکارگیری با یک نمایشگر ساده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" y="34118"/>
            <a:ext cx="2480482" cy="2480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05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67600" cy="1143000"/>
          </a:xfrm>
        </p:spPr>
        <p:txBody>
          <a:bodyPr rtlCol="0">
            <a:normAutofit/>
          </a:bodyPr>
          <a:lstStyle/>
          <a:p>
            <a:pPr lvl="2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محیط </a:t>
            </a: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های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همکارانه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قابلیت اشتراک کتابخانه و انتفاع عمومی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ابزارهای ساده و سهل الاستفاده و اغلب رایگان برای کنفرانس ویدیویی بکارگیری همکاران و خبره های دور از دسترس را ساده کرده است.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ایجاد امکان توفان مغزی و سایر موقعیت های یادگیری تیمی و تولید راه حل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پروژه دختران کنتاکی</a:t>
            </a:r>
          </a:p>
          <a:p>
            <a:pPr lvl="2" algn="r" rtl="1"/>
            <a:r>
              <a:rPr lang="en-US" dirty="0" smtClean="0">
                <a:cs typeface="B Zar" pitchFamily="2" charset="-78"/>
              </a:rPr>
              <a:t>Polymath </a:t>
            </a:r>
            <a:r>
              <a:rPr lang="fa-IR" dirty="0" smtClean="0">
                <a:cs typeface="B Zar" pitchFamily="2" charset="-78"/>
              </a:rPr>
              <a:t>فضایی برای بحث درباره مسائل حل نشده ریاضی</a:t>
            </a:r>
          </a:p>
          <a:p>
            <a:pPr lvl="2" algn="r" rtl="1"/>
            <a:r>
              <a:rPr lang="en-US" dirty="0" smtClean="0">
                <a:cs typeface="B Zar" pitchFamily="2" charset="-78"/>
              </a:rPr>
              <a:t>Synapse </a:t>
            </a:r>
            <a:r>
              <a:rPr lang="fa-IR" dirty="0" smtClean="0">
                <a:cs typeface="B Zar" pitchFamily="2" charset="-78"/>
              </a:rPr>
              <a:t>  برا ی خلق محیطی برای ارتباط بین دانشگاهیان و تجار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100"/>
            <a:ext cx="2133600" cy="2757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415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انقلاب در تولید نرم افزار و تبدیل بازار انبوه به بازار خاص</a:t>
            </a:r>
            <a:endParaRPr lang="en-US" sz="2800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  <a:p>
            <a:pPr marL="0" indent="0" algn="ctr" rtl="1" fontAlgn="auto">
              <a:spcAft>
                <a:spcPts val="0"/>
              </a:spcAft>
              <a:buNone/>
              <a:defRPr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Mass Market to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N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iche Market</a:t>
            </a:r>
          </a:p>
          <a:p>
            <a:pPr algn="r" rtl="1" fontAlgn="auto">
              <a:spcAft>
                <a:spcPts val="0"/>
              </a:spcAft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تغییر مفهوم از نرم افزار به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app</a:t>
            </a:r>
          </a:p>
          <a:p>
            <a:pPr algn="r" rtl="1" fontAlgn="auto">
              <a:spcAft>
                <a:spcPts val="0"/>
              </a:spcAft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تغییر تولیدکنندگان از شرکتها به حتی دانشجویان</a:t>
            </a:r>
          </a:p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کوچک، ساده، ارزان تا حتی 99 سنت</a:t>
            </a:r>
          </a:p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دانلود میلیونی در زمان کوتاه</a:t>
            </a:r>
          </a:p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حذف هزینه های توزیع و بازاریابی</a:t>
            </a:r>
          </a:p>
          <a:p>
            <a:pPr lvl="2" algn="r" rtl="1" fontAlgn="auto">
              <a:spcAft>
                <a:spcPts val="0"/>
              </a:spcAft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467600" cy="1143000"/>
          </a:xfrm>
        </p:spPr>
        <p:txBody>
          <a:bodyPr rtlCol="0">
            <a:normAutofit/>
          </a:bodyPr>
          <a:lstStyle/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کاربرد </a:t>
            </a: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های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سیار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Mobile Apps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622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471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467600" cy="1143000"/>
          </a:xfrm>
        </p:spPr>
        <p:txBody>
          <a:bodyPr rtlCol="0">
            <a:normAutofit/>
          </a:bodyPr>
          <a:lstStyle/>
          <a:p>
            <a:pPr lvl="2" algn="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کاربرد </a:t>
            </a: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های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سیار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Mobile Apps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تبدیل </a:t>
            </a:r>
            <a:r>
              <a:rPr lang="en-US" dirty="0" smtClean="0">
                <a:cs typeface="B Zar" pitchFamily="2" charset="-78"/>
              </a:rPr>
              <a:t>app</a:t>
            </a:r>
            <a:r>
              <a:rPr lang="fa-IR" dirty="0" smtClean="0">
                <a:cs typeface="B Zar" pitchFamily="2" charset="-78"/>
              </a:rPr>
              <a:t> به انباره دائم درحال رشد اطلاعات اشتراکی بین دانشجویان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ایجاد فضای جدید  تجربه یادگیری و تمرین 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داغ تر شدن مباحث </a:t>
            </a:r>
            <a:r>
              <a:rPr lang="en-US" dirty="0" smtClean="0">
                <a:cs typeface="B Zar" pitchFamily="2" charset="-78"/>
              </a:rPr>
              <a:t>STEM </a:t>
            </a:r>
            <a:r>
              <a:rPr lang="fa-IR" dirty="0" smtClean="0">
                <a:cs typeface="B Zar" pitchFamily="2" charset="-78"/>
              </a:rPr>
              <a:t>به خاطر داغ بودن بحث </a:t>
            </a:r>
            <a:r>
              <a:rPr lang="en-US" dirty="0" smtClean="0">
                <a:cs typeface="B Zar" pitchFamily="2" charset="-78"/>
              </a:rPr>
              <a:t>app </a:t>
            </a:r>
            <a:r>
              <a:rPr lang="fa-IR" dirty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نویسی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آزمایشگاه مجازی برای نمایش اتفاقات درون میکرو پروسسور </a:t>
            </a:r>
            <a:r>
              <a:rPr lang="en-US" dirty="0" smtClean="0">
                <a:cs typeface="B Zar" pitchFamily="2" charset="-78"/>
              </a:rPr>
              <a:t>MC68000</a:t>
            </a:r>
            <a:r>
              <a:rPr lang="fa-IR" dirty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در زمان اجرای برنامه دریک </a:t>
            </a:r>
            <a:r>
              <a:rPr lang="en-US" dirty="0" smtClean="0">
                <a:cs typeface="B Zar" pitchFamily="2" charset="-78"/>
              </a:rPr>
              <a:t>app</a:t>
            </a:r>
            <a:endParaRPr lang="fa-IR" dirty="0" smtClean="0">
              <a:cs typeface="B Zar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622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076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467600" cy="1143000"/>
          </a:xfrm>
        </p:spPr>
        <p:txBody>
          <a:bodyPr rtlCol="0">
            <a:normAutofit/>
          </a:bodyPr>
          <a:lstStyle/>
          <a:p>
            <a:pPr lvl="2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شبکه </a:t>
            </a: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سازی اجتماعی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 lnSpcReduction="10000"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ایجاد ارتباط و اتصال مردم با یکدیگر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محاوره های خلاصه   و قابل به اشتراک گذاری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ارتباطات باز و عضو گیری آسان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جا افتادن بین دانشجویان بعنوان جایگزین ایمیل و سایر راههای تماس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روابط ،  سکه رایج این شبکه ها است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وجود ابزارهای تحلیل روابط اجتماعی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ایجاد رابطه هایی که بدون ابزار شکل نمی گرفت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افزایش فرصت همکاری مجازی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12</a:t>
            </a:fld>
            <a:endParaRPr lang="fr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96339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4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lvl="2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شبکه </a:t>
            </a: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سازی اجتماعی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اعلام تمرین و تکالیف درسی و تغییرات برنامه از طریق شبکه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پرس و جوی آنلاین روی مسائل درسی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استفاده برای جذب محقق در پروژه ها 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ملاقات دانشجویان در جایی که همیشه هستند برای یادگیری غیررسمی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تشکل به نام </a:t>
            </a:r>
            <a:r>
              <a:rPr lang="en-US" dirty="0" smtClean="0">
                <a:cs typeface="B Zar" pitchFamily="2" charset="-78"/>
              </a:rPr>
              <a:t>Math Overflow</a:t>
            </a:r>
            <a:r>
              <a:rPr lang="fa-IR" dirty="0" smtClean="0">
                <a:cs typeface="B Zar" pitchFamily="2" charset="-78"/>
              </a:rPr>
              <a:t>  برا ی حل مسائل پیچیده ریاضی بصورت گروهی و با کمک رای گیری به بهترین پاسخ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701915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289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 bwMode="auto">
          <a:xfrm>
            <a:off x="1447800" y="1219200"/>
            <a:ext cx="5867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 fontAlgn="auto">
              <a:lnSpc>
                <a:spcPct val="200000"/>
              </a:lnSpc>
              <a:spcAft>
                <a:spcPts val="0"/>
              </a:spcAft>
              <a:buNone/>
              <a:defRPr/>
            </a:pPr>
            <a:r>
              <a:rPr lang="fa-IR" sz="5400" b="1" dirty="0">
                <a:solidFill>
                  <a:prstClr val="black">
                    <a:lumMod val="75000"/>
                    <a:lumOff val="25000"/>
                  </a:prstClr>
                </a:solidFill>
                <a:cs typeface="B Titr" pitchFamily="2" charset="-78"/>
              </a:rPr>
              <a:t>گرایش فناوری در بازه 2-3 ساله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391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lvl="2" rtl="1" fontAlgn="auto">
              <a:spcAft>
                <a:spcPts val="0"/>
              </a:spcAft>
              <a:defRPr/>
            </a:pP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واقعیت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افزوده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تبدیل یک ترفند ساده به ابزاری با پتانسیل عظیم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ایجاد تجربه جدیدی از جهان با افزودن اطلاعات به درک ما از واقعیت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سوخت موتور مهاجرت از کامپیوترهای رومیزی به محاسبات فراگیر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ایجاد فرصت های جدید یادگیری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تمرکز بر بازاریابی و سرگرمی و خدمات محلی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رشد روزانه نیاز ها و مصارف جدید 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a-IR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5" y="4255008"/>
            <a:ext cx="4041648" cy="260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3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467600" cy="1143000"/>
          </a:xfrm>
        </p:spPr>
        <p:txBody>
          <a:bodyPr rtlCol="0">
            <a:normAutofit/>
          </a:bodyPr>
          <a:lstStyle/>
          <a:p>
            <a:pPr lvl="2" rtl="1" fontAlgn="auto">
              <a:spcAft>
                <a:spcPts val="0"/>
              </a:spcAft>
              <a:defRPr/>
            </a:pP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واقعیت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افزوده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دخالت دادن همبافت در تجربه یادگیری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ادغام مشاهدات میدانی دانشجویان با اطلاعات ونقشه ها در زمان ضبط اطلاعات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آزمایشگاه تشریح ( کالبدشکافی) با  ابزار واقعیت افزوده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لنز چشمی برای تعیین سطح قند خون در لحظه</a:t>
            </a:r>
          </a:p>
          <a:p>
            <a:pPr lvl="2" algn="r" rtl="1"/>
            <a:r>
              <a:rPr lang="fa-IR" dirty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تبدیل کل دانشگاه به یک آزمایشگاه زنده در یک </a:t>
            </a:r>
            <a:r>
              <a:rPr lang="en-US" dirty="0" smtClean="0">
                <a:cs typeface="B Zar" pitchFamily="2" charset="-78"/>
              </a:rPr>
              <a:t>app</a:t>
            </a:r>
          </a:p>
          <a:p>
            <a:pPr lvl="2" algn="r" rtl="1"/>
            <a:endParaRPr lang="fa-IR" dirty="0" smtClean="0">
              <a:cs typeface="B Zar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16</a:t>
            </a:fld>
            <a:endParaRPr lang="fr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7" y="0"/>
            <a:ext cx="3731559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4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تحلیلگر یادگیری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تفسیر داده هایی که از طرف دانشجو و یا به منظور ارزیابی وی و نیز پیش بینی بهره وری آینده دانشجو و نیز شناخت مشکلات وی جمع آوری می شود.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آشکار و ضمنی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هدف : توانمند سازی معلمین به ایجاد فرصتهای خاص آموزشی برای هر دانشجو بر اساس نیاز و توانایی ها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مراحل ابتدایی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3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تحلیلگر یادگیری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ارزیابی مهارت و چیرگی دانشجویان در انواع فرمتها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دانشگاه کنتاکی، برنامه نویسی همکارانه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افزایش بازگشت دانشجو در دانشگاهی در نیوزیلند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18</a:t>
            </a:fld>
            <a:endParaRPr lang="fr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4038600"/>
            <a:ext cx="4019550" cy="276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423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/>
            </a:r>
            <a:b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</a:br>
            <a:r>
              <a:rPr 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MooCs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 </a:t>
            </a: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دروس برخط و متن باز درحجم انبوه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مجموعه گسترده و متنوعی از محتوا که توسط خبرگان زیادی ایجاد شده است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Remix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متن باز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مجانی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پرداخت 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هزینه برای دریافت گواهی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کنترل یادگیرنده  بر محتوای آموزشی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19</a:t>
            </a:fld>
            <a:endParaRPr lang="fr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09" y="2135471"/>
            <a:ext cx="3898446" cy="2436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286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دروس برخط و متن باز درحجم انبوه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پرکردن شکاف آموزشی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داشتن چند نقش همزمان با یادگیری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ماندگاری اکوسیستم موک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ارائه درسها به زبان اسپانیولی توسط </a:t>
            </a:r>
            <a:r>
              <a:rPr lang="en-US" dirty="0" smtClean="0">
                <a:cs typeface="B Zar" pitchFamily="2" charset="-78"/>
              </a:rPr>
              <a:t>MIT</a:t>
            </a:r>
          </a:p>
          <a:p>
            <a:pPr lvl="2" algn="r" rtl="1"/>
            <a:r>
              <a:rPr lang="en-US" dirty="0" err="1" smtClean="0">
                <a:cs typeface="B Zar" pitchFamily="2" charset="-78"/>
              </a:rPr>
              <a:t>Coursera</a:t>
            </a:r>
            <a:r>
              <a:rPr lang="fa-IR" dirty="0" smtClean="0">
                <a:cs typeface="B Zar" pitchFamily="2" charset="-78"/>
              </a:rPr>
              <a:t> 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دانشگاه استرالیا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6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محیط های یادگیری شخصی سازی شده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ابزارهایی که یادگیری یادگیرنده-محور  و یا گروهی را با تمرکز بر اهداف و نیازهای فردی یا گروهی و ظرفیت بالای انعطاف و سفارشی سازی پشتیبانی می کنند.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ازتمرکز به توزیع شدگی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یک فناوری نیست بلکه یک رویکرد است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21</a:t>
            </a:fld>
            <a:endParaRPr lang="fr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629" y="4255522"/>
            <a:ext cx="4066371" cy="260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محیط های یادگیری شخصی سازی شده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رشد  </a:t>
            </a:r>
            <a:r>
              <a:rPr lang="en-US" dirty="0" smtClean="0">
                <a:cs typeface="B Zar" pitchFamily="2" charset="-78"/>
              </a:rPr>
              <a:t>PLE</a:t>
            </a:r>
            <a:r>
              <a:rPr lang="fa-IR" dirty="0" smtClean="0">
                <a:cs typeface="B Zar" pitchFamily="2" charset="-78"/>
              </a:rPr>
              <a:t>  بموازات پیشرفت دانشجویان در برنامه درسی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پروژه اروپایی « فناوری های نوآورانه در کلاس درس»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تنظیم درس با سرعت و سبک یادگیری دانشجویان</a:t>
            </a:r>
          </a:p>
          <a:p>
            <a:pPr lvl="2" algn="r" rtl="1"/>
            <a:endParaRPr lang="fa-IR" dirty="0" smtClean="0">
              <a:cs typeface="B Zar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87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 bwMode="auto">
          <a:xfrm>
            <a:off x="1447800" y="1219200"/>
            <a:ext cx="5867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 fontAlgn="auto">
              <a:lnSpc>
                <a:spcPct val="200000"/>
              </a:lnSpc>
              <a:spcAft>
                <a:spcPts val="0"/>
              </a:spcAft>
              <a:buNone/>
              <a:defRPr/>
            </a:pPr>
            <a:r>
              <a:rPr lang="fa-IR" sz="5400" b="1" dirty="0">
                <a:solidFill>
                  <a:prstClr val="black">
                    <a:lumMod val="75000"/>
                    <a:lumOff val="25000"/>
                  </a:prstClr>
                </a:solidFill>
                <a:cs typeface="B Titr" pitchFamily="2" charset="-78"/>
              </a:rPr>
              <a:t>فناوری های بلند مدت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23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391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هوش جمعی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دانش نهفته درون جوامع یا گروه های بزرگ افراد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صریح یا ضمنی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فروشگاه های اطلاعات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جمع آوری اطلاعات از روی تریلیون کلیک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740" y="3962400"/>
            <a:ext cx="294386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9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هوش جمعی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یافتن هوش جمعی نهفته در شبکه های علمی تحقیقاتی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پرکردن شکاف زمانی بین تحقیق و عمومی سازی نتایج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en-US" dirty="0" err="1" smtClean="0">
                <a:cs typeface="B Zar" pitchFamily="2" charset="-78"/>
              </a:rPr>
              <a:t>ChemSpider</a:t>
            </a:r>
            <a:endParaRPr lang="en-US" dirty="0" smtClean="0">
              <a:cs typeface="B Zar" pitchFamily="2" charset="-78"/>
            </a:endParaRPr>
          </a:p>
          <a:p>
            <a:pPr lvl="2" algn="r" rtl="1"/>
            <a:r>
              <a:rPr lang="fa-IR" dirty="0" smtClean="0">
                <a:cs typeface="B Zar" pitchFamily="2" charset="-78"/>
              </a:rPr>
              <a:t>آکادمی خان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مشارکت ویکیپدیا با آرشیوهای عمومی</a:t>
            </a:r>
            <a:endParaRPr lang="fa-IR" dirty="0">
              <a:cs typeface="B Zar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25</a:t>
            </a:fld>
            <a:endParaRPr lang="fr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0" y="3124200"/>
            <a:ext cx="294386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463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اینترنت اشیا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یک شی هوشمند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Smart Object</a:t>
            </a: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  آگاه از شبکه که جهان فیزیکی را با جهان اطلاعات پیوند می دهد.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خصائص</a:t>
            </a:r>
            <a:endParaRPr lang="fa-IR" dirty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کوچک و اتصال به هر چیزی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شناسه یگانه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محل ذخیره اطلاعات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مخابره اطلاعات به دستگاه خارجی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26</a:t>
            </a:fld>
            <a:endParaRPr lang="fr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19400"/>
            <a:ext cx="3210148" cy="3139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38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اینترنت اشیا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اتصال </a:t>
            </a:r>
            <a:r>
              <a:rPr lang="en-US" dirty="0" err="1" smtClean="0">
                <a:cs typeface="B Zar" pitchFamily="2" charset="-78"/>
              </a:rPr>
              <a:t>s.o</a:t>
            </a:r>
            <a:r>
              <a:rPr lang="en-US" dirty="0" smtClean="0">
                <a:cs typeface="B Zar" pitchFamily="2" charset="-78"/>
              </a:rPr>
              <a:t>. </a:t>
            </a:r>
            <a:r>
              <a:rPr lang="fa-IR" dirty="0">
                <a:cs typeface="B Zar" pitchFamily="2" charset="-78"/>
              </a:rPr>
              <a:t> </a:t>
            </a:r>
            <a:r>
              <a:rPr lang="fa-IR" dirty="0" smtClean="0">
                <a:cs typeface="B Zar" pitchFamily="2" charset="-78"/>
              </a:rPr>
              <a:t>به نمونه های تحقیق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ریزدوربین های قرصی در مطالعه بدن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سنسورهای مجهز به </a:t>
            </a:r>
            <a:r>
              <a:rPr lang="en-US" dirty="0" smtClean="0">
                <a:cs typeface="B Zar" pitchFamily="2" charset="-78"/>
              </a:rPr>
              <a:t>TCP/IP</a:t>
            </a:r>
            <a:endParaRPr lang="fa-IR" dirty="0" smtClean="0">
              <a:cs typeface="B Zar" pitchFamily="2" charset="-78"/>
            </a:endParaRP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ریودوژانیرو و استفاده از سنسورهای هوشمند برای پیش بینی بارانهای سیل آسا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کنترل نور اتاق توسط تلفن همراه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6" y="228600"/>
            <a:ext cx="3084444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8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واسط های کاربر طبیعی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تعامل با حرکات طبیعی و ژست های عادی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گوشی هوشمند؛ تابلت؛ کنسول بازی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ورودی بصورت 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ضربه 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ورق زدن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حرکت دست وبازو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زبان طبیعی</a:t>
            </a:r>
          </a:p>
          <a:p>
            <a:pPr marL="457200" lvl="1" indent="0" algn="r" rtl="1" fontAlgn="auto">
              <a:spcAft>
                <a:spcPts val="0"/>
              </a:spcAft>
              <a:buNone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" y="3124200"/>
            <a:ext cx="5554640" cy="370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واسط های کاربر طبیعی</a:t>
            </a:r>
            <a:endParaRPr lang="fr-CA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درک حالات دانشجو در زمان مطالعه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سیمولاتورهای حساس به حرکات دست مثلا در جراحی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en-US" dirty="0" smtClean="0">
                <a:cs typeface="B Zar" pitchFamily="2" charset="-78"/>
              </a:rPr>
              <a:t>Handy-potter</a:t>
            </a:r>
          </a:p>
          <a:p>
            <a:pPr lvl="2" algn="r" rtl="1"/>
            <a:r>
              <a:rPr lang="en-US" dirty="0" smtClean="0">
                <a:cs typeface="B Zar" pitchFamily="2" charset="-78"/>
              </a:rPr>
              <a:t>Autopsy</a:t>
            </a:r>
          </a:p>
          <a:p>
            <a:pPr lvl="2" algn="r" rtl="1"/>
            <a:r>
              <a:rPr lang="en-US" dirty="0" err="1" smtClean="0">
                <a:cs typeface="B Zar" pitchFamily="2" charset="-78"/>
              </a:rPr>
              <a:t>TeleHuman</a:t>
            </a:r>
            <a:endParaRPr lang="fa-IR" dirty="0" smtClean="0">
              <a:cs typeface="B Zar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29</a:t>
            </a:fld>
            <a:endParaRPr lang="fr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"/>
            <a:ext cx="23622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5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فناوری پوشیدنی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فناوری است که توسط کاربر پوشیده می شود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لوازم زینتی و اضافی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عینک آفتابی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دستکش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کوله پشتی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لباس مانند تیشرت</a:t>
            </a:r>
          </a:p>
          <a:p>
            <a:pPr lvl="1"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عینک گوگل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0"/>
            <a:ext cx="4470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5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فناوری پوشیدنی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algn="r" rtl="1"/>
            <a:r>
              <a:rPr lang="fa-IR" dirty="0" smtClean="0">
                <a:cs typeface="B Zar" pitchFamily="2" charset="-78"/>
              </a:rPr>
              <a:t>ارتباط با آموزش علوم و مهندسی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ایجاد خطوط جذاب و جدید تحقیقاتی در فیلد </a:t>
            </a:r>
            <a:r>
              <a:rPr lang="en-US" dirty="0" smtClean="0">
                <a:cs typeface="B Zar" pitchFamily="2" charset="-78"/>
              </a:rPr>
              <a:t>STEM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اعلام شرایط خطرناک به کاربر در هنگام انجام آزمایشات</a:t>
            </a:r>
          </a:p>
          <a:p>
            <a:pPr algn="r" rtl="1"/>
            <a:r>
              <a:rPr lang="fa-IR" dirty="0" smtClean="0">
                <a:cs typeface="B Zar" pitchFamily="2" charset="-78"/>
              </a:rPr>
              <a:t>نمونه های محقق شده</a:t>
            </a:r>
          </a:p>
          <a:p>
            <a:pPr lvl="2" algn="r" rtl="1"/>
            <a:r>
              <a:rPr lang="en-US" dirty="0" err="1" smtClean="0">
                <a:cs typeface="B Zar" pitchFamily="2" charset="-78"/>
              </a:rPr>
              <a:t>Keyglove</a:t>
            </a:r>
            <a:endParaRPr lang="en-US" dirty="0" smtClean="0">
              <a:cs typeface="B Zar" pitchFamily="2" charset="-78"/>
            </a:endParaRPr>
          </a:p>
          <a:p>
            <a:pPr lvl="2" algn="r" rtl="1"/>
            <a:r>
              <a:rPr lang="fa-IR" dirty="0" smtClean="0">
                <a:cs typeface="B Zar" pitchFamily="2" charset="-78"/>
              </a:rPr>
              <a:t>تی شرت شارژکننده</a:t>
            </a:r>
          </a:p>
          <a:p>
            <a:pPr lvl="2" algn="r" rtl="1"/>
            <a:r>
              <a:rPr lang="fa-IR" dirty="0" smtClean="0">
                <a:cs typeface="B Zar" pitchFamily="2" charset="-78"/>
              </a:rPr>
              <a:t>بهبود دستکش های جراحی</a:t>
            </a:r>
          </a:p>
          <a:p>
            <a:pPr marL="914400" lvl="2" indent="0" algn="r" rtl="1">
              <a:buNone/>
            </a:pPr>
            <a:endParaRPr lang="fa-IR" dirty="0" smtClean="0">
              <a:cs typeface="B Zar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31</a:t>
            </a:fld>
            <a:endParaRPr lang="fr-C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457200"/>
            <a:ext cx="2076450" cy="16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5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 bwMode="auto">
          <a:xfrm>
            <a:off x="1447800" y="1219200"/>
            <a:ext cx="5867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 fontAlgn="auto">
              <a:lnSpc>
                <a:spcPct val="20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fa-IR" sz="5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B Titr" pitchFamily="2" charset="-78"/>
              </a:rPr>
              <a:t>ده روند برتر</a:t>
            </a:r>
            <a:endParaRPr lang="fa-IR" sz="5400" b="1" dirty="0">
              <a:solidFill>
                <a:prstClr val="black">
                  <a:lumMod val="75000"/>
                  <a:lumOff val="25000"/>
                </a:prstClr>
              </a:solidFill>
              <a:cs typeface="B Titr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/>
                </a:solidFill>
              </a:rPr>
              <a:t>فروردین 1392</a:t>
            </a:r>
            <a:endParaRPr lang="fr-CA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32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85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ده روند برتر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تغییر طرحواره یادگیری درجهت شمول یادگیری برخط و همکارانه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دروس انبوه برخط و متن باز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MOOCs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ضرورت بازبینی نقش آموزش گر به دلیل فراوانی منابع در وب و سهولت ایجاد رابطه در اینترنت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انتظار مردم از هروقت و هر جا یادگیری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مدلهای جدید پداگوژی از ترکیب چندین فناوری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33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9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ده روند </a:t>
            </a:r>
            <a:r>
              <a:rPr lang="fa-IR" sz="3600" dirty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برتر ( ادامه )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تمایل دانشجویان به بکارگیری فناوریهای شخصی در یادگیری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یادگیری فعال و چالشی در کلاس درس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بازیهای آموزشی ، هم یادگیری وهم ارزیابی 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رسانه اجتماعی و تحول در روشهای تبادل ایده واطلاعات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بکارگیری ابزارهای همکارانه بصورت فزاینده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فروردین 1392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34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 bwMode="auto">
          <a:xfrm>
            <a:off x="1447800" y="1219200"/>
            <a:ext cx="5867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 fontAlgn="auto">
              <a:lnSpc>
                <a:spcPct val="20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fa-IR" sz="5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B Titr" pitchFamily="2" charset="-78"/>
              </a:rPr>
              <a:t>مهمترین چالش ها</a:t>
            </a:r>
            <a:endParaRPr lang="fa-IR" sz="5400" b="1" dirty="0">
              <a:solidFill>
                <a:prstClr val="black">
                  <a:lumMod val="75000"/>
                  <a:lumOff val="25000"/>
                </a:prstClr>
              </a:solidFill>
              <a:cs typeface="B Titr" pitchFamily="2" charset="-7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>
                <a:solidFill>
                  <a:prstClr val="black"/>
                </a:solidFill>
              </a:rPr>
              <a:t>فروردین 1392</a:t>
            </a:r>
            <a:endParaRPr lang="fr-CA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>
                <a:solidFill>
                  <a:prstClr val="black">
                    <a:tint val="75000"/>
                  </a:prstClr>
                </a:solidFill>
              </a:rPr>
              <a:t>2012 تا 2017</a:t>
            </a:r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10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مهمترین چالش ها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رقابت بی سابقه در مدلهای  جدیدآموزش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اهمیت ویژه سواد رسانه دیجیتال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عدم پشتیبانی یادگیری شخصی سازی شده 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تصدیق هویت بین موسسه ای و سیاست های لازم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به روز نبودن معیارهای ارزیابی علمی برای روشهای جدید تالیف، نشر،  و تحقیق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36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3476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مهمترین چالش ها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 rtlCol="0">
            <a:normAutofit/>
          </a:bodyPr>
          <a:lstStyle/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موانع سازمانی بخصوص در فرایندهای سامانه های آموزشی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عدم تطابق روشهای سنتی ارزیابی با سناریوهای جدید یادگیری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دامن زدن به فقر دیجیتالی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ضرورت حرکت سریعتر به سمت سکوی گوشی هوشمند</a:t>
            </a:r>
          </a:p>
          <a:p>
            <a:pPr algn="r" rt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Zar" pitchFamily="2" charset="-78"/>
              </a:rPr>
              <a:t>مزاحمت انتخاب های زیاد برای معلم و شاگرد</a:t>
            </a:r>
            <a:endParaRPr lang="fr-CA" dirty="0" smtClean="0">
              <a:solidFill>
                <a:schemeClr val="tx1">
                  <a:lumMod val="75000"/>
                  <a:lumOff val="25000"/>
                </a:schemeClr>
              </a:solidFill>
              <a:cs typeface="B Zar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37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247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a-I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B Yekan" pitchFamily="2" charset="-78"/>
              </a:rPr>
              <a:t>از توجهتان متشکرم</a:t>
            </a:r>
            <a:endParaRPr lang="fr-CA" sz="3600" dirty="0" smtClean="0">
              <a:solidFill>
                <a:schemeClr val="tx1">
                  <a:lumMod val="75000"/>
                  <a:lumOff val="25000"/>
                </a:schemeClr>
              </a:solidFill>
              <a:cs typeface="B Yekan" pitchFamily="2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فروردین 1392</a:t>
            </a:r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چشم انداز فناوری در یادگیری الکترونیکی </a:t>
            </a:r>
          </a:p>
          <a:p>
            <a:pPr>
              <a:defRPr/>
            </a:pPr>
            <a:r>
              <a:rPr lang="fa-IR" smtClean="0"/>
              <a:t>2012 تا 2017</a:t>
            </a:r>
            <a:endParaRPr lang="fr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98C9BD-93FD-4762-82A1-52C817A4AA67}" type="slidenum">
              <a:rPr lang="fr-CA" smtClean="0"/>
              <a:pPr>
                <a:defRPr/>
              </a:pPr>
              <a:t>38</a:t>
            </a:fld>
            <a:endParaRPr lang="fr-CA"/>
          </a:p>
        </p:txBody>
      </p:sp>
      <p:pic>
        <p:nvPicPr>
          <p:cNvPr id="7" name="Picture 6" descr="b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2200" y="1219200"/>
            <a:ext cx="5110546" cy="4544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281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D81CFD-CA74-45F2-9DAF-01B752EE31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TW_ColorPencils</Template>
  <TotalTime>283</TotalTime>
  <Words>1918</Words>
  <Application>Microsoft Office PowerPoint</Application>
  <PresentationFormat>On-screen Show (4:3)</PresentationFormat>
  <Paragraphs>395</Paragraphs>
  <Slides>38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38</vt:i4>
      </vt:variant>
    </vt:vector>
  </HeadingPairs>
  <TitlesOfParts>
    <vt:vector size="52" baseType="lpstr">
      <vt:lpstr>Thème Office</vt:lpstr>
      <vt:lpstr>1_Thème Office</vt:lpstr>
      <vt:lpstr>2_Thème Office</vt:lpstr>
      <vt:lpstr>3_Thème Office</vt:lpstr>
      <vt:lpstr>4_Thème Office</vt:lpstr>
      <vt:lpstr>5_Thème Office</vt:lpstr>
      <vt:lpstr>7_Thème Office</vt:lpstr>
      <vt:lpstr>8_Thème Office</vt:lpstr>
      <vt:lpstr>9_Thème Office</vt:lpstr>
      <vt:lpstr>10_Thème Office</vt:lpstr>
      <vt:lpstr>11_Thème Office</vt:lpstr>
      <vt:lpstr>12_Thème Office</vt:lpstr>
      <vt:lpstr>13_Thème Office</vt:lpstr>
      <vt:lpstr>14_Thème Office</vt:lpstr>
      <vt:lpstr>چشم انداز فناوری در آموزش  و یادگیری الکترونیکی 2012- 2017</vt:lpstr>
      <vt:lpstr>فهرست مطالب</vt:lpstr>
      <vt:lpstr>فهرست مطالب (2)</vt:lpstr>
      <vt:lpstr>معرفی گزارش</vt:lpstr>
      <vt:lpstr>PowerPoint Presentation</vt:lpstr>
      <vt:lpstr>رایانش ابری</vt:lpstr>
      <vt:lpstr>رایانش ابری</vt:lpstr>
      <vt:lpstr>محیط های همکارانه</vt:lpstr>
      <vt:lpstr>محیط های همکارانه</vt:lpstr>
      <vt:lpstr>کاربرد های سیار Mobile Apps</vt:lpstr>
      <vt:lpstr>کاربرد های سیار Mobile Apps</vt:lpstr>
      <vt:lpstr>شبکه سازی اجتماعی</vt:lpstr>
      <vt:lpstr>شبکه سازی اجتماعی</vt:lpstr>
      <vt:lpstr>PowerPoint Presentation</vt:lpstr>
      <vt:lpstr>واقعیت افزوده</vt:lpstr>
      <vt:lpstr>واقعیت افزوده</vt:lpstr>
      <vt:lpstr>تحلیلگر یادگیری</vt:lpstr>
      <vt:lpstr>تحلیلگر یادگیری</vt:lpstr>
      <vt:lpstr> MooCs دروس برخط و متن باز درحجم انبوه</vt:lpstr>
      <vt:lpstr>دروس برخط و متن باز درحجم انبوه</vt:lpstr>
      <vt:lpstr>محیط های یادگیری شخصی سازی شده</vt:lpstr>
      <vt:lpstr>محیط های یادگیری شخصی سازی شده</vt:lpstr>
      <vt:lpstr>PowerPoint Presentation</vt:lpstr>
      <vt:lpstr>هوش جمعی</vt:lpstr>
      <vt:lpstr>هوش جمعی</vt:lpstr>
      <vt:lpstr>اینترنت اشیا</vt:lpstr>
      <vt:lpstr>اینترنت اشیا</vt:lpstr>
      <vt:lpstr>واسط های کاربر طبیعی</vt:lpstr>
      <vt:lpstr>واسط های کاربر طبیعی</vt:lpstr>
      <vt:lpstr>فناوری پوشیدنی</vt:lpstr>
      <vt:lpstr>فناوری پوشیدنی</vt:lpstr>
      <vt:lpstr>PowerPoint Presentation</vt:lpstr>
      <vt:lpstr>ده روند برتر</vt:lpstr>
      <vt:lpstr>ده روند برتر ( ادامه )</vt:lpstr>
      <vt:lpstr>PowerPoint Presentation</vt:lpstr>
      <vt:lpstr>مهمترین چالش ها</vt:lpstr>
      <vt:lpstr>مهمترین چالش ها</vt:lpstr>
      <vt:lpstr>از توجهتان متشکرم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چشم انداز فناوری در آموزش  و یادگیری الکترونیکی 2012- 2017</dc:title>
  <dc:creator>طاهره</dc:creator>
  <cp:lastModifiedBy>طاهره</cp:lastModifiedBy>
  <cp:revision>45</cp:revision>
  <dcterms:created xsi:type="dcterms:W3CDTF">2013-04-15T19:39:10Z</dcterms:created>
  <dcterms:modified xsi:type="dcterms:W3CDTF">2013-04-17T03:41:31Z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TC103814939990</vt:lpwstr>
  </property>
</Properties>
</file>