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notesMasterIdLst>
    <p:notesMasterId r:id="rId19"/>
  </p:notesMasterIdLst>
  <p:sldIdLst>
    <p:sldId id="256" r:id="rId2"/>
    <p:sldId id="257" r:id="rId3"/>
    <p:sldId id="271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66" r:id="rId14"/>
    <p:sldId id="267" r:id="rId15"/>
    <p:sldId id="270" r:id="rId16"/>
    <p:sldId id="272" r:id="rId17"/>
    <p:sldId id="25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5520" autoAdjust="0"/>
  </p:normalViewPr>
  <p:slideViewPr>
    <p:cSldViewPr>
      <p:cViewPr varScale="1">
        <p:scale>
          <a:sx n="66" d="100"/>
          <a:sy n="66" d="100"/>
        </p:scale>
        <p:origin x="-8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8CBF77-9FED-42D0-9AA9-C5322A51E33B}" type="datetimeFigureOut">
              <a:rPr lang="en-US" smtClean="0"/>
              <a:t>12/16/2014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29C3B8-52F3-42F9-B414-D948F4D9883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14A8A-486C-498C-A4B2-9028391AC977}" type="datetime1">
              <a:rPr lang="en-US" smtClean="0"/>
              <a:t>12/16/2014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9C1EB-EB3A-4E36-A7CB-640EF288FA66}" type="datetime1">
              <a:rPr lang="en-US" smtClean="0"/>
              <a:t>12/16/2014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028D-3D37-4450-8C55-2A0E59797A89}" type="datetime1">
              <a:rPr lang="en-US" smtClean="0"/>
              <a:t>12/16/2014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D297C-F331-4B59-9010-C3F275C3F234}" type="datetime1">
              <a:rPr lang="en-US" smtClean="0"/>
              <a:t>12/16/2014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3F81-DCAD-4AC9-B659-E49BD06D7481}" type="datetime1">
              <a:rPr lang="en-US" smtClean="0"/>
              <a:t>12/16/2014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6731B-6F1E-4A5A-90A5-EB1FF21C9B9D}" type="datetime1">
              <a:rPr lang="en-US" smtClean="0"/>
              <a:t>12/16/2014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83C-5E93-46C5-ACFF-38D3EEEECA5F}" type="datetime1">
              <a:rPr lang="en-US" smtClean="0"/>
              <a:t>12/16/2014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5CF48-D23D-44CC-82F0-44927B3A258D}" type="datetime1">
              <a:rPr lang="en-US" smtClean="0"/>
              <a:t>12/16/2014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E7974-5245-4D09-85FF-BF421766BBCF}" type="datetime1">
              <a:rPr lang="en-US" smtClean="0"/>
              <a:t>12/16/2014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C8C6-BBDE-4711-B7FF-6BD10AC7C118}" type="datetime1">
              <a:rPr lang="en-US" smtClean="0"/>
              <a:t>12/16/2014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3A087-BB84-4F6B-B4F4-E3BD79B49BC4}" type="datetime1">
              <a:rPr lang="en-US" smtClean="0"/>
              <a:t>12/16/2014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AD4BD-CC18-47C7-9EDE-9DA903226626}" type="datetime1">
              <a:rPr lang="en-US" smtClean="0"/>
              <a:t>12/16/2014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C0E72-8604-4F74-99F7-16514162B4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B Titr" pitchFamily="2" charset="-78"/>
              </a:rPr>
              <a:t>زبان‌شناسی پیکره‌ای شناختی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005064"/>
            <a:ext cx="6560234" cy="1752600"/>
          </a:xfrm>
        </p:spPr>
        <p:txBody>
          <a:bodyPr/>
          <a:lstStyle/>
          <a:p>
            <a:pPr algn="ctr" rtl="1"/>
            <a:r>
              <a:rPr lang="fa-IR" dirty="0" smtClean="0">
                <a:cs typeface="B Zar" pitchFamily="2" charset="-78"/>
              </a:rPr>
              <a:t>رامین گلشائی</a:t>
            </a:r>
          </a:p>
          <a:p>
            <a:pPr algn="ctr"/>
            <a:r>
              <a:rPr lang="fa-IR" sz="2400" dirty="0" smtClean="0">
                <a:cs typeface="B Zar" pitchFamily="2" charset="-78"/>
              </a:rPr>
              <a:t>پژوهشگاه علوم و فناوری اطلاعات ایران</a:t>
            </a:r>
            <a:endParaRPr lang="en-US" sz="2400" dirty="0">
              <a:cs typeface="B Zar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>
                <a:cs typeface="B Zar" pitchFamily="2" charset="-78"/>
              </a:rPr>
              <a:t>پیکره‌ها و زبان‌شناسی شناختی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49552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>
                <a:solidFill>
                  <a:srgbClr val="FF0000"/>
                </a:solidFill>
                <a:cs typeface="B Zar" pitchFamily="2" charset="-78"/>
              </a:rPr>
              <a:t>فراگیری زبان 1 (ادامه) </a:t>
            </a:r>
          </a:p>
          <a:p>
            <a:pPr lvl="1" algn="r" rtl="1"/>
            <a:endParaRPr lang="fa-IR" sz="2400" dirty="0" smtClean="0">
              <a:cs typeface="B Zar" pitchFamily="2" charset="-78"/>
            </a:endParaRPr>
          </a:p>
          <a:p>
            <a:pPr lvl="1" algn="r" rtl="1"/>
            <a:r>
              <a:rPr lang="en-US" sz="2400" dirty="0" err="1" smtClean="0">
                <a:cs typeface="B Zar" pitchFamily="2" charset="-78"/>
              </a:rPr>
              <a:t>Saffran</a:t>
            </a:r>
            <a:r>
              <a:rPr lang="en-US" sz="2400" dirty="0" smtClean="0">
                <a:cs typeface="B Zar" pitchFamily="2" charset="-78"/>
              </a:rPr>
              <a:t> et al., (1996)</a:t>
            </a:r>
            <a:r>
              <a:rPr lang="fa-IR" sz="2400" dirty="0" smtClean="0">
                <a:cs typeface="B Zar" pitchFamily="2" charset="-78"/>
              </a:rPr>
              <a:t> </a:t>
            </a:r>
          </a:p>
          <a:p>
            <a:pPr lvl="1" algn="r" rtl="1"/>
            <a:r>
              <a:rPr lang="fa-IR" sz="2400" dirty="0" smtClean="0">
                <a:cs typeface="B Zar" pitchFamily="2" charset="-78"/>
              </a:rPr>
              <a:t>کودکان 8 ماهه 2 دقیقه در معرض شنود چهار ناکلمه قرار گرفتند.</a:t>
            </a:r>
          </a:p>
          <a:p>
            <a:pPr lvl="1" algn="r" rtl="1"/>
            <a:r>
              <a:rPr lang="fa-IR" sz="2400" dirty="0" smtClean="0">
                <a:cs typeface="B Zar" pitchFamily="2" charset="-78"/>
              </a:rPr>
              <a:t>آزمون:</a:t>
            </a:r>
          </a:p>
          <a:p>
            <a:pPr lvl="2" algn="r" rtl="1"/>
            <a:r>
              <a:rPr lang="fa-IR" sz="2000" dirty="0" smtClean="0">
                <a:cs typeface="B Zar" pitchFamily="2" charset="-78"/>
              </a:rPr>
              <a:t>موقعیت 1: شنود ناکلمه‌ها به صورت تصادفی</a:t>
            </a:r>
          </a:p>
          <a:p>
            <a:pPr lvl="2" algn="r" rtl="1"/>
            <a:r>
              <a:rPr lang="fa-IR" sz="2000" dirty="0" smtClean="0">
                <a:cs typeface="B Zar" pitchFamily="2" charset="-78"/>
              </a:rPr>
              <a:t>موقعیت 2: شنود هجاهای جداشده از ناکلمه‌ها به صورت </a:t>
            </a:r>
            <a:r>
              <a:rPr lang="fa-IR" sz="2000" dirty="0" smtClean="0">
                <a:cs typeface="B Zar" pitchFamily="2" charset="-78"/>
              </a:rPr>
              <a:t>تصادفی</a:t>
            </a:r>
            <a:endParaRPr lang="en-US" sz="2000" dirty="0" smtClean="0">
              <a:cs typeface="B Zar" pitchFamily="2" charset="-78"/>
            </a:endParaRPr>
          </a:p>
          <a:p>
            <a:pPr lvl="2" algn="r" rtl="1"/>
            <a:endParaRPr lang="en-US" sz="2000" dirty="0" smtClean="0">
              <a:cs typeface="B Zar" pitchFamily="2" charset="-78"/>
            </a:endParaRPr>
          </a:p>
          <a:p>
            <a:pPr marL="228600" lvl="2" algn="l" rtl="0">
              <a:buNone/>
            </a:pPr>
            <a:r>
              <a:rPr lang="fa-IR" sz="2000" dirty="0" smtClean="0">
                <a:cs typeface="B Zar" pitchFamily="2" charset="-78"/>
              </a:rPr>
              <a:t>موقعیت 1		</a:t>
            </a:r>
            <a:r>
              <a:rPr lang="en-US" sz="2000" dirty="0" smtClean="0">
                <a:cs typeface="B Zar" pitchFamily="2" charset="-78"/>
              </a:rPr>
              <a:t>[</a:t>
            </a:r>
            <a:r>
              <a:rPr lang="en-US" sz="2000" dirty="0" smtClean="0">
                <a:solidFill>
                  <a:srgbClr val="00B050"/>
                </a:solidFill>
                <a:cs typeface="B Zar" pitchFamily="2" charset="-78"/>
              </a:rPr>
              <a:t>bi-</a:t>
            </a:r>
            <a:r>
              <a:rPr lang="en-US" sz="2000" dirty="0" err="1" smtClean="0">
                <a:solidFill>
                  <a:srgbClr val="00B050"/>
                </a:solidFill>
                <a:cs typeface="B Zar" pitchFamily="2" charset="-78"/>
              </a:rPr>
              <a:t>da</a:t>
            </a:r>
            <a:r>
              <a:rPr lang="en-US" sz="2000" dirty="0" smtClean="0">
                <a:solidFill>
                  <a:srgbClr val="00B050"/>
                </a:solidFill>
                <a:cs typeface="B Zar" pitchFamily="2" charset="-78"/>
              </a:rPr>
              <a:t>-</a:t>
            </a:r>
            <a:r>
              <a:rPr lang="en-US" sz="2000" dirty="0" err="1" smtClean="0">
                <a:solidFill>
                  <a:srgbClr val="00B050"/>
                </a:solidFill>
                <a:cs typeface="B Zar" pitchFamily="2" charset="-78"/>
              </a:rPr>
              <a:t>ku</a:t>
            </a:r>
            <a:r>
              <a:rPr lang="en-US" sz="2000" dirty="0" smtClean="0">
                <a:cs typeface="B Zar" pitchFamily="2" charset="-78"/>
              </a:rPr>
              <a:t>] – [</a:t>
            </a:r>
            <a:r>
              <a:rPr lang="en-US" sz="2000" dirty="0" err="1" smtClean="0">
                <a:solidFill>
                  <a:srgbClr val="00B0F0"/>
                </a:solidFill>
                <a:cs typeface="B Zar" pitchFamily="2" charset="-78"/>
              </a:rPr>
              <a:t>tu</a:t>
            </a:r>
            <a:r>
              <a:rPr lang="en-US" sz="2000" dirty="0" smtClean="0">
                <a:solidFill>
                  <a:srgbClr val="00B0F0"/>
                </a:solidFill>
                <a:cs typeface="B Zar" pitchFamily="2" charset="-78"/>
              </a:rPr>
              <a:t>-pi-</a:t>
            </a:r>
            <a:r>
              <a:rPr lang="en-US" sz="2000" dirty="0" err="1" smtClean="0">
                <a:solidFill>
                  <a:srgbClr val="00B0F0"/>
                </a:solidFill>
                <a:cs typeface="B Zar" pitchFamily="2" charset="-78"/>
              </a:rPr>
              <a:t>ro</a:t>
            </a:r>
            <a:r>
              <a:rPr lang="en-US" sz="2000" dirty="0" smtClean="0">
                <a:cs typeface="B Zar" pitchFamily="2" charset="-78"/>
              </a:rPr>
              <a:t>] – [ </a:t>
            </a:r>
            <a:r>
              <a:rPr lang="en-US" sz="2000" dirty="0" smtClean="0">
                <a:solidFill>
                  <a:srgbClr val="7030A0"/>
                </a:solidFill>
                <a:cs typeface="B Zar" pitchFamily="2" charset="-78"/>
              </a:rPr>
              <a:t>pa-do-</a:t>
            </a:r>
            <a:r>
              <a:rPr lang="en-US" sz="2000" dirty="0" err="1" smtClean="0">
                <a:solidFill>
                  <a:srgbClr val="7030A0"/>
                </a:solidFill>
                <a:cs typeface="B Zar" pitchFamily="2" charset="-78"/>
              </a:rPr>
              <a:t>ti</a:t>
            </a:r>
            <a:r>
              <a:rPr lang="en-US" sz="2000" dirty="0" smtClean="0">
                <a:cs typeface="B Zar" pitchFamily="2" charset="-78"/>
              </a:rPr>
              <a:t>] - … </a:t>
            </a:r>
          </a:p>
          <a:p>
            <a:pPr marL="228600" lvl="2" algn="l" rtl="0">
              <a:buNone/>
            </a:pPr>
            <a:r>
              <a:rPr lang="fa-IR" sz="2000" dirty="0" smtClean="0">
                <a:cs typeface="B Zar" pitchFamily="2" charset="-78"/>
              </a:rPr>
              <a:t>موقیعت 2		</a:t>
            </a:r>
            <a:r>
              <a:rPr lang="en-US" sz="2000" dirty="0" err="1" smtClean="0">
                <a:solidFill>
                  <a:srgbClr val="00B0F0"/>
                </a:solidFill>
                <a:cs typeface="B Zar" pitchFamily="2" charset="-78"/>
              </a:rPr>
              <a:t>ro</a:t>
            </a:r>
            <a:r>
              <a:rPr lang="en-US" sz="2000" dirty="0" smtClean="0">
                <a:cs typeface="B Zar" pitchFamily="2" charset="-78"/>
              </a:rPr>
              <a:t>-</a:t>
            </a:r>
            <a:r>
              <a:rPr lang="en-US" sz="2000" dirty="0" smtClean="0">
                <a:solidFill>
                  <a:srgbClr val="7030A0"/>
                </a:solidFill>
                <a:cs typeface="B Zar" pitchFamily="2" charset="-78"/>
              </a:rPr>
              <a:t>pa</a:t>
            </a:r>
            <a:r>
              <a:rPr lang="en-US" sz="2000" dirty="0" smtClean="0">
                <a:cs typeface="B Zar" pitchFamily="2" charset="-78"/>
              </a:rPr>
              <a:t>-</a:t>
            </a:r>
            <a:r>
              <a:rPr lang="en-US" sz="2000" dirty="0" err="1" smtClean="0">
                <a:solidFill>
                  <a:srgbClr val="00B050"/>
                </a:solidFill>
                <a:cs typeface="B Zar" pitchFamily="2" charset="-78"/>
              </a:rPr>
              <a:t>ku</a:t>
            </a:r>
            <a:r>
              <a:rPr lang="en-US" sz="2000" dirty="0" smtClean="0">
                <a:cs typeface="B Zar" pitchFamily="2" charset="-78"/>
              </a:rPr>
              <a:t>-</a:t>
            </a:r>
            <a:r>
              <a:rPr lang="en-US" sz="2000" dirty="0" smtClean="0">
                <a:solidFill>
                  <a:srgbClr val="00B0F0"/>
                </a:solidFill>
                <a:cs typeface="B Zar" pitchFamily="2" charset="-78"/>
              </a:rPr>
              <a:t>pi</a:t>
            </a:r>
            <a:r>
              <a:rPr lang="en-US" sz="2000" dirty="0" smtClean="0">
                <a:cs typeface="B Zar" pitchFamily="2" charset="-78"/>
              </a:rPr>
              <a:t>-</a:t>
            </a:r>
            <a:r>
              <a:rPr lang="en-US" sz="2000" dirty="0" smtClean="0">
                <a:solidFill>
                  <a:srgbClr val="7030A0"/>
                </a:solidFill>
                <a:cs typeface="B Zar" pitchFamily="2" charset="-78"/>
              </a:rPr>
              <a:t>do</a:t>
            </a:r>
            <a:r>
              <a:rPr lang="en-US" sz="2000" dirty="0" smtClean="0">
                <a:cs typeface="B Zar" pitchFamily="2" charset="-78"/>
              </a:rPr>
              <a:t>-</a:t>
            </a:r>
            <a:r>
              <a:rPr lang="en-US" sz="2000" dirty="0" err="1" smtClean="0">
                <a:solidFill>
                  <a:srgbClr val="00B050"/>
                </a:solidFill>
                <a:cs typeface="B Zar" pitchFamily="2" charset="-78"/>
              </a:rPr>
              <a:t>da</a:t>
            </a:r>
            <a:r>
              <a:rPr lang="en-US" sz="2000" dirty="0" smtClean="0">
                <a:cs typeface="B Zar" pitchFamily="2" charset="-78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cs typeface="B Zar" pitchFamily="2" charset="-78"/>
              </a:rPr>
              <a:t>tu</a:t>
            </a:r>
            <a:r>
              <a:rPr lang="en-US" sz="2000" dirty="0" smtClean="0">
                <a:cs typeface="B Zar" pitchFamily="2" charset="-78"/>
              </a:rPr>
              <a:t>-</a:t>
            </a:r>
            <a:r>
              <a:rPr lang="en-US" sz="2000" dirty="0" err="1" smtClean="0">
                <a:solidFill>
                  <a:srgbClr val="00B050"/>
                </a:solidFill>
                <a:cs typeface="B Zar" pitchFamily="2" charset="-78"/>
              </a:rPr>
              <a:t>ku</a:t>
            </a:r>
            <a:r>
              <a:rPr lang="en-US" sz="2000" dirty="0" smtClean="0">
                <a:cs typeface="B Zar" pitchFamily="2" charset="-78"/>
              </a:rPr>
              <a:t>-go-</a:t>
            </a:r>
            <a:r>
              <a:rPr lang="en-US" sz="2000" dirty="0" err="1" smtClean="0">
                <a:solidFill>
                  <a:srgbClr val="00B0F0"/>
                </a:solidFill>
                <a:cs typeface="B Zar" pitchFamily="2" charset="-78"/>
              </a:rPr>
              <a:t>ro</a:t>
            </a:r>
            <a:r>
              <a:rPr lang="en-US" sz="2000" dirty="0" smtClean="0">
                <a:cs typeface="B Zar" pitchFamily="2" charset="-78"/>
              </a:rPr>
              <a:t>-</a:t>
            </a:r>
            <a:r>
              <a:rPr lang="en-US" sz="2000" dirty="0" err="1" smtClean="0">
                <a:cs typeface="B Zar" pitchFamily="2" charset="-78"/>
              </a:rPr>
              <a:t>bu</a:t>
            </a:r>
            <a:r>
              <a:rPr lang="en-US" sz="2000" dirty="0" smtClean="0">
                <a:cs typeface="B Zar" pitchFamily="2" charset="-78"/>
              </a:rPr>
              <a:t>-…</a:t>
            </a:r>
            <a:endParaRPr lang="en-US" sz="2000" dirty="0">
              <a:cs typeface="B Zar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2276872"/>
            <a:ext cx="82843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tu</a:t>
            </a:r>
            <a:r>
              <a:rPr lang="en-US" dirty="0" err="1" smtClean="0"/>
              <a:t>pi</a:t>
            </a:r>
            <a:r>
              <a:rPr lang="en-US" dirty="0" err="1" smtClean="0">
                <a:solidFill>
                  <a:srgbClr val="FF0000"/>
                </a:solidFill>
              </a:rPr>
              <a:t>ro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2708920"/>
            <a:ext cx="82105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go</a:t>
            </a:r>
            <a:r>
              <a:rPr lang="en-US" dirty="0" err="1" smtClean="0"/>
              <a:t>la</a:t>
            </a:r>
            <a:r>
              <a:rPr lang="en-US" dirty="0" err="1" smtClean="0">
                <a:solidFill>
                  <a:srgbClr val="FF0000"/>
                </a:solidFill>
              </a:rPr>
              <a:t>bu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9592" y="3140968"/>
            <a:ext cx="84212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bi</a:t>
            </a:r>
            <a:r>
              <a:rPr lang="en-US" dirty="0" err="1" smtClean="0"/>
              <a:t>da</a:t>
            </a:r>
            <a:r>
              <a:rPr lang="en-US" dirty="0" err="1" smtClean="0">
                <a:solidFill>
                  <a:srgbClr val="FF0000"/>
                </a:solidFill>
              </a:rPr>
              <a:t>ku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592" y="3573016"/>
            <a:ext cx="86409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pa</a:t>
            </a:r>
            <a:r>
              <a:rPr lang="en-US" dirty="0" err="1" smtClean="0"/>
              <a:t>do</a:t>
            </a:r>
            <a:r>
              <a:rPr lang="en-US" dirty="0" err="1" smtClean="0">
                <a:solidFill>
                  <a:srgbClr val="FF0000"/>
                </a:solidFill>
              </a:rPr>
              <a:t>ti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733256"/>
            <a:ext cx="8424936" cy="549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  <p:bldP spid="7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>
                <a:cs typeface="B Zar" pitchFamily="2" charset="-78"/>
              </a:rPr>
              <a:t>پیکره‌ها و زبان‌شناسی شناختی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47800"/>
            <a:ext cx="8610160" cy="5410200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>
                <a:solidFill>
                  <a:srgbClr val="FF0000"/>
                </a:solidFill>
                <a:cs typeface="B Zar" pitchFamily="2" charset="-78"/>
              </a:rPr>
              <a:t>فراگیری زبان 2 </a:t>
            </a:r>
          </a:p>
          <a:p>
            <a:pPr lvl="1" algn="r" rtl="1"/>
            <a:r>
              <a:rPr lang="fa-IR" sz="2000" dirty="0" smtClean="0">
                <a:cs typeface="B Zar" pitchFamily="2" charset="-78"/>
              </a:rPr>
              <a:t>فرضیة «فقر محرک»، بنیادی‌ترین فرضیة زبان‌شناسی زایشی در فراگیری زبان</a:t>
            </a:r>
            <a:r>
              <a:rPr lang="en-US" sz="1800" dirty="0" smtClean="0">
                <a:cs typeface="B Zar" pitchFamily="2" charset="-78"/>
              </a:rPr>
              <a:t/>
            </a:r>
            <a:br>
              <a:rPr lang="en-US" sz="1800" dirty="0" smtClean="0">
                <a:cs typeface="B Zar" pitchFamily="2" charset="-78"/>
              </a:rPr>
            </a:br>
            <a:r>
              <a:rPr lang="en-US" sz="1800" dirty="0" smtClean="0">
                <a:cs typeface="B Zar" pitchFamily="2" charset="-78"/>
              </a:rPr>
              <a:t>Poverty of stimulus (Chomsky,  1980)</a:t>
            </a:r>
            <a:endParaRPr lang="fa-IR" sz="1800" dirty="0" smtClean="0">
              <a:cs typeface="B Zar" pitchFamily="2" charset="-78"/>
            </a:endParaRPr>
          </a:p>
          <a:p>
            <a:pPr lvl="1" algn="r" rtl="1"/>
            <a:r>
              <a:rPr lang="fa-IR" sz="2000" dirty="0" smtClean="0">
                <a:cs typeface="B Zar" pitchFamily="2" charset="-78"/>
              </a:rPr>
              <a:t>فرضیة «فقر محرک»: داده‌های محیطی غنای لازم برای شکل‌دهی به دانش دستور زبان را ندارد.</a:t>
            </a:r>
          </a:p>
          <a:p>
            <a:pPr lvl="1" algn="l" rtl="0">
              <a:buNone/>
            </a:pPr>
            <a:r>
              <a:rPr lang="en-US" sz="1800" dirty="0" smtClean="0">
                <a:cs typeface="B Zar" pitchFamily="2" charset="-78"/>
              </a:rPr>
              <a:t>1) The man </a:t>
            </a:r>
            <a:r>
              <a:rPr lang="en-US" sz="1800" dirty="0" smtClean="0">
                <a:solidFill>
                  <a:srgbClr val="FF0000"/>
                </a:solidFill>
                <a:cs typeface="B Zar" pitchFamily="2" charset="-78"/>
              </a:rPr>
              <a:t>is</a:t>
            </a:r>
            <a:r>
              <a:rPr lang="en-US" sz="1800" dirty="0" smtClean="0">
                <a:cs typeface="B Zar" pitchFamily="2" charset="-78"/>
              </a:rPr>
              <a:t> tall	  </a:t>
            </a:r>
            <a:r>
              <a:rPr lang="en-US" sz="1800" dirty="0" smtClean="0">
                <a:cs typeface="B Zar" pitchFamily="2" charset="-78"/>
                <a:sym typeface="Wingdings" pitchFamily="2" charset="2"/>
              </a:rPr>
              <a:t></a:t>
            </a:r>
            <a:r>
              <a:rPr lang="en-US" sz="1800" dirty="0" smtClean="0">
                <a:cs typeface="B Zar" pitchFamily="2" charset="-78"/>
              </a:rPr>
              <a:t>	</a:t>
            </a:r>
            <a:r>
              <a:rPr lang="en-US" sz="1800" dirty="0" smtClean="0">
                <a:solidFill>
                  <a:srgbClr val="FF0000"/>
                </a:solidFill>
                <a:cs typeface="B Zar" pitchFamily="2" charset="-78"/>
              </a:rPr>
              <a:t>Is</a:t>
            </a:r>
            <a:r>
              <a:rPr lang="en-US" sz="1800" dirty="0" smtClean="0">
                <a:cs typeface="B Zar" pitchFamily="2" charset="-78"/>
              </a:rPr>
              <a:t> the man tall?</a:t>
            </a:r>
          </a:p>
          <a:p>
            <a:pPr lvl="1" algn="l" rtl="0">
              <a:buNone/>
            </a:pPr>
            <a:r>
              <a:rPr lang="en-US" sz="1800" dirty="0" smtClean="0">
                <a:cs typeface="B Zar" pitchFamily="2" charset="-78"/>
              </a:rPr>
              <a:t>2</a:t>
            </a:r>
            <a:r>
              <a:rPr lang="en-US" sz="1800" dirty="0" smtClean="0">
                <a:cs typeface="B Zar" pitchFamily="2" charset="-78"/>
              </a:rPr>
              <a:t>) The man who </a:t>
            </a:r>
            <a:r>
              <a:rPr lang="en-US" sz="1800" dirty="0" smtClean="0">
                <a:solidFill>
                  <a:srgbClr val="FF0000"/>
                </a:solidFill>
                <a:cs typeface="B Zar" pitchFamily="2" charset="-78"/>
              </a:rPr>
              <a:t>is</a:t>
            </a:r>
            <a:r>
              <a:rPr lang="en-US" sz="1800" dirty="0" smtClean="0">
                <a:cs typeface="B Zar" pitchFamily="2" charset="-78"/>
              </a:rPr>
              <a:t> hungry </a:t>
            </a:r>
            <a:r>
              <a:rPr lang="en-US" sz="1800" dirty="0" smtClean="0">
                <a:solidFill>
                  <a:srgbClr val="FF0000"/>
                </a:solidFill>
                <a:cs typeface="B Zar" pitchFamily="2" charset="-78"/>
              </a:rPr>
              <a:t>is</a:t>
            </a:r>
            <a:r>
              <a:rPr lang="en-US" sz="1800" dirty="0" smtClean="0">
                <a:cs typeface="B Zar" pitchFamily="2" charset="-78"/>
              </a:rPr>
              <a:t> ordering dinner</a:t>
            </a:r>
            <a:r>
              <a:rPr lang="en-US" sz="1800" dirty="0" smtClean="0">
                <a:cs typeface="B Zar" pitchFamily="2" charset="-78"/>
              </a:rPr>
              <a:t>.</a:t>
            </a:r>
          </a:p>
          <a:p>
            <a:pPr lvl="1" algn="l">
              <a:buNone/>
            </a:pPr>
            <a:r>
              <a:rPr lang="en-US" sz="1800" dirty="0" smtClean="0">
                <a:cs typeface="B Zar" pitchFamily="2" charset="-78"/>
              </a:rPr>
              <a:t>		</a:t>
            </a:r>
            <a:endParaRPr lang="en-US" sz="1800" dirty="0" smtClean="0">
              <a:cs typeface="B Zar" pitchFamily="2" charset="-78"/>
            </a:endParaRPr>
          </a:p>
          <a:p>
            <a:pPr lvl="1" algn="l" rtl="0">
              <a:buNone/>
            </a:pPr>
            <a:r>
              <a:rPr lang="en-US" sz="1800" dirty="0" smtClean="0">
                <a:cs typeface="B Zar" pitchFamily="2" charset="-78"/>
              </a:rPr>
              <a:t>Q2)	</a:t>
            </a:r>
            <a:r>
              <a:rPr lang="en-US" sz="1800" dirty="0" smtClean="0">
                <a:solidFill>
                  <a:srgbClr val="FF0000"/>
                </a:solidFill>
                <a:cs typeface="B Zar" pitchFamily="2" charset="-78"/>
              </a:rPr>
              <a:t>Is</a:t>
            </a:r>
            <a:r>
              <a:rPr lang="en-US" sz="1800" dirty="0" smtClean="0">
                <a:cs typeface="B Zar" pitchFamily="2" charset="-78"/>
              </a:rPr>
              <a:t> the man who </a:t>
            </a:r>
            <a:r>
              <a:rPr lang="en-US" sz="1800" dirty="0" smtClean="0">
                <a:solidFill>
                  <a:srgbClr val="FF0000"/>
                </a:solidFill>
                <a:cs typeface="B Zar" pitchFamily="2" charset="-78"/>
              </a:rPr>
              <a:t>is</a:t>
            </a:r>
            <a:r>
              <a:rPr lang="en-US" sz="1800" dirty="0" smtClean="0">
                <a:cs typeface="B Zar" pitchFamily="2" charset="-78"/>
              </a:rPr>
              <a:t> hungry      ordering dinner?		</a:t>
            </a:r>
            <a:endParaRPr lang="en-US" sz="1800" dirty="0" smtClean="0">
              <a:cs typeface="B Zar" pitchFamily="2" charset="-78"/>
            </a:endParaRPr>
          </a:p>
          <a:p>
            <a:pPr lvl="1" algn="r" rtl="1"/>
            <a:endParaRPr lang="fa-IR" sz="1800" dirty="0" smtClean="0">
              <a:cs typeface="B Zar" pitchFamily="2" charset="-78"/>
            </a:endParaRPr>
          </a:p>
          <a:p>
            <a:pPr lvl="1" algn="r" rtl="1"/>
            <a:r>
              <a:rPr lang="fa-IR" sz="2000" dirty="0" smtClean="0">
                <a:cs typeface="B Zar" pitchFamily="2" charset="-78"/>
              </a:rPr>
              <a:t>شواهد جدید در اتکای کودک به اطلاعات آماری غیرمستقیم </a:t>
            </a:r>
            <a:r>
              <a:rPr lang="en-US" sz="1400" dirty="0" smtClean="0">
                <a:cs typeface="B Zar" pitchFamily="2" charset="-78"/>
              </a:rPr>
              <a:t>(</a:t>
            </a:r>
            <a:r>
              <a:rPr lang="en-US" sz="1400" dirty="0" err="1" smtClean="0">
                <a:cs typeface="B Zar" pitchFamily="2" charset="-78"/>
              </a:rPr>
              <a:t>Reali</a:t>
            </a:r>
            <a:r>
              <a:rPr lang="en-US" sz="1400" dirty="0" smtClean="0">
                <a:cs typeface="B Zar" pitchFamily="2" charset="-78"/>
              </a:rPr>
              <a:t> &amp; Christiansen, 2005)</a:t>
            </a:r>
            <a:endParaRPr lang="fa-IR" sz="1400" dirty="0" smtClean="0">
              <a:cs typeface="B Zar" pitchFamily="2" charset="-78"/>
            </a:endParaRPr>
          </a:p>
          <a:p>
            <a:pPr lvl="1" algn="r" rtl="1"/>
            <a:r>
              <a:rPr lang="fa-IR" sz="1800" dirty="0" smtClean="0">
                <a:cs typeface="B Zar" pitchFamily="2" charset="-78"/>
              </a:rPr>
              <a:t>آموزش یک مدل آماری دو نگاشتی </a:t>
            </a:r>
            <a:r>
              <a:rPr lang="en-US" sz="1800" dirty="0" smtClean="0">
                <a:cs typeface="B Zar" pitchFamily="2" charset="-78"/>
              </a:rPr>
              <a:t>(bigram)</a:t>
            </a:r>
            <a:r>
              <a:rPr lang="fa-IR" sz="1800" dirty="0" smtClean="0">
                <a:cs typeface="B Zar" pitchFamily="2" charset="-78"/>
              </a:rPr>
              <a:t> و سه‌نگاشتی </a:t>
            </a:r>
            <a:r>
              <a:rPr lang="en-US" sz="1800" dirty="0" smtClean="0">
                <a:cs typeface="B Zar" pitchFamily="2" charset="-78"/>
              </a:rPr>
              <a:t>(trigram)</a:t>
            </a:r>
            <a:r>
              <a:rPr lang="fa-IR" sz="1800" dirty="0" smtClean="0">
                <a:cs typeface="B Zar" pitchFamily="2" charset="-78"/>
              </a:rPr>
              <a:t> بر روی پیکرة </a:t>
            </a:r>
            <a:r>
              <a:rPr lang="en-US" sz="1800" dirty="0" smtClean="0">
                <a:cs typeface="B Zar" pitchFamily="2" charset="-78"/>
              </a:rPr>
              <a:t>Bernstein-</a:t>
            </a:r>
            <a:r>
              <a:rPr lang="en-US" sz="1800" dirty="0" err="1" smtClean="0">
                <a:cs typeface="B Zar" pitchFamily="2" charset="-78"/>
              </a:rPr>
              <a:t>Ratner</a:t>
            </a:r>
            <a:r>
              <a:rPr lang="en-US" sz="1800" dirty="0" smtClean="0">
                <a:cs typeface="B Zar" pitchFamily="2" charset="-78"/>
              </a:rPr>
              <a:t> (1984) </a:t>
            </a:r>
            <a:r>
              <a:rPr lang="fa-IR" sz="1800" dirty="0" smtClean="0">
                <a:cs typeface="B Zar" pitchFamily="2" charset="-78"/>
              </a:rPr>
              <a:t> (گفتار ضبظ‌شدة 9 مادر خطاب به کودکان 13-22 ماهه در بازة زمانی 4 تا 5 ماه)</a:t>
            </a:r>
          </a:p>
          <a:p>
            <a:pPr lvl="1" algn="r" rtl="1"/>
            <a:r>
              <a:rPr lang="fa-IR" sz="1800" dirty="0" smtClean="0">
                <a:cs typeface="B Zar" pitchFamily="2" charset="-78"/>
              </a:rPr>
              <a:t>آزمون نتایج بر روی جملات سوالی ساخته‌شده از داده‌های پیکره و داده‌های دیگر.</a:t>
            </a:r>
            <a:endParaRPr lang="en-US" sz="1800" dirty="0">
              <a:cs typeface="B Zar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5318" y="3670233"/>
            <a:ext cx="20810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1400" dirty="0" smtClean="0">
                <a:cs typeface="B Zar" pitchFamily="2" charset="-78"/>
              </a:rPr>
              <a:t>کمتر از 1٪ داده‌ها در </a:t>
            </a:r>
            <a:r>
              <a:rPr lang="en-US" sz="1400" dirty="0" smtClean="0">
                <a:cs typeface="B Zar" pitchFamily="2" charset="-78"/>
              </a:rPr>
              <a:t>CHILDES</a:t>
            </a:r>
            <a:r>
              <a:rPr lang="fa-IR" sz="1400" dirty="0" smtClean="0">
                <a:cs typeface="B Zar" pitchFamily="2" charset="-78"/>
              </a:rPr>
              <a:t> </a:t>
            </a:r>
            <a:br>
              <a:rPr lang="fa-IR" sz="1400" dirty="0" smtClean="0">
                <a:cs typeface="B Zar" pitchFamily="2" charset="-78"/>
              </a:rPr>
            </a:br>
            <a:r>
              <a:rPr lang="fa-IR" sz="1400" dirty="0" smtClean="0">
                <a:cs typeface="B Zar" pitchFamily="2" charset="-78"/>
              </a:rPr>
              <a:t>(پیکره گفتار کودکان)</a:t>
            </a:r>
            <a:endParaRPr lang="en-US" sz="1400" dirty="0"/>
          </a:p>
        </p:txBody>
      </p:sp>
      <p:sp>
        <p:nvSpPr>
          <p:cNvPr id="6" name="Oval 5"/>
          <p:cNvSpPr/>
          <p:nvPr/>
        </p:nvSpPr>
        <p:spPr>
          <a:xfrm>
            <a:off x="3253522" y="3350566"/>
            <a:ext cx="288032" cy="288032"/>
          </a:xfrm>
          <a:prstGeom prst="ellipse">
            <a:avLst/>
          </a:prstGeom>
          <a:noFill/>
          <a:ln w="952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993308"/>
            <a:ext cx="2232248" cy="242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6281340"/>
            <a:ext cx="3312368" cy="244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2906071" y="5921300"/>
            <a:ext cx="7906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1600" dirty="0" smtClean="0">
                <a:cs typeface="B Zar" pitchFamily="2" charset="-78"/>
              </a:rPr>
              <a:t>دونگاشتی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3755739" y="6209332"/>
            <a:ext cx="8050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1600" dirty="0" smtClean="0">
                <a:cs typeface="B Zar" pitchFamily="2" charset="-78"/>
              </a:rPr>
              <a:t>سه‌نگاشتی</a:t>
            </a:r>
            <a:endParaRPr lang="en-US" sz="1600" dirty="0"/>
          </a:p>
        </p:txBody>
      </p:sp>
      <p:sp>
        <p:nvSpPr>
          <p:cNvPr id="17" name="Oval 16"/>
          <p:cNvSpPr/>
          <p:nvPr/>
        </p:nvSpPr>
        <p:spPr>
          <a:xfrm>
            <a:off x="3635896" y="4005064"/>
            <a:ext cx="288032" cy="288032"/>
          </a:xfrm>
          <a:prstGeom prst="ellipse">
            <a:avLst/>
          </a:prstGeom>
          <a:noFill/>
          <a:ln w="952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8" name="Curved Down Arrow 17"/>
          <p:cNvSpPr/>
          <p:nvPr/>
        </p:nvSpPr>
        <p:spPr>
          <a:xfrm flipH="1">
            <a:off x="1187624" y="3645024"/>
            <a:ext cx="2448272" cy="360040"/>
          </a:xfrm>
          <a:prstGeom prst="curvedDownArrow">
            <a:avLst>
              <a:gd name="adj1" fmla="val 2611"/>
              <a:gd name="adj2" fmla="val 118777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  <p:bldP spid="8" grpId="0"/>
      <p:bldP spid="6" grpId="0" animBg="1"/>
      <p:bldP spid="14" grpId="0"/>
      <p:bldP spid="15" grpId="0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>
                <a:cs typeface="B Zar" pitchFamily="2" charset="-78"/>
              </a:rPr>
              <a:t>پیکره‌ها و زبان‌شناسی شناختی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47800"/>
            <a:ext cx="8610160" cy="5149552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>
                <a:solidFill>
                  <a:srgbClr val="FF0000"/>
                </a:solidFill>
                <a:cs typeface="B Zar" pitchFamily="2" charset="-78"/>
              </a:rPr>
              <a:t>فراگیری زبان 2 (ادامه)</a:t>
            </a:r>
          </a:p>
          <a:p>
            <a:pPr lvl="1" algn="r" rtl="1"/>
            <a:endParaRPr lang="en-US" sz="1800" dirty="0">
              <a:cs typeface="B Zar" pitchFamily="2" charset="-78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636912"/>
            <a:ext cx="593900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1691680" y="1772816"/>
            <a:ext cx="277492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cs typeface="B Zar" pitchFamily="2" charset="-78"/>
              </a:rPr>
              <a:t>(</a:t>
            </a:r>
            <a:r>
              <a:rPr lang="en-US" dirty="0" err="1" smtClean="0">
                <a:cs typeface="B Zar" pitchFamily="2" charset="-78"/>
              </a:rPr>
              <a:t>Reali</a:t>
            </a:r>
            <a:r>
              <a:rPr lang="en-US" dirty="0" smtClean="0">
                <a:cs typeface="B Zar" pitchFamily="2" charset="-78"/>
              </a:rPr>
              <a:t> &amp; Christiansen, 2005)</a:t>
            </a:r>
            <a:endParaRPr lang="fa-IR" dirty="0"/>
          </a:p>
        </p:txBody>
      </p:sp>
      <p:sp>
        <p:nvSpPr>
          <p:cNvPr id="18" name="TextBox 17"/>
          <p:cNvSpPr txBox="1"/>
          <p:nvPr/>
        </p:nvSpPr>
        <p:spPr>
          <a:xfrm>
            <a:off x="1403648" y="5157192"/>
            <a:ext cx="636037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 smtClean="0">
                <a:cs typeface="B Zar" pitchFamily="2" charset="-78"/>
              </a:rPr>
              <a:t>- 96٪ تعداد جملات دستوری که به‌درستی دستوری تشخیص داده‌ شده‌اند (ستون‌های سفید)</a:t>
            </a:r>
          </a:p>
          <a:p>
            <a:pPr algn="r" rtl="1"/>
            <a:r>
              <a:rPr lang="fa-IR" dirty="0" smtClean="0">
                <a:cs typeface="B Zar" pitchFamily="2" charset="-78"/>
              </a:rPr>
              <a:t>- 4٪ تعداد جملات غیردستوری که به‌اشتباه دستوری تشخیص داده شده‌اند (ستون‌های تیره)</a:t>
            </a:r>
            <a:endParaRPr lang="fa-I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>
                <a:cs typeface="B Zar" pitchFamily="2" charset="-78"/>
              </a:rPr>
              <a:t>پیکره‌ها و زبان‌شناسی شناختی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47800"/>
            <a:ext cx="8466144" cy="5149552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>
                <a:solidFill>
                  <a:srgbClr val="FF0000"/>
                </a:solidFill>
                <a:cs typeface="B Zar" pitchFamily="2" charset="-78"/>
              </a:rPr>
              <a:t>معنی‌شناسی شناختی 1</a:t>
            </a:r>
          </a:p>
          <a:p>
            <a:pPr lvl="1" algn="r" rtl="1"/>
            <a:r>
              <a:rPr lang="en-US" sz="2000" dirty="0" smtClean="0">
                <a:cs typeface="B Zar" pitchFamily="2" charset="-78"/>
              </a:rPr>
              <a:t>Golshaie &amp; </a:t>
            </a:r>
            <a:r>
              <a:rPr lang="en-US" sz="2000" dirty="0" err="1" smtClean="0">
                <a:cs typeface="B Zar" pitchFamily="2" charset="-78"/>
              </a:rPr>
              <a:t>Golfam</a:t>
            </a:r>
            <a:r>
              <a:rPr lang="en-US" sz="2000" dirty="0" smtClean="0">
                <a:cs typeface="B Zar" pitchFamily="2" charset="-78"/>
              </a:rPr>
              <a:t> (in press)</a:t>
            </a:r>
            <a:endParaRPr lang="fa-IR" sz="2000" dirty="0" smtClean="0">
              <a:cs typeface="B Zar" pitchFamily="2" charset="-78"/>
            </a:endParaRPr>
          </a:p>
          <a:p>
            <a:pPr lvl="1" algn="r" rtl="1"/>
            <a:r>
              <a:rPr lang="fa-IR" sz="2000" dirty="0" smtClean="0">
                <a:cs typeface="B Zar" pitchFamily="2" charset="-78"/>
              </a:rPr>
              <a:t>بررسی تاثیر بسامد کاربرد بر قدرت برانگیختگی استعاره‌های مفهومی در زبان فارسی</a:t>
            </a:r>
          </a:p>
          <a:p>
            <a:pPr lvl="1" algn="r" rtl="1"/>
            <a:r>
              <a:rPr lang="fa-IR" sz="2000" dirty="0" smtClean="0">
                <a:cs typeface="B Zar" pitchFamily="2" charset="-78"/>
              </a:rPr>
              <a:t>پیکرة 50 میلیون کلمه‌ای همشهری،</a:t>
            </a:r>
            <a:r>
              <a:rPr lang="en-US" sz="2000" dirty="0" smtClean="0">
                <a:cs typeface="B Zar" pitchFamily="2" charset="-78"/>
              </a:rPr>
              <a:t> </a:t>
            </a:r>
            <a:r>
              <a:rPr lang="fa-IR" sz="2000" dirty="0" smtClean="0">
                <a:cs typeface="B Zar" pitchFamily="2" charset="-78"/>
              </a:rPr>
              <a:t> بررسی 9 استعاره مفهومی، </a:t>
            </a:r>
            <a:br>
              <a:rPr lang="fa-IR" sz="2000" dirty="0" smtClean="0">
                <a:cs typeface="B Zar" pitchFamily="2" charset="-78"/>
              </a:rPr>
            </a:br>
            <a:r>
              <a:rPr lang="fa-IR" sz="2000" dirty="0" smtClean="0">
                <a:cs typeface="B Zar" pitchFamily="2" charset="-78"/>
              </a:rPr>
              <a:t>آزمایش زمان واکنش </a:t>
            </a:r>
            <a:r>
              <a:rPr lang="en-US" sz="2000" dirty="0" smtClean="0">
                <a:cs typeface="B Zar" pitchFamily="2" charset="-78"/>
              </a:rPr>
              <a:t>(ms)</a:t>
            </a:r>
            <a:endParaRPr lang="en-US" sz="2000" dirty="0">
              <a:cs typeface="B Zar" pitchFamily="2" charset="-78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754710"/>
            <a:ext cx="8277225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3419872" y="4618806"/>
            <a:ext cx="864096" cy="251002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516216" y="4869808"/>
            <a:ext cx="2016224" cy="253054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923928" y="5305236"/>
            <a:ext cx="1656184" cy="249673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156176" y="5266878"/>
            <a:ext cx="1728192" cy="288032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588224" y="5554910"/>
            <a:ext cx="2088232" cy="288032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436096" y="4618806"/>
            <a:ext cx="504056" cy="251002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7308304" y="4618806"/>
            <a:ext cx="1368152" cy="216024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6729122" y="3817426"/>
            <a:ext cx="189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dirty="0" smtClean="0">
                <a:solidFill>
                  <a:srgbClr val="FF0000"/>
                </a:solidFill>
                <a:cs typeface="B Zar" pitchFamily="2" charset="-78"/>
              </a:rPr>
              <a:t>عبارت استعاری کم‌بسامد</a:t>
            </a:r>
            <a:endParaRPr lang="en-US" dirty="0">
              <a:solidFill>
                <a:srgbClr val="FF0000"/>
              </a:solidFill>
              <a:cs typeface="B Zar" pitchFamily="2" charset="-7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51920" y="3898726"/>
            <a:ext cx="1805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dirty="0" smtClean="0">
                <a:solidFill>
                  <a:srgbClr val="FF0000"/>
                </a:solidFill>
                <a:cs typeface="B Zar" pitchFamily="2" charset="-78"/>
              </a:rPr>
              <a:t>عبارت استعاری پربسامد</a:t>
            </a:r>
            <a:endParaRPr lang="en-US" dirty="0">
              <a:solidFill>
                <a:srgbClr val="FF0000"/>
              </a:solidFill>
              <a:cs typeface="B Zar" pitchFamily="2" charset="-7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75656" y="3754710"/>
            <a:ext cx="976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dirty="0" smtClean="0">
                <a:solidFill>
                  <a:srgbClr val="FF0000"/>
                </a:solidFill>
                <a:cs typeface="B Zar" pitchFamily="2" charset="-78"/>
              </a:rPr>
              <a:t>فاقد استعاره</a:t>
            </a:r>
            <a:endParaRPr lang="en-US" dirty="0">
              <a:solidFill>
                <a:srgbClr val="FF0000"/>
              </a:solidFill>
              <a:cs typeface="B Zar" pitchFamily="2" charset="-78"/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  <p:bldP spid="9" grpId="0" animBg="1"/>
      <p:bldP spid="10" grpId="0" animBg="1"/>
      <p:bldP spid="13" grpId="0" animBg="1"/>
      <p:bldP spid="14" grpId="0" animBg="1"/>
      <p:bldP spid="15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>
                <a:cs typeface="B Zar" pitchFamily="2" charset="-78"/>
              </a:rPr>
              <a:t>پیکره‌ها و زبان‌شناسی شناختی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49552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>
                <a:solidFill>
                  <a:srgbClr val="FF0000"/>
                </a:solidFill>
                <a:cs typeface="B Zar" pitchFamily="2" charset="-78"/>
              </a:rPr>
              <a:t>معنی‌شناسی شناختی 1 (ادامه)</a:t>
            </a:r>
          </a:p>
          <a:p>
            <a:pPr lvl="1" algn="r" rtl="1"/>
            <a:r>
              <a:rPr lang="fa-IR" sz="2000" dirty="0" smtClean="0">
                <a:cs typeface="B Zar" pitchFamily="2" charset="-78"/>
              </a:rPr>
              <a:t>تاثیر بسامد کاربرد بر قدرت برانگیختگی استعاره‌های مفهومی</a:t>
            </a:r>
            <a:r>
              <a:rPr lang="en-US" sz="2000" dirty="0" smtClean="0">
                <a:cs typeface="B Zar" pitchFamily="2" charset="-78"/>
              </a:rPr>
              <a:t/>
            </a:r>
            <a:br>
              <a:rPr lang="en-US" sz="2000" dirty="0" smtClean="0">
                <a:cs typeface="B Zar" pitchFamily="2" charset="-78"/>
              </a:rPr>
            </a:br>
            <a:r>
              <a:rPr lang="fa-IR" sz="2000" dirty="0" smtClean="0">
                <a:cs typeface="B Zar" pitchFamily="2" charset="-78"/>
              </a:rPr>
              <a:t> </a:t>
            </a:r>
            <a:r>
              <a:rPr lang="en-US" sz="2000" dirty="0" smtClean="0">
                <a:cs typeface="B Zar" pitchFamily="2" charset="-78"/>
              </a:rPr>
              <a:t>Golshaie &amp; </a:t>
            </a:r>
            <a:r>
              <a:rPr lang="en-US" sz="2000" dirty="0" err="1" smtClean="0">
                <a:cs typeface="B Zar" pitchFamily="2" charset="-78"/>
              </a:rPr>
              <a:t>Golfam</a:t>
            </a:r>
            <a:r>
              <a:rPr lang="en-US" sz="2000" dirty="0" smtClean="0">
                <a:cs typeface="B Zar" pitchFamily="2" charset="-78"/>
              </a:rPr>
              <a:t> (in press)</a:t>
            </a:r>
            <a:endParaRPr lang="fa-IR" sz="2000" dirty="0" smtClean="0">
              <a:cs typeface="B Zar" pitchFamily="2" charset="-78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564904"/>
            <a:ext cx="4464496" cy="3932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843808" y="3284984"/>
            <a:ext cx="70243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fa-IR" dirty="0" smtClean="0">
                <a:cs typeface="B Zar" pitchFamily="2" charset="-78"/>
              </a:rPr>
              <a:t>پربسامد</a:t>
            </a:r>
            <a:endParaRPr lang="fa-IR" dirty="0">
              <a:cs typeface="B Zar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3861048"/>
            <a:ext cx="78739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fa-IR" dirty="0" smtClean="0">
                <a:cs typeface="B Zar" pitchFamily="2" charset="-78"/>
              </a:rPr>
              <a:t>کم‌بسامد</a:t>
            </a:r>
            <a:endParaRPr lang="fa-IR" dirty="0">
              <a:cs typeface="B Zar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51920" y="2780928"/>
            <a:ext cx="96853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fa-IR" dirty="0" smtClean="0">
                <a:cs typeface="B Zar" pitchFamily="2" charset="-78"/>
              </a:rPr>
              <a:t>غیراستعاری</a:t>
            </a:r>
            <a:endParaRPr lang="fa-IR" dirty="0">
              <a:cs typeface="B Zar" pitchFamily="2" charset="-78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>
                <a:cs typeface="B Zar" pitchFamily="2" charset="-78"/>
              </a:rPr>
              <a:t>پیکره‌ها و زبان‌شناسی شناختی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47800"/>
            <a:ext cx="8682168" cy="5410200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>
                <a:solidFill>
                  <a:srgbClr val="FF0000"/>
                </a:solidFill>
                <a:cs typeface="B Zar" pitchFamily="2" charset="-78"/>
              </a:rPr>
              <a:t>معنی‌شناسی واژگانی و فرهنگ‌نگاری</a:t>
            </a:r>
          </a:p>
          <a:p>
            <a:pPr marL="914400" lvl="1" indent="-457200" algn="r" rtl="1">
              <a:buNone/>
            </a:pPr>
            <a:r>
              <a:rPr lang="fa-IR" sz="2400" b="1" dirty="0" smtClean="0">
                <a:cs typeface="B Zar" pitchFamily="2" charset="-78"/>
              </a:rPr>
              <a:t>1. تعیین پروفایل معنایی واژه‌ها </a:t>
            </a:r>
            <a:r>
              <a:rPr lang="en-US" sz="2400" dirty="0" smtClean="0">
                <a:cs typeface="B Zar" pitchFamily="2" charset="-78"/>
              </a:rPr>
              <a:t>(semantic profile)</a:t>
            </a:r>
            <a:endParaRPr lang="fa-IR" sz="2400" dirty="0" smtClean="0">
              <a:cs typeface="B Zar" pitchFamily="2" charset="-78"/>
            </a:endParaRPr>
          </a:p>
          <a:p>
            <a:pPr lvl="1" algn="r" rtl="1"/>
            <a:r>
              <a:rPr lang="fa-IR" sz="2400" dirty="0" smtClean="0">
                <a:cs typeface="B Zar" pitchFamily="2" charset="-78"/>
              </a:rPr>
              <a:t>بررسی فعل </a:t>
            </a:r>
            <a:r>
              <a:rPr lang="en-US" sz="2400" dirty="0" smtClean="0">
                <a:cs typeface="B Zar" pitchFamily="2" charset="-78"/>
              </a:rPr>
              <a:t>cause</a:t>
            </a:r>
            <a:r>
              <a:rPr lang="fa-IR" sz="2400" dirty="0" smtClean="0">
                <a:cs typeface="B Zar" pitchFamily="2" charset="-78"/>
              </a:rPr>
              <a:t> در پیکره‌‌ 1 میلیون کلمه‌ای </a:t>
            </a:r>
            <a:r>
              <a:rPr lang="en-US" sz="2400" dirty="0" smtClean="0">
                <a:cs typeface="B Zar" pitchFamily="2" charset="-78"/>
              </a:rPr>
              <a:t>LOB</a:t>
            </a:r>
            <a:r>
              <a:rPr lang="fa-IR" sz="2400" dirty="0" smtClean="0">
                <a:cs typeface="B Zar" pitchFamily="2" charset="-78"/>
              </a:rPr>
              <a:t> </a:t>
            </a:r>
            <a:r>
              <a:rPr lang="en-US" sz="1800" dirty="0" smtClean="0">
                <a:cs typeface="B Zar" pitchFamily="2" charset="-78"/>
              </a:rPr>
              <a:t>(Stubbs, 1995)</a:t>
            </a:r>
            <a:endParaRPr lang="fa-IR" sz="1800" dirty="0" smtClean="0">
              <a:cs typeface="B Zar" pitchFamily="2" charset="-78"/>
            </a:endParaRPr>
          </a:p>
          <a:p>
            <a:pPr lvl="1" algn="r" rtl="1"/>
            <a:r>
              <a:rPr lang="fa-IR" sz="2400" dirty="0" smtClean="0">
                <a:cs typeface="B Zar" pitchFamily="2" charset="-78"/>
              </a:rPr>
              <a:t>80٪ باهم‌آیی‌ها منفی، 2٪ مثبت</a:t>
            </a:r>
          </a:p>
          <a:p>
            <a:pPr lvl="1" algn="r" rtl="1"/>
            <a:endParaRPr lang="fa-IR" sz="2400" dirty="0">
              <a:cs typeface="B Zar" pitchFamily="2" charset="-78"/>
            </a:endParaRPr>
          </a:p>
          <a:p>
            <a:pPr lvl="1" algn="r" rtl="1"/>
            <a:endParaRPr lang="fa-IR" sz="2400" dirty="0" smtClean="0">
              <a:cs typeface="B Zar" pitchFamily="2" charset="-78"/>
            </a:endParaRPr>
          </a:p>
          <a:p>
            <a:pPr marL="914400" lvl="1" indent="-457200" algn="r" rtl="1">
              <a:buNone/>
            </a:pPr>
            <a:r>
              <a:rPr lang="fa-IR" sz="2400" b="1" dirty="0" smtClean="0">
                <a:cs typeface="B Zar" pitchFamily="2" charset="-78"/>
              </a:rPr>
              <a:t>2. مدخل‌نویسی </a:t>
            </a:r>
            <a:endParaRPr lang="fa-IR" sz="2000" dirty="0">
              <a:cs typeface="B Zar" pitchFamily="2" charset="-78"/>
            </a:endParaRPr>
          </a:p>
          <a:p>
            <a:pPr marL="914400" lvl="1" indent="-457200"/>
            <a:r>
              <a:rPr lang="fa-IR" sz="2400" u="sng" dirty="0" smtClean="0">
                <a:cs typeface="B Zar" pitchFamily="2" charset="-78"/>
              </a:rPr>
              <a:t>«هدیه گرفتن</a:t>
            </a:r>
            <a:r>
              <a:rPr lang="fa-IR" sz="2400" dirty="0" smtClean="0">
                <a:cs typeface="B Zar" pitchFamily="2" charset="-78"/>
              </a:rPr>
              <a:t>» یا «</a:t>
            </a:r>
            <a:r>
              <a:rPr lang="fa-IR" sz="2400" u="sng" dirty="0" smtClean="0">
                <a:cs typeface="B Zar" pitchFamily="2" charset="-78"/>
              </a:rPr>
              <a:t>گرفتن</a:t>
            </a:r>
            <a:r>
              <a:rPr lang="fa-IR" sz="2400" dirty="0" smtClean="0">
                <a:cs typeface="B Zar" pitchFamily="2" charset="-78"/>
              </a:rPr>
              <a:t>» به‌عنوان مدخل فرهنگ لغت؟</a:t>
            </a:r>
          </a:p>
          <a:p>
            <a:pPr marL="914400" lvl="1" indent="-457200"/>
            <a:r>
              <a:rPr lang="fa-IR" sz="2400" dirty="0" smtClean="0">
                <a:cs typeface="B Zar" pitchFamily="2" charset="-78"/>
              </a:rPr>
              <a:t>سیف‌اللهی و طبیب‌زاده (1392): «هدیه» مفعول فعل سادة «گرفتن» است.</a:t>
            </a:r>
          </a:p>
          <a:p>
            <a:pPr marL="914400" lvl="1" indent="-457200"/>
            <a:r>
              <a:rPr lang="fa-IR" sz="2400" dirty="0" smtClean="0">
                <a:cs typeface="B Zar" pitchFamily="2" charset="-78"/>
              </a:rPr>
              <a:t>بررسی فعل «هدیه گرفتن» در پیکره همشهری حاکی از فعل مرکب بودن آن است:</a:t>
            </a:r>
          </a:p>
          <a:p>
            <a:pPr marL="1314450" lvl="2" indent="-457200"/>
            <a:r>
              <a:rPr lang="fa-IR" sz="1800" dirty="0" smtClean="0">
                <a:solidFill>
                  <a:srgbClr val="C00000"/>
                </a:solidFill>
                <a:cs typeface="B Zar" pitchFamily="2" charset="-78"/>
              </a:rPr>
              <a:t>در بهار امسال ایرانیان </a:t>
            </a:r>
            <a:r>
              <a:rPr lang="fa-IR" sz="1800" u="sng" dirty="0" smtClean="0">
                <a:solidFill>
                  <a:srgbClr val="C00000"/>
                </a:solidFill>
                <a:cs typeface="B Zar" pitchFamily="2" charset="-78"/>
              </a:rPr>
              <a:t>580 میلیون </a:t>
            </a:r>
            <a:r>
              <a:rPr lang="fa-IR" sz="1800" dirty="0" smtClean="0">
                <a:solidFill>
                  <a:srgbClr val="C00000"/>
                </a:solidFill>
                <a:cs typeface="B Zar" pitchFamily="2" charset="-78"/>
              </a:rPr>
              <a:t>تومان </a:t>
            </a:r>
            <a:r>
              <a:rPr lang="fa-IR" sz="1800" u="sng" dirty="0" smtClean="0">
                <a:solidFill>
                  <a:srgbClr val="C00000"/>
                </a:solidFill>
                <a:cs typeface="B Zar" pitchFamily="2" charset="-78"/>
              </a:rPr>
              <a:t>هدیه گرفتند</a:t>
            </a:r>
            <a:r>
              <a:rPr lang="fa-IR" sz="1800" dirty="0" smtClean="0">
                <a:solidFill>
                  <a:srgbClr val="C00000"/>
                </a:solidFill>
                <a:cs typeface="B Zar" pitchFamily="2" charset="-78"/>
              </a:rPr>
              <a:t>...</a:t>
            </a:r>
          </a:p>
          <a:p>
            <a:pPr marL="1314450" lvl="2" indent="-457200"/>
            <a:r>
              <a:rPr lang="fa-IR" sz="1800" dirty="0" smtClean="0">
                <a:solidFill>
                  <a:srgbClr val="C00000"/>
                </a:solidFill>
                <a:cs typeface="B Zar" pitchFamily="2" charset="-78"/>
              </a:rPr>
              <a:t>ما فقط </a:t>
            </a:r>
            <a:r>
              <a:rPr lang="fa-IR" sz="1800" u="sng" dirty="0" smtClean="0">
                <a:solidFill>
                  <a:srgbClr val="C00000"/>
                </a:solidFill>
                <a:cs typeface="B Zar" pitchFamily="2" charset="-78"/>
              </a:rPr>
              <a:t>یک ساعت </a:t>
            </a:r>
            <a:r>
              <a:rPr lang="fa-IR" sz="1800" dirty="0" smtClean="0">
                <a:solidFill>
                  <a:srgbClr val="C00000"/>
                </a:solidFill>
                <a:cs typeface="B Zar" pitchFamily="2" charset="-78"/>
              </a:rPr>
              <a:t>از مقامات </a:t>
            </a:r>
            <a:r>
              <a:rPr lang="fa-IR" sz="1800" u="sng" dirty="0" smtClean="0">
                <a:solidFill>
                  <a:srgbClr val="C00000"/>
                </a:solidFill>
                <a:cs typeface="B Zar" pitchFamily="2" charset="-78"/>
              </a:rPr>
              <a:t>هدیه گرفتیم</a:t>
            </a:r>
            <a:r>
              <a:rPr lang="fa-IR" sz="1800" dirty="0" smtClean="0">
                <a:solidFill>
                  <a:srgbClr val="C00000"/>
                </a:solidFill>
                <a:cs typeface="B Zar" pitchFamily="2" charset="-78"/>
              </a:rPr>
              <a:t>.</a:t>
            </a:r>
            <a:endParaRPr lang="fa-IR" sz="1800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56992"/>
            <a:ext cx="718185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>
                <a:cs typeface="B Zar" pitchFamily="2" charset="-78"/>
              </a:rPr>
              <a:t>جمع‌بندی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47800"/>
            <a:ext cx="8682168" cy="5410200"/>
          </a:xfrm>
        </p:spPr>
        <p:txBody>
          <a:bodyPr>
            <a:normAutofit/>
          </a:bodyPr>
          <a:lstStyle/>
          <a:p>
            <a:pPr marL="0" lvl="0" indent="0" defTabSz="914226">
              <a:lnSpc>
                <a:spcPct val="150000"/>
              </a:lnSpc>
              <a:defRPr/>
            </a:pPr>
            <a:r>
              <a:rPr lang="fa-IR" sz="2400" dirty="0" smtClean="0">
                <a:cs typeface="B Zar" pitchFamily="2" charset="-78"/>
              </a:rPr>
              <a:t> زبان‌شناسی شناختی، محصول نسل دوم علوم شناختی است.</a:t>
            </a:r>
          </a:p>
          <a:p>
            <a:pPr marL="0" lvl="0" indent="0" defTabSz="914226">
              <a:lnSpc>
                <a:spcPct val="150000"/>
              </a:lnSpc>
              <a:defRPr/>
            </a:pPr>
            <a:r>
              <a:rPr lang="fa-IR" sz="2400" dirty="0" smtClean="0">
                <a:cs typeface="B Zar" pitchFamily="2" charset="-78"/>
              </a:rPr>
              <a:t> زبان‌شناسی </a:t>
            </a:r>
            <a:r>
              <a:rPr lang="fa-IR" sz="2400" dirty="0">
                <a:cs typeface="B Zar" pitchFamily="2" charset="-78"/>
              </a:rPr>
              <a:t>شناختی </a:t>
            </a:r>
            <a:r>
              <a:rPr lang="fa-IR" sz="2400" dirty="0" smtClean="0">
                <a:cs typeface="B Zar" pitchFamily="2" charset="-78"/>
              </a:rPr>
              <a:t>با </a:t>
            </a:r>
            <a:r>
              <a:rPr lang="fa-IR" sz="2400" dirty="0" smtClean="0">
                <a:cs typeface="B Zar" pitchFamily="2" charset="-78"/>
              </a:rPr>
              <a:t>روش‌شناسی </a:t>
            </a:r>
            <a:r>
              <a:rPr lang="fa-IR" sz="2400" dirty="0" smtClean="0">
                <a:cs typeface="B Zar" pitchFamily="2" charset="-78"/>
              </a:rPr>
              <a:t>داده‌بنیاد، تجربی </a:t>
            </a:r>
            <a:r>
              <a:rPr lang="fa-IR" sz="2400" dirty="0">
                <a:cs typeface="B Zar" pitchFamily="2" charset="-78"/>
              </a:rPr>
              <a:t>و فراتر از شم زبانی </a:t>
            </a:r>
            <a:r>
              <a:rPr lang="fa-IR" sz="2400" dirty="0" smtClean="0">
                <a:cs typeface="B Zar" pitchFamily="2" charset="-78"/>
              </a:rPr>
              <a:t>سازگار است.</a:t>
            </a:r>
            <a:endParaRPr lang="fa-IR" sz="2400" dirty="0">
              <a:cs typeface="B Zar" pitchFamily="2" charset="-78"/>
            </a:endParaRPr>
          </a:p>
          <a:p>
            <a:pPr marL="0" lvl="0" indent="0" defTabSz="914226">
              <a:lnSpc>
                <a:spcPct val="150000"/>
              </a:lnSpc>
              <a:defRPr/>
            </a:pPr>
            <a:r>
              <a:rPr lang="fa-IR" sz="2400" dirty="0">
                <a:cs typeface="B Zar" pitchFamily="2" charset="-78"/>
              </a:rPr>
              <a:t> </a:t>
            </a:r>
            <a:r>
              <a:rPr lang="fa-IR" sz="2400" dirty="0" smtClean="0">
                <a:cs typeface="B Zar" pitchFamily="2" charset="-78"/>
              </a:rPr>
              <a:t>رویکرد پیکره‌بنیاد به زبان، </a:t>
            </a:r>
            <a:r>
              <a:rPr lang="fa-IR" sz="2400" dirty="0">
                <a:cs typeface="B Zar" pitchFamily="2" charset="-78"/>
              </a:rPr>
              <a:t>روشی کمّی، عینی و مبتنی بر داده‌های واقعی کاربرد زبان است</a:t>
            </a:r>
            <a:r>
              <a:rPr lang="fa-IR" sz="2400" dirty="0" smtClean="0">
                <a:cs typeface="B Zar" pitchFamily="2" charset="-78"/>
              </a:rPr>
              <a:t>.</a:t>
            </a:r>
          </a:p>
          <a:p>
            <a:pPr marL="0" lvl="0" indent="0" defTabSz="914226">
              <a:lnSpc>
                <a:spcPct val="150000"/>
              </a:lnSpc>
              <a:defRPr/>
            </a:pPr>
            <a:r>
              <a:rPr lang="fa-IR" sz="2400" dirty="0" smtClean="0">
                <a:cs typeface="B Zar" pitchFamily="2" charset="-78"/>
              </a:rPr>
              <a:t> پیکره‌ها منبع مناسبی برای استخراج اطلاعات بسامد کاربرد و هم‌وقوعی عناصر زبانی‌اند.</a:t>
            </a:r>
          </a:p>
          <a:p>
            <a:pPr marL="0" lvl="0" indent="0" defTabSz="914226">
              <a:lnSpc>
                <a:spcPct val="150000"/>
              </a:lnSpc>
              <a:defRPr/>
            </a:pPr>
            <a:r>
              <a:rPr lang="fa-IR" sz="2400" dirty="0" smtClean="0">
                <a:cs typeface="B Zar" pitchFamily="2" charset="-78"/>
              </a:rPr>
              <a:t> افزایش بسامد کاربرد باعث کاهش طول واژگانی و صورت آوایی می‌شود.</a:t>
            </a:r>
          </a:p>
          <a:p>
            <a:pPr marL="0" lvl="0" indent="0" defTabSz="914226">
              <a:lnSpc>
                <a:spcPct val="150000"/>
              </a:lnSpc>
              <a:defRPr/>
            </a:pPr>
            <a:r>
              <a:rPr lang="fa-IR" sz="2400" dirty="0">
                <a:cs typeface="B Zar" pitchFamily="2" charset="-78"/>
              </a:rPr>
              <a:t> </a:t>
            </a:r>
            <a:r>
              <a:rPr lang="fa-IR" sz="2400" dirty="0" smtClean="0">
                <a:cs typeface="B Zar" pitchFamily="2" charset="-78"/>
              </a:rPr>
              <a:t>افزایش بسامد کاربرد، بازشناسی کلمات در گفتار پیوسته را پیش‌بینی‌پذیر می‌کند.</a:t>
            </a:r>
          </a:p>
          <a:p>
            <a:pPr marL="0" lvl="0" indent="0" defTabSz="914226">
              <a:lnSpc>
                <a:spcPct val="150000"/>
              </a:lnSpc>
              <a:defRPr/>
            </a:pPr>
            <a:r>
              <a:rPr lang="fa-IR" sz="2400" dirty="0">
                <a:cs typeface="B Zar" pitchFamily="2" charset="-78"/>
              </a:rPr>
              <a:t> </a:t>
            </a:r>
            <a:r>
              <a:rPr lang="fa-IR" sz="2400" dirty="0" smtClean="0">
                <a:cs typeface="B Zar" pitchFamily="2" charset="-78"/>
              </a:rPr>
              <a:t>روش‌های پیکره‌ای منجربه‌ یافته‌های جدید در مورد فراگیری زبان شده است.</a:t>
            </a:r>
          </a:p>
          <a:p>
            <a:pPr marL="0" lvl="0" indent="0" defTabSz="914226">
              <a:lnSpc>
                <a:spcPct val="150000"/>
              </a:lnSpc>
              <a:defRPr/>
            </a:pPr>
            <a:r>
              <a:rPr lang="fa-IR" sz="2400" dirty="0">
                <a:cs typeface="B Zar" pitchFamily="2" charset="-78"/>
              </a:rPr>
              <a:t> </a:t>
            </a:r>
            <a:r>
              <a:rPr lang="fa-IR" sz="2400" dirty="0" smtClean="0">
                <a:cs typeface="B Zar" pitchFamily="2" charset="-78"/>
              </a:rPr>
              <a:t>روش‌های پیکره‌ای در حوزه معنی‌شناسی شناختی و واژگانی کاربردهای گسترده دارند.</a:t>
            </a:r>
            <a:endParaRPr lang="fa-IR" sz="2400" dirty="0">
              <a:cs typeface="B Zar" pitchFamily="2" charset="-78"/>
            </a:endParaRPr>
          </a:p>
          <a:p>
            <a:pPr algn="r" rtl="1"/>
            <a:endParaRPr lang="fa-IR" sz="2400" dirty="0">
              <a:cs typeface="B Zar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B Zar" pitchFamily="2" charset="-78"/>
              </a:rPr>
              <a:t>منابع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47800"/>
            <a:ext cx="8466144" cy="5410200"/>
          </a:xfrm>
        </p:spPr>
        <p:txBody>
          <a:bodyPr>
            <a:normAutofit/>
          </a:bodyPr>
          <a:lstStyle/>
          <a:p>
            <a:pPr algn="r"/>
            <a:r>
              <a:rPr lang="fa-IR" altLang="zh-TW" sz="1400" dirty="0" smtClean="0">
                <a:cs typeface="B Zar" pitchFamily="2" charset="-78"/>
              </a:rPr>
              <a:t>سیف‌اللهی، مهربانو، و طبیب‌زاده، امید (1392). چه زنجیره‌هایی فعل مرکب نیستند؟ </a:t>
            </a:r>
            <a:r>
              <a:rPr lang="fa-IR" altLang="zh-TW" sz="1400" i="1" dirty="0" smtClean="0">
                <a:cs typeface="B Zar" pitchFamily="2" charset="-78"/>
              </a:rPr>
              <a:t>فرهنگ‌نویسی، 5 و 6، 93-104.</a:t>
            </a:r>
            <a:endParaRPr lang="en-US" altLang="zh-TW" sz="1400" dirty="0" smtClean="0">
              <a:cs typeface="B Zar" pitchFamily="2" charset="-78"/>
            </a:endParaRPr>
          </a:p>
          <a:p>
            <a:pPr algn="l" rtl="0"/>
            <a:r>
              <a:rPr lang="en-US" altLang="zh-TW" sz="1400" dirty="0" err="1" smtClean="0"/>
              <a:t>Bybee</a:t>
            </a:r>
            <a:r>
              <a:rPr lang="en-US" altLang="zh-TW" sz="1400" dirty="0" smtClean="0"/>
              <a:t>, J. L. (2001). </a:t>
            </a:r>
            <a:r>
              <a:rPr lang="en-US" altLang="zh-TW" sz="1400" i="1" dirty="0" smtClean="0"/>
              <a:t>Phonology and language use</a:t>
            </a:r>
            <a:r>
              <a:rPr lang="en-US" altLang="zh-TW" sz="1400" dirty="0" smtClean="0"/>
              <a:t>. Cambridge: Cambridge University Press.</a:t>
            </a:r>
          </a:p>
          <a:p>
            <a:pPr algn="l" rtl="0"/>
            <a:r>
              <a:rPr lang="en-US" sz="1400" dirty="0" smtClean="0"/>
              <a:t>Chomsky, N. (1980). </a:t>
            </a:r>
            <a:r>
              <a:rPr lang="en-US" sz="1400" i="1" dirty="0" smtClean="0"/>
              <a:t>Rules and representations. </a:t>
            </a:r>
            <a:r>
              <a:rPr lang="en-US" sz="1400" dirty="0" smtClean="0"/>
              <a:t>Cambridge, MA: MIT Press.</a:t>
            </a:r>
            <a:r>
              <a:rPr lang="en-US" altLang="zh-TW" sz="1400" dirty="0" smtClean="0"/>
              <a:t> </a:t>
            </a:r>
          </a:p>
          <a:p>
            <a:pPr algn="l" rtl="0"/>
            <a:r>
              <a:rPr lang="en-US" altLang="zh-TW" sz="1400" dirty="0" err="1" smtClean="0"/>
              <a:t>Diessel</a:t>
            </a:r>
            <a:r>
              <a:rPr lang="en-US" altLang="zh-TW" sz="1400" dirty="0" smtClean="0"/>
              <a:t>, H. (2007). Frequency effects in language acquisition, language use, and diachronic change. </a:t>
            </a:r>
            <a:r>
              <a:rPr lang="en-US" altLang="zh-TW" sz="1400" i="1" dirty="0" smtClean="0"/>
              <a:t>New Ideas in Psychology</a:t>
            </a:r>
            <a:r>
              <a:rPr lang="en-US" altLang="zh-TW" sz="1400" dirty="0" smtClean="0"/>
              <a:t>, 25, 108-127.</a:t>
            </a:r>
          </a:p>
          <a:p>
            <a:pPr algn="l" rtl="0"/>
            <a:r>
              <a:rPr lang="en-US" sz="1400" dirty="0" smtClean="0"/>
              <a:t>Ford, M., </a:t>
            </a:r>
            <a:r>
              <a:rPr lang="en-US" sz="1400" dirty="0" err="1" smtClean="0"/>
              <a:t>Bresan</a:t>
            </a:r>
            <a:r>
              <a:rPr lang="en-US" sz="1400" dirty="0" smtClean="0"/>
              <a:t>, J., &amp; Kaplan, R. M. (1982). A competence-based theory of syntactic change. In J. </a:t>
            </a:r>
            <a:r>
              <a:rPr lang="en-US" sz="1400" dirty="0" err="1" smtClean="0"/>
              <a:t>Bresan</a:t>
            </a:r>
            <a:r>
              <a:rPr lang="en-US" sz="1400" dirty="0" smtClean="0"/>
              <a:t> (Ed.), </a:t>
            </a:r>
            <a:r>
              <a:rPr lang="en-US" sz="1400" i="1" dirty="0" smtClean="0"/>
              <a:t>Mental representations and grammatical relations </a:t>
            </a:r>
            <a:r>
              <a:rPr lang="en-US" sz="1400" dirty="0" smtClean="0"/>
              <a:t>(pp. 727–796). Cambridge, MA: MIT Press.</a:t>
            </a:r>
          </a:p>
          <a:p>
            <a:pPr algn="l" rtl="0"/>
            <a:r>
              <a:rPr lang="en-US" altLang="zh-TW" sz="1400" dirty="0" smtClean="0"/>
              <a:t>Golshaie, R. and </a:t>
            </a:r>
            <a:r>
              <a:rPr lang="en-US" altLang="zh-TW" sz="1400" dirty="0" err="1" smtClean="0"/>
              <a:t>Golfam</a:t>
            </a:r>
            <a:r>
              <a:rPr lang="en-US" altLang="zh-TW" sz="1400" dirty="0" smtClean="0"/>
              <a:t>, A. (in press). Processing conventional conceptual metaphors in Persian: A corpus-based psycholinguistic study. </a:t>
            </a:r>
            <a:r>
              <a:rPr lang="en-US" altLang="zh-TW" sz="1400" i="1" dirty="0" smtClean="0"/>
              <a:t>Journal of Psycholinguistic Research</a:t>
            </a:r>
            <a:r>
              <a:rPr lang="en-US" altLang="zh-TW" sz="1400" dirty="0" smtClean="0"/>
              <a:t>.</a:t>
            </a:r>
            <a:endParaRPr lang="fa-IR" altLang="zh-TW" sz="1400" dirty="0" smtClean="0"/>
          </a:p>
          <a:p>
            <a:pPr algn="l" rtl="0"/>
            <a:r>
              <a:rPr lang="en-US" altLang="zh-TW" sz="1400" dirty="0" smtClean="0"/>
              <a:t>Hooper, J. B. (1976). Word frequency in lexical diffusion and the source of </a:t>
            </a:r>
            <a:r>
              <a:rPr lang="en-US" altLang="zh-TW" sz="1400" dirty="0" err="1" smtClean="0"/>
              <a:t>morphophonological</a:t>
            </a:r>
            <a:r>
              <a:rPr lang="en-US" altLang="zh-TW" sz="1400" dirty="0" smtClean="0"/>
              <a:t> change. In W. Christie (Ed.), </a:t>
            </a:r>
            <a:r>
              <a:rPr lang="en-US" altLang="zh-TW" sz="1400" i="1" dirty="0" smtClean="0"/>
              <a:t>Current progress in historical linguistics</a:t>
            </a:r>
            <a:r>
              <a:rPr lang="en-US" altLang="zh-TW" sz="1400" dirty="0" smtClean="0"/>
              <a:t> (pp. 96-105). Amsterdam: North Holland.</a:t>
            </a:r>
          </a:p>
          <a:p>
            <a:pPr algn="l" rtl="0"/>
            <a:r>
              <a:rPr lang="en-US" sz="1400" dirty="0" err="1" smtClean="0"/>
              <a:t>Jurafsky</a:t>
            </a:r>
            <a:r>
              <a:rPr lang="en-US" sz="1400" dirty="0" smtClean="0"/>
              <a:t>, D. (1996). A probabilistic model of lexical and syntactic access and disambiguation. </a:t>
            </a:r>
            <a:r>
              <a:rPr lang="en-US" sz="1400" i="1" dirty="0" smtClean="0"/>
              <a:t>Cognitive Science</a:t>
            </a:r>
            <a:r>
              <a:rPr lang="en-US" sz="1400" dirty="0" smtClean="0"/>
              <a:t>, 20, 137–194.</a:t>
            </a:r>
          </a:p>
          <a:p>
            <a:pPr algn="l" rtl="0"/>
            <a:r>
              <a:rPr lang="en-US" sz="1400" dirty="0" err="1" smtClean="0"/>
              <a:t>Saffran</a:t>
            </a:r>
            <a:r>
              <a:rPr lang="en-US" sz="1400" dirty="0" smtClean="0"/>
              <a:t>, J. R. (2001). Words in a sea of sounds: The output of infant statistical learning. </a:t>
            </a:r>
            <a:r>
              <a:rPr lang="en-US" sz="1400" i="1" dirty="0" smtClean="0"/>
              <a:t>Cognition</a:t>
            </a:r>
            <a:r>
              <a:rPr lang="en-US" sz="1400" dirty="0" smtClean="0"/>
              <a:t>, 81, 149–169.</a:t>
            </a:r>
          </a:p>
          <a:p>
            <a:pPr algn="l" rtl="0"/>
            <a:r>
              <a:rPr lang="en-US" sz="1400" dirty="0" err="1" smtClean="0"/>
              <a:t>Saffran</a:t>
            </a:r>
            <a:r>
              <a:rPr lang="en-US" sz="1400" dirty="0" smtClean="0"/>
              <a:t>, J. R., </a:t>
            </a:r>
            <a:r>
              <a:rPr lang="en-US" sz="1400" dirty="0" err="1" smtClean="0"/>
              <a:t>Aslin</a:t>
            </a:r>
            <a:r>
              <a:rPr lang="en-US" sz="1400" dirty="0" smtClean="0"/>
              <a:t>, R. N., &amp; Newport, E. L. (1996). Statistical learning by 8-months-old infants. </a:t>
            </a:r>
            <a:r>
              <a:rPr lang="en-US" sz="1400" i="1" dirty="0" smtClean="0"/>
              <a:t>Science</a:t>
            </a:r>
            <a:r>
              <a:rPr lang="en-US" sz="1400" dirty="0" smtClean="0"/>
              <a:t>, 274, 1926–1928.</a:t>
            </a:r>
            <a:endParaRPr lang="en-US" altLang="zh-TW" sz="1400" dirty="0" smtClean="0"/>
          </a:p>
          <a:p>
            <a:pPr algn="l" rtl="0"/>
            <a:r>
              <a:rPr lang="en-US" sz="1400" dirty="0" err="1" smtClean="0"/>
              <a:t>Schönefeld</a:t>
            </a:r>
            <a:r>
              <a:rPr lang="en-US" sz="1400" dirty="0" smtClean="0"/>
              <a:t>, D. (2011) On evidence and the convergence of evidence in </a:t>
            </a:r>
            <a:r>
              <a:rPr lang="en-US" sz="1400" dirty="0" err="1" smtClean="0"/>
              <a:t>linguisti</a:t>
            </a:r>
            <a:r>
              <a:rPr lang="en-US" sz="1400" dirty="0" smtClean="0"/>
              <a:t> research. In Doris </a:t>
            </a:r>
            <a:r>
              <a:rPr lang="en-US" sz="1400" dirty="0" err="1" smtClean="0"/>
              <a:t>Schönefeld</a:t>
            </a:r>
            <a:r>
              <a:rPr lang="en-US" sz="1400" dirty="0" smtClean="0"/>
              <a:t> (Ed.), </a:t>
            </a:r>
            <a:r>
              <a:rPr lang="en-US" sz="1400" i="1" dirty="0" smtClean="0"/>
              <a:t>Converging Evidence: Methodological and Theoretical Issues in Linguistic Research, </a:t>
            </a:r>
            <a:r>
              <a:rPr lang="en-US" sz="1400" dirty="0" smtClean="0"/>
              <a:t>pp. 1-32.</a:t>
            </a:r>
          </a:p>
          <a:p>
            <a:pPr algn="l" rtl="0"/>
            <a:r>
              <a:rPr lang="en-US" sz="1400" dirty="0" smtClean="0"/>
              <a:t>Stubbs, M. (1995). Collocations and semantic profiles: On the cause of the trouble with quantitative studies. </a:t>
            </a:r>
            <a:r>
              <a:rPr lang="en-US" sz="1400" i="1" dirty="0" smtClean="0"/>
              <a:t>Functions of Language, 2, </a:t>
            </a:r>
            <a:r>
              <a:rPr lang="en-US" sz="1400" dirty="0" smtClean="0"/>
              <a:t>23-55</a:t>
            </a:r>
            <a:r>
              <a:rPr lang="en-US" sz="1400" i="1" dirty="0" smtClean="0"/>
              <a:t>.</a:t>
            </a:r>
            <a:endParaRPr lang="en-US" sz="1400" dirty="0" smtClean="0"/>
          </a:p>
          <a:p>
            <a:pPr algn="l" rtl="0"/>
            <a:r>
              <a:rPr lang="en-US" sz="1400" dirty="0" err="1" smtClean="0"/>
              <a:t>Zipf</a:t>
            </a:r>
            <a:r>
              <a:rPr lang="en-US" sz="1400" dirty="0" smtClean="0"/>
              <a:t>, G. (1935). </a:t>
            </a:r>
            <a:r>
              <a:rPr lang="en-US" sz="1400" i="1" dirty="0" smtClean="0"/>
              <a:t>The psycho-biology of language</a:t>
            </a:r>
            <a:r>
              <a:rPr lang="en-US" sz="1400" dirty="0" smtClean="0"/>
              <a:t>. Boston: Houghton Mifflin.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>
                <a:cs typeface="B Zar" pitchFamily="2" charset="-78"/>
              </a:rPr>
              <a:t>علوم شناختی زبان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>
                <a:solidFill>
                  <a:srgbClr val="FF0000"/>
                </a:solidFill>
                <a:cs typeface="B Zar" pitchFamily="2" charset="-78"/>
              </a:rPr>
              <a:t> علوم شناختی نسل اول (دهة 1950)</a:t>
            </a:r>
          </a:p>
          <a:p>
            <a:pPr lvl="1" algn="r" rtl="1"/>
            <a:r>
              <a:rPr lang="fa-IR" sz="2400" dirty="0" smtClean="0">
                <a:cs typeface="B Zar" pitchFamily="2" charset="-78"/>
              </a:rPr>
              <a:t>همزمانی با شکل‌گیری علوم رایانه بعد از جنگ جهانی دوم</a:t>
            </a:r>
          </a:p>
          <a:p>
            <a:pPr lvl="1" algn="r" rtl="1"/>
            <a:r>
              <a:rPr lang="fa-IR" sz="2400" dirty="0" smtClean="0">
                <a:cs typeface="B Zar" pitchFamily="2" charset="-78"/>
              </a:rPr>
              <a:t>استفاده از روش‌های منطقی و الگوریتمی در مطالعة ذهن</a:t>
            </a:r>
          </a:p>
          <a:p>
            <a:pPr lvl="1"/>
            <a:r>
              <a:rPr lang="fa-IR" sz="2400" dirty="0" smtClean="0">
                <a:cs typeface="B Zar" pitchFamily="2" charset="-78"/>
              </a:rPr>
              <a:t>قائل به دانش ذاتی و یادگیری از طریق سازوکارهای دامنه‌محدود</a:t>
            </a:r>
          </a:p>
          <a:p>
            <a:pPr algn="r" rtl="1"/>
            <a:endParaRPr lang="en-US" dirty="0" smtClean="0">
              <a:solidFill>
                <a:srgbClr val="FF0000"/>
              </a:solidFill>
              <a:cs typeface="B Zar" pitchFamily="2" charset="-78"/>
            </a:endParaRPr>
          </a:p>
          <a:p>
            <a:pPr algn="r" rtl="1"/>
            <a:r>
              <a:rPr lang="fa-IR" dirty="0" smtClean="0">
                <a:solidFill>
                  <a:srgbClr val="FF0000"/>
                </a:solidFill>
                <a:cs typeface="B Zar" pitchFamily="2" charset="-78"/>
              </a:rPr>
              <a:t>علوم </a:t>
            </a:r>
            <a:r>
              <a:rPr lang="fa-IR" dirty="0" smtClean="0">
                <a:solidFill>
                  <a:srgbClr val="FF0000"/>
                </a:solidFill>
                <a:cs typeface="B Zar" pitchFamily="2" charset="-78"/>
              </a:rPr>
              <a:t>شناختی نسل دوم (دهة‌ 1980)</a:t>
            </a:r>
          </a:p>
          <a:p>
            <a:pPr lvl="1"/>
            <a:r>
              <a:rPr lang="fa-IR" sz="2400" dirty="0" smtClean="0">
                <a:cs typeface="B Zar" pitchFamily="2" charset="-78"/>
              </a:rPr>
              <a:t>ذهن به‌مثابة سیستم دینامیک و متاثر از جسم</a:t>
            </a:r>
          </a:p>
          <a:p>
            <a:pPr lvl="1"/>
            <a:r>
              <a:rPr lang="fa-IR" sz="2400" dirty="0" smtClean="0">
                <a:cs typeface="B Zar" pitchFamily="2" charset="-78"/>
              </a:rPr>
              <a:t>استفاده از روش‌های داده‌بنیاد و تجربی در مطالعة ذهن</a:t>
            </a:r>
          </a:p>
          <a:p>
            <a:pPr lvl="1"/>
            <a:r>
              <a:rPr lang="fa-IR" sz="2400" dirty="0" smtClean="0">
                <a:cs typeface="B Zar" pitchFamily="2" charset="-78"/>
              </a:rPr>
              <a:t>قائل به یادگیری از طریق سازوکارهای عمومی ذهن</a:t>
            </a:r>
          </a:p>
          <a:p>
            <a:pPr lvl="1"/>
            <a:endParaRPr lang="en-US" dirty="0">
              <a:cs typeface="B Zar" pitchFamily="2" charset="-78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6400" name="Picture 16" descr="http://cdn-5.simplypsychology.org/info-processin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692696"/>
            <a:ext cx="3406828" cy="1584176"/>
          </a:xfrm>
          <a:prstGeom prst="rect">
            <a:avLst/>
          </a:prstGeom>
          <a:noFill/>
        </p:spPr>
      </p:pic>
      <p:pic>
        <p:nvPicPr>
          <p:cNvPr id="16402" name="Picture 18" descr="http://www.robotcub.org/var/plain/storage/images/media/images/2010_01_crawl2_small__2/4829-1-eng-US/2010_01_crawl2_small_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221088"/>
            <a:ext cx="1990665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>
                <a:cs typeface="B Zar" pitchFamily="2" charset="-78"/>
              </a:rPr>
              <a:t>زبان‌شناسی زایشی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(Generative Linguistics)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fa-IR" sz="2400" dirty="0" smtClean="0">
                <a:cs typeface="B Zar" pitchFamily="2" charset="-78"/>
              </a:rPr>
              <a:t> </a:t>
            </a:r>
            <a:r>
              <a:rPr lang="fa-IR" sz="2400" b="1" dirty="0" smtClean="0">
                <a:cs typeface="B Zar" pitchFamily="2" charset="-78"/>
              </a:rPr>
              <a:t>شکل‌گیری زبان‌شناسی زایشی در 1957 (انقلاب زبان‌شناسی)</a:t>
            </a:r>
          </a:p>
          <a:p>
            <a:pPr algn="r" rtl="1"/>
            <a:r>
              <a:rPr lang="fa-IR" sz="2400" b="1" dirty="0" smtClean="0">
                <a:cs typeface="B Zar" pitchFamily="2" charset="-78"/>
              </a:rPr>
              <a:t>نگاهی نوین به زبان:</a:t>
            </a:r>
          </a:p>
          <a:p>
            <a:pPr algn="r" rtl="1"/>
            <a:endParaRPr lang="fa-IR" sz="2400" b="1" dirty="0" smtClean="0">
              <a:cs typeface="B Zar" pitchFamily="2" charset="-78"/>
            </a:endParaRPr>
          </a:p>
          <a:p>
            <a:pPr lvl="1" algn="r" rtl="1"/>
            <a:r>
              <a:rPr lang="fa-IR" sz="2400" dirty="0" smtClean="0">
                <a:cs typeface="B Zar" pitchFamily="2" charset="-78"/>
              </a:rPr>
              <a:t>نظریه‌ای الهام‌گرفته از منطق و ریاضیات</a:t>
            </a:r>
          </a:p>
          <a:p>
            <a:pPr lvl="1" algn="r" rtl="1"/>
            <a:r>
              <a:rPr lang="fa-IR" sz="2400" dirty="0" smtClean="0">
                <a:cs typeface="B Zar" pitchFamily="2" charset="-78"/>
              </a:rPr>
              <a:t>قائل به جدایی قوة زبان از سایر قوای شناختی (نظیر حافظه،</a:t>
            </a:r>
            <a:br>
              <a:rPr lang="fa-IR" sz="2400" dirty="0" smtClean="0">
                <a:cs typeface="B Zar" pitchFamily="2" charset="-78"/>
              </a:rPr>
            </a:br>
            <a:r>
              <a:rPr lang="fa-IR" sz="2400" dirty="0" smtClean="0">
                <a:cs typeface="B Zar" pitchFamily="2" charset="-78"/>
              </a:rPr>
              <a:t>ادراک، مفهوم‌سازی و غیره)</a:t>
            </a:r>
          </a:p>
          <a:p>
            <a:pPr lvl="1" algn="r" rtl="1"/>
            <a:r>
              <a:rPr lang="fa-IR" sz="2400" dirty="0" smtClean="0">
                <a:cs typeface="B Zar" pitchFamily="2" charset="-78"/>
              </a:rPr>
              <a:t>خودمختاری نحو و جدایی آن از معنا (سیستم‌های الگوریتمی)</a:t>
            </a:r>
          </a:p>
          <a:p>
            <a:pPr lvl="1" algn="r" rtl="1"/>
            <a:r>
              <a:rPr lang="fa-IR" sz="2400" dirty="0" smtClean="0">
                <a:cs typeface="B Zar" pitchFamily="2" charset="-78"/>
              </a:rPr>
              <a:t>دستور زبان به عنوان مولد ریاضی‌وار جملات نامتناهی</a:t>
            </a:r>
          </a:p>
          <a:p>
            <a:pPr lvl="1" algn="r" rtl="1"/>
            <a:r>
              <a:rPr lang="fa-IR" sz="2400" dirty="0" smtClean="0">
                <a:cs typeface="B Zar" pitchFamily="2" charset="-78"/>
              </a:rPr>
              <a:t>کاربرد زبان جایی در دانش زبانی افراد ندارد.</a:t>
            </a:r>
          </a:p>
          <a:p>
            <a:pPr lvl="1"/>
            <a:r>
              <a:rPr lang="fa-IR" sz="2400" dirty="0" smtClean="0">
                <a:cs typeface="B Zar" pitchFamily="2" charset="-78"/>
              </a:rPr>
              <a:t>یادگیری زبان از تجربه امکان‌پذیر نیست، لذا قسمت عمدة آن ذاتی است.</a:t>
            </a:r>
          </a:p>
          <a:p>
            <a:pPr lvl="1" algn="r" rtl="1"/>
            <a:r>
              <a:rPr lang="fa-IR" sz="2400" dirty="0" smtClean="0">
                <a:cs typeface="B Zar" pitchFamily="2" charset="-78"/>
              </a:rPr>
              <a:t>روش </a:t>
            </a:r>
            <a:r>
              <a:rPr lang="fa-IR" sz="2400" dirty="0" smtClean="0">
                <a:cs typeface="B Zar" pitchFamily="2" charset="-78"/>
              </a:rPr>
              <a:t>تحلیل: عمدتاً قیاسی و مبتنی بر شم زبانی </a:t>
            </a:r>
            <a:r>
              <a:rPr lang="en-US" sz="2000" dirty="0" smtClean="0">
                <a:cs typeface="B Zar" pitchFamily="2" charset="-78"/>
              </a:rPr>
              <a:t>(</a:t>
            </a:r>
            <a:r>
              <a:rPr lang="en-US" sz="2000" dirty="0" err="1" smtClean="0">
                <a:cs typeface="B Zar" pitchFamily="2" charset="-78"/>
              </a:rPr>
              <a:t>Schönefeld</a:t>
            </a:r>
            <a:r>
              <a:rPr lang="en-US" sz="2000" dirty="0" smtClean="0">
                <a:cs typeface="B Zar" pitchFamily="2" charset="-78"/>
              </a:rPr>
              <a:t>, 2011)</a:t>
            </a:r>
            <a:endParaRPr lang="fa-IR" sz="2000" dirty="0" smtClean="0">
              <a:cs typeface="B Zar" pitchFamily="2" charset="-78"/>
            </a:endParaRPr>
          </a:p>
          <a:p>
            <a:pPr lvl="1" algn="r" rtl="1"/>
            <a:endParaRPr lang="fa-IR" sz="2400" dirty="0" smtClean="0">
              <a:cs typeface="B Zar" pitchFamily="2" charset="-78"/>
            </a:endParaRPr>
          </a:p>
          <a:p>
            <a:pPr lvl="1" algn="r" rtl="1"/>
            <a:endParaRPr lang="fa-IR" dirty="0" smtClean="0">
              <a:cs typeface="B Zar" pitchFamily="2" charset="-78"/>
            </a:endParaRPr>
          </a:p>
          <a:p>
            <a:pPr algn="r" rtl="1"/>
            <a:endParaRPr lang="en-US" dirty="0">
              <a:cs typeface="B Zar" pitchFamily="2" charset="-78"/>
            </a:endParaRPr>
          </a:p>
        </p:txBody>
      </p:sp>
      <p:pic>
        <p:nvPicPr>
          <p:cNvPr id="13314" name="Picture 2" descr="http://upload.wikimedia.org/wikipedia/en/archive/5/59/20130207203815%21Syntactic_Structures_%28Noam_Chomsky_book%29_cov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04864"/>
            <a:ext cx="1906878" cy="2808312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>
                <a:cs typeface="B Zar" pitchFamily="2" charset="-78"/>
              </a:rPr>
              <a:t>زبان‌شناسی شناختی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(Cognitive Linguistics)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dirty="0" smtClean="0">
                <a:cs typeface="B Zar" pitchFamily="2" charset="-78"/>
              </a:rPr>
              <a:t>شکل‌گیری از دهة 80 میلادی</a:t>
            </a:r>
          </a:p>
          <a:p>
            <a:pPr algn="r" rtl="1"/>
            <a:r>
              <a:rPr lang="fa-IR" sz="2800" dirty="0" smtClean="0">
                <a:cs typeface="B Zar" pitchFamily="2" charset="-78"/>
              </a:rPr>
              <a:t>زبان در تعامل با دیگر قوای شناختی است (نظیر حافظه، </a:t>
            </a:r>
            <a:br>
              <a:rPr lang="fa-IR" sz="2800" dirty="0" smtClean="0">
                <a:cs typeface="B Zar" pitchFamily="2" charset="-78"/>
              </a:rPr>
            </a:br>
            <a:r>
              <a:rPr lang="fa-IR" sz="2800" dirty="0" smtClean="0">
                <a:cs typeface="B Zar" pitchFamily="2" charset="-78"/>
              </a:rPr>
              <a:t>مفهوم‌سازی، ادراک، و غیره).</a:t>
            </a:r>
          </a:p>
          <a:p>
            <a:pPr algn="r" rtl="1"/>
            <a:r>
              <a:rPr lang="fa-IR" sz="2800" dirty="0" smtClean="0">
                <a:cs typeface="B Zar" pitchFamily="2" charset="-78"/>
              </a:rPr>
              <a:t>معنی اصلی‌ترین بخش از دستور زبان است.</a:t>
            </a:r>
          </a:p>
          <a:p>
            <a:pPr algn="r" rtl="1"/>
            <a:r>
              <a:rPr lang="fa-IR" sz="2800" dirty="0" smtClean="0">
                <a:cs typeface="B Zar" pitchFamily="2" charset="-78"/>
              </a:rPr>
              <a:t>دستور زبان انعکاسی از سیستم مفهوم‌سازی در مغز است.</a:t>
            </a:r>
          </a:p>
          <a:p>
            <a:pPr algn="r" rtl="1"/>
            <a:r>
              <a:rPr lang="fa-IR" sz="2800" dirty="0" smtClean="0">
                <a:cs typeface="B Zar" pitchFamily="2" charset="-78"/>
              </a:rPr>
              <a:t>دانش زبان به‌واسطة کاربرد آن شکل می‌گیرد.</a:t>
            </a:r>
          </a:p>
          <a:p>
            <a:pPr algn="r" rtl="1"/>
            <a:r>
              <a:rPr lang="fa-IR" sz="2800" dirty="0" smtClean="0">
                <a:cs typeface="B Zar" pitchFamily="2" charset="-78"/>
              </a:rPr>
              <a:t>بخش عمدة فراگیری زبان به صورت استقرایی </a:t>
            </a:r>
            <a:r>
              <a:rPr lang="en-US" sz="2400" dirty="0" smtClean="0">
                <a:cs typeface="B Zar" pitchFamily="2" charset="-78"/>
              </a:rPr>
              <a:t>(inductive)</a:t>
            </a:r>
            <a:r>
              <a:rPr lang="fa-IR" sz="2400" dirty="0" smtClean="0">
                <a:cs typeface="B Zar" pitchFamily="2" charset="-78"/>
              </a:rPr>
              <a:t> </a:t>
            </a:r>
            <a:r>
              <a:rPr lang="fa-IR" sz="2800" dirty="0" smtClean="0">
                <a:cs typeface="B Zar" pitchFamily="2" charset="-78"/>
              </a:rPr>
              <a:t>و بر اساس داده‌های موجود در محیط کودک صورت می‌گیرد.</a:t>
            </a:r>
          </a:p>
          <a:p>
            <a:pPr algn="r" rtl="1"/>
            <a:r>
              <a:rPr lang="fa-IR" sz="2800" dirty="0" smtClean="0">
                <a:cs typeface="B Zar" pitchFamily="2" charset="-78"/>
              </a:rPr>
              <a:t>روش تحلیل: تجربی و داده‌بنیاد</a:t>
            </a:r>
          </a:p>
          <a:p>
            <a:pPr algn="r" rtl="1"/>
            <a:endParaRPr lang="fa-IR" sz="2400" b="1" dirty="0" smtClean="0">
              <a:cs typeface="B Zar" pitchFamily="2" charset="-78"/>
            </a:endParaRPr>
          </a:p>
          <a:p>
            <a:pPr lvl="1" algn="r" rtl="1"/>
            <a:endParaRPr lang="fa-IR" sz="2400" dirty="0" smtClean="0">
              <a:cs typeface="B Zar" pitchFamily="2" charset="-78"/>
            </a:endParaRPr>
          </a:p>
          <a:p>
            <a:pPr lvl="1" algn="r" rtl="1"/>
            <a:endParaRPr lang="fa-IR" dirty="0" smtClean="0">
              <a:cs typeface="B Zar" pitchFamily="2" charset="-78"/>
            </a:endParaRPr>
          </a:p>
          <a:p>
            <a:pPr algn="r" rtl="1"/>
            <a:endParaRPr lang="en-US" dirty="0">
              <a:cs typeface="B Zar" pitchFamily="2" charset="-78"/>
            </a:endParaRPr>
          </a:p>
        </p:txBody>
      </p:sp>
      <p:pic>
        <p:nvPicPr>
          <p:cNvPr id="40962" name="Picture 2" descr="http://d.gr-assets.com/books/1348869781l/9175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1762639" cy="2664296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>
                <a:cs typeface="B Zar" pitchFamily="2" charset="-78"/>
              </a:rPr>
              <a:t>داده‌های تجربی یا شم زبانی؟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400" b="1" dirty="0" smtClean="0">
                <a:cs typeface="B Zar" pitchFamily="2" charset="-78"/>
              </a:rPr>
              <a:t>در زبان‌شناسی زایشی:</a:t>
            </a:r>
          </a:p>
          <a:p>
            <a:pPr lvl="1" algn="r" rtl="1"/>
            <a:r>
              <a:rPr lang="fa-IR" sz="2400" dirty="0" smtClean="0">
                <a:cs typeface="B Zar" pitchFamily="2" charset="-78"/>
              </a:rPr>
              <a:t>اهل زبان بهترین مرجع برای تعیین دستوری/نادستوری بودن جملات زبان هستند.</a:t>
            </a:r>
          </a:p>
          <a:p>
            <a:pPr lvl="1" algn="r" rtl="1"/>
            <a:r>
              <a:rPr lang="fa-IR" sz="2400" dirty="0" smtClean="0">
                <a:cs typeface="B Zar" pitchFamily="2" charset="-78"/>
              </a:rPr>
              <a:t>قضاوت اهل زبان مبنای نظریه‌پردازی و مطالعات زبانی است.</a:t>
            </a:r>
          </a:p>
          <a:p>
            <a:pPr marL="258763" lvl="1" indent="-236538" algn="r" rtl="1">
              <a:buFont typeface="Arial" pitchFamily="34" charset="0"/>
              <a:buChar char="•"/>
            </a:pPr>
            <a:endParaRPr lang="fa-IR" sz="2400" b="1" dirty="0" smtClean="0">
              <a:cs typeface="B Zar" pitchFamily="2" charset="-78"/>
            </a:endParaRPr>
          </a:p>
          <a:p>
            <a:pPr marL="258763" lvl="1" indent="-236538" algn="r" rtl="1">
              <a:buFont typeface="Arial" pitchFamily="34" charset="0"/>
              <a:buChar char="•"/>
            </a:pPr>
            <a:r>
              <a:rPr lang="fa-IR" sz="2400" b="1" dirty="0" smtClean="0">
                <a:cs typeface="B Zar" pitchFamily="2" charset="-78"/>
              </a:rPr>
              <a:t>مشکلات شم زبانی به‌عنوان منبع اصلی داده‌ها:</a:t>
            </a:r>
          </a:p>
          <a:p>
            <a:pPr marL="505651" lvl="2" indent="-236538" algn="r" rtl="1">
              <a:buFont typeface="Arial" pitchFamily="34" charset="0"/>
              <a:buChar char="•"/>
            </a:pPr>
            <a:r>
              <a:rPr lang="fa-IR" dirty="0" smtClean="0">
                <a:cs typeface="B Zar" pitchFamily="2" charset="-78"/>
              </a:rPr>
              <a:t>حافظه انسان محدود است (مثلاً نمی توان به تمام معانی عناصر زبانی دسترسی داشت).</a:t>
            </a:r>
          </a:p>
          <a:p>
            <a:pPr marL="505651" lvl="2" indent="-236538" algn="r" rtl="1">
              <a:buFont typeface="Arial" pitchFamily="34" charset="0"/>
              <a:buChar char="•"/>
            </a:pPr>
            <a:r>
              <a:rPr lang="fa-IR" dirty="0" smtClean="0">
                <a:cs typeface="B Zar" pitchFamily="2" charset="-78"/>
              </a:rPr>
              <a:t>اهل زبان عملکرد خوبی در توصیف دانش زبانی خود به‌صورت خارج از بافت ندارند </a:t>
            </a:r>
            <a:r>
              <a:rPr lang="en-US" dirty="0" smtClean="0">
                <a:cs typeface="B Zar" pitchFamily="2" charset="-78"/>
              </a:rPr>
              <a:t>(Sinclair, 1991)</a:t>
            </a:r>
            <a:endParaRPr lang="fa-IR" dirty="0" smtClean="0">
              <a:cs typeface="B Zar" pitchFamily="2" charset="-78"/>
            </a:endParaRPr>
          </a:p>
          <a:p>
            <a:pPr marL="505651" lvl="2" indent="-236538" algn="r" rtl="1">
              <a:buFont typeface="Arial" pitchFamily="34" charset="0"/>
              <a:buChar char="•"/>
            </a:pPr>
            <a:r>
              <a:rPr lang="fa-IR" dirty="0" smtClean="0">
                <a:cs typeface="B Zar" pitchFamily="2" charset="-78"/>
              </a:rPr>
              <a:t>تنوع دانش زبانی اهل زبانی منجربه تضاد در قضاوت شمی می‌شود.</a:t>
            </a:r>
          </a:p>
          <a:p>
            <a:pPr lvl="1" algn="r" rtl="1"/>
            <a:endParaRPr lang="fa-IR" sz="2400" dirty="0" smtClean="0">
              <a:cs typeface="B Zar" pitchFamily="2" charset="-78"/>
            </a:endParaRPr>
          </a:p>
          <a:p>
            <a:pPr lvl="1" algn="r" rtl="1"/>
            <a:endParaRPr lang="fa-IR" dirty="0" smtClean="0">
              <a:cs typeface="B Zar" pitchFamily="2" charset="-78"/>
            </a:endParaRPr>
          </a:p>
          <a:p>
            <a:pPr algn="r" rtl="1"/>
            <a:endParaRPr lang="en-US" dirty="0">
              <a:cs typeface="B Zar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>
                <a:cs typeface="B Zar" pitchFamily="2" charset="-78"/>
              </a:rPr>
              <a:t>پیکره‌های زبانی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400" dirty="0" smtClean="0">
                <a:cs typeface="B Zar" pitchFamily="2" charset="-78"/>
              </a:rPr>
              <a:t>پیکره = متون زبانی (گفتاری و نوشتاری) الکترونیکی که به‌صورت طبیعی توسط اهل زبان تولید شده‌اند (مانند متون روزنامه‌ای، گفتگوهای تلفنی، غیره).</a:t>
            </a:r>
          </a:p>
          <a:p>
            <a:pPr algn="r" rtl="1"/>
            <a:r>
              <a:rPr lang="fa-IR" sz="2400" dirty="0" smtClean="0">
                <a:cs typeface="B Zar" pitchFamily="2" charset="-78"/>
              </a:rPr>
              <a:t>پردازش توسط رایانه و فاقد محدودیت‌های حافظة انسان</a:t>
            </a:r>
          </a:p>
          <a:p>
            <a:pPr algn="r" rtl="1"/>
            <a:r>
              <a:rPr lang="fa-IR" sz="2400" dirty="0" smtClean="0">
                <a:cs typeface="B Zar" pitchFamily="2" charset="-78"/>
              </a:rPr>
              <a:t>امکان بررسی دقیق‌تر زبان در بافت کاربردی‌اش.</a:t>
            </a:r>
          </a:p>
          <a:p>
            <a:pPr algn="r" rtl="1"/>
            <a:r>
              <a:rPr lang="fa-IR" sz="2400" dirty="0" smtClean="0">
                <a:cs typeface="B Zar" pitchFamily="2" charset="-78"/>
              </a:rPr>
              <a:t>زبان‌شناسی پیکره‌ای رویکردی تجربی و مبتنی بر</a:t>
            </a:r>
            <a:br>
              <a:rPr lang="fa-IR" sz="2400" dirty="0" smtClean="0">
                <a:cs typeface="B Zar" pitchFamily="2" charset="-78"/>
              </a:rPr>
            </a:br>
            <a:r>
              <a:rPr lang="fa-IR" sz="2400" dirty="0" smtClean="0">
                <a:cs typeface="B Zar" pitchFamily="2" charset="-78"/>
              </a:rPr>
              <a:t>داده‌های پیکره به مطالعة زبان است.</a:t>
            </a:r>
          </a:p>
          <a:p>
            <a:pPr algn="r" rtl="1"/>
            <a:r>
              <a:rPr lang="fa-IR" sz="2400" dirty="0" smtClean="0">
                <a:cs typeface="B Zar" pitchFamily="2" charset="-78"/>
              </a:rPr>
              <a:t> به‌مثابة ابزار برای مطالعة کاربرد زبان</a:t>
            </a:r>
            <a:br>
              <a:rPr lang="fa-IR" sz="2400" dirty="0" smtClean="0">
                <a:cs typeface="B Zar" pitchFamily="2" charset="-78"/>
              </a:rPr>
            </a:br>
            <a:r>
              <a:rPr lang="en-US" sz="2400" dirty="0" smtClean="0">
                <a:cs typeface="B Zar" pitchFamily="2" charset="-78"/>
              </a:rPr>
              <a:t>(Language use)</a:t>
            </a:r>
            <a:endParaRPr lang="fa-IR" sz="2400" dirty="0" smtClean="0">
              <a:cs typeface="B Zar" pitchFamily="2" charset="-78"/>
            </a:endParaRPr>
          </a:p>
          <a:p>
            <a:pPr algn="r" rtl="1"/>
            <a:endParaRPr lang="fa-IR" sz="2400" dirty="0" smtClean="0">
              <a:cs typeface="B Zar" pitchFamily="2" charset="-78"/>
            </a:endParaRPr>
          </a:p>
          <a:p>
            <a:pPr algn="r" rtl="1"/>
            <a:r>
              <a:rPr lang="fa-IR" sz="2400" dirty="0" smtClean="0">
                <a:cs typeface="B Zar" pitchFamily="2" charset="-78"/>
              </a:rPr>
              <a:t>روش‌شناسی بالقوه برای تحقیقات زبان‌شناسی شناختی</a:t>
            </a:r>
          </a:p>
          <a:p>
            <a:pPr lvl="1" algn="r" rtl="1"/>
            <a:endParaRPr lang="fa-IR" dirty="0" smtClean="0">
              <a:cs typeface="B Zar" pitchFamily="2" charset="-78"/>
            </a:endParaRPr>
          </a:p>
          <a:p>
            <a:pPr algn="r" rtl="1"/>
            <a:endParaRPr lang="en-US" dirty="0">
              <a:cs typeface="B Zar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5576" y="2996952"/>
            <a:ext cx="2592288" cy="136815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800" dirty="0" smtClean="0">
                <a:cs typeface="B Lotus" pitchFamily="2" charset="-78"/>
              </a:rPr>
              <a:t>زبان‌شناسی شناختی</a:t>
            </a:r>
          </a:p>
          <a:p>
            <a:pPr algn="ctr"/>
            <a:endParaRPr lang="en-US" sz="2800" dirty="0">
              <a:cs typeface="B Lotus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99592" y="4869160"/>
            <a:ext cx="1547618" cy="9361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dirty="0" smtClean="0">
                <a:cs typeface="B Lotus" pitchFamily="2" charset="-78"/>
              </a:rPr>
              <a:t>زبان‌شناسی پیکره‌ای</a:t>
            </a:r>
          </a:p>
          <a:p>
            <a:pPr algn="ctr"/>
            <a:r>
              <a:rPr lang="fa-IR" dirty="0" smtClean="0">
                <a:cs typeface="B Lotus" pitchFamily="2" charset="-78"/>
              </a:rPr>
              <a:t>(به‌مثابه ابزار)</a:t>
            </a:r>
            <a:endParaRPr lang="en-US" dirty="0">
              <a:cs typeface="B Lotus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43608" y="3717032"/>
            <a:ext cx="1156559" cy="4680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cs typeface="B Lotus" pitchFamily="2" charset="-78"/>
              </a:rPr>
              <a:t>کاربرد زبان</a:t>
            </a:r>
            <a:endParaRPr lang="en-US" dirty="0">
              <a:cs typeface="B Lotus" pitchFamily="2" charset="-78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1619672" y="4221088"/>
            <a:ext cx="2" cy="64807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own Arrow 12"/>
          <p:cNvSpPr/>
          <p:nvPr/>
        </p:nvSpPr>
        <p:spPr>
          <a:xfrm>
            <a:off x="5652120" y="4653136"/>
            <a:ext cx="432048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  <p:bldP spid="6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>
                <a:cs typeface="B Zar" pitchFamily="2" charset="-78"/>
              </a:rPr>
              <a:t>پیکره‌ها و زبان‌شناسی شناختی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447800"/>
            <a:ext cx="8178112" cy="5149552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>
                <a:solidFill>
                  <a:srgbClr val="FF0000"/>
                </a:solidFill>
                <a:cs typeface="B Zar" pitchFamily="2" charset="-78"/>
              </a:rPr>
              <a:t>بررسی تاثیر بسامد کاربرد بر تولید زبان</a:t>
            </a:r>
          </a:p>
          <a:p>
            <a:pPr lvl="1" algn="r" rtl="1"/>
            <a:r>
              <a:rPr lang="fa-IR" sz="2400" dirty="0" smtClean="0">
                <a:cs typeface="B Zar" pitchFamily="2" charset="-78"/>
              </a:rPr>
              <a:t>تولید زبان تحت تاثیر تجربة قبلی گویشور زبان است.</a:t>
            </a:r>
          </a:p>
          <a:p>
            <a:pPr lvl="1" algn="r" rtl="1"/>
            <a:r>
              <a:rPr lang="fa-IR" sz="2400" dirty="0" smtClean="0">
                <a:cs typeface="B Zar" pitchFamily="2" charset="-78"/>
              </a:rPr>
              <a:t>مثلاً میان بسامد واژه‌ها (یا عبارات) و طول (آوایی) آنها همبستگی منفی وجود دارد </a:t>
            </a:r>
            <a:r>
              <a:rPr lang="en-US" sz="1600" dirty="0" smtClean="0">
                <a:cs typeface="B Zar" pitchFamily="2" charset="-78"/>
              </a:rPr>
              <a:t>(</a:t>
            </a:r>
            <a:r>
              <a:rPr lang="en-US" sz="1600" dirty="0" err="1" smtClean="0">
                <a:cs typeface="B Zar" pitchFamily="2" charset="-78"/>
              </a:rPr>
              <a:t>Bybee</a:t>
            </a:r>
            <a:r>
              <a:rPr lang="en-US" sz="1600" dirty="0" smtClean="0">
                <a:cs typeface="B Zar" pitchFamily="2" charset="-78"/>
              </a:rPr>
              <a:t>, 2001; </a:t>
            </a:r>
            <a:r>
              <a:rPr lang="en-US" sz="1600" dirty="0" err="1" smtClean="0">
                <a:cs typeface="B Zar" pitchFamily="2" charset="-78"/>
              </a:rPr>
              <a:t>Zipf</a:t>
            </a:r>
            <a:r>
              <a:rPr lang="en-US" sz="1600" dirty="0" smtClean="0">
                <a:cs typeface="B Zar" pitchFamily="2" charset="-78"/>
              </a:rPr>
              <a:t>, 1935)</a:t>
            </a:r>
            <a:endParaRPr lang="fa-IR" sz="1600" dirty="0" smtClean="0">
              <a:cs typeface="B Zar" pitchFamily="2" charset="-78"/>
            </a:endParaRPr>
          </a:p>
          <a:p>
            <a:pPr lvl="1" algn="r" rtl="1"/>
            <a:r>
              <a:rPr lang="fa-IR" sz="2400" dirty="0" smtClean="0">
                <a:cs typeface="B Zar" pitchFamily="2" charset="-78"/>
              </a:rPr>
              <a:t>کاهش واکه‌ای در زبان انگلیسی </a:t>
            </a:r>
            <a:r>
              <a:rPr lang="en-US" sz="1600" dirty="0" smtClean="0">
                <a:cs typeface="B Zar" pitchFamily="2" charset="-78"/>
              </a:rPr>
              <a:t>(Hooper, 1976)</a:t>
            </a:r>
            <a:endParaRPr lang="fa-IR" sz="1600" dirty="0" smtClean="0">
              <a:cs typeface="B Zar" pitchFamily="2" charset="-78"/>
            </a:endParaRPr>
          </a:p>
          <a:p>
            <a:pPr lvl="1" algn="r" rtl="1"/>
            <a:endParaRPr lang="fa-IR" sz="2000" dirty="0" smtClean="0">
              <a:cs typeface="B Zar" pitchFamily="2" charset="-78"/>
            </a:endParaRPr>
          </a:p>
          <a:p>
            <a:pPr lvl="1" algn="r" rtl="1"/>
            <a:endParaRPr lang="fa-IR" sz="2000" dirty="0" smtClean="0">
              <a:cs typeface="B Zar" pitchFamily="2" charset="-78"/>
            </a:endParaRPr>
          </a:p>
          <a:p>
            <a:pPr lvl="1" algn="r" rtl="1"/>
            <a:endParaRPr lang="fa-IR" sz="2000" dirty="0" smtClean="0">
              <a:cs typeface="B Zar" pitchFamily="2" charset="-78"/>
            </a:endParaRPr>
          </a:p>
          <a:p>
            <a:pPr lvl="1" algn="r" rtl="1"/>
            <a:endParaRPr lang="fa-IR" sz="2400" dirty="0" smtClean="0">
              <a:cs typeface="B Zar" pitchFamily="2" charset="-78"/>
            </a:endParaRPr>
          </a:p>
          <a:p>
            <a:pPr lvl="1" algn="r" rtl="1"/>
            <a:r>
              <a:rPr lang="fa-IR" sz="2400" dirty="0" smtClean="0">
                <a:cs typeface="B Zar" pitchFamily="2" charset="-78"/>
              </a:rPr>
              <a:t>تنها 50% از کلمات گفتار پیوسته درخارج از بافت گفتار قابل تشخیص هستند. 50% دیگر به‌کمک عوامل معنایی و از جمله بسامد کاربرد کلمه (که آن را پیش‌بینی‌پذیر می‌کند) قابل تشخیص‌اند  </a:t>
            </a:r>
            <a:r>
              <a:rPr lang="en-US" sz="1800" dirty="0" smtClean="0">
                <a:cs typeface="B Zar" pitchFamily="2" charset="-78"/>
              </a:rPr>
              <a:t>(Pollack and Picket, 1964)</a:t>
            </a:r>
            <a:r>
              <a:rPr lang="fa-IR" sz="2400" dirty="0" smtClean="0">
                <a:cs typeface="B Zar" pitchFamily="2" charset="-78"/>
              </a:rPr>
              <a:t>.</a:t>
            </a:r>
          </a:p>
          <a:p>
            <a:pPr algn="r" rtl="1"/>
            <a:endParaRPr lang="en-US" dirty="0">
              <a:cs typeface="B Zar" pitchFamily="2" charset="-78"/>
            </a:endParaRPr>
          </a:p>
        </p:txBody>
      </p:sp>
      <p:pic>
        <p:nvPicPr>
          <p:cNvPr id="5" name="Picture 9" descr="Hoop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861048"/>
            <a:ext cx="5686348" cy="1152128"/>
          </a:xfrm>
          <a:prstGeom prst="rect">
            <a:avLst/>
          </a:prstGeom>
          <a:noFill/>
          <a:ln/>
          <a:effectLst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>
                <a:cs typeface="B Zar" pitchFamily="2" charset="-78"/>
              </a:rPr>
              <a:t>پیکره‌ها و زبان‌شناسی شناختی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49552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>
                <a:solidFill>
                  <a:srgbClr val="FF0000"/>
                </a:solidFill>
                <a:cs typeface="B Zar" pitchFamily="2" charset="-78"/>
              </a:rPr>
              <a:t>بررسی تاثیر بسامد کاربرد بر درک زبان</a:t>
            </a:r>
          </a:p>
          <a:p>
            <a:pPr lvl="1" algn="r" rtl="1"/>
            <a:r>
              <a:rPr lang="fa-IR" dirty="0" smtClean="0">
                <a:cs typeface="B Zar" pitchFamily="2" charset="-78"/>
              </a:rPr>
              <a:t>تفسیر ساختار زبانی تحت‌تاثیر تجربة پیشینی فرد از زبان است.</a:t>
            </a:r>
          </a:p>
          <a:p>
            <a:pPr lvl="1" algn="r" rtl="1"/>
            <a:r>
              <a:rPr lang="fa-IR" dirty="0" smtClean="0">
                <a:cs typeface="B Zar" pitchFamily="2" charset="-78"/>
              </a:rPr>
              <a:t>مثلاً ابهام ساختاری </a:t>
            </a:r>
            <a:r>
              <a:rPr lang="en-US" sz="1800" dirty="0" smtClean="0">
                <a:cs typeface="B Zar" pitchFamily="2" charset="-78"/>
              </a:rPr>
              <a:t>(Ford et al., 1982)</a:t>
            </a:r>
            <a:r>
              <a:rPr lang="fa-IR" sz="1600" dirty="0" smtClean="0">
                <a:cs typeface="B Zar" pitchFamily="2" charset="-78"/>
              </a:rPr>
              <a:t>:</a:t>
            </a:r>
          </a:p>
          <a:p>
            <a:pPr lvl="1" algn="r" rtl="1"/>
            <a:endParaRPr lang="fa-IR" sz="1600" dirty="0" smtClean="0">
              <a:cs typeface="B Zar" pitchFamily="2" charset="-78"/>
            </a:endParaRPr>
          </a:p>
          <a:p>
            <a:pPr lvl="1" algn="r" rtl="1"/>
            <a:endParaRPr lang="fa-IR" sz="1600" dirty="0" smtClean="0">
              <a:cs typeface="B Zar" pitchFamily="2" charset="-78"/>
            </a:endParaRPr>
          </a:p>
          <a:p>
            <a:pPr lvl="1" algn="r" rtl="1"/>
            <a:endParaRPr lang="fa-IR" sz="1600" dirty="0" smtClean="0">
              <a:cs typeface="B Zar" pitchFamily="2" charset="-78"/>
            </a:endParaRPr>
          </a:p>
          <a:p>
            <a:pPr lvl="1" algn="r" rtl="1"/>
            <a:endParaRPr lang="fa-IR" sz="1600" dirty="0" smtClean="0">
              <a:cs typeface="B Zar" pitchFamily="2" charset="-78"/>
            </a:endParaRPr>
          </a:p>
          <a:p>
            <a:pPr lvl="1" algn="r" rtl="1"/>
            <a:endParaRPr lang="fa-IR" sz="1600" dirty="0" smtClean="0">
              <a:cs typeface="B Zar" pitchFamily="2" charset="-78"/>
            </a:endParaRPr>
          </a:p>
          <a:p>
            <a:pPr marL="510413" lvl="2" indent="-236538" algn="r" rtl="1">
              <a:buFont typeface="Courier New" pitchFamily="49" charset="0"/>
              <a:buChar char="o"/>
            </a:pPr>
            <a:r>
              <a:rPr lang="fa-IR" dirty="0" smtClean="0">
                <a:cs typeface="B Zar" pitchFamily="2" charset="-78"/>
              </a:rPr>
              <a:t>بررسی پیکره‌ای </a:t>
            </a:r>
            <a:r>
              <a:rPr lang="en-US" sz="2000" dirty="0" err="1" smtClean="0">
                <a:cs typeface="B Zar" pitchFamily="2" charset="-78"/>
              </a:rPr>
              <a:t>Jurafsky</a:t>
            </a:r>
            <a:r>
              <a:rPr lang="en-US" sz="2000" dirty="0" smtClean="0">
                <a:cs typeface="B Zar" pitchFamily="2" charset="-78"/>
              </a:rPr>
              <a:t> (1996)</a:t>
            </a:r>
            <a:r>
              <a:rPr lang="fa-IR" sz="2000" dirty="0" smtClean="0">
                <a:cs typeface="B Zar" pitchFamily="2" charset="-78"/>
              </a:rPr>
              <a:t>:</a:t>
            </a:r>
          </a:p>
          <a:p>
            <a:pPr marL="263525" lvl="1" indent="-236538" algn="r" rtl="1">
              <a:buFont typeface="Arial" pitchFamily="34" charset="0"/>
              <a:buChar char="•"/>
            </a:pPr>
            <a:endParaRPr lang="en-US" sz="2400" dirty="0">
              <a:cs typeface="B Zar" pitchFamily="2" charset="-78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3152205"/>
            <a:ext cx="72104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7169" y="3789040"/>
            <a:ext cx="65627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293593" y="3140968"/>
            <a:ext cx="3384376" cy="432048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17529" y="3717032"/>
            <a:ext cx="1296144" cy="432048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085681" y="3717032"/>
            <a:ext cx="1872208" cy="432048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956376" y="3140968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dirty="0" smtClean="0">
                <a:cs typeface="B Titr" pitchFamily="2" charset="-78"/>
              </a:rPr>
              <a:t>90%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64288" y="3717032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dirty="0" smtClean="0">
                <a:cs typeface="B Titr" pitchFamily="2" charset="-78"/>
              </a:rPr>
              <a:t>95%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03648" y="5301208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cs typeface="B Titr" pitchFamily="2" charset="-78"/>
              </a:rPr>
              <a:t>discuss +  </a:t>
            </a:r>
            <a:r>
              <a:rPr lang="en-US" sz="2400" dirty="0" smtClean="0">
                <a:cs typeface="B Titr" pitchFamily="2" charset="-78"/>
              </a:rPr>
              <a:t>NP</a:t>
            </a:r>
            <a:endParaRPr lang="en-US" sz="2400" i="1" dirty="0">
              <a:cs typeface="B Titr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03648" y="5805264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cs typeface="B Titr" pitchFamily="2" charset="-78"/>
              </a:rPr>
              <a:t>keep +  </a:t>
            </a:r>
            <a:r>
              <a:rPr lang="en-US" sz="2400" dirty="0" smtClean="0">
                <a:cs typeface="B Titr" pitchFamily="2" charset="-78"/>
              </a:rPr>
              <a:t>NP + PP</a:t>
            </a:r>
            <a:endParaRPr lang="en-US" sz="2400" i="1" dirty="0">
              <a:cs typeface="B Titr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35896" y="5301208"/>
            <a:ext cx="61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dirty="0" smtClean="0">
                <a:cs typeface="B Titr" pitchFamily="2" charset="-78"/>
              </a:rPr>
              <a:t>75%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39952" y="5805264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dirty="0" smtClean="0">
                <a:cs typeface="B Titr" pitchFamily="2" charset="-78"/>
              </a:rPr>
              <a:t>80%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>
                <a:cs typeface="B Zar" pitchFamily="2" charset="-78"/>
              </a:rPr>
              <a:t>پیکره‌ها و زبان‌شناسی شناختی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49552"/>
          </a:xfrm>
        </p:spPr>
        <p:txBody>
          <a:bodyPr>
            <a:normAutofit/>
          </a:bodyPr>
          <a:lstStyle/>
          <a:p>
            <a:r>
              <a:rPr lang="fa-IR" dirty="0" smtClean="0">
                <a:solidFill>
                  <a:srgbClr val="FF0000"/>
                </a:solidFill>
                <a:cs typeface="B Zar" pitchFamily="2" charset="-78"/>
              </a:rPr>
              <a:t>فراگیری زبان 1</a:t>
            </a:r>
          </a:p>
          <a:p>
            <a:pPr algn="r" rtl="1"/>
            <a:endParaRPr lang="fa-IR" dirty="0" smtClean="0">
              <a:solidFill>
                <a:srgbClr val="FF0000"/>
              </a:solidFill>
              <a:cs typeface="B Zar" pitchFamily="2" charset="-78"/>
            </a:endParaRPr>
          </a:p>
          <a:p>
            <a:pPr lvl="1" algn="r" rtl="1"/>
            <a:r>
              <a:rPr lang="fa-IR" sz="2400" dirty="0" smtClean="0">
                <a:cs typeface="B Zar" pitchFamily="2" charset="-78"/>
              </a:rPr>
              <a:t>اطلاعات آماری در فرآیند یادگیری زبان نقش اساسی ایفا می‌کنند</a:t>
            </a:r>
            <a:br>
              <a:rPr lang="fa-IR" sz="2400" dirty="0" smtClean="0">
                <a:cs typeface="B Zar" pitchFamily="2" charset="-78"/>
              </a:rPr>
            </a:br>
            <a:r>
              <a:rPr lang="fa-IR" sz="1600" dirty="0" smtClean="0">
                <a:cs typeface="B Zar" pitchFamily="2" charset="-78"/>
              </a:rPr>
              <a:t> (</a:t>
            </a:r>
            <a:r>
              <a:rPr lang="en-US" sz="1600" dirty="0" err="1" smtClean="0">
                <a:cs typeface="B Zar" pitchFamily="2" charset="-78"/>
              </a:rPr>
              <a:t>Diessel</a:t>
            </a:r>
            <a:r>
              <a:rPr lang="en-US" sz="1600" dirty="0" smtClean="0">
                <a:cs typeface="B Zar" pitchFamily="2" charset="-78"/>
              </a:rPr>
              <a:t>, 2007</a:t>
            </a:r>
            <a:r>
              <a:rPr lang="fa-IR" sz="1600" dirty="0" smtClean="0">
                <a:cs typeface="B Zar" pitchFamily="2" charset="-78"/>
              </a:rPr>
              <a:t>)</a:t>
            </a:r>
          </a:p>
          <a:p>
            <a:pPr lvl="1" algn="r" rtl="1"/>
            <a:r>
              <a:rPr lang="fa-IR" sz="2400" dirty="0" smtClean="0">
                <a:cs typeface="B Zar" pitchFamily="2" charset="-78"/>
              </a:rPr>
              <a:t>کودکان قابلیت بالایی در کشف الگوهای توزیعی زبان دارند </a:t>
            </a:r>
            <a:r>
              <a:rPr lang="en-US" sz="1600" dirty="0" smtClean="0">
                <a:cs typeface="B Zar" pitchFamily="2" charset="-78"/>
              </a:rPr>
              <a:t>(</a:t>
            </a:r>
            <a:r>
              <a:rPr lang="en-US" sz="1600" dirty="0" err="1" smtClean="0">
                <a:cs typeface="B Zar" pitchFamily="2" charset="-78"/>
              </a:rPr>
              <a:t>Saffran</a:t>
            </a:r>
            <a:r>
              <a:rPr lang="en-US" sz="1600" dirty="0" smtClean="0">
                <a:cs typeface="B Zar" pitchFamily="2" charset="-78"/>
              </a:rPr>
              <a:t>, 2001)</a:t>
            </a:r>
          </a:p>
          <a:p>
            <a:pPr lvl="1" algn="r" rtl="1"/>
            <a:r>
              <a:rPr lang="fa-IR" sz="2400" dirty="0" smtClean="0">
                <a:cs typeface="B Zar" pitchFamily="2" charset="-78"/>
              </a:rPr>
              <a:t>کودکان 8 ماهه قادرند احتمال انتقالی </a:t>
            </a:r>
            <a:r>
              <a:rPr lang="en-US" sz="2000" dirty="0" smtClean="0">
                <a:cs typeface="B Zar" pitchFamily="2" charset="-78"/>
              </a:rPr>
              <a:t>(transitional probability)</a:t>
            </a:r>
            <a:r>
              <a:rPr lang="fa-IR" sz="2400" dirty="0" smtClean="0">
                <a:cs typeface="B Zar" pitchFamily="2" charset="-78"/>
              </a:rPr>
              <a:t> را در گفتار پیوسته تعیین کنند </a:t>
            </a:r>
            <a:r>
              <a:rPr lang="en-US" sz="1800" dirty="0" err="1" smtClean="0">
                <a:cs typeface="B Zar" pitchFamily="2" charset="-78"/>
              </a:rPr>
              <a:t>Saffran</a:t>
            </a:r>
            <a:r>
              <a:rPr lang="en-US" sz="1800" dirty="0" smtClean="0">
                <a:cs typeface="B Zar" pitchFamily="2" charset="-78"/>
              </a:rPr>
              <a:t> et al., (1996))</a:t>
            </a:r>
            <a:r>
              <a:rPr lang="fa-IR" sz="1800" dirty="0" smtClean="0">
                <a:cs typeface="B Zar" pitchFamily="2" charset="-78"/>
              </a:rPr>
              <a:t>)</a:t>
            </a:r>
            <a:endParaRPr lang="en-US" sz="1800" dirty="0">
              <a:cs typeface="B Zar" pitchFamily="2" charset="-78"/>
            </a:endParaRPr>
          </a:p>
        </p:txBody>
      </p:sp>
      <p:pic>
        <p:nvPicPr>
          <p:cNvPr id="2050" name="Picture 2" descr="http://www.yalescientific.org/wp-content/uploads/2012/03/fulllength-syllables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84784"/>
            <a:ext cx="2808311" cy="9361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http://deploy.virtual-labs.ac.in/labs/cse24/exp6/Exp4/hmm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293096"/>
            <a:ext cx="4855486" cy="2564904"/>
          </a:xfrm>
          <a:prstGeom prst="rect">
            <a:avLst/>
          </a:prstGeom>
          <a:noFill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0E72-8604-4F74-99F7-16514162B45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2417</TotalTime>
  <Words>1302</Words>
  <Application>Microsoft Office PowerPoint</Application>
  <PresentationFormat>On-screen Show (4:3)</PresentationFormat>
  <Paragraphs>191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زبان‌شناسی پیکره‌ای شناختی</vt:lpstr>
      <vt:lpstr>علوم شناختی زبان</vt:lpstr>
      <vt:lpstr>زبان‌شناسی زایشی  (Generative Linguistics)</vt:lpstr>
      <vt:lpstr>زبان‌شناسی شناختی (Cognitive Linguistics)</vt:lpstr>
      <vt:lpstr>داده‌های تجربی یا شم زبانی؟</vt:lpstr>
      <vt:lpstr>پیکره‌های زبانی</vt:lpstr>
      <vt:lpstr>پیکره‌ها و زبان‌شناسی شناختی</vt:lpstr>
      <vt:lpstr>پیکره‌ها و زبان‌شناسی شناختی</vt:lpstr>
      <vt:lpstr>پیکره‌ها و زبان‌شناسی شناختی</vt:lpstr>
      <vt:lpstr>پیکره‌ها و زبان‌شناسی شناختی</vt:lpstr>
      <vt:lpstr>پیکره‌ها و زبان‌شناسی شناختی</vt:lpstr>
      <vt:lpstr>پیکره‌ها و زبان‌شناسی شناختی</vt:lpstr>
      <vt:lpstr>پیکره‌ها و زبان‌شناسی شناختی</vt:lpstr>
      <vt:lpstr>پیکره‌ها و زبان‌شناسی شناختی</vt:lpstr>
      <vt:lpstr>پیکره‌ها و زبان‌شناسی شناختی</vt:lpstr>
      <vt:lpstr>جمع‌بندی</vt:lpstr>
      <vt:lpstr>منابع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زبان‌شناسی پیکره‌ای شناختی</dc:title>
  <dc:creator>Golshaie</dc:creator>
  <cp:lastModifiedBy>Golshaie</cp:lastModifiedBy>
  <cp:revision>178</cp:revision>
  <dcterms:created xsi:type="dcterms:W3CDTF">2014-12-08T09:40:34Z</dcterms:created>
  <dcterms:modified xsi:type="dcterms:W3CDTF">2014-12-16T12:05:04Z</dcterms:modified>
</cp:coreProperties>
</file>