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>
  <p:sldMasterIdLst>
    <p:sldMasterId id="2147483792" r:id="rId1"/>
  </p:sldMasterIdLst>
  <p:notesMasterIdLst>
    <p:notesMasterId r:id="rId28"/>
  </p:notesMasterIdLst>
  <p:sldIdLst>
    <p:sldId id="256" r:id="rId2"/>
    <p:sldId id="287" r:id="rId3"/>
    <p:sldId id="258" r:id="rId4"/>
    <p:sldId id="272" r:id="rId5"/>
    <p:sldId id="259" r:id="rId6"/>
    <p:sldId id="279" r:id="rId7"/>
    <p:sldId id="283" r:id="rId8"/>
    <p:sldId id="280" r:id="rId9"/>
    <p:sldId id="281" r:id="rId10"/>
    <p:sldId id="282" r:id="rId11"/>
    <p:sldId id="266" r:id="rId12"/>
    <p:sldId id="264" r:id="rId13"/>
    <p:sldId id="269" r:id="rId14"/>
    <p:sldId id="270" r:id="rId15"/>
    <p:sldId id="265" r:id="rId16"/>
    <p:sldId id="268" r:id="rId17"/>
    <p:sldId id="267" r:id="rId18"/>
    <p:sldId id="284" r:id="rId19"/>
    <p:sldId id="285" r:id="rId20"/>
    <p:sldId id="290" r:id="rId21"/>
    <p:sldId id="278" r:id="rId22"/>
    <p:sldId id="291" r:id="rId23"/>
    <p:sldId id="292" r:id="rId24"/>
    <p:sldId id="293" r:id="rId25"/>
    <p:sldId id="288" r:id="rId26"/>
    <p:sldId id="289" r:id="rId27"/>
  </p:sldIdLst>
  <p:sldSz cx="9144000" cy="6858000" type="screen4x3"/>
  <p:notesSz cx="6858000" cy="9144000"/>
  <p:embeddedFontLst>
    <p:embeddedFont>
      <p:font typeface="Calibri" pitchFamily="34" charset="0"/>
      <p:regular r:id="rId29"/>
      <p:bold r:id="rId30"/>
      <p:italic r:id="rId31"/>
      <p:boldItalic r:id="rId32"/>
    </p:embeddedFont>
    <p:embeddedFont>
      <p:font typeface="B Zar" pitchFamily="2" charset="-78"/>
      <p:regular r:id="rId33"/>
      <p:bold r:id="rId34"/>
    </p:embeddedFont>
    <p:embeddedFont>
      <p:font typeface="Constantia" pitchFamily="18" charset="0"/>
      <p:regular r:id="rId35"/>
      <p:bold r:id="rId36"/>
      <p:italic r:id="rId37"/>
      <p:boldItalic r:id="rId38"/>
    </p:embeddedFont>
    <p:embeddedFont>
      <p:font typeface="B Nazanin" pitchFamily="2" charset="-78"/>
      <p:regular r:id="rId39"/>
      <p:bold r:id="rId40"/>
    </p:embeddedFont>
    <p:embeddedFont>
      <p:font typeface="Wingdings 2" pitchFamily="18" charset="2"/>
      <p:regular r:id="rId41"/>
    </p:embeddedFont>
    <p:embeddedFont>
      <p:font typeface="B Titr" pitchFamily="2" charset="-78"/>
      <p:bold r:id="rId42"/>
    </p:embeddedFont>
    <p:embeddedFont>
      <p:font typeface="Zar" pitchFamily="2" charset="-78"/>
      <p:regular r:id="rId43"/>
      <p:bold r:id="rId44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7" d="100"/>
          <a:sy n="67" d="100"/>
        </p:scale>
        <p:origin x="-6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5F13D49-F5C8-4BC3-9A82-F85A740FD908}" type="datetimeFigureOut">
              <a:rPr lang="fa-IR" smtClean="0"/>
              <a:pPr/>
              <a:t>1435/12/14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51316B6-B829-4D79-99A9-B56E9D7EB2F6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xmlns="" val="2822572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fa-IR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AA9A802-0671-4301-AC0B-219907797A11}" type="slidenum">
              <a:rPr lang="fa-IR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fa-IR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ED25DAD-F4D7-41C1-B594-A0A241AE1CBB}" type="slidenum">
              <a:rPr lang="fa-IR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en-US" smtClean="0">
                <a:cs typeface="Arial" pitchFamily="34" charset="0"/>
              </a:rPr>
              <a:t>   </a:t>
            </a:r>
            <a:r>
              <a:rPr lang="fa-IR" smtClean="0"/>
              <a:t>          </a:t>
            </a: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F44CC42-C6C2-4CA2-B122-2F94C0B5CFCB}" type="slidenum">
              <a:rPr lang="fa-IR" smtClean="0"/>
              <a:pPr/>
              <a:t>12</a:t>
            </a:fld>
            <a:endParaRPr lang="fa-I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fa-IR" smtClean="0"/>
              <a:t>             </a:t>
            </a:r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EEEFEBA-B95E-4149-8D6B-980A4876F2D7}" type="slidenum">
              <a:rPr lang="fa-IR" smtClean="0"/>
              <a:pPr/>
              <a:t>15</a:t>
            </a:fld>
            <a:endParaRPr lang="fa-I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6E4B0-04E6-4795-9EAD-E99268F00CF2}" type="datetimeFigureOut">
              <a:rPr lang="fa-IR" smtClean="0"/>
              <a:pPr/>
              <a:t>1435/12/14</a:t>
            </a:fld>
            <a:endParaRPr lang="fa-I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7A99E-335A-44B6-B95F-1D742ADAAF8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6E4B0-04E6-4795-9EAD-E99268F00CF2}" type="datetimeFigureOut">
              <a:rPr lang="fa-IR" smtClean="0"/>
              <a:pPr/>
              <a:t>1435/12/14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7A99E-335A-44B6-B95F-1D742ADAAF8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6E4B0-04E6-4795-9EAD-E99268F00CF2}" type="datetimeFigureOut">
              <a:rPr lang="fa-IR" smtClean="0"/>
              <a:pPr/>
              <a:t>1435/12/14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7A99E-335A-44B6-B95F-1D742ADAAF8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6E4B0-04E6-4795-9EAD-E99268F00CF2}" type="datetimeFigureOut">
              <a:rPr lang="fa-IR" smtClean="0"/>
              <a:pPr/>
              <a:t>1435/12/14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7A99E-335A-44B6-B95F-1D742ADAAF8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6E4B0-04E6-4795-9EAD-E99268F00CF2}" type="datetimeFigureOut">
              <a:rPr lang="fa-IR" smtClean="0"/>
              <a:pPr/>
              <a:t>1435/12/14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7A99E-335A-44B6-B95F-1D742ADAAF8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6E4B0-04E6-4795-9EAD-E99268F00CF2}" type="datetimeFigureOut">
              <a:rPr lang="fa-IR" smtClean="0"/>
              <a:pPr/>
              <a:t>1435/12/14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7A99E-335A-44B6-B95F-1D742ADAAF8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6E4B0-04E6-4795-9EAD-E99268F00CF2}" type="datetimeFigureOut">
              <a:rPr lang="fa-IR" smtClean="0"/>
              <a:pPr/>
              <a:t>1435/12/14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7A99E-335A-44B6-B95F-1D742ADAAF8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6E4B0-04E6-4795-9EAD-E99268F00CF2}" type="datetimeFigureOut">
              <a:rPr lang="fa-IR" smtClean="0"/>
              <a:pPr/>
              <a:t>1435/12/14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7A99E-335A-44B6-B95F-1D742ADAAF8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6E4B0-04E6-4795-9EAD-E99268F00CF2}" type="datetimeFigureOut">
              <a:rPr lang="fa-IR" smtClean="0"/>
              <a:pPr/>
              <a:t>1435/12/14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7A99E-335A-44B6-B95F-1D742ADAAF8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6E4B0-04E6-4795-9EAD-E99268F00CF2}" type="datetimeFigureOut">
              <a:rPr lang="fa-IR" smtClean="0"/>
              <a:pPr/>
              <a:t>1435/12/14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7A99E-335A-44B6-B95F-1D742ADAAF8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6E4B0-04E6-4795-9EAD-E99268F00CF2}" type="datetimeFigureOut">
              <a:rPr lang="fa-IR" smtClean="0"/>
              <a:pPr/>
              <a:t>1435/12/14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457A99E-335A-44B6-B95F-1D742ADAAF81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856E4B0-04E6-4795-9EAD-E99268F00CF2}" type="datetimeFigureOut">
              <a:rPr lang="fa-IR" smtClean="0"/>
              <a:pPr/>
              <a:t>1435/12/14</a:t>
            </a:fld>
            <a:endParaRPr lang="fa-I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457A99E-335A-44B6-B95F-1D742ADAAF81}" type="slidenum">
              <a:rPr lang="fa-IR" smtClean="0"/>
              <a:pPr/>
              <a:t>‹#›</a:t>
            </a:fld>
            <a:endParaRPr lang="fa-I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1"/>
            <a:r>
              <a:rPr lang="fa-IR" dirty="0">
                <a:effectLst/>
                <a:cs typeface="B Zar" pitchFamily="2" charset="-78"/>
              </a:rPr>
              <a:t>طراحي </a:t>
            </a:r>
            <a:r>
              <a:rPr lang="fa-IR" dirty="0" smtClean="0">
                <a:effectLst/>
                <a:cs typeface="B Zar" pitchFamily="2" charset="-78"/>
              </a:rPr>
              <a:t>هستان‌شناسي </a:t>
            </a:r>
            <a:r>
              <a:rPr lang="fa-IR" dirty="0">
                <a:effectLst/>
                <a:cs typeface="B Zar" pitchFamily="2" charset="-78"/>
              </a:rPr>
              <a:t>علوم پايه</a:t>
            </a:r>
            <a:endParaRPr lang="fa-IR" dirty="0">
              <a:cs typeface="B Za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404592"/>
            <a:ext cx="7854696" cy="1752600"/>
          </a:xfrm>
        </p:spPr>
        <p:txBody>
          <a:bodyPr/>
          <a:lstStyle/>
          <a:p>
            <a:pPr algn="ctr"/>
            <a:r>
              <a:rPr lang="fa-IR" b="1" dirty="0" smtClean="0">
                <a:cs typeface="B Nazanin" pitchFamily="2" charset="-78"/>
              </a:rPr>
              <a:t>ملوک السادات حسینی بهشتی</a:t>
            </a:r>
          </a:p>
          <a:p>
            <a:pPr algn="ctr"/>
            <a:r>
              <a:rPr lang="en-US" b="1" dirty="0" smtClean="0">
                <a:solidFill>
                  <a:schemeClr val="bg2">
                    <a:lumMod val="20000"/>
                    <a:lumOff val="80000"/>
                  </a:schemeClr>
                </a:solidFill>
                <a:cs typeface="B Nazanin" pitchFamily="2" charset="-78"/>
              </a:rPr>
              <a:t>beheshti@irandoc.ac.ir</a:t>
            </a:r>
            <a:endParaRPr lang="fa-IR" b="1" dirty="0">
              <a:solidFill>
                <a:schemeClr val="bg2">
                  <a:lumMod val="20000"/>
                  <a:lumOff val="80000"/>
                </a:schemeClr>
              </a:solidFill>
              <a:cs typeface="B Nazanin" pitchFamily="2" charset="-78"/>
            </a:endParaRPr>
          </a:p>
          <a:p>
            <a:pPr algn="ctr"/>
            <a:r>
              <a:rPr lang="fa-IR" b="1" dirty="0" smtClean="0">
                <a:solidFill>
                  <a:schemeClr val="tx2"/>
                </a:solidFill>
                <a:cs typeface="B Nazanin" pitchFamily="2" charset="-78"/>
              </a:rPr>
              <a:t>پژوهشگاه علوم و فناوری اطلاعات ایران</a:t>
            </a:r>
            <a:endParaRPr lang="fa-IR" b="1" dirty="0">
              <a:solidFill>
                <a:schemeClr val="tx2"/>
              </a:solidFill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Zar" pitchFamily="2" charset="-78"/>
              </a:rPr>
              <a:t>یکسان سازی مفاهیم(ادامه)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fa-IR" sz="3200" dirty="0">
                <a:cs typeface="B Zar" pitchFamily="2" charset="-78"/>
              </a:rPr>
              <a:t>مواردی که بين دو اصطلاحنامه مورد بررسي قرار </a:t>
            </a:r>
            <a:r>
              <a:rPr lang="fa-IR" sz="3200" dirty="0" smtClean="0">
                <a:cs typeface="B Zar" pitchFamily="2" charset="-78"/>
              </a:rPr>
              <a:t>مي‌گیرد(ادامه)</a:t>
            </a:r>
            <a:endParaRPr lang="fa-IR" sz="3200" dirty="0">
              <a:cs typeface="B Zar" pitchFamily="2" charset="-78"/>
            </a:endParaRPr>
          </a:p>
          <a:p>
            <a:pPr lvl="1"/>
            <a:r>
              <a:rPr lang="fa-IR" sz="2800" dirty="0" smtClean="0">
                <a:cs typeface="B Zar" pitchFamily="2" charset="-78"/>
              </a:rPr>
              <a:t>نبود </a:t>
            </a:r>
            <a:r>
              <a:rPr lang="fa-IR" sz="2800" dirty="0">
                <a:cs typeface="B Zar" pitchFamily="2" charset="-78"/>
              </a:rPr>
              <a:t>يك واژه وابسته كه معادل مفهوم مورد نظر در اصطلاحنامه ديگر آمده است </a:t>
            </a:r>
            <a:endParaRPr lang="en-US" sz="2800" dirty="0">
              <a:cs typeface="B Zar" pitchFamily="2" charset="-78"/>
            </a:endParaRPr>
          </a:p>
          <a:p>
            <a:pPr lvl="1"/>
            <a:r>
              <a:rPr lang="fa-IR" sz="2800" dirty="0">
                <a:cs typeface="B Zar" pitchFamily="2" charset="-78"/>
              </a:rPr>
              <a:t>استفاده از ترجمه يكسان براي دو مفهوم مختلف در يك زبان خاص</a:t>
            </a:r>
            <a:endParaRPr lang="en-US" sz="2800" dirty="0">
              <a:cs typeface="B Zar" pitchFamily="2" charset="-78"/>
            </a:endParaRPr>
          </a:p>
          <a:p>
            <a:pPr lvl="1"/>
            <a:r>
              <a:rPr lang="fa-IR" sz="2800" dirty="0">
                <a:cs typeface="B Zar" pitchFamily="2" charset="-78"/>
              </a:rPr>
              <a:t>اختلاف در انتخاب يك واژه مرجح براي يك مفهوم</a:t>
            </a:r>
            <a:endParaRPr lang="en-US" sz="2800" dirty="0">
              <a:cs typeface="B Zar" pitchFamily="2" charset="-78"/>
            </a:endParaRPr>
          </a:p>
          <a:p>
            <a:pPr lvl="1"/>
            <a:r>
              <a:rPr lang="fa-IR" sz="2800" dirty="0">
                <a:cs typeface="B Zar" pitchFamily="2" charset="-78"/>
              </a:rPr>
              <a:t>اختلاف در نوع رابطه بين دو مفهوم</a:t>
            </a:r>
            <a:endParaRPr lang="en-US" sz="2800" dirty="0">
              <a:cs typeface="B Zar" pitchFamily="2" charset="-78"/>
            </a:endParaRPr>
          </a:p>
          <a:p>
            <a:pPr lvl="1"/>
            <a:r>
              <a:rPr lang="fa-IR" sz="2800" dirty="0" smtClean="0">
                <a:cs typeface="B Zar" pitchFamily="2" charset="-78"/>
              </a:rPr>
              <a:t>ایجاد </a:t>
            </a:r>
            <a:r>
              <a:rPr lang="fa-IR" sz="2800" dirty="0">
                <a:cs typeface="B Zar" pitchFamily="2" charset="-78"/>
              </a:rPr>
              <a:t>حلقه نامحدود ميان مفاهيم( شبكه مفاهيم)</a:t>
            </a:r>
            <a:endParaRPr lang="en-US" sz="2800" dirty="0">
              <a:cs typeface="B Zar" pitchFamily="2" charset="-78"/>
            </a:endParaRPr>
          </a:p>
          <a:p>
            <a:pPr lvl="1"/>
            <a:r>
              <a:rPr lang="fa-IR" sz="2800" dirty="0">
                <a:cs typeface="B Zar" pitchFamily="2" charset="-78"/>
              </a:rPr>
              <a:t>عدم يگانگي يك مفهوم در برابر يك اصطلاح (چند معنايي).</a:t>
            </a:r>
            <a:endParaRPr lang="en-US" sz="2800" dirty="0">
              <a:cs typeface="B Zar" pitchFamily="2" charset="-78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40994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B Zar" pitchFamily="2" charset="-78"/>
              </a:rPr>
              <a:t>ساخت رده بندی مفاهیم</a:t>
            </a:r>
            <a:endParaRPr lang="fa-IR" dirty="0">
              <a:cs typeface="B Za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>
                <a:cs typeface="B Nazanin" pitchFamily="2" charset="-78"/>
              </a:rPr>
              <a:t> </a:t>
            </a:r>
            <a:r>
              <a:rPr lang="fa-IR" sz="3200" dirty="0" smtClean="0">
                <a:cs typeface="B Zar" pitchFamily="2" charset="-78"/>
              </a:rPr>
              <a:t>رده بندي مفاهيم بر اساس نظام مفهومي موجود در اصطلاحنامه ها شكل گرفته است.</a:t>
            </a:r>
          </a:p>
          <a:p>
            <a:pPr lvl="1"/>
            <a:r>
              <a:rPr lang="fa-IR" sz="3200" dirty="0" smtClean="0">
                <a:cs typeface="B Zar" pitchFamily="2" charset="-78"/>
              </a:rPr>
              <a:t>هر اصطلاح مرجح بعنوان یک مفهوم یا کلاس در نظر گرفته شده است.</a:t>
            </a:r>
          </a:p>
          <a:p>
            <a:pPr lvl="1"/>
            <a:r>
              <a:rPr lang="fa-IR" sz="3200" dirty="0" smtClean="0">
                <a:cs typeface="B Zar" pitchFamily="2" charset="-78"/>
              </a:rPr>
              <a:t>روابط (اعم/ اخص) به روابط (زير كلاس/ سوپر كلاس) تبديل شده است</a:t>
            </a:r>
            <a:r>
              <a:rPr lang="fa-IR" sz="2800" dirty="0" smtClean="0">
                <a:cs typeface="B Nazanin" pitchFamily="2" charset="-78"/>
              </a:rPr>
              <a:t>.  </a:t>
            </a:r>
          </a:p>
          <a:p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18864" y="548680"/>
            <a:ext cx="8229600" cy="609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a-IR" dirty="0" smtClean="0">
                <a:solidFill>
                  <a:srgbClr val="FFFF00"/>
                </a:solidFill>
                <a:cs typeface="B Zar" pitchFamily="2" charset="-78"/>
              </a:rPr>
              <a:t> </a:t>
            </a:r>
            <a:r>
              <a:rPr lang="fa-IR" sz="3100" dirty="0" smtClean="0">
                <a:solidFill>
                  <a:schemeClr val="accent1">
                    <a:lumMod val="75000"/>
                  </a:schemeClr>
                </a:solidFill>
                <a:cs typeface="Zar" pitchFamily="2" charset="-78"/>
              </a:rPr>
              <a:t>برگرفته از اصطلاحنامه ”علوم زيستي“ تدوين: دكتر اسماعيل اكبري (1384)</a:t>
            </a:r>
            <a:endParaRPr lang="fa-IR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1746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67544" y="1124744"/>
            <a:ext cx="8208912" cy="57251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fa-IR" sz="4000" dirty="0" smtClean="0">
                <a:cs typeface="B Zar" pitchFamily="2" charset="-78"/>
              </a:rPr>
              <a:t>بخشی از رده بندی مفاهیم در هستان شناسی</a:t>
            </a:r>
            <a:endParaRPr lang="fa-IR" sz="4000" dirty="0">
              <a:cs typeface="B Zar" pitchFamily="2" charset="-78"/>
            </a:endParaRPr>
          </a:p>
        </p:txBody>
      </p:sp>
      <p:pic>
        <p:nvPicPr>
          <p:cNvPr id="4" name="Content Placeholder 3" descr="Biology 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6048" y="1168988"/>
            <a:ext cx="9206560" cy="568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97768"/>
            <a:ext cx="8229600" cy="1143000"/>
          </a:xfrm>
        </p:spPr>
        <p:txBody>
          <a:bodyPr>
            <a:normAutofit/>
          </a:bodyPr>
          <a:lstStyle/>
          <a:p>
            <a:r>
              <a:rPr lang="fa-IR" sz="4400" dirty="0">
                <a:cs typeface="B Zar" pitchFamily="2" charset="-78"/>
              </a:rPr>
              <a:t>بخشی از رده بندی مفاهیم در هستان </a:t>
            </a:r>
            <a:r>
              <a:rPr lang="fa-IR" sz="4400" dirty="0" smtClean="0">
                <a:cs typeface="B Zar" pitchFamily="2" charset="-78"/>
              </a:rPr>
              <a:t>شناسی(ادامه)</a:t>
            </a:r>
            <a:endParaRPr lang="fa-IR" sz="4400" dirty="0"/>
          </a:p>
        </p:txBody>
      </p:sp>
      <p:pic>
        <p:nvPicPr>
          <p:cNvPr id="4" name="Content Placeholder 3" descr="Biology 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8008" y="1412776"/>
            <a:ext cx="8930496" cy="54726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a-IR"/>
          </a:p>
        </p:txBody>
      </p:sp>
      <p:pic>
        <p:nvPicPr>
          <p:cNvPr id="32771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26433" y="981384"/>
            <a:ext cx="8270977" cy="5832000"/>
          </a:xfrm>
          <a:noFill/>
        </p:spPr>
      </p:pic>
      <p:sp>
        <p:nvSpPr>
          <p:cNvPr id="32772" name="Rectangle 7"/>
          <p:cNvSpPr>
            <a:spLocks noChangeArrowheads="1"/>
          </p:cNvSpPr>
          <p:nvPr/>
        </p:nvSpPr>
        <p:spPr bwMode="auto">
          <a:xfrm>
            <a:off x="381000" y="614363"/>
            <a:ext cx="8305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a-IR" sz="2400" b="1" dirty="0">
                <a:solidFill>
                  <a:schemeClr val="accent2">
                    <a:lumMod val="75000"/>
                  </a:schemeClr>
                </a:solidFill>
                <a:cs typeface="Zar" pitchFamily="2" charset="-78"/>
              </a:rPr>
              <a:t>برگرفته از اصطلاحنامه ” شيمي“ تدوين: مهندس تقي رجبي (1383)</a:t>
            </a:r>
            <a:endParaRPr lang="fa-IR" sz="2800" b="1" dirty="0">
              <a:solidFill>
                <a:schemeClr val="accent2">
                  <a:lumMod val="75000"/>
                </a:schemeClr>
              </a:solidFill>
              <a:cs typeface="Zar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856" y="116632"/>
            <a:ext cx="8229600" cy="1143000"/>
          </a:xfrm>
        </p:spPr>
        <p:txBody>
          <a:bodyPr>
            <a:normAutofit/>
          </a:bodyPr>
          <a:lstStyle/>
          <a:p>
            <a:r>
              <a:rPr lang="fa-IR" sz="4000" dirty="0">
                <a:cs typeface="B Zar" pitchFamily="2" charset="-78"/>
              </a:rPr>
              <a:t>بخشی از رده بندی مفاهیم در هستان شناسی</a:t>
            </a:r>
            <a:endParaRPr lang="fa-IR" sz="4000" dirty="0"/>
          </a:p>
        </p:txBody>
      </p:sp>
      <p:pic>
        <p:nvPicPr>
          <p:cNvPr id="4" name="Content Placeholder 3" descr="Chemistry 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1340768"/>
            <a:ext cx="8908763" cy="550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>
            <a:noAutofit/>
          </a:bodyPr>
          <a:lstStyle/>
          <a:p>
            <a:r>
              <a:rPr lang="fa-IR" sz="4400" dirty="0">
                <a:cs typeface="B Zar" pitchFamily="2" charset="-78"/>
              </a:rPr>
              <a:t>بخشی از رده بندی مفاهیم در هستان </a:t>
            </a:r>
            <a:r>
              <a:rPr lang="fa-IR" sz="4400" dirty="0" smtClean="0">
                <a:cs typeface="B Zar" pitchFamily="2" charset="-78"/>
              </a:rPr>
              <a:t>شناسی(ادامه)</a:t>
            </a:r>
            <a:endParaRPr lang="fa-IR" sz="4400" dirty="0"/>
          </a:p>
        </p:txBody>
      </p:sp>
      <p:pic>
        <p:nvPicPr>
          <p:cNvPr id="6" name="Content Placeholder 5" descr="Chemistry 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496" y="1485376"/>
            <a:ext cx="9055633" cy="532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856" y="404664"/>
            <a:ext cx="8229600" cy="1143000"/>
          </a:xfrm>
        </p:spPr>
        <p:txBody>
          <a:bodyPr/>
          <a:lstStyle/>
          <a:p>
            <a:r>
              <a:rPr lang="fa-IR" dirty="0" smtClean="0">
                <a:cs typeface="B Zar" pitchFamily="2" charset="-78"/>
              </a:rPr>
              <a:t>تعریف روابط دودویی بین مفاهیم</a:t>
            </a:r>
            <a:endParaRPr lang="fa-IR" dirty="0">
              <a:cs typeface="B Za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sz="3200" dirty="0" smtClean="0">
                <a:cs typeface="B Zar" pitchFamily="2" charset="-78"/>
              </a:rPr>
              <a:t>روابط دودويي بين مفاهيم بر اساس روابط مفهومی بین اصطلاحات در اصطلاحنامه، براي هستان شناسي در نظر گرفته شد.</a:t>
            </a:r>
          </a:p>
          <a:p>
            <a:r>
              <a:rPr lang="fa-IR" sz="3200" dirty="0" smtClean="0">
                <a:cs typeface="B Zar" pitchFamily="2" charset="-78"/>
              </a:rPr>
              <a:t>بین هر دو مفهوم وابسته در اصطلاحنامه یک رابطه دودویی از نوع </a:t>
            </a:r>
            <a:r>
              <a:rPr lang="en-US" sz="2800" dirty="0" smtClean="0">
                <a:cs typeface="B Zar" pitchFamily="2" charset="-78"/>
              </a:rPr>
              <a:t>Symmetric Property</a:t>
            </a:r>
            <a:r>
              <a:rPr lang="fa-IR" sz="3200" dirty="0" smtClean="0">
                <a:cs typeface="B Zar" pitchFamily="2" charset="-78"/>
              </a:rPr>
              <a:t> با برچسب وابسته در هستان شناسی در نظر گرفته شد.</a:t>
            </a:r>
          </a:p>
        </p:txBody>
      </p:sp>
    </p:spTree>
    <p:extLst>
      <p:ext uri="{BB962C8B-B14F-4D97-AF65-F5344CB8AC3E}">
        <p14:creationId xmlns:p14="http://schemas.microsoft.com/office/powerpoint/2010/main" xmlns="" val="400087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/>
          <a:lstStyle/>
          <a:p>
            <a:r>
              <a:rPr lang="fa-IR" dirty="0" smtClean="0">
                <a:cs typeface="B Zar" pitchFamily="2" charset="-78"/>
              </a:rPr>
              <a:t>فرهنگ نامه مفاهیم</a:t>
            </a:r>
            <a:endParaRPr lang="en-US" dirty="0">
              <a:cs typeface="B Za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sz="3200" dirty="0" smtClean="0">
                <a:cs typeface="B Zar" pitchFamily="2" charset="-78"/>
              </a:rPr>
              <a:t>اصطلاحات نامرجح، ترجمه اصطلاحات و عبارت های اختصاری به صورت </a:t>
            </a:r>
            <a:r>
              <a:rPr lang="en-US" sz="2800" dirty="0" smtClean="0">
                <a:cs typeface="B Zar" pitchFamily="2" charset="-78"/>
              </a:rPr>
              <a:t>individual</a:t>
            </a:r>
            <a:r>
              <a:rPr lang="fa-IR" sz="3200" dirty="0" smtClean="0">
                <a:cs typeface="B Zar" pitchFamily="2" charset="-78"/>
              </a:rPr>
              <a:t> تعریف می شود.</a:t>
            </a:r>
          </a:p>
          <a:p>
            <a:r>
              <a:rPr lang="fa-IR" sz="3200" dirty="0" smtClean="0">
                <a:cs typeface="B Zar" pitchFamily="2" charset="-78"/>
              </a:rPr>
              <a:t>هر اصطلاح نامرجح نمونه ای از کلاس مربوط به اصطلاح مرجح خود است.</a:t>
            </a:r>
          </a:p>
          <a:p>
            <a:r>
              <a:rPr lang="fa-IR" sz="3200" dirty="0" smtClean="0">
                <a:cs typeface="B Zar" pitchFamily="2" charset="-78"/>
              </a:rPr>
              <a:t>روابط دودویی بین نمونه ها بر اساس نوع روابط بین اصطلاحات مربوط به آن ها در اصطلاحنامه مشخص می شود. </a:t>
            </a:r>
            <a:endParaRPr lang="en-US" sz="3200" dirty="0">
              <a:cs typeface="B Za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706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a-IR" dirty="0" smtClean="0">
                <a:solidFill>
                  <a:schemeClr val="accent1">
                    <a:lumMod val="75000"/>
                  </a:schemeClr>
                </a:solidFill>
                <a:cs typeface="B Zar" pitchFamily="2" charset="-78"/>
              </a:rPr>
              <a:t>هستان شناسي/اصطلاحنامه</a:t>
            </a:r>
            <a:endParaRPr lang="fa-IR" dirty="0">
              <a:solidFill>
                <a:schemeClr val="accent1">
                  <a:lumMod val="75000"/>
                </a:schemeClr>
              </a:solidFill>
              <a:cs typeface="B Zar" pitchFamily="2" charset="-78"/>
            </a:endParaRP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fa-IR" smtClean="0"/>
          </a:p>
        </p:txBody>
      </p:sp>
      <p:sp>
        <p:nvSpPr>
          <p:cNvPr id="24580" name="Rectangle 5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fa-IR"/>
          </a:p>
        </p:txBody>
      </p:sp>
      <p:grpSp>
        <p:nvGrpSpPr>
          <p:cNvPr id="3" name="Group 33"/>
          <p:cNvGrpSpPr>
            <a:grpSpLocks noChangeAspect="1"/>
          </p:cNvGrpSpPr>
          <p:nvPr/>
        </p:nvGrpSpPr>
        <p:grpSpPr bwMode="auto">
          <a:xfrm>
            <a:off x="1115616" y="1676400"/>
            <a:ext cx="6864350" cy="4486275"/>
            <a:chOff x="1682" y="1644"/>
            <a:chExt cx="8220" cy="5373"/>
          </a:xfrm>
        </p:grpSpPr>
        <p:sp>
          <p:nvSpPr>
            <p:cNvPr id="45110" name="AutoShape 54"/>
            <p:cNvSpPr>
              <a:spLocks noChangeAspect="1" noChangeArrowheads="1" noTextEdit="1"/>
            </p:cNvSpPr>
            <p:nvPr/>
          </p:nvSpPr>
          <p:spPr bwMode="auto">
            <a:xfrm>
              <a:off x="1682" y="1644"/>
              <a:ext cx="8220" cy="537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fa-IR" dirty="0">
                <a:solidFill>
                  <a:srgbClr val="FFC000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4585" name="AutoShape 53"/>
            <p:cNvCxnSpPr>
              <a:cxnSpLocks noChangeShapeType="1"/>
            </p:cNvCxnSpPr>
            <p:nvPr/>
          </p:nvCxnSpPr>
          <p:spPr bwMode="auto">
            <a:xfrm>
              <a:off x="5843" y="2846"/>
              <a:ext cx="1311" cy="1500"/>
            </a:xfrm>
            <a:prstGeom prst="straightConnector1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4586" name="AutoShape 52"/>
            <p:cNvCxnSpPr>
              <a:cxnSpLocks noChangeShapeType="1"/>
            </p:cNvCxnSpPr>
            <p:nvPr/>
          </p:nvCxnSpPr>
          <p:spPr bwMode="auto">
            <a:xfrm flipV="1">
              <a:off x="4244" y="2846"/>
              <a:ext cx="1272" cy="1609"/>
            </a:xfrm>
            <a:prstGeom prst="straightConnector1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45107" name="Rectangle 51"/>
            <p:cNvSpPr>
              <a:spLocks noChangeArrowheads="1"/>
            </p:cNvSpPr>
            <p:nvPr/>
          </p:nvSpPr>
          <p:spPr bwMode="auto">
            <a:xfrm>
              <a:off x="5168" y="2463"/>
              <a:ext cx="893" cy="323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anchor="ctr"/>
            <a:lstStyle/>
            <a:p>
              <a:pPr algn="ctr" eaLnBrk="0" hangingPunct="0">
                <a:defRPr/>
              </a:pPr>
              <a:r>
                <a:rPr lang="fa-IR" sz="1400" b="1" dirty="0">
                  <a:solidFill>
                    <a:srgbClr val="FFFF00"/>
                  </a:solidFill>
                  <a:latin typeface="Calibri" pitchFamily="34" charset="0"/>
                  <a:ea typeface="Calibri" pitchFamily="34" charset="0"/>
                  <a:cs typeface="B Zar" pitchFamily="2" charset="-78"/>
                </a:rPr>
                <a:t>مفهوم</a:t>
              </a:r>
              <a:endParaRPr lang="fa-IR" sz="1400" dirty="0">
                <a:solidFill>
                  <a:srgbClr val="FFFF00"/>
                </a:solidFill>
                <a:latin typeface="Arial" pitchFamily="34" charset="0"/>
                <a:cs typeface="B Zar" pitchFamily="2" charset="-78"/>
              </a:endParaRPr>
            </a:p>
          </p:txBody>
        </p:sp>
        <p:sp>
          <p:nvSpPr>
            <p:cNvPr id="45106" name="Rectangle 50"/>
            <p:cNvSpPr>
              <a:spLocks noChangeArrowheads="1"/>
            </p:cNvSpPr>
            <p:nvPr/>
          </p:nvSpPr>
          <p:spPr bwMode="auto">
            <a:xfrm>
              <a:off x="7248" y="4097"/>
              <a:ext cx="1468" cy="707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anchor="ctr"/>
            <a:lstStyle/>
            <a:p>
              <a:pPr algn="ctr" eaLnBrk="0" hangingPunct="0"/>
              <a:r>
                <a:rPr lang="fa-IR" sz="1400" b="1" u="sng" dirty="0">
                  <a:solidFill>
                    <a:srgbClr val="FFFF00"/>
                  </a:solidFill>
                  <a:latin typeface="Calibri" pitchFamily="34" charset="0"/>
                  <a:cs typeface="Calibri" pitchFamily="34" charset="0"/>
                </a:rPr>
                <a:t>مصداق</a:t>
              </a:r>
              <a:endParaRPr lang="fa-IR" sz="1400" b="1" dirty="0">
                <a:solidFill>
                  <a:srgbClr val="FFFF00"/>
                </a:solidFill>
                <a:latin typeface="Arial" charset="0"/>
                <a:cs typeface="Arial" charset="0"/>
              </a:endParaRPr>
            </a:p>
            <a:p>
              <a:pPr algn="ctr" eaLnBrk="0" hangingPunct="0"/>
              <a:r>
                <a:rPr lang="fa-IR" sz="1400" b="1" dirty="0">
                  <a:solidFill>
                    <a:srgbClr val="FFFF00"/>
                  </a:solidFill>
                  <a:latin typeface="Calibri" pitchFamily="34" charset="0"/>
                  <a:cs typeface="Calibri" pitchFamily="34" charset="0"/>
                </a:rPr>
                <a:t>مفاهيم منطقي</a:t>
              </a:r>
              <a:endParaRPr lang="fa-IR" sz="1400" b="1" dirty="0">
                <a:solidFill>
                  <a:srgbClr val="FFFF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45105" name="Rectangle 49"/>
            <p:cNvSpPr>
              <a:spLocks noChangeArrowheads="1"/>
            </p:cNvSpPr>
            <p:nvPr/>
          </p:nvSpPr>
          <p:spPr bwMode="auto">
            <a:xfrm>
              <a:off x="3142" y="4462"/>
              <a:ext cx="1028" cy="548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anchor="ctr"/>
            <a:lstStyle/>
            <a:p>
              <a:pPr algn="ctr" eaLnBrk="0" hangingPunct="0">
                <a:defRPr/>
              </a:pPr>
              <a:r>
                <a:rPr lang="fa-IR" sz="1500" b="1" u="sng" dirty="0">
                  <a:solidFill>
                    <a:srgbClr val="FFFF00"/>
                  </a:solidFill>
                  <a:latin typeface="Calibri" pitchFamily="34" charset="0"/>
                  <a:ea typeface="Calibri" pitchFamily="34" charset="0"/>
                  <a:cs typeface="B Zar" pitchFamily="2" charset="-78"/>
                </a:rPr>
                <a:t>اصطلاح</a:t>
              </a:r>
              <a:endParaRPr lang="fa-IR" sz="1500" dirty="0">
                <a:solidFill>
                  <a:srgbClr val="FFFF00"/>
                </a:solidFill>
                <a:latin typeface="Arial" pitchFamily="34" charset="0"/>
                <a:cs typeface="B Zar" pitchFamily="2" charset="-78"/>
              </a:endParaRPr>
            </a:p>
          </p:txBody>
        </p:sp>
        <p:sp>
          <p:nvSpPr>
            <p:cNvPr id="45104" name="Rectangle 48"/>
            <p:cNvSpPr>
              <a:spLocks noChangeArrowheads="1"/>
            </p:cNvSpPr>
            <p:nvPr/>
          </p:nvSpPr>
          <p:spPr bwMode="auto">
            <a:xfrm>
              <a:off x="2334" y="1815"/>
              <a:ext cx="2177" cy="1278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0" hangingPunct="0">
                <a:defRPr/>
              </a:pPr>
              <a:r>
                <a:rPr lang="fa-IR" dirty="0">
                  <a:solidFill>
                    <a:srgbClr val="FFFF00"/>
                  </a:solidFill>
                  <a:cs typeface="B Zar" pitchFamily="2" charset="-78"/>
                </a:rPr>
                <a:t>اصطلاحات: روابط معنايي،  اعم، اخص، وابسته، ارجاعات</a:t>
              </a:r>
              <a:endParaRPr lang="fa-IR" dirty="0">
                <a:solidFill>
                  <a:srgbClr val="FFFF00"/>
                </a:solidFill>
                <a:latin typeface="Arial" pitchFamily="34" charset="0"/>
                <a:cs typeface="B Zar" pitchFamily="2" charset="-78"/>
              </a:endParaRPr>
            </a:p>
          </p:txBody>
        </p:sp>
        <p:sp>
          <p:nvSpPr>
            <p:cNvPr id="45103" name="Rectangle 47"/>
            <p:cNvSpPr>
              <a:spLocks noChangeArrowheads="1"/>
            </p:cNvSpPr>
            <p:nvPr/>
          </p:nvSpPr>
          <p:spPr bwMode="auto">
            <a:xfrm>
              <a:off x="7328" y="3140"/>
              <a:ext cx="2135" cy="591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eaLnBrk="0" hangingPunct="0">
                <a:defRPr/>
              </a:pPr>
              <a:r>
                <a:rPr lang="fa-IR" sz="1500" b="1" dirty="0">
                  <a:solidFill>
                    <a:srgbClr val="FFFF00"/>
                  </a:solidFill>
                  <a:latin typeface="Calibri" pitchFamily="34" charset="0"/>
                  <a:ea typeface="Calibri" pitchFamily="34" charset="0"/>
                  <a:cs typeface="B Zar" pitchFamily="2" charset="-78"/>
                </a:rPr>
                <a:t>معني شناسي منطقي مفاهيم</a:t>
              </a:r>
              <a:endParaRPr lang="fa-IR" sz="1500" b="1" dirty="0">
                <a:solidFill>
                  <a:srgbClr val="FFFF00"/>
                </a:solidFill>
                <a:latin typeface="Arial" pitchFamily="34" charset="0"/>
                <a:cs typeface="B Zar" pitchFamily="2" charset="-78"/>
              </a:endParaRPr>
            </a:p>
          </p:txBody>
        </p:sp>
        <p:sp>
          <p:nvSpPr>
            <p:cNvPr id="45102" name="Rectangle 46"/>
            <p:cNvSpPr>
              <a:spLocks noChangeArrowheads="1"/>
            </p:cNvSpPr>
            <p:nvPr/>
          </p:nvSpPr>
          <p:spPr bwMode="auto">
            <a:xfrm>
              <a:off x="7613" y="2463"/>
              <a:ext cx="1405" cy="46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eaLnBrk="0" hangingPunct="0">
                <a:defRPr/>
              </a:pPr>
              <a:r>
                <a:rPr lang="fa-IR" sz="1500" b="1" dirty="0" smtClean="0">
                  <a:solidFill>
                    <a:srgbClr val="FFFF00"/>
                  </a:solidFill>
                  <a:latin typeface="Calibri" pitchFamily="34" charset="0"/>
                  <a:ea typeface="Calibri" pitchFamily="34" charset="0"/>
                  <a:cs typeface="B Zar" pitchFamily="2" charset="-78"/>
                </a:rPr>
                <a:t>هستان‌شناسي</a:t>
              </a:r>
              <a:endParaRPr lang="fa-IR" sz="1500" dirty="0">
                <a:solidFill>
                  <a:srgbClr val="FFFF00"/>
                </a:solidFill>
                <a:latin typeface="Arial" pitchFamily="34" charset="0"/>
                <a:cs typeface="B Zar" pitchFamily="2" charset="-78"/>
              </a:endParaRPr>
            </a:p>
          </p:txBody>
        </p:sp>
        <p:sp>
          <p:nvSpPr>
            <p:cNvPr id="45101" name="Rectangle 45"/>
            <p:cNvSpPr>
              <a:spLocks noChangeArrowheads="1"/>
            </p:cNvSpPr>
            <p:nvPr/>
          </p:nvSpPr>
          <p:spPr bwMode="auto">
            <a:xfrm>
              <a:off x="2385" y="3315"/>
              <a:ext cx="1000" cy="42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0" hangingPunct="0">
                <a:defRPr/>
              </a:pPr>
              <a:r>
                <a:rPr lang="fa-IR" sz="1400" b="1" dirty="0">
                  <a:solidFill>
                    <a:srgbClr val="FFFF00"/>
                  </a:solidFill>
                  <a:latin typeface="Calibri" pitchFamily="34" charset="0"/>
                  <a:ea typeface="Calibri" pitchFamily="34" charset="0"/>
                  <a:cs typeface="B Zar" pitchFamily="2" charset="-78"/>
                </a:rPr>
                <a:t>اصطلاحنامه</a:t>
              </a:r>
              <a:endParaRPr lang="fa-IR" sz="1400" dirty="0">
                <a:solidFill>
                  <a:srgbClr val="FFFF00"/>
                </a:solidFill>
                <a:latin typeface="Arial" pitchFamily="34" charset="0"/>
                <a:cs typeface="B Zar" pitchFamily="2" charset="-78"/>
              </a:endParaRPr>
            </a:p>
          </p:txBody>
        </p:sp>
        <p:sp>
          <p:nvSpPr>
            <p:cNvPr id="45100" name="Rectangle 44"/>
            <p:cNvSpPr>
              <a:spLocks noChangeArrowheads="1"/>
            </p:cNvSpPr>
            <p:nvPr/>
          </p:nvSpPr>
          <p:spPr bwMode="auto">
            <a:xfrm>
              <a:off x="6138" y="4918"/>
              <a:ext cx="2205" cy="1441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justLow" eaLnBrk="0" hangingPunct="0">
                <a:buFontTx/>
                <a:buChar char="•"/>
                <a:defRPr/>
              </a:pPr>
              <a:r>
                <a:rPr lang="fa-IR" sz="1500" b="1" dirty="0">
                  <a:solidFill>
                    <a:srgbClr val="FFFF00"/>
                  </a:solidFill>
                  <a:latin typeface="Calibri" pitchFamily="34" charset="0"/>
                  <a:ea typeface="Calibri" pitchFamily="34" charset="0"/>
                  <a:cs typeface="B Zar" pitchFamily="2" charset="-78"/>
                </a:rPr>
                <a:t>مدخل‌ها</a:t>
              </a:r>
              <a:endParaRPr lang="fa-IR" sz="1500" b="1" dirty="0">
                <a:solidFill>
                  <a:srgbClr val="FFFF00"/>
                </a:solidFill>
                <a:latin typeface="Arial" pitchFamily="34" charset="0"/>
                <a:cs typeface="B Zar" pitchFamily="2" charset="-78"/>
              </a:endParaRPr>
            </a:p>
            <a:p>
              <a:pPr algn="justLow" eaLnBrk="0" hangingPunct="0">
                <a:buFontTx/>
                <a:buChar char="•"/>
                <a:defRPr/>
              </a:pPr>
              <a:r>
                <a:rPr lang="fa-IR" sz="1500" b="1" dirty="0">
                  <a:solidFill>
                    <a:srgbClr val="FFFF00"/>
                  </a:solidFill>
                  <a:latin typeface="Calibri" pitchFamily="34" charset="0"/>
                  <a:ea typeface="Calibri" pitchFamily="34" charset="0"/>
                  <a:cs typeface="B Zar" pitchFamily="2" charset="-78"/>
                </a:rPr>
                <a:t>روابط معنايي</a:t>
              </a:r>
              <a:endParaRPr lang="fa-IR" sz="1500" b="1" dirty="0">
                <a:solidFill>
                  <a:srgbClr val="FFFF00"/>
                </a:solidFill>
                <a:latin typeface="Arial" pitchFamily="34" charset="0"/>
                <a:cs typeface="B Zar" pitchFamily="2" charset="-78"/>
              </a:endParaRPr>
            </a:p>
            <a:p>
              <a:pPr algn="justLow" eaLnBrk="0" hangingPunct="0">
                <a:buFontTx/>
                <a:buChar char="•"/>
                <a:defRPr/>
              </a:pPr>
              <a:r>
                <a:rPr lang="fa-IR" sz="1500" b="1" dirty="0">
                  <a:solidFill>
                    <a:srgbClr val="FFFF00"/>
                  </a:solidFill>
                  <a:latin typeface="Calibri" pitchFamily="34" charset="0"/>
                  <a:ea typeface="Calibri" pitchFamily="34" charset="0"/>
                  <a:cs typeface="B Zar" pitchFamily="2" charset="-78"/>
                </a:rPr>
                <a:t>اجزاء و عناصر معنايي</a:t>
              </a:r>
              <a:endParaRPr lang="fa-IR" sz="1500" b="1" dirty="0">
                <a:solidFill>
                  <a:srgbClr val="FFFF00"/>
                </a:solidFill>
                <a:latin typeface="Arial" pitchFamily="34" charset="0"/>
                <a:cs typeface="B Zar" pitchFamily="2" charset="-78"/>
              </a:endParaRPr>
            </a:p>
            <a:p>
              <a:pPr algn="justLow" eaLnBrk="0" hangingPunct="0">
                <a:buFontTx/>
                <a:buChar char="•"/>
                <a:defRPr/>
              </a:pPr>
              <a:r>
                <a:rPr lang="fa-IR" sz="1500" b="1" dirty="0">
                  <a:solidFill>
                    <a:srgbClr val="FFFF00"/>
                  </a:solidFill>
                  <a:latin typeface="Calibri" pitchFamily="34" charset="0"/>
                  <a:ea typeface="Calibri" pitchFamily="34" charset="0"/>
                  <a:cs typeface="B Zar" pitchFamily="2" charset="-78"/>
                </a:rPr>
                <a:t>گزارها/ قواعد معنايي</a:t>
              </a:r>
              <a:endParaRPr lang="fa-IR" sz="1500" b="1" dirty="0">
                <a:solidFill>
                  <a:srgbClr val="FFFF00"/>
                </a:solidFill>
                <a:latin typeface="Arial" pitchFamily="34" charset="0"/>
                <a:cs typeface="B Zar" pitchFamily="2" charset="-78"/>
              </a:endParaRPr>
            </a:p>
          </p:txBody>
        </p:sp>
        <p:sp>
          <p:nvSpPr>
            <p:cNvPr id="45099" name="Rectangle 43"/>
            <p:cNvSpPr>
              <a:spLocks noChangeArrowheads="1"/>
            </p:cNvSpPr>
            <p:nvPr/>
          </p:nvSpPr>
          <p:spPr bwMode="auto">
            <a:xfrm>
              <a:off x="2321" y="5192"/>
              <a:ext cx="1905" cy="1799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justLow" eaLnBrk="0" hangingPunct="0">
                <a:buFontTx/>
                <a:buChar char="•"/>
                <a:defRPr/>
              </a:pPr>
              <a:r>
                <a:rPr lang="fa-IR" sz="1500" b="1" dirty="0">
                  <a:solidFill>
                    <a:srgbClr val="FFFF00"/>
                  </a:solidFill>
                  <a:latin typeface="Calibri" pitchFamily="34" charset="0"/>
                  <a:ea typeface="Calibri" pitchFamily="34" charset="0"/>
                  <a:cs typeface="B Zar" pitchFamily="2" charset="-78"/>
                </a:rPr>
                <a:t>مترادف‌ها</a:t>
              </a:r>
              <a:endParaRPr lang="fa-IR" sz="1500" b="1" dirty="0">
                <a:solidFill>
                  <a:srgbClr val="FFFF00"/>
                </a:solidFill>
                <a:latin typeface="Arial" pitchFamily="34" charset="0"/>
                <a:cs typeface="B Zar" pitchFamily="2" charset="-78"/>
              </a:endParaRPr>
            </a:p>
            <a:p>
              <a:pPr algn="justLow" eaLnBrk="0" hangingPunct="0">
                <a:buFontTx/>
                <a:buChar char="•"/>
                <a:defRPr/>
              </a:pPr>
              <a:r>
                <a:rPr lang="fa-IR" sz="1500" b="1" dirty="0">
                  <a:solidFill>
                    <a:srgbClr val="FFFF00"/>
                  </a:solidFill>
                  <a:latin typeface="Calibri" pitchFamily="34" charset="0"/>
                  <a:ea typeface="Calibri" pitchFamily="34" charset="0"/>
                  <a:cs typeface="B Zar" pitchFamily="2" charset="-78"/>
                </a:rPr>
                <a:t>ارجاعات         </a:t>
              </a:r>
              <a:r>
                <a:rPr lang="en-US" sz="1500" b="1" dirty="0">
                  <a:solidFill>
                    <a:srgbClr val="FFFF00"/>
                  </a:solidFill>
                  <a:latin typeface="Calibri" pitchFamily="34" charset="0"/>
                  <a:ea typeface="Calibri" pitchFamily="34" charset="0"/>
                  <a:cs typeface="B Zar" pitchFamily="2" charset="-78"/>
                </a:rPr>
                <a:t>UF</a:t>
              </a:r>
              <a:endParaRPr lang="fa-IR" sz="1500" b="1" dirty="0">
                <a:solidFill>
                  <a:srgbClr val="FFFF00"/>
                </a:solidFill>
                <a:latin typeface="Arial" pitchFamily="34" charset="0"/>
                <a:cs typeface="B Zar" pitchFamily="2" charset="-78"/>
              </a:endParaRPr>
            </a:p>
            <a:p>
              <a:pPr algn="justLow" eaLnBrk="0" hangingPunct="0">
                <a:buFontTx/>
                <a:buChar char="•"/>
                <a:defRPr/>
              </a:pPr>
              <a:r>
                <a:rPr lang="fa-IR" sz="1500" b="1" dirty="0">
                  <a:solidFill>
                    <a:srgbClr val="FFFF00"/>
                  </a:solidFill>
                  <a:latin typeface="Calibri" pitchFamily="34" charset="0"/>
                  <a:ea typeface="Calibri" pitchFamily="34" charset="0"/>
                  <a:cs typeface="B Zar" pitchFamily="2" charset="-78"/>
                </a:rPr>
                <a:t>اصطلاح اعم     </a:t>
              </a:r>
              <a:r>
                <a:rPr lang="en-US" sz="1500" b="1" dirty="0">
                  <a:solidFill>
                    <a:srgbClr val="FFFF00"/>
                  </a:solidFill>
                  <a:latin typeface="Calibri" pitchFamily="34" charset="0"/>
                  <a:ea typeface="Calibri" pitchFamily="34" charset="0"/>
                  <a:cs typeface="B Zar" pitchFamily="2" charset="-78"/>
                </a:rPr>
                <a:t>BT</a:t>
              </a:r>
              <a:endParaRPr lang="fa-IR" sz="1500" b="1" dirty="0">
                <a:solidFill>
                  <a:srgbClr val="FFFF00"/>
                </a:solidFill>
                <a:latin typeface="Arial" pitchFamily="34" charset="0"/>
                <a:cs typeface="B Zar" pitchFamily="2" charset="-78"/>
              </a:endParaRPr>
            </a:p>
            <a:p>
              <a:pPr algn="justLow" eaLnBrk="0" hangingPunct="0">
                <a:buFontTx/>
                <a:buChar char="•"/>
                <a:defRPr/>
              </a:pPr>
              <a:r>
                <a:rPr lang="fa-IR" sz="1500" b="1" dirty="0">
                  <a:solidFill>
                    <a:srgbClr val="FFFF00"/>
                  </a:solidFill>
                  <a:latin typeface="Calibri" pitchFamily="34" charset="0"/>
                  <a:ea typeface="Calibri" pitchFamily="34" charset="0"/>
                  <a:cs typeface="B Zar" pitchFamily="2" charset="-78"/>
                </a:rPr>
                <a:t>اصطلاح اخص</a:t>
              </a:r>
              <a:r>
                <a:rPr lang="en-US" sz="1500" b="1" dirty="0">
                  <a:solidFill>
                    <a:srgbClr val="FFFF00"/>
                  </a:solidFill>
                  <a:latin typeface="Calibri" pitchFamily="34" charset="0"/>
                  <a:ea typeface="Calibri" pitchFamily="34" charset="0"/>
                  <a:cs typeface="B Zar" pitchFamily="2" charset="-78"/>
                </a:rPr>
                <a:t>NT</a:t>
              </a:r>
              <a:r>
                <a:rPr lang="fa-IR" sz="1500" b="1" dirty="0">
                  <a:solidFill>
                    <a:srgbClr val="FFFF00"/>
                  </a:solidFill>
                  <a:latin typeface="Calibri" pitchFamily="34" charset="0"/>
                  <a:ea typeface="Calibri" pitchFamily="34" charset="0"/>
                  <a:cs typeface="B Zar" pitchFamily="2" charset="-78"/>
                </a:rPr>
                <a:t> </a:t>
              </a:r>
              <a:endParaRPr lang="fa-IR" sz="1500" b="1" dirty="0">
                <a:solidFill>
                  <a:srgbClr val="FFFF00"/>
                </a:solidFill>
                <a:latin typeface="Arial" pitchFamily="34" charset="0"/>
                <a:cs typeface="B Zar" pitchFamily="2" charset="-78"/>
              </a:endParaRPr>
            </a:p>
            <a:p>
              <a:pPr algn="justLow" eaLnBrk="0" hangingPunct="0">
                <a:buFontTx/>
                <a:buChar char="•"/>
                <a:defRPr/>
              </a:pPr>
              <a:r>
                <a:rPr lang="fa-IR" sz="1500" b="1" dirty="0">
                  <a:solidFill>
                    <a:srgbClr val="FFFF00"/>
                  </a:solidFill>
                  <a:latin typeface="Calibri" pitchFamily="34" charset="0"/>
                  <a:ea typeface="Calibri" pitchFamily="34" charset="0"/>
                  <a:cs typeface="B Zar" pitchFamily="2" charset="-78"/>
                </a:rPr>
                <a:t>اصطلاح وابسته  </a:t>
              </a:r>
              <a:r>
                <a:rPr lang="en-US" sz="1500" b="1" dirty="0">
                  <a:solidFill>
                    <a:srgbClr val="FFFF00"/>
                  </a:solidFill>
                  <a:latin typeface="Calibri" pitchFamily="34" charset="0"/>
                  <a:ea typeface="Calibri" pitchFamily="34" charset="0"/>
                  <a:cs typeface="B Zar" pitchFamily="2" charset="-78"/>
                </a:rPr>
                <a:t>RT</a:t>
              </a:r>
              <a:endParaRPr lang="fa-IR" sz="1500" b="1" dirty="0">
                <a:solidFill>
                  <a:srgbClr val="FFFF00"/>
                </a:solidFill>
                <a:latin typeface="Arial" pitchFamily="34" charset="0"/>
                <a:cs typeface="B Zar" pitchFamily="2" charset="-78"/>
              </a:endParaRPr>
            </a:p>
          </p:txBody>
        </p:sp>
        <p:sp>
          <p:nvSpPr>
            <p:cNvPr id="24596" name="Freeform 42"/>
            <p:cNvSpPr>
              <a:spLocks/>
            </p:cNvSpPr>
            <p:nvPr/>
          </p:nvSpPr>
          <p:spPr bwMode="auto">
            <a:xfrm>
              <a:off x="5789" y="2097"/>
              <a:ext cx="2512" cy="366"/>
            </a:xfrm>
            <a:custGeom>
              <a:avLst/>
              <a:gdLst>
                <a:gd name="T0" fmla="*/ 1455 w 2669"/>
                <a:gd name="T1" fmla="*/ 6 h 575"/>
                <a:gd name="T2" fmla="*/ 704 w 2669"/>
                <a:gd name="T3" fmla="*/ 0 h 575"/>
                <a:gd name="T4" fmla="*/ 0 w 2669"/>
                <a:gd name="T5" fmla="*/ 6 h 575"/>
                <a:gd name="T6" fmla="*/ 0 60000 65536"/>
                <a:gd name="T7" fmla="*/ 0 60000 65536"/>
                <a:gd name="T8" fmla="*/ 0 60000 65536"/>
                <a:gd name="T9" fmla="*/ 0 w 2669"/>
                <a:gd name="T10" fmla="*/ 0 h 575"/>
                <a:gd name="T11" fmla="*/ 2669 w 2669"/>
                <a:gd name="T12" fmla="*/ 575 h 57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69" h="575">
                  <a:moveTo>
                    <a:pt x="2669" y="575"/>
                  </a:moveTo>
                  <a:cubicBezTo>
                    <a:pt x="2202" y="287"/>
                    <a:pt x="1736" y="0"/>
                    <a:pt x="1291" y="0"/>
                  </a:cubicBezTo>
                  <a:cubicBezTo>
                    <a:pt x="846" y="0"/>
                    <a:pt x="423" y="287"/>
                    <a:pt x="0" y="575"/>
                  </a:cubicBezTo>
                </a:path>
              </a:pathLst>
            </a:custGeom>
            <a:ln>
              <a:headEnd/>
              <a:tailEnd type="triangl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597" name="Freeform 41"/>
            <p:cNvSpPr>
              <a:spLocks/>
            </p:cNvSpPr>
            <p:nvPr/>
          </p:nvSpPr>
          <p:spPr bwMode="auto">
            <a:xfrm rot="689917">
              <a:off x="1912" y="2301"/>
              <a:ext cx="611" cy="1202"/>
            </a:xfrm>
            <a:custGeom>
              <a:avLst/>
              <a:gdLst>
                <a:gd name="T0" fmla="*/ 170 w 704"/>
                <a:gd name="T1" fmla="*/ 1202 h 1202"/>
                <a:gd name="T2" fmla="*/ 16 w 704"/>
                <a:gd name="T3" fmla="*/ 894 h 1202"/>
                <a:gd name="T4" fmla="*/ 75 w 704"/>
                <a:gd name="T5" fmla="*/ 0 h 1202"/>
                <a:gd name="T6" fmla="*/ 0 60000 65536"/>
                <a:gd name="T7" fmla="*/ 0 60000 65536"/>
                <a:gd name="T8" fmla="*/ 0 60000 65536"/>
                <a:gd name="T9" fmla="*/ 0 w 704"/>
                <a:gd name="T10" fmla="*/ 0 h 1202"/>
                <a:gd name="T11" fmla="*/ 704 w 704"/>
                <a:gd name="T12" fmla="*/ 1202 h 120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04" h="1202">
                  <a:moveTo>
                    <a:pt x="704" y="1202"/>
                  </a:moveTo>
                  <a:cubicBezTo>
                    <a:pt x="418" y="1148"/>
                    <a:pt x="132" y="1094"/>
                    <a:pt x="66" y="894"/>
                  </a:cubicBezTo>
                  <a:cubicBezTo>
                    <a:pt x="0" y="694"/>
                    <a:pt x="153" y="347"/>
                    <a:pt x="306" y="0"/>
                  </a:cubicBezTo>
                </a:path>
              </a:pathLst>
            </a:custGeom>
            <a:ln>
              <a:headEnd/>
              <a:tailEnd type="triangl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598" name="Freeform 40"/>
            <p:cNvSpPr>
              <a:spLocks/>
            </p:cNvSpPr>
            <p:nvPr/>
          </p:nvSpPr>
          <p:spPr bwMode="auto">
            <a:xfrm>
              <a:off x="3386" y="3477"/>
              <a:ext cx="486" cy="869"/>
            </a:xfrm>
            <a:custGeom>
              <a:avLst/>
              <a:gdLst>
                <a:gd name="T0" fmla="*/ 0 w 486"/>
                <a:gd name="T1" fmla="*/ 80 h 869"/>
                <a:gd name="T2" fmla="*/ 407 w 486"/>
                <a:gd name="T3" fmla="*/ 131 h 869"/>
                <a:gd name="T4" fmla="*/ 476 w 486"/>
                <a:gd name="T5" fmla="*/ 869 h 869"/>
                <a:gd name="T6" fmla="*/ 0 60000 65536"/>
                <a:gd name="T7" fmla="*/ 0 60000 65536"/>
                <a:gd name="T8" fmla="*/ 0 60000 65536"/>
                <a:gd name="T9" fmla="*/ 0 w 486"/>
                <a:gd name="T10" fmla="*/ 0 h 869"/>
                <a:gd name="T11" fmla="*/ 486 w 486"/>
                <a:gd name="T12" fmla="*/ 869 h 86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6" h="869">
                  <a:moveTo>
                    <a:pt x="0" y="80"/>
                  </a:moveTo>
                  <a:cubicBezTo>
                    <a:pt x="164" y="40"/>
                    <a:pt x="328" y="0"/>
                    <a:pt x="407" y="131"/>
                  </a:cubicBezTo>
                  <a:cubicBezTo>
                    <a:pt x="486" y="262"/>
                    <a:pt x="465" y="746"/>
                    <a:pt x="476" y="869"/>
                  </a:cubicBezTo>
                </a:path>
              </a:pathLst>
            </a:custGeom>
            <a:ln>
              <a:headEnd/>
              <a:tailEnd type="triangl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599" name="Freeform 39"/>
            <p:cNvSpPr>
              <a:spLocks/>
            </p:cNvSpPr>
            <p:nvPr/>
          </p:nvSpPr>
          <p:spPr bwMode="auto">
            <a:xfrm>
              <a:off x="1838" y="3741"/>
              <a:ext cx="873" cy="2219"/>
            </a:xfrm>
            <a:custGeom>
              <a:avLst/>
              <a:gdLst>
                <a:gd name="T0" fmla="*/ 873 w 873"/>
                <a:gd name="T1" fmla="*/ 0 h 2219"/>
                <a:gd name="T2" fmla="*/ 74 w 873"/>
                <a:gd name="T3" fmla="*/ 958 h 2219"/>
                <a:gd name="T4" fmla="*/ 428 w 873"/>
                <a:gd name="T5" fmla="*/ 2219 h 2219"/>
                <a:gd name="T6" fmla="*/ 0 60000 65536"/>
                <a:gd name="T7" fmla="*/ 0 60000 65536"/>
                <a:gd name="T8" fmla="*/ 0 60000 65536"/>
                <a:gd name="T9" fmla="*/ 0 w 873"/>
                <a:gd name="T10" fmla="*/ 0 h 2219"/>
                <a:gd name="T11" fmla="*/ 873 w 873"/>
                <a:gd name="T12" fmla="*/ 2219 h 22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73" h="2219">
                  <a:moveTo>
                    <a:pt x="873" y="0"/>
                  </a:moveTo>
                  <a:cubicBezTo>
                    <a:pt x="510" y="294"/>
                    <a:pt x="148" y="588"/>
                    <a:pt x="74" y="958"/>
                  </a:cubicBezTo>
                  <a:cubicBezTo>
                    <a:pt x="0" y="1328"/>
                    <a:pt x="369" y="2009"/>
                    <a:pt x="428" y="2219"/>
                  </a:cubicBezTo>
                </a:path>
              </a:pathLst>
            </a:custGeom>
            <a:ln>
              <a:headEnd/>
              <a:tailEnd type="triangl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600" name="Freeform 38"/>
            <p:cNvSpPr>
              <a:spLocks/>
            </p:cNvSpPr>
            <p:nvPr/>
          </p:nvSpPr>
          <p:spPr bwMode="auto">
            <a:xfrm>
              <a:off x="8369" y="3477"/>
              <a:ext cx="1356" cy="1589"/>
            </a:xfrm>
            <a:custGeom>
              <a:avLst/>
              <a:gdLst>
                <a:gd name="T0" fmla="*/ 1094 w 1356"/>
                <a:gd name="T1" fmla="*/ 0 h 1589"/>
                <a:gd name="T2" fmla="*/ 1174 w 1356"/>
                <a:gd name="T3" fmla="*/ 1192 h 1589"/>
                <a:gd name="T4" fmla="*/ 0 w 1356"/>
                <a:gd name="T5" fmla="*/ 1589 h 1589"/>
                <a:gd name="T6" fmla="*/ 0 60000 65536"/>
                <a:gd name="T7" fmla="*/ 0 60000 65536"/>
                <a:gd name="T8" fmla="*/ 0 60000 65536"/>
                <a:gd name="T9" fmla="*/ 0 w 1356"/>
                <a:gd name="T10" fmla="*/ 0 h 1589"/>
                <a:gd name="T11" fmla="*/ 1356 w 1356"/>
                <a:gd name="T12" fmla="*/ 1589 h 158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56" h="1589">
                  <a:moveTo>
                    <a:pt x="1094" y="0"/>
                  </a:moveTo>
                  <a:cubicBezTo>
                    <a:pt x="1225" y="463"/>
                    <a:pt x="1356" y="927"/>
                    <a:pt x="1174" y="1192"/>
                  </a:cubicBezTo>
                  <a:cubicBezTo>
                    <a:pt x="992" y="1457"/>
                    <a:pt x="496" y="1523"/>
                    <a:pt x="0" y="1589"/>
                  </a:cubicBezTo>
                </a:path>
              </a:pathLst>
            </a:custGeom>
            <a:ln>
              <a:headEnd/>
              <a:tailEnd type="triangl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cxnSp>
          <p:nvCxnSpPr>
            <p:cNvPr id="24601" name="AutoShape 37"/>
            <p:cNvCxnSpPr>
              <a:cxnSpLocks noChangeShapeType="1"/>
            </p:cNvCxnSpPr>
            <p:nvPr/>
          </p:nvCxnSpPr>
          <p:spPr bwMode="auto">
            <a:xfrm flipH="1">
              <a:off x="4463" y="2975"/>
              <a:ext cx="1237" cy="1480"/>
            </a:xfrm>
            <a:prstGeom prst="straightConnector1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4602" name="AutoShape 36"/>
            <p:cNvCxnSpPr>
              <a:cxnSpLocks noChangeShapeType="1"/>
            </p:cNvCxnSpPr>
            <p:nvPr/>
          </p:nvCxnSpPr>
          <p:spPr bwMode="auto">
            <a:xfrm>
              <a:off x="5700" y="2975"/>
              <a:ext cx="1236" cy="1480"/>
            </a:xfrm>
            <a:prstGeom prst="straightConnector1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4603" name="AutoShape 35"/>
            <p:cNvCxnSpPr>
              <a:cxnSpLocks noChangeShapeType="1"/>
            </p:cNvCxnSpPr>
            <p:nvPr/>
          </p:nvCxnSpPr>
          <p:spPr bwMode="auto">
            <a:xfrm flipH="1">
              <a:off x="4463" y="4455"/>
              <a:ext cx="2473" cy="1"/>
            </a:xfrm>
            <a:prstGeom prst="straightConnector1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4604" name="AutoShape 34"/>
            <p:cNvCxnSpPr>
              <a:cxnSpLocks noChangeShapeType="1"/>
            </p:cNvCxnSpPr>
            <p:nvPr/>
          </p:nvCxnSpPr>
          <p:spPr bwMode="auto">
            <a:xfrm>
              <a:off x="4463" y="4629"/>
              <a:ext cx="2473" cy="0"/>
            </a:xfrm>
            <a:prstGeom prst="straightConnector1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1981969721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B Zar" pitchFamily="2" charset="-78"/>
              </a:rPr>
              <a:t>گام های اجرای پژوهش</a:t>
            </a:r>
            <a:endParaRPr lang="en-US" dirty="0">
              <a:cs typeface="B Za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dirty="0" smtClean="0">
                <a:cs typeface="B Zar" pitchFamily="2" charset="-78"/>
              </a:rPr>
              <a:t>آماده سازی اطلاعات موجود</a:t>
            </a:r>
          </a:p>
          <a:p>
            <a:pPr lvl="1"/>
            <a:r>
              <a:rPr lang="fa-IR" sz="2600" dirty="0" smtClean="0">
                <a:cs typeface="B Zar" pitchFamily="2" charset="-78"/>
              </a:rPr>
              <a:t>بررسی مفاهیم  در اصطلاحنامه ها و یکسان سازی مفاهیم مشترک</a:t>
            </a:r>
          </a:p>
          <a:p>
            <a:pPr lvl="1"/>
            <a:r>
              <a:rPr lang="fa-IR" sz="2600" dirty="0">
                <a:cs typeface="Zar" pitchFamily="2" charset="-78"/>
              </a:rPr>
              <a:t>بررسي روابط هم‌ارزي و انتخاب واژه مرجح مشترك توسط متخصص</a:t>
            </a:r>
            <a:endParaRPr lang="en-US" sz="2600" dirty="0">
              <a:cs typeface="Zar" pitchFamily="2" charset="-78"/>
            </a:endParaRPr>
          </a:p>
          <a:p>
            <a:pPr lvl="1"/>
            <a:r>
              <a:rPr lang="fa-IR" sz="2600" dirty="0" smtClean="0">
                <a:cs typeface="B Zar" pitchFamily="2" charset="-78"/>
              </a:rPr>
              <a:t> </a:t>
            </a:r>
            <a:r>
              <a:rPr lang="fa-IR" sz="2600" dirty="0">
                <a:cs typeface="B Zar" pitchFamily="2" charset="-78"/>
              </a:rPr>
              <a:t>بررسي روابط سلسله مراتبي و وابسته و يكسان‌سازي آنها </a:t>
            </a:r>
            <a:r>
              <a:rPr lang="fa-IR" sz="2600" dirty="0" smtClean="0">
                <a:cs typeface="B Zar" pitchFamily="2" charset="-78"/>
              </a:rPr>
              <a:t>توسط </a:t>
            </a:r>
            <a:r>
              <a:rPr lang="fa-IR" sz="2600" dirty="0">
                <a:cs typeface="B Zar" pitchFamily="2" charset="-78"/>
              </a:rPr>
              <a:t>متخصص </a:t>
            </a:r>
            <a:r>
              <a:rPr lang="fa-IR" sz="2600" dirty="0" smtClean="0">
                <a:cs typeface="B Zar" pitchFamily="2" charset="-78"/>
              </a:rPr>
              <a:t>به صورت نیمه اتوماتیک</a:t>
            </a:r>
            <a:endParaRPr lang="en-US" sz="2600" dirty="0">
              <a:cs typeface="B Zar" pitchFamily="2" charset="-78"/>
            </a:endParaRPr>
          </a:p>
          <a:p>
            <a:r>
              <a:rPr lang="fa-IR" dirty="0" smtClean="0">
                <a:cs typeface="B Zar" pitchFamily="2" charset="-78"/>
              </a:rPr>
              <a:t> </a:t>
            </a:r>
            <a:r>
              <a:rPr lang="fa-IR" dirty="0">
                <a:cs typeface="B Zar" pitchFamily="2" charset="-78"/>
              </a:rPr>
              <a:t>انتقال اصطلاحنامه از استاندارد ايزو 5964 به استاندارد ايزو 25964 و اعمال تغييرات لازم توسط </a:t>
            </a:r>
            <a:r>
              <a:rPr lang="fa-IR" dirty="0" smtClean="0">
                <a:cs typeface="B Zar" pitchFamily="2" charset="-78"/>
              </a:rPr>
              <a:t>متخصص</a:t>
            </a:r>
          </a:p>
          <a:p>
            <a:pPr marL="274320" lvl="1" indent="-274320">
              <a:buClr>
                <a:schemeClr val="accent3"/>
              </a:buClr>
              <a:buSzPct val="95000"/>
            </a:pPr>
            <a:r>
              <a:rPr lang="fa-IR" sz="2600" dirty="0">
                <a:cs typeface="B Zar" pitchFamily="2" charset="-78"/>
              </a:rPr>
              <a:t>تبديل از حالت </a:t>
            </a:r>
            <a:r>
              <a:rPr lang="en-US" dirty="0">
                <a:cs typeface="B Zar" pitchFamily="2" charset="-78"/>
              </a:rPr>
              <a:t>Term Base</a:t>
            </a:r>
            <a:r>
              <a:rPr lang="fa-IR" sz="2800" dirty="0">
                <a:cs typeface="B Zar" pitchFamily="2" charset="-78"/>
              </a:rPr>
              <a:t>  </a:t>
            </a:r>
            <a:r>
              <a:rPr lang="fa-IR" sz="2600" dirty="0">
                <a:cs typeface="B Zar" pitchFamily="2" charset="-78"/>
              </a:rPr>
              <a:t>به حالت </a:t>
            </a:r>
            <a:r>
              <a:rPr lang="en-US" dirty="0">
                <a:cs typeface="B Zar" pitchFamily="2" charset="-78"/>
              </a:rPr>
              <a:t>Concept Base</a:t>
            </a:r>
            <a:r>
              <a:rPr lang="fa-IR" dirty="0">
                <a:cs typeface="B Zar" pitchFamily="2" charset="-78"/>
              </a:rPr>
              <a:t> </a:t>
            </a:r>
            <a:r>
              <a:rPr lang="fa-IR" sz="2600" dirty="0">
                <a:cs typeface="B Zar" pitchFamily="2" charset="-78"/>
              </a:rPr>
              <a:t>و توليد اطلاعات </a:t>
            </a:r>
            <a:r>
              <a:rPr lang="fa-IR" sz="2600" dirty="0" smtClean="0">
                <a:cs typeface="B Zar" pitchFamily="2" charset="-78"/>
              </a:rPr>
              <a:t>پايه</a:t>
            </a:r>
          </a:p>
          <a:p>
            <a:pPr marL="274320" lvl="1" indent="-274320">
              <a:buClr>
                <a:schemeClr val="accent3"/>
              </a:buClr>
              <a:buSzPct val="95000"/>
            </a:pPr>
            <a:r>
              <a:rPr lang="fa-IR" sz="2600" dirty="0">
                <a:cs typeface="B Zar" pitchFamily="2" charset="-78"/>
              </a:rPr>
              <a:t>غنی سازی و پالایش </a:t>
            </a:r>
            <a:r>
              <a:rPr lang="fa-IR" sz="2600" dirty="0" smtClean="0">
                <a:cs typeface="B Zar" pitchFamily="2" charset="-78"/>
              </a:rPr>
              <a:t>روابط </a:t>
            </a:r>
            <a:r>
              <a:rPr lang="fa-IR" sz="2600" dirty="0">
                <a:cs typeface="B Zar" pitchFamily="2" charset="-78"/>
              </a:rPr>
              <a:t>توسط متخصص</a:t>
            </a:r>
            <a:endParaRPr lang="en-US" sz="2600" dirty="0">
              <a:cs typeface="B Zar" pitchFamily="2" charset="-78"/>
            </a:endParaRPr>
          </a:p>
          <a:p>
            <a:endParaRPr lang="fa-IR" dirty="0" smtClean="0">
              <a:cs typeface="Zar" pitchFamily="2" charset="-78"/>
            </a:endParaRPr>
          </a:p>
          <a:p>
            <a:endParaRPr lang="en-US" dirty="0">
              <a:cs typeface="Zar" pitchFamily="2" charset="-78"/>
            </a:endParaRPr>
          </a:p>
          <a:p>
            <a:pPr lvl="1"/>
            <a:endParaRPr lang="fa-IR" dirty="0" smtClean="0">
              <a:cs typeface="B Zar" pitchFamily="2" charset="-78"/>
            </a:endParaRPr>
          </a:p>
          <a:p>
            <a:pPr lvl="1"/>
            <a:endParaRPr lang="en-US" dirty="0">
              <a:cs typeface="B Za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1230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B Nazanin" pitchFamily="2" charset="-78"/>
              </a:rPr>
              <a:t>غني سازي هستان شناسي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sz="3200" dirty="0" smtClean="0">
                <a:cs typeface="B Nazanin" pitchFamily="2" charset="-78"/>
              </a:rPr>
              <a:t>پالايش و غني سازي روابط معنايي در هستان شناسي توسط متخصص </a:t>
            </a:r>
          </a:p>
          <a:p>
            <a:pPr lvl="1"/>
            <a:r>
              <a:rPr lang="fa-IR" sz="3200" dirty="0" smtClean="0">
                <a:cs typeface="B Nazanin" pitchFamily="2" charset="-78"/>
              </a:rPr>
              <a:t>روابط سلسله مراتبی</a:t>
            </a:r>
          </a:p>
          <a:p>
            <a:pPr lvl="1"/>
            <a:r>
              <a:rPr lang="fa-IR" sz="3200" dirty="0" smtClean="0">
                <a:cs typeface="B Nazanin" pitchFamily="2" charset="-78"/>
              </a:rPr>
              <a:t>روابط وابسته</a:t>
            </a:r>
            <a:endParaRPr lang="fa-IR" sz="3200" dirty="0"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غني </a:t>
            </a:r>
            <a:r>
              <a:rPr lang="fa-IR" dirty="0" smtClean="0">
                <a:cs typeface="B Nazanin" pitchFamily="2" charset="-78"/>
              </a:rPr>
              <a:t>سازي روابط معنایی در </a:t>
            </a:r>
            <a:r>
              <a:rPr lang="fa-IR" dirty="0">
                <a:cs typeface="B Nazanin" pitchFamily="2" charset="-78"/>
              </a:rPr>
              <a:t>هستان شناسي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47630679"/>
              </p:ext>
            </p:extLst>
          </p:nvPr>
        </p:nvGraphicFramePr>
        <p:xfrm>
          <a:off x="1619672" y="2204864"/>
          <a:ext cx="5904656" cy="3816424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008417"/>
                <a:gridCol w="3896239"/>
              </a:tblGrid>
              <a:tr h="36373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effectLst/>
                        </a:rPr>
                        <a:t>روابط اصطلاحنامه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dirty="0">
                          <a:effectLst/>
                        </a:rPr>
                        <a:t>روابط ممکن در هستان­شناسی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53199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NT/BT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&lt;</a:t>
                      </a:r>
                      <a:r>
                        <a:rPr lang="en-US" sz="1600" dirty="0" err="1">
                          <a:effectLst/>
                        </a:rPr>
                        <a:t>hasMember</a:t>
                      </a:r>
                      <a:r>
                        <a:rPr lang="en-US" sz="1600" dirty="0">
                          <a:effectLst/>
                        </a:rPr>
                        <a:t>&gt;/&lt;</a:t>
                      </a:r>
                      <a:r>
                        <a:rPr lang="en-US" sz="1600" dirty="0" err="1">
                          <a:effectLst/>
                        </a:rPr>
                        <a:t>memberOf</a:t>
                      </a:r>
                      <a:r>
                        <a:rPr lang="en-US" sz="1600" dirty="0">
                          <a:effectLst/>
                        </a:rPr>
                        <a:t>&gt;</a:t>
                      </a:r>
                    </a:p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&lt;</a:t>
                      </a:r>
                      <a:r>
                        <a:rPr lang="en-US" sz="1600" dirty="0" err="1">
                          <a:effectLst/>
                        </a:rPr>
                        <a:t>includesSpecific</a:t>
                      </a:r>
                      <a:r>
                        <a:rPr lang="en-US" sz="1600" dirty="0">
                          <a:effectLst/>
                        </a:rPr>
                        <a:t>&gt;/&lt;</a:t>
                      </a:r>
                      <a:r>
                        <a:rPr lang="en-US" sz="1600" dirty="0" err="1">
                          <a:effectLst/>
                        </a:rPr>
                        <a:t>isa</a:t>
                      </a:r>
                      <a:r>
                        <a:rPr lang="en-US" sz="1600" dirty="0">
                          <a:effectLst/>
                        </a:rPr>
                        <a:t>&gt;</a:t>
                      </a:r>
                    </a:p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&lt;</a:t>
                      </a:r>
                      <a:r>
                        <a:rPr lang="en-US" sz="1600" dirty="0" err="1">
                          <a:effectLst/>
                        </a:rPr>
                        <a:t>spatiallyInclude</a:t>
                      </a:r>
                      <a:r>
                        <a:rPr lang="en-US" sz="1600" dirty="0">
                          <a:effectLst/>
                        </a:rPr>
                        <a:t>&gt;/&lt;</a:t>
                      </a:r>
                      <a:r>
                        <a:rPr lang="en-US" sz="1600" dirty="0" err="1">
                          <a:effectLst/>
                        </a:rPr>
                        <a:t>spatiallyIncludeIn</a:t>
                      </a:r>
                      <a:r>
                        <a:rPr lang="en-US" sz="1600" dirty="0">
                          <a:effectLst/>
                        </a:rPr>
                        <a:t>&gt;</a:t>
                      </a:r>
                    </a:p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…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92069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RT</a:t>
                      </a:r>
                      <a:endParaRPr lang="en-US" sz="3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&lt;</a:t>
                      </a:r>
                      <a:r>
                        <a:rPr lang="en-US" sz="1600" dirty="0" err="1">
                          <a:effectLst/>
                        </a:rPr>
                        <a:t>similarTo</a:t>
                      </a:r>
                      <a:r>
                        <a:rPr lang="en-US" sz="1600" dirty="0">
                          <a:effectLst/>
                        </a:rPr>
                        <a:t>&gt;</a:t>
                      </a:r>
                    </a:p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&lt;</a:t>
                      </a:r>
                      <a:r>
                        <a:rPr lang="en-US" sz="1600" dirty="0" err="1">
                          <a:effectLst/>
                        </a:rPr>
                        <a:t>growsIn</a:t>
                      </a:r>
                      <a:r>
                        <a:rPr lang="en-US" sz="1600" dirty="0">
                          <a:effectLst/>
                        </a:rPr>
                        <a:t>&gt;/&lt;</a:t>
                      </a:r>
                      <a:r>
                        <a:rPr lang="en-US" sz="1600" dirty="0" err="1">
                          <a:effectLst/>
                        </a:rPr>
                        <a:t>EnvironmentForGrowing</a:t>
                      </a:r>
                      <a:r>
                        <a:rPr lang="en-US" sz="1600" dirty="0">
                          <a:effectLst/>
                        </a:rPr>
                        <a:t>&gt;</a:t>
                      </a:r>
                    </a:p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&lt;</a:t>
                      </a:r>
                      <a:r>
                        <a:rPr lang="en-US" sz="1600" dirty="0" err="1">
                          <a:effectLst/>
                        </a:rPr>
                        <a:t>treatmentFor</a:t>
                      </a:r>
                      <a:r>
                        <a:rPr lang="en-US" sz="1600" dirty="0">
                          <a:effectLst/>
                        </a:rPr>
                        <a:t>&gt;/&lt;</a:t>
                      </a:r>
                      <a:r>
                        <a:rPr lang="en-US" sz="1600" dirty="0" err="1">
                          <a:effectLst/>
                        </a:rPr>
                        <a:t>treatedWith</a:t>
                      </a:r>
                      <a:r>
                        <a:rPr lang="en-US" sz="1600" dirty="0">
                          <a:effectLst/>
                        </a:rPr>
                        <a:t>&gt;</a:t>
                      </a:r>
                    </a:p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&lt;</a:t>
                      </a:r>
                      <a:r>
                        <a:rPr lang="en-US" sz="1600" dirty="0" err="1">
                          <a:effectLst/>
                        </a:rPr>
                        <a:t>hasMember</a:t>
                      </a:r>
                      <a:r>
                        <a:rPr lang="en-US" sz="1600" dirty="0">
                          <a:effectLst/>
                        </a:rPr>
                        <a:t>&gt;/&lt;</a:t>
                      </a:r>
                      <a:r>
                        <a:rPr lang="en-US" sz="1600" dirty="0" err="1">
                          <a:effectLst/>
                        </a:rPr>
                        <a:t>memberOf</a:t>
                      </a:r>
                      <a:r>
                        <a:rPr lang="en-US" sz="1600" dirty="0">
                          <a:effectLst/>
                        </a:rPr>
                        <a:t>&gt;</a:t>
                      </a:r>
                    </a:p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… </a:t>
                      </a:r>
                      <a:endParaRPr lang="en-US" sz="16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5924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dirty="0" smtClean="0">
                <a:cs typeface="B Zar" pitchFamily="2" charset="-78"/>
              </a:rPr>
              <a:t>نمونه هایی از روابط بین مفاهیم</a:t>
            </a:r>
            <a:endParaRPr lang="en-US" dirty="0">
              <a:cs typeface="B Zar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a-IR" sz="3200" dirty="0" smtClean="0">
                <a:cs typeface="B Zar" pitchFamily="2" charset="-78"/>
              </a:rPr>
              <a:t>روابط سلسله مراتبی</a:t>
            </a:r>
          </a:p>
          <a:p>
            <a:pPr lvl="1" algn="l" rtl="0"/>
            <a:r>
              <a:rPr lang="en-US" sz="2800" dirty="0"/>
              <a:t>X &lt;</a:t>
            </a:r>
            <a:r>
              <a:rPr lang="en-US" sz="2800" i="1" dirty="0" err="1"/>
              <a:t>includesSpecific</a:t>
            </a:r>
            <a:r>
              <a:rPr lang="en-US" sz="2800" dirty="0"/>
              <a:t>&gt; Y / Y &lt;</a:t>
            </a:r>
            <a:r>
              <a:rPr lang="en-US" sz="2800" i="1" dirty="0" err="1"/>
              <a:t>isa</a:t>
            </a:r>
            <a:r>
              <a:rPr lang="en-US" sz="2800" dirty="0"/>
              <a:t>&gt; X</a:t>
            </a:r>
          </a:p>
          <a:p>
            <a:pPr lvl="1" algn="l" rtl="0"/>
            <a:r>
              <a:rPr lang="en-US" sz="2800" dirty="0"/>
              <a:t>X &lt;</a:t>
            </a:r>
            <a:r>
              <a:rPr lang="en-US" sz="2800" i="1" dirty="0" err="1"/>
              <a:t>inheritsTo</a:t>
            </a:r>
            <a:r>
              <a:rPr lang="en-US" sz="2800" dirty="0"/>
              <a:t>&gt; Y / Y &lt;</a:t>
            </a:r>
            <a:r>
              <a:rPr lang="en-US" sz="2800" i="1" dirty="0" err="1"/>
              <a:t>inheritsFrom</a:t>
            </a:r>
            <a:r>
              <a:rPr lang="en-US" sz="2800" dirty="0"/>
              <a:t>&gt; X</a:t>
            </a:r>
          </a:p>
          <a:p>
            <a:r>
              <a:rPr lang="fa-IR" sz="3200" dirty="0" smtClean="0">
                <a:cs typeface="B Zar" pitchFamily="2" charset="-78"/>
              </a:rPr>
              <a:t>روابط جزء-کل</a:t>
            </a:r>
          </a:p>
          <a:p>
            <a:pPr lvl="1" algn="l" rtl="0"/>
            <a:r>
              <a:rPr lang="en-US" sz="3000" dirty="0"/>
              <a:t>X</a:t>
            </a:r>
            <a:r>
              <a:rPr lang="en-US" sz="3000" b="1" dirty="0"/>
              <a:t> &lt;</a:t>
            </a:r>
            <a:r>
              <a:rPr lang="en-US" sz="3000" i="1" dirty="0" err="1"/>
              <a:t>containsSubstance</a:t>
            </a:r>
            <a:r>
              <a:rPr lang="en-US" sz="3000" dirty="0"/>
              <a:t>&gt; Y / Y &lt;</a:t>
            </a:r>
            <a:r>
              <a:rPr lang="en-US" sz="3000" i="1" dirty="0" err="1"/>
              <a:t>substanceContainedIn</a:t>
            </a:r>
            <a:r>
              <a:rPr lang="en-US" sz="3000" dirty="0"/>
              <a:t>&gt; X</a:t>
            </a:r>
          </a:p>
          <a:p>
            <a:pPr lvl="1" algn="l" rtl="0"/>
            <a:r>
              <a:rPr lang="en-US" sz="3000" dirty="0"/>
              <a:t>X</a:t>
            </a:r>
            <a:r>
              <a:rPr lang="en-US" sz="3000" b="1" dirty="0"/>
              <a:t> &lt;</a:t>
            </a:r>
            <a:r>
              <a:rPr lang="en-US" sz="3000" i="1" dirty="0" err="1"/>
              <a:t>hasIngredient</a:t>
            </a:r>
            <a:r>
              <a:rPr lang="en-US" sz="3000" dirty="0"/>
              <a:t>&gt; Y / Y &lt;</a:t>
            </a:r>
            <a:r>
              <a:rPr lang="en-US" sz="3000" i="1" dirty="0" err="1"/>
              <a:t>ingredientOf</a:t>
            </a:r>
            <a:r>
              <a:rPr lang="en-US" sz="3000" dirty="0"/>
              <a:t>&gt; X</a:t>
            </a:r>
          </a:p>
          <a:p>
            <a:pPr lvl="1" algn="l" rtl="0"/>
            <a:r>
              <a:rPr lang="en-US" sz="3000" dirty="0"/>
              <a:t>X</a:t>
            </a:r>
            <a:r>
              <a:rPr lang="en-US" sz="3000" b="1" dirty="0"/>
              <a:t> &lt;</a:t>
            </a:r>
            <a:r>
              <a:rPr lang="en-US" sz="3000" i="1" dirty="0" err="1"/>
              <a:t>madeFrom</a:t>
            </a:r>
            <a:r>
              <a:rPr lang="en-US" sz="3000" dirty="0"/>
              <a:t>&gt; Y / Y &lt;</a:t>
            </a:r>
            <a:r>
              <a:rPr lang="en-US" sz="3000" i="1" dirty="0" err="1"/>
              <a:t>usedToMake</a:t>
            </a:r>
            <a:r>
              <a:rPr lang="en-US" sz="3000" dirty="0"/>
              <a:t>&gt; X</a:t>
            </a:r>
          </a:p>
          <a:p>
            <a:pPr lvl="1" algn="l" rtl="0"/>
            <a:r>
              <a:rPr lang="en-US" sz="3000" dirty="0"/>
              <a:t>X</a:t>
            </a:r>
            <a:r>
              <a:rPr lang="en-US" sz="3000" b="1" dirty="0"/>
              <a:t> &lt;</a:t>
            </a:r>
            <a:r>
              <a:rPr lang="en-US" sz="3000" i="1" dirty="0" err="1"/>
              <a:t>yieldsPortion</a:t>
            </a:r>
            <a:r>
              <a:rPr lang="en-US" sz="3000" dirty="0"/>
              <a:t>&gt; Y / Y &lt;</a:t>
            </a:r>
            <a:r>
              <a:rPr lang="en-US" sz="3000" i="1" dirty="0" err="1"/>
              <a:t>portionOf</a:t>
            </a:r>
            <a:r>
              <a:rPr lang="en-US" sz="3000" dirty="0"/>
              <a:t>&gt; X</a:t>
            </a:r>
          </a:p>
          <a:p>
            <a:pPr lvl="1" algn="l" rtl="0"/>
            <a:r>
              <a:rPr lang="en-US" sz="3000" dirty="0"/>
              <a:t>X</a:t>
            </a:r>
            <a:r>
              <a:rPr lang="en-US" sz="3000" b="1" dirty="0"/>
              <a:t> &lt;</a:t>
            </a:r>
            <a:r>
              <a:rPr lang="en-US" sz="3000" i="1" dirty="0" err="1"/>
              <a:t>spatiallyIncludes</a:t>
            </a:r>
            <a:r>
              <a:rPr lang="en-US" sz="3000" dirty="0"/>
              <a:t>&gt; Y / Y &lt;</a:t>
            </a:r>
            <a:r>
              <a:rPr lang="en-US" sz="3000" i="1" dirty="0" err="1"/>
              <a:t>spatiallyIncludedIn</a:t>
            </a:r>
            <a:r>
              <a:rPr lang="en-US" sz="3000" dirty="0"/>
              <a:t>&gt; X</a:t>
            </a:r>
          </a:p>
          <a:p>
            <a:pPr lvl="1" algn="l" rtl="0"/>
            <a:r>
              <a:rPr lang="en-US" sz="3000" dirty="0"/>
              <a:t>X</a:t>
            </a:r>
            <a:r>
              <a:rPr lang="en-US" sz="3000" b="1" dirty="0"/>
              <a:t> &lt;</a:t>
            </a:r>
            <a:r>
              <a:rPr lang="en-US" sz="3000" i="1" dirty="0" err="1"/>
              <a:t>hasComponent</a:t>
            </a:r>
            <a:r>
              <a:rPr lang="en-US" sz="3000" dirty="0"/>
              <a:t>&gt; Y / Y &lt;</a:t>
            </a:r>
            <a:r>
              <a:rPr lang="en-US" sz="3000" i="1" dirty="0" err="1"/>
              <a:t>componentOf</a:t>
            </a:r>
            <a:r>
              <a:rPr lang="en-US" sz="3000" dirty="0"/>
              <a:t>&gt; X</a:t>
            </a:r>
          </a:p>
          <a:p>
            <a:pPr lvl="1" algn="l" rtl="0"/>
            <a:r>
              <a:rPr lang="en-US" sz="3000" dirty="0"/>
              <a:t>X</a:t>
            </a:r>
            <a:r>
              <a:rPr lang="en-US" sz="3000" b="1" dirty="0"/>
              <a:t> &lt;</a:t>
            </a:r>
            <a:r>
              <a:rPr lang="en-US" sz="3000" i="1" dirty="0" err="1"/>
              <a:t>includesSubprocess</a:t>
            </a:r>
            <a:r>
              <a:rPr lang="en-US" sz="3000" dirty="0"/>
              <a:t>&gt; Y / Y &lt;</a:t>
            </a:r>
            <a:r>
              <a:rPr lang="en-US" sz="3000" i="1" dirty="0" err="1"/>
              <a:t>subprocessOf</a:t>
            </a:r>
            <a:r>
              <a:rPr lang="en-US" sz="3000" dirty="0"/>
              <a:t>&gt; X</a:t>
            </a:r>
          </a:p>
          <a:p>
            <a:pPr lvl="1" algn="l" rtl="0"/>
            <a:r>
              <a:rPr lang="en-US" sz="3000" dirty="0"/>
              <a:t>X</a:t>
            </a:r>
            <a:r>
              <a:rPr lang="en-US" sz="3000" b="1" dirty="0"/>
              <a:t> &lt;</a:t>
            </a:r>
            <a:r>
              <a:rPr lang="en-US" sz="3000" i="1" dirty="0" err="1"/>
              <a:t>hasMember</a:t>
            </a:r>
            <a:r>
              <a:rPr lang="en-US" sz="3000" dirty="0"/>
              <a:t>&gt; Y / Y &lt;</a:t>
            </a:r>
            <a:r>
              <a:rPr lang="en-US" sz="3000" i="1" dirty="0" err="1"/>
              <a:t>memberOf</a:t>
            </a:r>
            <a:r>
              <a:rPr lang="en-US" sz="3000" dirty="0"/>
              <a:t>&gt; X</a:t>
            </a:r>
            <a:endParaRPr lang="en-US" sz="3000" dirty="0">
              <a:cs typeface="B Za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818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Zar" pitchFamily="2" charset="-78"/>
              </a:rPr>
              <a:t>نمونه هایی از روابط بین مفاهیم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a-IR" dirty="0" smtClean="0">
                <a:cs typeface="B Zar" pitchFamily="2" charset="-78"/>
              </a:rPr>
              <a:t>مثال هایی از روابط دیگر</a:t>
            </a:r>
          </a:p>
          <a:p>
            <a:pPr lvl="1" algn="l" rtl="0"/>
            <a:r>
              <a:rPr lang="en-US" dirty="0"/>
              <a:t>X</a:t>
            </a:r>
            <a:r>
              <a:rPr lang="en-US" b="1" dirty="0"/>
              <a:t> &lt;</a:t>
            </a:r>
            <a:r>
              <a:rPr lang="en-US" i="1" dirty="0"/>
              <a:t>causes</a:t>
            </a:r>
            <a:r>
              <a:rPr lang="en-US" dirty="0"/>
              <a:t>&gt; Y / Y &lt;</a:t>
            </a:r>
            <a:r>
              <a:rPr lang="en-US" i="1" dirty="0" err="1"/>
              <a:t>causedBy</a:t>
            </a:r>
            <a:r>
              <a:rPr lang="en-US" dirty="0"/>
              <a:t>&gt; X</a:t>
            </a:r>
          </a:p>
          <a:p>
            <a:pPr lvl="1" algn="l" rtl="0"/>
            <a:r>
              <a:rPr lang="en-US" dirty="0"/>
              <a:t>X</a:t>
            </a:r>
            <a:r>
              <a:rPr lang="en-US" b="1" dirty="0"/>
              <a:t> &lt;</a:t>
            </a:r>
            <a:r>
              <a:rPr lang="en-US" i="1" dirty="0" err="1"/>
              <a:t>instrumentFor</a:t>
            </a:r>
            <a:r>
              <a:rPr lang="en-US" dirty="0"/>
              <a:t>&gt; Y / Y &lt;</a:t>
            </a:r>
            <a:r>
              <a:rPr lang="en-US" i="1" dirty="0" err="1"/>
              <a:t>performedByInstrument</a:t>
            </a:r>
            <a:r>
              <a:rPr lang="en-US" dirty="0"/>
              <a:t>&gt; X</a:t>
            </a:r>
          </a:p>
          <a:p>
            <a:pPr lvl="1" algn="l" rtl="0"/>
            <a:r>
              <a:rPr lang="en-US" dirty="0"/>
              <a:t>X</a:t>
            </a:r>
            <a:r>
              <a:rPr lang="en-US" b="1" dirty="0"/>
              <a:t> &lt;</a:t>
            </a:r>
            <a:r>
              <a:rPr lang="en-US" i="1" dirty="0" err="1"/>
              <a:t>processFor</a:t>
            </a:r>
            <a:r>
              <a:rPr lang="en-US" dirty="0"/>
              <a:t>&gt; Y / Y &lt;</a:t>
            </a:r>
            <a:r>
              <a:rPr lang="en-US" i="1" dirty="0" err="1"/>
              <a:t>usesProcess</a:t>
            </a:r>
            <a:r>
              <a:rPr lang="en-US" dirty="0"/>
              <a:t>&gt; X</a:t>
            </a:r>
          </a:p>
          <a:p>
            <a:pPr lvl="1" algn="l" rtl="0"/>
            <a:r>
              <a:rPr lang="en-US" dirty="0"/>
              <a:t>X</a:t>
            </a:r>
            <a:r>
              <a:rPr lang="en-US" b="1" dirty="0"/>
              <a:t> &lt;</a:t>
            </a:r>
            <a:r>
              <a:rPr lang="en-US" i="1" dirty="0" err="1"/>
              <a:t>beneficialFor</a:t>
            </a:r>
            <a:r>
              <a:rPr lang="en-US" dirty="0"/>
              <a:t>&gt; Y / Y &lt;</a:t>
            </a:r>
            <a:r>
              <a:rPr lang="en-US" i="1" dirty="0" err="1"/>
              <a:t>benefitsFrom</a:t>
            </a:r>
            <a:r>
              <a:rPr lang="en-US" dirty="0"/>
              <a:t>&gt; X</a:t>
            </a:r>
          </a:p>
          <a:p>
            <a:pPr lvl="1" algn="l" rtl="0"/>
            <a:r>
              <a:rPr lang="en-US" dirty="0"/>
              <a:t>X</a:t>
            </a:r>
            <a:r>
              <a:rPr lang="en-US" b="1" dirty="0"/>
              <a:t> &lt;</a:t>
            </a:r>
            <a:r>
              <a:rPr lang="en-US" i="1" dirty="0" err="1"/>
              <a:t>treatmentFor</a:t>
            </a:r>
            <a:r>
              <a:rPr lang="en-US" dirty="0"/>
              <a:t>&gt; Y / Y &lt;</a:t>
            </a:r>
            <a:r>
              <a:rPr lang="en-US" i="1" dirty="0" err="1"/>
              <a:t>treatedWith</a:t>
            </a:r>
            <a:r>
              <a:rPr lang="en-US" dirty="0"/>
              <a:t>&gt; X</a:t>
            </a:r>
          </a:p>
          <a:p>
            <a:pPr lvl="1" algn="l" rtl="0"/>
            <a:r>
              <a:rPr lang="en-US" dirty="0"/>
              <a:t>X</a:t>
            </a:r>
            <a:r>
              <a:rPr lang="en-US" b="1" dirty="0"/>
              <a:t> &lt;</a:t>
            </a:r>
            <a:r>
              <a:rPr lang="en-US" i="1" dirty="0" err="1"/>
              <a:t>harmfulFor</a:t>
            </a:r>
            <a:r>
              <a:rPr lang="en-US" dirty="0"/>
              <a:t>&gt; Y / Y &lt;</a:t>
            </a:r>
            <a:r>
              <a:rPr lang="en-US" i="1" dirty="0" err="1"/>
              <a:t>harmedBy</a:t>
            </a:r>
            <a:r>
              <a:rPr lang="en-US" dirty="0"/>
              <a:t>&gt; X</a:t>
            </a:r>
          </a:p>
          <a:p>
            <a:pPr lvl="1" algn="l" rtl="0"/>
            <a:r>
              <a:rPr lang="en-US" dirty="0"/>
              <a:t>X</a:t>
            </a:r>
            <a:r>
              <a:rPr lang="en-US" b="1" dirty="0"/>
              <a:t> &lt;</a:t>
            </a:r>
            <a:r>
              <a:rPr lang="en-US" i="1" dirty="0" err="1"/>
              <a:t>hasPhase</a:t>
            </a:r>
            <a:r>
              <a:rPr lang="en-US" dirty="0"/>
              <a:t>&gt; Y / Y &lt;</a:t>
            </a:r>
            <a:r>
              <a:rPr lang="en-US" i="1" dirty="0" err="1"/>
              <a:t>phaseOf</a:t>
            </a:r>
            <a:r>
              <a:rPr lang="en-US" dirty="0"/>
              <a:t>&gt; X</a:t>
            </a:r>
            <a:endParaRPr lang="en-US" sz="3400" dirty="0"/>
          </a:p>
          <a:p>
            <a:pPr lvl="1" algn="l" rtl="0"/>
            <a:r>
              <a:rPr lang="en-US" dirty="0" smtClean="0"/>
              <a:t>X</a:t>
            </a:r>
            <a:r>
              <a:rPr lang="en-US" b="1" dirty="0" smtClean="0"/>
              <a:t> </a:t>
            </a:r>
            <a:r>
              <a:rPr lang="en-US" b="1" dirty="0"/>
              <a:t>&lt;</a:t>
            </a:r>
            <a:r>
              <a:rPr lang="en-US" i="1" dirty="0" err="1"/>
              <a:t>growsIn</a:t>
            </a:r>
            <a:r>
              <a:rPr lang="en-US" dirty="0"/>
              <a:t>&gt; Y / Y &lt;</a:t>
            </a:r>
            <a:r>
              <a:rPr lang="en-US" i="1" dirty="0" err="1"/>
              <a:t>growthEnvironmentFor</a:t>
            </a:r>
            <a:r>
              <a:rPr lang="en-US" dirty="0"/>
              <a:t>&gt; X</a:t>
            </a:r>
          </a:p>
          <a:p>
            <a:pPr lvl="1" algn="l" rtl="0"/>
            <a:r>
              <a:rPr lang="en-US" dirty="0"/>
              <a:t>X</a:t>
            </a:r>
            <a:r>
              <a:rPr lang="en-US" b="1" dirty="0"/>
              <a:t> &lt;</a:t>
            </a:r>
            <a:r>
              <a:rPr lang="en-US" i="1" dirty="0" err="1"/>
              <a:t>hasProperty</a:t>
            </a:r>
            <a:r>
              <a:rPr lang="en-US" dirty="0"/>
              <a:t>&gt; Y / Y &lt;</a:t>
            </a:r>
            <a:r>
              <a:rPr lang="en-US" i="1" dirty="0" err="1"/>
              <a:t>propertyOf</a:t>
            </a:r>
            <a:r>
              <a:rPr lang="en-US" dirty="0"/>
              <a:t>&gt; X</a:t>
            </a:r>
          </a:p>
          <a:p>
            <a:pPr lvl="1" algn="l" rtl="0"/>
            <a:r>
              <a:rPr lang="en-US" dirty="0" smtClean="0"/>
              <a:t>X</a:t>
            </a:r>
            <a:r>
              <a:rPr lang="en-US" b="1" dirty="0" smtClean="0"/>
              <a:t> </a:t>
            </a:r>
            <a:r>
              <a:rPr lang="en-US" b="1" dirty="0"/>
              <a:t>&lt;</a:t>
            </a:r>
            <a:r>
              <a:rPr lang="en-US" i="1" dirty="0" err="1"/>
              <a:t>similarTo</a:t>
            </a:r>
            <a:r>
              <a:rPr lang="en-US" dirty="0"/>
              <a:t>&gt; Y / Y &lt;</a:t>
            </a:r>
            <a:r>
              <a:rPr lang="en-US" i="1" dirty="0" err="1"/>
              <a:t>similarTo</a:t>
            </a:r>
            <a:r>
              <a:rPr lang="en-US" dirty="0"/>
              <a:t> &gt; X</a:t>
            </a:r>
          </a:p>
          <a:p>
            <a:pPr lvl="1" algn="l" rtl="0"/>
            <a:r>
              <a:rPr lang="en-US" dirty="0"/>
              <a:t>X</a:t>
            </a:r>
            <a:r>
              <a:rPr lang="en-US" b="1" dirty="0"/>
              <a:t> &lt;</a:t>
            </a:r>
            <a:r>
              <a:rPr lang="en-US" i="1" dirty="0"/>
              <a:t> </a:t>
            </a:r>
            <a:r>
              <a:rPr lang="en-US" i="1" dirty="0" err="1"/>
              <a:t>oppositeTo</a:t>
            </a:r>
            <a:r>
              <a:rPr lang="en-US" dirty="0"/>
              <a:t> &gt; Y / Y &lt;</a:t>
            </a:r>
            <a:r>
              <a:rPr lang="en-US" i="1" dirty="0"/>
              <a:t> </a:t>
            </a:r>
            <a:r>
              <a:rPr lang="en-US" i="1" dirty="0" err="1"/>
              <a:t>oppositeTo</a:t>
            </a:r>
            <a:r>
              <a:rPr lang="en-US" dirty="0"/>
              <a:t> &gt; </a:t>
            </a:r>
            <a:r>
              <a:rPr lang="en-US" dirty="0" smtClean="0"/>
              <a:t>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0685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B Zar" pitchFamily="2" charset="-78"/>
              </a:rPr>
              <a:t>منابع</a:t>
            </a:r>
            <a:endParaRPr lang="en-US" dirty="0">
              <a:cs typeface="B Za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42900" indent="-342900" algn="justLow" rtl="0">
              <a:lnSpc>
                <a:spcPct val="120000"/>
              </a:lnSpc>
              <a:buFont typeface="Arial" pitchFamily="34" charset="0"/>
              <a:buChar char="•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mez-P</a:t>
            </a:r>
            <a:r>
              <a:rPr lang="fa-IR" sz="2800" dirty="0">
                <a:latin typeface="Times New Roman" pitchFamily="18" charset="0"/>
                <a:cs typeface="Times New Roman" pitchFamily="18" charset="0"/>
              </a:rPr>
              <a:t>é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rez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et al (2004): Ontological Engineering: What are Ontologies and How Can We Build Them? Semantic Web Theory, Tools and Applications (PP. 44-ZQ)</a:t>
            </a:r>
          </a:p>
          <a:p>
            <a:pPr marL="342900" indent="-342900" algn="justLow" rtl="0">
              <a:lnSpc>
                <a:spcPct val="120000"/>
              </a:lnSpc>
              <a:buFont typeface="Arial" pitchFamily="34" charset="0"/>
              <a:buChar char="•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Gomez-Perez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et al (2010) A Pattern-Based Method for Re-Engineering Non- Ontological Resources into Ontologies. International Journal on Semantic Web and Information Systems, 6(4), 27-63.</a:t>
            </a:r>
          </a:p>
          <a:p>
            <a:pPr marL="342900" indent="-342900" algn="justLow" rtl="0">
              <a:lnSpc>
                <a:spcPct val="120000"/>
              </a:lnSpc>
              <a:buFont typeface="Arial" pitchFamily="34" charset="0"/>
              <a:buChar char="•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Gordon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Fabian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L. (2010) Ontologies in Computer Science: These New “Software components” of Our Information Systems INRLA, France</a:t>
            </a:r>
          </a:p>
          <a:p>
            <a:pPr marL="342900" indent="-342900" algn="justLow" rtl="0">
              <a:lnSpc>
                <a:spcPct val="120000"/>
              </a:lnSpc>
              <a:buFont typeface="Arial" pitchFamily="34" charset="0"/>
              <a:buChar char="•"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Shamsfard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M. et al (2006) An Ontology Based System for Ranking Documents, International Journal of Computer Science,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vol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1, No 3.</a:t>
            </a:r>
          </a:p>
          <a:p>
            <a:pPr marL="342900" indent="-342900" algn="justLow" rtl="0">
              <a:lnSpc>
                <a:spcPct val="120000"/>
              </a:lnSpc>
              <a:buFont typeface="Arial" pitchFamily="34" charset="0"/>
              <a:buChar char="•"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Shamsfard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M. et al (2010) Ontology Population and Semantic Annotation of Persian Texts, In Computer Science and Engineering (CSI)</a:t>
            </a:r>
          </a:p>
        </p:txBody>
      </p:sp>
    </p:spTree>
    <p:extLst>
      <p:ext uri="{BB962C8B-B14F-4D97-AF65-F5344CB8AC3E}">
        <p14:creationId xmlns:p14="http://schemas.microsoft.com/office/powerpoint/2010/main" xmlns="" val="238147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B Zar" pitchFamily="2" charset="-78"/>
              </a:rPr>
              <a:t>منابع (ادامه)</a:t>
            </a:r>
            <a:endParaRPr lang="en-US" dirty="0">
              <a:cs typeface="B Za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274638" indent="-182563" algn="l" rtl="0">
              <a:lnSpc>
                <a:spcPct val="120000"/>
              </a:lnSpc>
              <a:buFont typeface="Arial" pitchFamily="34" charset="0"/>
              <a:buChar char="•"/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Sowa, John F. (2010) The Role of Logic and Ontology in Language and Reasoning, In: Theory and Applications of Ontology . Philosophical Perspectives(chap.11), ed. By R.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Poli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and J.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Seibt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Berlin: Springer,2010,231-263.</a:t>
            </a:r>
          </a:p>
          <a:p>
            <a:pPr marL="274638" indent="-182563" algn="l" rtl="0">
              <a:lnSpc>
                <a:spcPct val="120000"/>
              </a:lnSpc>
              <a:buFont typeface="Arial" pitchFamily="34" charset="0"/>
              <a:buChar char="•"/>
              <a:defRPr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Khosravi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F. and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Vazifedoost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A.(2008) Creating a Persian Ontology through Thesaurus Reengineering for Organizing the Digital Library of the National Library of Iran. In: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Faslname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Ketab,70, 19-36. </a:t>
            </a:r>
          </a:p>
          <a:p>
            <a:pPr marL="274638" indent="-182563" algn="l" rtl="0">
              <a:lnSpc>
                <a:spcPct val="120000"/>
              </a:lnSpc>
              <a:buFont typeface="Arial" pitchFamily="34" charset="0"/>
              <a:buChar char="•"/>
              <a:defRPr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Weinbrenner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S. and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Engler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J. (2011) SCY Ontology and metadata scheme, DIV. 2. 2011, SCY consortium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74638" indent="-182563" algn="l" rtl="0">
              <a:lnSpc>
                <a:spcPct val="120000"/>
              </a:lnSpc>
              <a:buFont typeface="Arial" pitchFamily="34" charset="0"/>
              <a:buChar char="•"/>
              <a:defRPr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Asanee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Kawtrakul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...[et al].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(2005)Automatic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term relationship cleaning and refinement for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AGROVOC.</a:t>
            </a:r>
          </a:p>
          <a:p>
            <a:pPr marL="274638" indent="-182563" algn="l" rtl="0">
              <a:lnSpc>
                <a:spcPct val="120000"/>
              </a:lnSpc>
              <a:buFont typeface="Arial" pitchFamily="34" charset="0"/>
              <a:buChar char="•"/>
              <a:defRPr/>
            </a:pPr>
            <a:r>
              <a:rPr lang="en-US" sz="2900" dirty="0" err="1">
                <a:latin typeface="Times New Roman" pitchFamily="18" charset="0"/>
                <a:cs typeface="Times New Roman" pitchFamily="18" charset="0"/>
              </a:rPr>
              <a:t>Soergel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, D. ... [et al]. 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Reengineering thesauri 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for new applications: the AGROVOC 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example. 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Journal of Digital Information</a:t>
            </a:r>
            <a:r>
              <a:rPr lang="en-US" sz="29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Vol. 4, No. 4 (2004).</a:t>
            </a:r>
          </a:p>
          <a:p>
            <a:pPr marL="274638" indent="-182563" algn="l" rtl="0">
              <a:lnSpc>
                <a:spcPct val="120000"/>
              </a:lnSpc>
              <a:buFont typeface="Arial" pitchFamily="34" charset="0"/>
              <a:buChar char="•"/>
              <a:defRPr/>
            </a:pPr>
            <a:endParaRPr lang="fa-I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92075" indent="0" algn="l" rtl="0">
              <a:lnSpc>
                <a:spcPct val="120000"/>
              </a:lnSpc>
              <a:buNone/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7726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B Zar" pitchFamily="2" charset="-78"/>
              </a:rPr>
              <a:t>ایجاد هستان شناسی بر مبنای اصطلاحنامه</a:t>
            </a:r>
            <a:endParaRPr lang="fa-IR" dirty="0">
              <a:cs typeface="B Za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sz="3200" dirty="0" smtClean="0">
                <a:cs typeface="B Nazanin" pitchFamily="2" charset="-78"/>
              </a:rPr>
              <a:t>اصطلاحنامه یک منبع دانش سازماندهی شده توسط متخصصان موضوعی است.  </a:t>
            </a:r>
          </a:p>
          <a:p>
            <a:r>
              <a:rPr lang="fa-IR" sz="3200" dirty="0" smtClean="0">
                <a:cs typeface="B Nazanin" pitchFamily="2" charset="-78"/>
              </a:rPr>
              <a:t>روابط معنايي (اعم/اخص) كه در اصطلاحنامه موجود است به ما اين امكان را مي دهد تا ساختار سلسله مراتبي مورد نياز براي هستان شناسي را ايجاد كنيم.</a:t>
            </a:r>
          </a:p>
          <a:p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2951"/>
            <a:ext cx="8229600" cy="1139825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a-IR" sz="4800" dirty="0" smtClean="0">
                <a:solidFill>
                  <a:schemeClr val="accent1">
                    <a:lumMod val="75000"/>
                  </a:schemeClr>
                </a:solidFill>
                <a:cs typeface="B Zar" pitchFamily="2" charset="-78"/>
              </a:rPr>
              <a:t>ايجاد هستان‌شناسي‌ها</a:t>
            </a:r>
            <a:r>
              <a:rPr lang="fa-IR" sz="4000" dirty="0" smtClean="0">
                <a:solidFill>
                  <a:srgbClr val="FF0000"/>
                </a:solidFill>
                <a:cs typeface="B Zar" pitchFamily="2" charset="-78"/>
              </a:rPr>
              <a:t> </a:t>
            </a:r>
            <a:endParaRPr lang="en-US" sz="4000" dirty="0" smtClean="0">
              <a:solidFill>
                <a:srgbClr val="FF0000"/>
              </a:solidFill>
              <a:cs typeface="B Zar" pitchFamily="2" charset="-78"/>
            </a:endParaRPr>
          </a:p>
        </p:txBody>
      </p:sp>
      <p:sp>
        <p:nvSpPr>
          <p:cNvPr id="417795" name="Rectangle 3"/>
          <p:cNvSpPr>
            <a:spLocks noGrp="1" noChangeArrowheads="1"/>
          </p:cNvSpPr>
          <p:nvPr>
            <p:ph idx="1"/>
          </p:nvPr>
        </p:nvSpPr>
        <p:spPr>
          <a:xfrm>
            <a:off x="131763" y="1066800"/>
            <a:ext cx="9012237" cy="6059488"/>
          </a:xfrm>
        </p:spPr>
        <p:txBody>
          <a:bodyPr/>
          <a:lstStyle/>
          <a:p>
            <a:pPr eaLnBrk="1" hangingPunct="1">
              <a:lnSpc>
                <a:spcPct val="140000"/>
              </a:lnSpc>
              <a:buClr>
                <a:srgbClr val="FFCC00"/>
              </a:buClr>
              <a:buFont typeface="Wingdings" pitchFamily="2" charset="2"/>
              <a:buNone/>
            </a:pPr>
            <a:endParaRPr lang="fa-IR" b="1" dirty="0" smtClean="0">
              <a:solidFill>
                <a:srgbClr val="FFFF00"/>
              </a:solidFill>
              <a:cs typeface="B Titr" pitchFamily="2" charset="-78"/>
            </a:endParaRPr>
          </a:p>
          <a:p>
            <a:pPr eaLnBrk="1" hangingPunct="1">
              <a:lnSpc>
                <a:spcPct val="140000"/>
              </a:lnSpc>
              <a:buClr>
                <a:srgbClr val="FFCC00"/>
              </a:buClr>
              <a:buFont typeface="Wingdings" pitchFamily="2" charset="2"/>
              <a:buNone/>
            </a:pPr>
            <a:endParaRPr lang="en-US" b="1" dirty="0" smtClean="0">
              <a:cs typeface="B Zar" pitchFamily="2" charset="-78"/>
            </a:endParaRPr>
          </a:p>
          <a:p>
            <a:pPr algn="justLow" eaLnBrk="1" hangingPunct="1">
              <a:lnSpc>
                <a:spcPct val="140000"/>
              </a:lnSpc>
              <a:buClr>
                <a:srgbClr val="FFCC00"/>
              </a:buClr>
              <a:buFont typeface="Wingdings" pitchFamily="2" charset="2"/>
              <a:buNone/>
            </a:pPr>
            <a:endParaRPr lang="en-US" b="1" dirty="0" smtClean="0">
              <a:cs typeface="B Zar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76600" y="2133600"/>
            <a:ext cx="2590800" cy="3505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fa-IR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B Zar" pitchFamily="2" charset="-78"/>
              </a:rPr>
              <a:t>مدلهای مفهومی</a:t>
            </a:r>
            <a:endParaRPr lang="fa-IR" sz="24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B Zar" pitchFamily="2" charset="-78"/>
            </a:endParaRPr>
          </a:p>
          <a:p>
            <a:pPr algn="ctr">
              <a:defRPr/>
            </a:pPr>
            <a:endParaRPr lang="fa-IR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en-US" dirty="0" smtClean="0">
              <a:latin typeface="Times New Roman" pitchFamily="18" charset="0"/>
            </a:endParaRPr>
          </a:p>
          <a:p>
            <a:pPr algn="ctr">
              <a:defRPr/>
            </a:pPr>
            <a:endParaRPr lang="fa-IR" dirty="0">
              <a:latin typeface="Times New Roman" pitchFamily="18" charset="0"/>
            </a:endParaRPr>
          </a:p>
          <a:p>
            <a:pPr algn="r" rtl="0">
              <a:defRPr/>
            </a:pPr>
            <a:r>
              <a:rPr lang="fa-IR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B Zar" pitchFamily="2" charset="-78"/>
              </a:rPr>
              <a:t>مدلهای رسمی</a:t>
            </a:r>
            <a:endParaRPr lang="fa-IR" sz="20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B Zar" pitchFamily="2" charset="-78"/>
            </a:endParaRPr>
          </a:p>
        </p:txBody>
      </p:sp>
      <p:cxnSp>
        <p:nvCxnSpPr>
          <p:cNvPr id="7" name="Straight Arrow Connector 6"/>
          <p:cNvCxnSpPr>
            <a:endCxn id="0" idx="3"/>
          </p:cNvCxnSpPr>
          <p:nvPr/>
        </p:nvCxnSpPr>
        <p:spPr>
          <a:xfrm>
            <a:off x="1600200" y="3810000"/>
            <a:ext cx="4267200" cy="0"/>
          </a:xfrm>
          <a:prstGeom prst="straightConnector1">
            <a:avLst/>
          </a:prstGeom>
          <a:ln w="1905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267200" y="5181600"/>
            <a:ext cx="4267200" cy="0"/>
          </a:xfrm>
          <a:prstGeom prst="straightConnector1">
            <a:avLst/>
          </a:prstGeom>
          <a:ln w="19050"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810000" y="3810000"/>
            <a:ext cx="457200" cy="1295400"/>
          </a:xfrm>
          <a:prstGeom prst="straightConnector1">
            <a:avLst/>
          </a:prstGeom>
          <a:ln w="19050">
            <a:solidFill>
              <a:schemeClr val="accent5">
                <a:lumMod val="50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146448" y="2996952"/>
            <a:ext cx="2057400" cy="71095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l">
              <a:defRPr/>
            </a:pPr>
            <a:endParaRPr lang="en-US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defRPr/>
            </a:pPr>
            <a:endParaRPr lang="en-US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43600" y="4457700"/>
            <a:ext cx="2362200" cy="6477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l" rtl="0">
              <a:defRPr/>
            </a:pPr>
            <a:r>
              <a:rPr lang="en-US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dirty="0" smtClean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>
              <a:defRPr/>
            </a:pPr>
            <a:endParaRPr lang="en-US" dirty="0" smtClean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>
              <a:defRPr/>
            </a:pPr>
            <a:endParaRPr lang="en-US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4800" y="5867400"/>
            <a:ext cx="8534400" cy="609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en-US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“Essential process model in ontology development” G</a:t>
            </a:r>
            <a:r>
              <a:rPr lang="fa-IR" sz="1200" dirty="0">
                <a:solidFill>
                  <a:schemeClr val="tx2">
                    <a:lumMod val="10000"/>
                  </a:schemeClr>
                </a:solidFill>
              </a:rPr>
              <a:t>Ó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mez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-P</a:t>
            </a:r>
            <a:r>
              <a:rPr lang="fa-IR" sz="1600" dirty="0">
                <a:solidFill>
                  <a:schemeClr val="tx2">
                    <a:lumMod val="10000"/>
                  </a:schemeClr>
                </a:solidFill>
              </a:rPr>
              <a:t>é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rez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(2004)</a:t>
            </a:r>
            <a:endParaRPr lang="fa-IR" dirty="0">
              <a:solidFill>
                <a:schemeClr val="tx2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65017" y="4526544"/>
            <a:ext cx="187220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a-IR" sz="2800" dirty="0" smtClean="0">
                <a:solidFill>
                  <a:schemeClr val="tx2">
                    <a:lumMod val="75000"/>
                  </a:schemeClr>
                </a:solidFill>
                <a:cs typeface="B Zar" pitchFamily="2" charset="-78"/>
              </a:rPr>
              <a:t>پیاده سازی</a:t>
            </a:r>
            <a:endParaRPr lang="en-US" sz="2800" dirty="0">
              <a:solidFill>
                <a:schemeClr val="tx2">
                  <a:lumMod val="75000"/>
                </a:schemeClr>
              </a:solidFill>
              <a:cs typeface="B Zar" pitchFamily="2" charset="-7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45564" y="3172906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cs typeface="B Zar" pitchFamily="2" charset="-78"/>
              </a:rPr>
              <a:t>متخصص موضوعی</a:t>
            </a:r>
            <a:endParaRPr lang="en-US" sz="2000" b="1" dirty="0">
              <a:solidFill>
                <a:schemeClr val="tx2">
                  <a:lumMod val="75000"/>
                </a:schemeClr>
              </a:solidFill>
              <a:cs typeface="B Zar" pitchFamily="2" charset="-78"/>
            </a:endParaRP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7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7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50"/>
                            </p:stCondLst>
                            <p:childTnLst>
                              <p:par>
                                <p:cTn id="3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"/>
                            </p:stCondLst>
                            <p:childTnLst>
                              <p:par>
                                <p:cTn id="5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7795" grpId="0" build="p"/>
      <p:bldP spid="4" grpId="0" uiExpand="1" build="p" animBg="1"/>
      <p:bldP spid="13" grpId="0" uiExpand="1" build="p" animBg="1"/>
      <p:bldP spid="14" grpId="0" uiExpand="1" build="p" animBg="1"/>
      <p:bldP spid="11" grpId="0" uiExpand="1" build="p" animBg="1"/>
      <p:bldP spid="3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398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a-IR" sz="3600" dirty="0" smtClean="0">
                <a:solidFill>
                  <a:schemeClr val="accent1">
                    <a:lumMod val="75000"/>
                  </a:schemeClr>
                </a:solidFill>
                <a:cs typeface="Zar" pitchFamily="2" charset="-78"/>
              </a:rPr>
              <a:t>مراحل طراحي هستي‌شناسي‌ها بر اساس متدولوژی «مت آنتولوژی»</a:t>
            </a:r>
            <a:endParaRPr lang="en-US" sz="3600" dirty="0" smtClean="0">
              <a:solidFill>
                <a:schemeClr val="accent1">
                  <a:lumMod val="75000"/>
                </a:schemeClr>
              </a:solidFill>
              <a:cs typeface="Zar" pitchFamily="2" charset="-78"/>
            </a:endParaRPr>
          </a:p>
        </p:txBody>
      </p:sp>
      <p:sp>
        <p:nvSpPr>
          <p:cNvPr id="417795" name="Rectangle 3"/>
          <p:cNvSpPr>
            <a:spLocks noGrp="1" noChangeArrowheads="1"/>
          </p:cNvSpPr>
          <p:nvPr>
            <p:ph idx="1"/>
          </p:nvPr>
        </p:nvSpPr>
        <p:spPr>
          <a:xfrm>
            <a:off x="131763" y="914400"/>
            <a:ext cx="9012237" cy="6211888"/>
          </a:xfrm>
        </p:spPr>
        <p:txBody>
          <a:bodyPr/>
          <a:lstStyle/>
          <a:p>
            <a:pPr eaLnBrk="1" hangingPunct="1">
              <a:lnSpc>
                <a:spcPct val="140000"/>
              </a:lnSpc>
              <a:buClr>
                <a:srgbClr val="FFCC00"/>
              </a:buClr>
              <a:buFont typeface="Wingdings" pitchFamily="2" charset="2"/>
              <a:buNone/>
            </a:pPr>
            <a:r>
              <a:rPr lang="fa-IR" b="1" dirty="0" smtClean="0">
                <a:solidFill>
                  <a:srgbClr val="FFFF00"/>
                </a:solidFill>
                <a:cs typeface="B Titr" pitchFamily="2" charset="-78"/>
              </a:rPr>
              <a:t>    </a:t>
            </a:r>
            <a:endParaRPr lang="en-US" b="1" dirty="0" smtClean="0">
              <a:cs typeface="B Zar" pitchFamily="2" charset="-78"/>
            </a:endParaRPr>
          </a:p>
          <a:p>
            <a:pPr algn="justLow" eaLnBrk="1" hangingPunct="1">
              <a:lnSpc>
                <a:spcPct val="140000"/>
              </a:lnSpc>
              <a:buClr>
                <a:srgbClr val="FFCC00"/>
              </a:buClr>
              <a:buFont typeface="Wingdings" pitchFamily="2" charset="2"/>
              <a:buNone/>
            </a:pPr>
            <a:endParaRPr lang="en-US" b="1" dirty="0" smtClean="0">
              <a:cs typeface="B Zar" pitchFamily="2" charset="-78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8763000" y="1600200"/>
            <a:ext cx="0" cy="5003800"/>
          </a:xfrm>
          <a:prstGeom prst="line">
            <a:avLst/>
          </a:prstGeom>
          <a:ln>
            <a:solidFill>
              <a:srgbClr val="FFFF9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5638800" y="1905000"/>
            <a:ext cx="3048000" cy="0"/>
          </a:xfrm>
          <a:prstGeom prst="straightConnector1">
            <a:avLst/>
          </a:prstGeom>
          <a:ln w="19050">
            <a:solidFill>
              <a:srgbClr val="FFFF99"/>
            </a:solidFill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5638800" y="2514600"/>
            <a:ext cx="3048000" cy="0"/>
          </a:xfrm>
          <a:prstGeom prst="straightConnector1">
            <a:avLst/>
          </a:prstGeom>
          <a:ln w="19050">
            <a:solidFill>
              <a:srgbClr val="FFFF99"/>
            </a:solidFill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6096000" y="3124200"/>
            <a:ext cx="2592388" cy="0"/>
          </a:xfrm>
          <a:prstGeom prst="straightConnector1">
            <a:avLst/>
          </a:prstGeom>
          <a:ln w="19050">
            <a:solidFill>
              <a:srgbClr val="FFFF99"/>
            </a:solidFill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5715000" y="3886200"/>
            <a:ext cx="2987675" cy="0"/>
          </a:xfrm>
          <a:prstGeom prst="straightConnector1">
            <a:avLst/>
          </a:prstGeom>
          <a:ln w="19050">
            <a:solidFill>
              <a:srgbClr val="FFFF99"/>
            </a:solidFill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7534275" y="4648200"/>
            <a:ext cx="1152525" cy="0"/>
          </a:xfrm>
          <a:prstGeom prst="straightConnector1">
            <a:avLst/>
          </a:prstGeom>
          <a:ln w="19050">
            <a:solidFill>
              <a:srgbClr val="FFFF99"/>
            </a:solidFill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5638800" y="6096000"/>
            <a:ext cx="3048000" cy="0"/>
          </a:xfrm>
          <a:prstGeom prst="straightConnector1">
            <a:avLst/>
          </a:prstGeom>
          <a:ln w="19050">
            <a:solidFill>
              <a:srgbClr val="FFFF99"/>
            </a:solidFill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6477000" y="5486400"/>
            <a:ext cx="2232025" cy="0"/>
          </a:xfrm>
          <a:prstGeom prst="straightConnector1">
            <a:avLst/>
          </a:prstGeom>
          <a:ln w="19050">
            <a:solidFill>
              <a:srgbClr val="FFFF99"/>
            </a:solidFill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en-US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“Tasks of the conceptualization activity according to METHONTOLOGY” G</a:t>
            </a:r>
            <a:r>
              <a:rPr lang="fa-IR" sz="1200" dirty="0">
                <a:solidFill>
                  <a:schemeClr val="tx2">
                    <a:lumMod val="10000"/>
                  </a:schemeClr>
                </a:solidFill>
              </a:rPr>
              <a:t>Ó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mez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-P</a:t>
            </a:r>
            <a:r>
              <a:rPr lang="fa-IR" sz="1600" dirty="0">
                <a:solidFill>
                  <a:schemeClr val="tx2">
                    <a:lumMod val="10000"/>
                  </a:schemeClr>
                </a:solidFill>
              </a:rPr>
              <a:t>é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rez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(2004)</a:t>
            </a:r>
            <a:endParaRPr lang="fa-IR" dirty="0">
              <a:solidFill>
                <a:schemeClr val="tx2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2843808" y="5555704"/>
            <a:ext cx="2819400" cy="6096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36000" tIns="72000" rIns="36000" bIns="36000" rtlCol="1" anchor="ctr"/>
          <a:lstStyle/>
          <a:p>
            <a:pPr algn="ctr">
              <a:defRPr/>
            </a:pPr>
            <a:r>
              <a:rPr lang="fa-IR" sz="1600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B Zar" pitchFamily="2" charset="-78"/>
              </a:rPr>
              <a:t>گام يازدهم</a:t>
            </a:r>
            <a:endParaRPr lang="en-US" sz="1600" b="1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B Zar" pitchFamily="2" charset="-78"/>
            </a:endParaRPr>
          </a:p>
          <a:p>
            <a:pPr algn="ctr">
              <a:defRPr/>
            </a:pPr>
            <a:r>
              <a:rPr lang="fa-IR" sz="1600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B Zar" pitchFamily="2" charset="-78"/>
              </a:rPr>
              <a:t>توصيف نمونه ها</a:t>
            </a:r>
            <a:endParaRPr lang="fa-IR" sz="1600" b="1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B Zar" pitchFamily="2" charset="-78"/>
            </a:endParaRPr>
          </a:p>
        </p:txBody>
      </p:sp>
      <p:graphicFrame>
        <p:nvGraphicFramePr>
          <p:cNvPr id="63" name="Table 62"/>
          <p:cNvGraphicFramePr>
            <a:graphicFrameLocks noGrp="1"/>
          </p:cNvGraphicFramePr>
          <p:nvPr/>
        </p:nvGraphicFramePr>
        <p:xfrm>
          <a:off x="1043608" y="3933056"/>
          <a:ext cx="7010400" cy="838200"/>
        </p:xfrm>
        <a:graphic>
          <a:graphicData uri="http://schemas.openxmlformats.org/drawingml/2006/table">
            <a:tbl>
              <a:tblPr rtl="1" firstRow="1" bandRow="1">
                <a:tableStyleId>{AF606853-7671-496A-8E4F-DF71F8EC918B}</a:tableStyleId>
              </a:tblPr>
              <a:tblGrid>
                <a:gridCol w="1752600"/>
                <a:gridCol w="1752600"/>
                <a:gridCol w="1752600"/>
                <a:gridCol w="1752600"/>
              </a:tblGrid>
              <a:tr h="838200">
                <a:tc>
                  <a:txBody>
                    <a:bodyPr/>
                    <a:lstStyle/>
                    <a:p>
                      <a:pPr rtl="1"/>
                      <a:endParaRPr lang="fa-IR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chemeClr val="dk1">
                            <a:tint val="66000"/>
                            <a:satMod val="160000"/>
                          </a:schemeClr>
                        </a:gs>
                        <a:gs pos="50000">
                          <a:schemeClr val="dk1">
                            <a:tint val="44500"/>
                            <a:satMod val="160000"/>
                          </a:schemeClr>
                        </a:gs>
                        <a:gs pos="100000">
                          <a:schemeClr val="dk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fa-IR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chemeClr val="dk1">
                            <a:tint val="66000"/>
                            <a:satMod val="160000"/>
                          </a:schemeClr>
                        </a:gs>
                        <a:gs pos="50000">
                          <a:schemeClr val="dk1">
                            <a:tint val="44500"/>
                            <a:satMod val="160000"/>
                          </a:schemeClr>
                        </a:gs>
                        <a:gs pos="100000">
                          <a:schemeClr val="dk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fa-IR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chemeClr val="dk1">
                            <a:tint val="66000"/>
                            <a:satMod val="160000"/>
                          </a:schemeClr>
                        </a:gs>
                        <a:gs pos="50000">
                          <a:schemeClr val="dk1">
                            <a:tint val="44500"/>
                            <a:satMod val="160000"/>
                          </a:schemeClr>
                        </a:gs>
                        <a:gs pos="100000">
                          <a:schemeClr val="dk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fa-IR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gradFill flip="none" rotWithShape="1">
                      <a:gsLst>
                        <a:gs pos="0">
                          <a:schemeClr val="dk1">
                            <a:tint val="66000"/>
                            <a:satMod val="160000"/>
                          </a:schemeClr>
                        </a:gs>
                        <a:gs pos="50000">
                          <a:schemeClr val="dk1">
                            <a:tint val="44500"/>
                            <a:satMod val="160000"/>
                          </a:schemeClr>
                        </a:gs>
                        <a:gs pos="100000">
                          <a:schemeClr val="dk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</a:tbl>
          </a:graphicData>
        </a:graphic>
      </p:graphicFrame>
      <p:graphicFrame>
        <p:nvGraphicFramePr>
          <p:cNvPr id="64" name="Table 63"/>
          <p:cNvGraphicFramePr>
            <a:graphicFrameLocks noGrp="1"/>
          </p:cNvGraphicFramePr>
          <p:nvPr/>
        </p:nvGraphicFramePr>
        <p:xfrm>
          <a:off x="1500808" y="4847456"/>
          <a:ext cx="5486400" cy="609600"/>
        </p:xfrm>
        <a:graphic>
          <a:graphicData uri="http://schemas.openxmlformats.org/drawingml/2006/table">
            <a:tbl>
              <a:tblPr rtl="1" firstRow="1" bandRow="1">
                <a:tableStyleId>{AF606853-7671-496A-8E4F-DF71F8EC918B}</a:tableStyleId>
              </a:tblPr>
              <a:tblGrid>
                <a:gridCol w="2743200"/>
                <a:gridCol w="2743200"/>
              </a:tblGrid>
              <a:tr h="609600">
                <a:tc>
                  <a:txBody>
                    <a:bodyPr/>
                    <a:lstStyle/>
                    <a:p>
                      <a:pPr rtl="1"/>
                      <a:endParaRPr lang="fa-IR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chemeClr val="dk1">
                            <a:tint val="66000"/>
                            <a:satMod val="160000"/>
                          </a:schemeClr>
                        </a:gs>
                        <a:gs pos="50000">
                          <a:schemeClr val="dk1">
                            <a:tint val="44500"/>
                            <a:satMod val="160000"/>
                          </a:schemeClr>
                        </a:gs>
                        <a:gs pos="100000">
                          <a:schemeClr val="dk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fa-IR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gradFill flip="none" rotWithShape="1">
                      <a:gsLst>
                        <a:gs pos="0">
                          <a:schemeClr val="dk1">
                            <a:tint val="66000"/>
                            <a:satMod val="160000"/>
                          </a:schemeClr>
                        </a:gs>
                        <a:gs pos="50000">
                          <a:schemeClr val="dk1">
                            <a:tint val="44500"/>
                            <a:satMod val="160000"/>
                          </a:schemeClr>
                        </a:gs>
                        <a:gs pos="100000">
                          <a:schemeClr val="dk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65" name="Rectangle 64"/>
          <p:cNvSpPr/>
          <p:nvPr/>
        </p:nvSpPr>
        <p:spPr>
          <a:xfrm>
            <a:off x="1653208" y="4923656"/>
            <a:ext cx="2438400" cy="50323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36000" tIns="72000" rIns="36000" bIns="36000" rtlCol="1" anchor="ctr"/>
          <a:lstStyle/>
          <a:p>
            <a:pPr algn="ctr">
              <a:defRPr/>
            </a:pPr>
            <a:r>
              <a:rPr lang="fa-IR" sz="1600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B Zar" pitchFamily="2" charset="-78"/>
              </a:rPr>
              <a:t>گام دهم</a:t>
            </a:r>
          </a:p>
          <a:p>
            <a:pPr algn="ctr">
              <a:defRPr/>
            </a:pPr>
            <a:r>
              <a:rPr lang="fa-IR" sz="1600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B Zar" pitchFamily="2" charset="-78"/>
              </a:rPr>
              <a:t>توصیف قواعد</a:t>
            </a:r>
            <a:endParaRPr lang="fa-IR" sz="1600" b="1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B Zar" pitchFamily="2" charset="-78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3012976" y="1237456"/>
            <a:ext cx="2819400" cy="533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36000" tIns="72000" rIns="36000" bIns="36000" rtlCol="1" anchor="ctr"/>
          <a:lstStyle/>
          <a:p>
            <a:pPr algn="ctr">
              <a:defRPr/>
            </a:pPr>
            <a:r>
              <a:rPr lang="fa-IR" sz="16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B Zar" pitchFamily="2" charset="-78"/>
              </a:rPr>
              <a:t>گام اول</a:t>
            </a:r>
            <a:endParaRPr lang="en-US" sz="1600" b="1" dirty="0">
              <a:solidFill>
                <a:schemeClr val="tx2">
                  <a:lumMod val="25000"/>
                </a:schemeClr>
              </a:solidFill>
              <a:latin typeface="Times New Roman" pitchFamily="18" charset="0"/>
              <a:cs typeface="B Zar" pitchFamily="2" charset="-78"/>
            </a:endParaRPr>
          </a:p>
          <a:p>
            <a:pPr algn="ctr">
              <a:defRPr/>
            </a:pPr>
            <a:r>
              <a:rPr lang="fa-IR" sz="16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B Zar" pitchFamily="2" charset="-78"/>
              </a:rPr>
              <a:t>ساخت واژه نامه اصطلاحات</a:t>
            </a:r>
            <a:endParaRPr lang="fa-IR" sz="1600" b="1" dirty="0">
              <a:solidFill>
                <a:schemeClr val="tx2">
                  <a:lumMod val="25000"/>
                </a:schemeClr>
              </a:solidFill>
              <a:latin typeface="Times New Roman" pitchFamily="18" charset="0"/>
              <a:cs typeface="B Zar" pitchFamily="2" charset="-78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3012976" y="1883296"/>
            <a:ext cx="2819400" cy="6096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36000" tIns="72000" rIns="36000" bIns="36000" rtlCol="1" anchor="ctr"/>
          <a:lstStyle/>
          <a:p>
            <a:pPr algn="ctr">
              <a:defRPr/>
            </a:pPr>
            <a:r>
              <a:rPr lang="fa-IR" sz="16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B Zar" pitchFamily="2" charset="-78"/>
              </a:rPr>
              <a:t>گام دوم</a:t>
            </a:r>
            <a:endParaRPr lang="en-US" sz="1600" b="1" dirty="0">
              <a:solidFill>
                <a:schemeClr val="tx2">
                  <a:lumMod val="25000"/>
                </a:schemeClr>
              </a:solidFill>
              <a:latin typeface="Times New Roman" pitchFamily="18" charset="0"/>
              <a:cs typeface="B Zar" pitchFamily="2" charset="-78"/>
            </a:endParaRPr>
          </a:p>
          <a:p>
            <a:pPr algn="ctr">
              <a:defRPr/>
            </a:pPr>
            <a:r>
              <a:rPr lang="fa-IR" sz="16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B Zar" pitchFamily="2" charset="-78"/>
              </a:rPr>
              <a:t>ساخت رده بندي مفاهيم</a:t>
            </a:r>
            <a:endParaRPr lang="fa-IR" sz="1600" b="1" dirty="0">
              <a:solidFill>
                <a:schemeClr val="tx2">
                  <a:lumMod val="25000"/>
                </a:schemeClr>
              </a:solidFill>
              <a:latin typeface="Times New Roman" pitchFamily="18" charset="0"/>
              <a:cs typeface="B Zar" pitchFamily="2" charset="-78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2555776" y="2532856"/>
            <a:ext cx="3733800" cy="6096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36000" tIns="72000" rIns="36000" bIns="36000" rtlCol="1" anchor="ctr"/>
          <a:lstStyle/>
          <a:p>
            <a:pPr algn="ctr">
              <a:defRPr/>
            </a:pPr>
            <a:r>
              <a:rPr lang="fa-IR" sz="16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B Zar" pitchFamily="2" charset="-78"/>
              </a:rPr>
              <a:t>گام سوم</a:t>
            </a:r>
            <a:endParaRPr lang="en-US" sz="1600" b="1" dirty="0">
              <a:solidFill>
                <a:schemeClr val="tx2">
                  <a:lumMod val="25000"/>
                </a:schemeClr>
              </a:solidFill>
              <a:latin typeface="Times New Roman" pitchFamily="18" charset="0"/>
              <a:cs typeface="B Zar" pitchFamily="2" charset="-78"/>
            </a:endParaRPr>
          </a:p>
          <a:p>
            <a:pPr algn="ctr">
              <a:defRPr/>
            </a:pPr>
            <a:r>
              <a:rPr lang="fa-IR" sz="16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B Zar" pitchFamily="2" charset="-78"/>
              </a:rPr>
              <a:t>ساخت نمودار روابط دودويي</a:t>
            </a:r>
            <a:endParaRPr lang="fa-IR" sz="1600" b="1" dirty="0">
              <a:solidFill>
                <a:schemeClr val="tx2">
                  <a:lumMod val="25000"/>
                </a:schemeClr>
              </a:solidFill>
              <a:latin typeface="Times New Roman" pitchFamily="18" charset="0"/>
              <a:cs typeface="B Zar" pitchFamily="2" charset="-78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3089176" y="3218656"/>
            <a:ext cx="2819400" cy="6096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36000" tIns="72000" rIns="36000" bIns="36000" rtlCol="1" anchor="ctr"/>
          <a:lstStyle/>
          <a:p>
            <a:pPr algn="ctr">
              <a:defRPr/>
            </a:pPr>
            <a:r>
              <a:rPr lang="fa-IR" sz="16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B Zar" pitchFamily="2" charset="-78"/>
              </a:rPr>
              <a:t>گام چهارم</a:t>
            </a:r>
            <a:endParaRPr lang="en-US" sz="1600" b="1" dirty="0">
              <a:solidFill>
                <a:schemeClr val="tx2">
                  <a:lumMod val="25000"/>
                </a:schemeClr>
              </a:solidFill>
              <a:latin typeface="Times New Roman" pitchFamily="18" charset="0"/>
              <a:cs typeface="B Zar" pitchFamily="2" charset="-78"/>
            </a:endParaRPr>
          </a:p>
          <a:p>
            <a:pPr algn="ctr">
              <a:defRPr/>
            </a:pPr>
            <a:r>
              <a:rPr lang="fa-IR" sz="16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B Zar" pitchFamily="2" charset="-78"/>
              </a:rPr>
              <a:t>ساخت فرهنگ نامه مفاهيم</a:t>
            </a:r>
            <a:endParaRPr lang="fa-IR" sz="1600" b="1" dirty="0">
              <a:solidFill>
                <a:schemeClr val="tx2">
                  <a:lumMod val="25000"/>
                </a:schemeClr>
              </a:solidFill>
              <a:latin typeface="Times New Roman" pitchFamily="18" charset="0"/>
              <a:cs typeface="B Zar" pitchFamily="2" charset="-78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1144960" y="3980656"/>
            <a:ext cx="1524000" cy="72072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36000" tIns="72000" rIns="36000" bIns="36000" rtlCol="1" anchor="ctr"/>
          <a:lstStyle/>
          <a:p>
            <a:pPr algn="ctr">
              <a:defRPr/>
            </a:pPr>
            <a:r>
              <a:rPr lang="fa-I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B Zar" pitchFamily="2" charset="-78"/>
              </a:rPr>
              <a:t>گام هشتم</a:t>
            </a:r>
          </a:p>
          <a:p>
            <a:pPr algn="ctr">
              <a:defRPr/>
            </a:pPr>
            <a:r>
              <a:rPr lang="fa-IR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B Zar" pitchFamily="2" charset="-78"/>
              </a:rPr>
              <a:t>توصیف ثابت ها</a:t>
            </a:r>
            <a:endParaRPr lang="fa-IR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B Zar" pitchFamily="2" charset="-78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2821360" y="3980656"/>
            <a:ext cx="1600200" cy="72072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36000" tIns="72000" rIns="36000" bIns="36000" rtlCol="1" anchor="ctr"/>
          <a:lstStyle/>
          <a:p>
            <a:pPr algn="ctr">
              <a:defRPr/>
            </a:pPr>
            <a:r>
              <a:rPr lang="fa-I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B Zar" pitchFamily="2" charset="-78"/>
              </a:rPr>
              <a:t>گام هفتم</a:t>
            </a:r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B Zar" pitchFamily="2" charset="-78"/>
            </a:endParaRPr>
          </a:p>
          <a:p>
            <a:pPr algn="ctr">
              <a:defRPr/>
            </a:pPr>
            <a:r>
              <a:rPr lang="fa-IR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B Zar" pitchFamily="2" charset="-78"/>
              </a:rPr>
              <a:t>توصيف مشخصه هاي كلاس ها</a:t>
            </a:r>
          </a:p>
        </p:txBody>
      </p:sp>
      <p:sp>
        <p:nvSpPr>
          <p:cNvPr id="72" name="Rectangle 71"/>
          <p:cNvSpPr/>
          <p:nvPr/>
        </p:nvSpPr>
        <p:spPr>
          <a:xfrm>
            <a:off x="4573960" y="3980656"/>
            <a:ext cx="1524000" cy="72072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36000" tIns="72000" rIns="36000" bIns="36000" rtlCol="1" anchor="ctr"/>
          <a:lstStyle/>
          <a:p>
            <a:pPr algn="ctr">
              <a:defRPr/>
            </a:pPr>
            <a:r>
              <a:rPr lang="fa-IR" sz="1600" b="1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B Zar" pitchFamily="2" charset="-78"/>
              </a:rPr>
              <a:t>گام ششم</a:t>
            </a:r>
            <a:endParaRPr lang="en-US" sz="1600" b="1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B Zar" pitchFamily="2" charset="-78"/>
            </a:endParaRPr>
          </a:p>
          <a:p>
            <a:pPr algn="ctr">
              <a:defRPr/>
            </a:pPr>
            <a:r>
              <a:rPr lang="fa-IR" sz="1600" b="1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B Zar" pitchFamily="2" charset="-78"/>
              </a:rPr>
              <a:t>توصيف مشخصه هاي نمونه ها</a:t>
            </a:r>
          </a:p>
        </p:txBody>
      </p:sp>
      <p:sp>
        <p:nvSpPr>
          <p:cNvPr id="73" name="Rectangle 72"/>
          <p:cNvSpPr/>
          <p:nvPr/>
        </p:nvSpPr>
        <p:spPr>
          <a:xfrm>
            <a:off x="6326560" y="3980656"/>
            <a:ext cx="1524000" cy="72072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36000" tIns="72000" rIns="36000" bIns="36000" rtlCol="1" anchor="ctr"/>
          <a:lstStyle/>
          <a:p>
            <a:pPr algn="ctr">
              <a:defRPr/>
            </a:pPr>
            <a:r>
              <a:rPr lang="fa-IR" sz="1600" b="1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B Zar" pitchFamily="2" charset="-78"/>
              </a:rPr>
              <a:t>گام پنجم</a:t>
            </a:r>
            <a:endParaRPr lang="en-US" sz="1600" b="1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B Zar" pitchFamily="2" charset="-78"/>
            </a:endParaRPr>
          </a:p>
          <a:p>
            <a:pPr algn="ctr">
              <a:defRPr/>
            </a:pPr>
            <a:r>
              <a:rPr lang="fa-IR" sz="1600" b="1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B Zar" pitchFamily="2" charset="-78"/>
              </a:rPr>
              <a:t>توصيف روابط دودويي</a:t>
            </a:r>
          </a:p>
        </p:txBody>
      </p:sp>
      <p:sp>
        <p:nvSpPr>
          <p:cNvPr id="74" name="Rectangle 73"/>
          <p:cNvSpPr/>
          <p:nvPr/>
        </p:nvSpPr>
        <p:spPr>
          <a:xfrm>
            <a:off x="4354860" y="4941986"/>
            <a:ext cx="2449388" cy="50323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36000" tIns="72000" rIns="36000" bIns="36000" rtlCol="1" anchor="ctr"/>
          <a:lstStyle/>
          <a:p>
            <a:pPr algn="ctr">
              <a:defRPr/>
            </a:pPr>
            <a:r>
              <a:rPr lang="fa-IR" sz="1600" b="1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B Zar" pitchFamily="2" charset="-78"/>
              </a:rPr>
              <a:t>گام نهم</a:t>
            </a:r>
            <a:endParaRPr lang="en-US" sz="1600" b="1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B Zar" pitchFamily="2" charset="-78"/>
            </a:endParaRPr>
          </a:p>
          <a:p>
            <a:pPr algn="ctr">
              <a:defRPr/>
            </a:pPr>
            <a:r>
              <a:rPr lang="fa-IR" sz="1600" b="1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B Zar" pitchFamily="2" charset="-78"/>
              </a:rPr>
              <a:t>توصيف اصول صوري</a:t>
            </a: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17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17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779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B Nazanin" pitchFamily="2" charset="-78"/>
              </a:rPr>
              <a:t>ايجاد هستان شناسي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sz="3200" dirty="0">
                <a:cs typeface="B Zar" pitchFamily="2" charset="-78"/>
              </a:rPr>
              <a:t>طراحي هستي‌شناسي بر اساس استراتژي بالا به پايين ساخت آنتولوژي صورت مي‌گيرد، كه مراحل اصلي آن عبارتند از</a:t>
            </a:r>
            <a:r>
              <a:rPr lang="fa-IR" sz="3200" dirty="0" smtClean="0">
                <a:cs typeface="B Zar" pitchFamily="2" charset="-78"/>
              </a:rPr>
              <a:t>: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sz="3200" dirty="0" smtClean="0">
                <a:cs typeface="B Zar" pitchFamily="2" charset="-78"/>
              </a:rPr>
              <a:t> </a:t>
            </a:r>
            <a:r>
              <a:rPr lang="fa-IR" sz="3200" dirty="0">
                <a:cs typeface="B Zar" pitchFamily="2" charset="-78"/>
              </a:rPr>
              <a:t>ساخت واژه‌نامه مجموعه اصطلاحات </a:t>
            </a:r>
            <a:endParaRPr lang="en-US" sz="3200" dirty="0">
              <a:cs typeface="B Zar" pitchFamily="2" charset="-78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fa-IR" sz="3200" dirty="0" smtClean="0">
                <a:cs typeface="B Zar" pitchFamily="2" charset="-78"/>
              </a:rPr>
              <a:t> </a:t>
            </a:r>
            <a:r>
              <a:rPr lang="fa-IR" sz="3200" dirty="0">
                <a:cs typeface="B Zar" pitchFamily="2" charset="-78"/>
              </a:rPr>
              <a:t>يكسان سازي مفاهيم </a:t>
            </a:r>
            <a:endParaRPr lang="fa-IR" sz="3200" dirty="0" smtClean="0">
              <a:cs typeface="B Zar" pitchFamily="2" charset="-78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fa-IR" sz="3200" dirty="0" smtClean="0">
                <a:cs typeface="B Zar" pitchFamily="2" charset="-78"/>
              </a:rPr>
              <a:t>ساخت رده بندی مفاهيم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sz="3200" dirty="0" smtClean="0">
                <a:cs typeface="B Zar" pitchFamily="2" charset="-78"/>
              </a:rPr>
              <a:t>تعريف </a:t>
            </a:r>
            <a:r>
              <a:rPr lang="fa-IR" sz="3200" dirty="0">
                <a:cs typeface="B Zar" pitchFamily="2" charset="-78"/>
              </a:rPr>
              <a:t>روابط </a:t>
            </a:r>
            <a:r>
              <a:rPr lang="fa-IR" sz="3200" dirty="0" smtClean="0">
                <a:cs typeface="B Zar" pitchFamily="2" charset="-78"/>
              </a:rPr>
              <a:t>دودویی ميان مفاهيم</a:t>
            </a:r>
          </a:p>
        </p:txBody>
      </p:sp>
    </p:spTree>
    <p:extLst>
      <p:ext uri="{BB962C8B-B14F-4D97-AF65-F5344CB8AC3E}">
        <p14:creationId xmlns:p14="http://schemas.microsoft.com/office/powerpoint/2010/main" xmlns="" val="2502525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ساخت واژه‌نامه مجموعه اصطلاحات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sz="2800" dirty="0">
                <a:cs typeface="B Nazanin" pitchFamily="2" charset="-78"/>
              </a:rPr>
              <a:t>واژه نامه اصطلاحات بر مبناي اصطلاحات موجود در اصطلاحنامه </a:t>
            </a:r>
            <a:r>
              <a:rPr lang="fa-IR" sz="2800" dirty="0" smtClean="0">
                <a:cs typeface="B Nazanin" pitchFamily="2" charset="-78"/>
              </a:rPr>
              <a:t>تشکیل داده </a:t>
            </a:r>
            <a:r>
              <a:rPr lang="fa-IR" sz="2800" dirty="0">
                <a:cs typeface="B Nazanin" pitchFamily="2" charset="-78"/>
              </a:rPr>
              <a:t>شد</a:t>
            </a:r>
            <a:r>
              <a:rPr lang="fa-IR" sz="2800" dirty="0" smtClean="0">
                <a:cs typeface="B Nazanin" pitchFamily="2" charset="-78"/>
              </a:rPr>
              <a:t>.</a:t>
            </a:r>
            <a:endParaRPr lang="en-US" sz="2800" dirty="0" smtClean="0">
              <a:cs typeface="B Nazanin" pitchFamily="2" charset="-78"/>
            </a:endParaRPr>
          </a:p>
          <a:p>
            <a:pPr lvl="1"/>
            <a:r>
              <a:rPr lang="fa-IR" sz="2800" dirty="0" smtClean="0">
                <a:cs typeface="B Nazanin" pitchFamily="2" charset="-78"/>
              </a:rPr>
              <a:t>این اصطلاحات </a:t>
            </a:r>
            <a:r>
              <a:rPr lang="fa-IR" sz="2800" dirty="0">
                <a:cs typeface="B Nazanin" pitchFamily="2" charset="-78"/>
              </a:rPr>
              <a:t>در </a:t>
            </a:r>
            <a:r>
              <a:rPr lang="fa-IR" sz="2800" dirty="0" smtClean="0">
                <a:cs typeface="B Nazanin" pitchFamily="2" charset="-78"/>
              </a:rPr>
              <a:t>هر حوزه توسط متخصصان موضوعی از منابع مختلف استخراج و گزینش شده است.</a:t>
            </a:r>
            <a:endParaRPr lang="fa-IR" sz="2800" dirty="0">
              <a:cs typeface="B Nazanin" pitchFamily="2" charset="-7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907704" y="4581128"/>
            <a:ext cx="2016224" cy="936104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dirty="0" smtClean="0">
                <a:cs typeface="B Zar" pitchFamily="2" charset="-78"/>
              </a:rPr>
              <a:t>روش قیاسی</a:t>
            </a:r>
            <a:endParaRPr lang="en-US" sz="2800" dirty="0">
              <a:cs typeface="B Zar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860032" y="4581128"/>
            <a:ext cx="2016224" cy="936104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dirty="0" smtClean="0">
                <a:cs typeface="B Zar" pitchFamily="2" charset="-78"/>
              </a:rPr>
              <a:t>روش استقرایی</a:t>
            </a:r>
            <a:endParaRPr lang="en-US" sz="2800" dirty="0">
              <a:cs typeface="B Za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9212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B Zar" pitchFamily="2" charset="-78"/>
              </a:rPr>
              <a:t>یکسان سازی مفاهیم</a:t>
            </a:r>
            <a:endParaRPr lang="en-US" dirty="0">
              <a:cs typeface="B Za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sz="3200" dirty="0">
                <a:cs typeface="B Zar" pitchFamily="2" charset="-78"/>
              </a:rPr>
              <a:t>براي استفاده از چند اصطلاحنامه </a:t>
            </a:r>
            <a:r>
              <a:rPr lang="fa-IR" sz="3200" dirty="0" smtClean="0">
                <a:cs typeface="B Zar" pitchFamily="2" charset="-78"/>
              </a:rPr>
              <a:t>برای تولید یک هستان شناسی، </a:t>
            </a:r>
            <a:r>
              <a:rPr lang="fa-IR" sz="3200" dirty="0">
                <a:cs typeface="B Zar" pitchFamily="2" charset="-78"/>
              </a:rPr>
              <a:t>در اولين قدم بايد كليه مفاهيم مشترك در اصطلاحنامه‌ها همسان شوند</a:t>
            </a:r>
            <a:r>
              <a:rPr lang="fa-IR" sz="3200" dirty="0" smtClean="0">
                <a:cs typeface="B Zar" pitchFamily="2" charset="-78"/>
              </a:rPr>
              <a:t>.</a:t>
            </a:r>
          </a:p>
          <a:p>
            <a:r>
              <a:rPr lang="fa-IR" sz="3200" dirty="0">
                <a:cs typeface="B Zar" pitchFamily="2" charset="-78"/>
              </a:rPr>
              <a:t>موارد اختلاف بين اصطلاحنامه‌ها بر اساس استاندارد ايزو 25964 بررسي مي‌شوند</a:t>
            </a:r>
            <a:r>
              <a:rPr lang="fa-IR" sz="3200" dirty="0" smtClean="0">
                <a:cs typeface="B Zar" pitchFamily="2" charset="-78"/>
              </a:rPr>
              <a:t>.</a:t>
            </a:r>
          </a:p>
          <a:p>
            <a:r>
              <a:rPr lang="fa-IR" sz="3200" dirty="0">
                <a:cs typeface="B Zar" pitchFamily="2" charset="-78"/>
              </a:rPr>
              <a:t>با همسانسازي همه اصطلاحنامه‌ها بصورت دو به دو، يك مجموعه اصطلاحنامه همسان خواهيم داشت.</a:t>
            </a:r>
            <a:endParaRPr lang="fa-IR" sz="3200" dirty="0" smtClean="0">
              <a:cs typeface="B Zar" pitchFamily="2" charset="-78"/>
            </a:endParaRPr>
          </a:p>
          <a:p>
            <a:endParaRPr lang="en-US" dirty="0">
              <a:cs typeface="B Za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006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Zar" pitchFamily="2" charset="-78"/>
              </a:rPr>
              <a:t>یکسان سازی </a:t>
            </a:r>
            <a:r>
              <a:rPr lang="fa-IR" dirty="0" smtClean="0">
                <a:cs typeface="B Zar" pitchFamily="2" charset="-78"/>
              </a:rPr>
              <a:t>مفاهیم(ادامه)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sz="3200" dirty="0" smtClean="0">
                <a:cs typeface="B Zar" pitchFamily="2" charset="-78"/>
              </a:rPr>
              <a:t>مواردی که </a:t>
            </a:r>
            <a:r>
              <a:rPr lang="fa-IR" sz="3200" dirty="0">
                <a:cs typeface="B Zar" pitchFamily="2" charset="-78"/>
              </a:rPr>
              <a:t>بين دو </a:t>
            </a:r>
            <a:r>
              <a:rPr lang="fa-IR" sz="3200" dirty="0" smtClean="0">
                <a:cs typeface="B Zar" pitchFamily="2" charset="-78"/>
              </a:rPr>
              <a:t>اصطلاحنامه </a:t>
            </a:r>
            <a:r>
              <a:rPr lang="fa-IR" sz="3200" dirty="0">
                <a:cs typeface="B Zar" pitchFamily="2" charset="-78"/>
              </a:rPr>
              <a:t>مورد بررسي قرار </a:t>
            </a:r>
            <a:r>
              <a:rPr lang="fa-IR" sz="3200" dirty="0" smtClean="0">
                <a:cs typeface="B Zar" pitchFamily="2" charset="-78"/>
              </a:rPr>
              <a:t>مي‌گیرد:</a:t>
            </a:r>
          </a:p>
          <a:p>
            <a:pPr lvl="1"/>
            <a:r>
              <a:rPr lang="fa-IR" sz="2800" dirty="0" smtClean="0">
                <a:cs typeface="B Zar" pitchFamily="2" charset="-78"/>
              </a:rPr>
              <a:t>اختلاف </a:t>
            </a:r>
            <a:r>
              <a:rPr lang="fa-IR" sz="2800" dirty="0">
                <a:cs typeface="B Zar" pitchFamily="2" charset="-78"/>
              </a:rPr>
              <a:t>نوشتاري بين يك مفهوم در دو اصطلاحنامه</a:t>
            </a:r>
            <a:endParaRPr lang="en-US" sz="2800" dirty="0">
              <a:cs typeface="B Zar" pitchFamily="2" charset="-78"/>
            </a:endParaRPr>
          </a:p>
          <a:p>
            <a:pPr lvl="1"/>
            <a:r>
              <a:rPr lang="fa-IR" sz="2800" dirty="0">
                <a:cs typeface="B Zar" pitchFamily="2" charset="-78"/>
              </a:rPr>
              <a:t>اختلاف در واژه‌هاي اخص براي يك مفهوم در دو اصطلاحنامه</a:t>
            </a:r>
            <a:endParaRPr lang="en-US" sz="2800" dirty="0">
              <a:cs typeface="B Zar" pitchFamily="2" charset="-78"/>
            </a:endParaRPr>
          </a:p>
          <a:p>
            <a:pPr lvl="1"/>
            <a:r>
              <a:rPr lang="fa-IR" sz="2800" dirty="0">
                <a:cs typeface="B Zar" pitchFamily="2" charset="-78"/>
              </a:rPr>
              <a:t>اختلاف در واژه‌هاي غير مرجح براي يك مفهوم در دو اصطلاحنامه</a:t>
            </a:r>
            <a:endParaRPr lang="en-US" sz="2800" dirty="0">
              <a:cs typeface="B Zar" pitchFamily="2" charset="-78"/>
            </a:endParaRPr>
          </a:p>
          <a:p>
            <a:pPr lvl="1"/>
            <a:r>
              <a:rPr lang="fa-IR" sz="2800" dirty="0">
                <a:cs typeface="B Zar" pitchFamily="2" charset="-78"/>
              </a:rPr>
              <a:t> اختلاف بين ترجمه‌هاي يك مفهوم در يك زبان خاص در دو اصطلاحنامه</a:t>
            </a:r>
            <a:endParaRPr lang="en-US" sz="2800" dirty="0">
              <a:cs typeface="B Zar" pitchFamily="2" charset="-78"/>
            </a:endParaRPr>
          </a:p>
          <a:p>
            <a:pPr lvl="1"/>
            <a:r>
              <a:rPr lang="fa-IR" sz="2800" dirty="0">
                <a:cs typeface="B Zar" pitchFamily="2" charset="-78"/>
              </a:rPr>
              <a:t>اختلاف در واژه‌هاي وابسته براي يك مفهوم در دو </a:t>
            </a:r>
            <a:r>
              <a:rPr lang="fa-IR" sz="2800" dirty="0" smtClean="0">
                <a:cs typeface="B Zar" pitchFamily="2" charset="-78"/>
              </a:rPr>
              <a:t>اصطلاحنامه</a:t>
            </a:r>
            <a:endParaRPr lang="en-US" sz="2800" dirty="0">
              <a:cs typeface="B Za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7869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2050</TotalTime>
  <Words>1447</Words>
  <Application>Microsoft Office PowerPoint</Application>
  <PresentationFormat>On-screen Show (4:3)</PresentationFormat>
  <Paragraphs>185</Paragraphs>
  <Slides>26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9" baseType="lpstr">
      <vt:lpstr>Arial</vt:lpstr>
      <vt:lpstr>Calibri</vt:lpstr>
      <vt:lpstr>B Zar</vt:lpstr>
      <vt:lpstr>Constantia</vt:lpstr>
      <vt:lpstr>B Nazanin</vt:lpstr>
      <vt:lpstr>Wingdings 2</vt:lpstr>
      <vt:lpstr>Majalla UI</vt:lpstr>
      <vt:lpstr>B Titr</vt:lpstr>
      <vt:lpstr>Wingdings</vt:lpstr>
      <vt:lpstr>Times New Roman</vt:lpstr>
      <vt:lpstr>Zar</vt:lpstr>
      <vt:lpstr>Traditional Arabic</vt:lpstr>
      <vt:lpstr>Flow</vt:lpstr>
      <vt:lpstr>طراحي هستان‌شناسي علوم پايه</vt:lpstr>
      <vt:lpstr>هستان شناسي/اصطلاحنامه</vt:lpstr>
      <vt:lpstr>ایجاد هستان شناسی بر مبنای اصطلاحنامه</vt:lpstr>
      <vt:lpstr>ايجاد هستان‌شناسي‌ها </vt:lpstr>
      <vt:lpstr>مراحل طراحي هستي‌شناسي‌ها بر اساس متدولوژی «مت آنتولوژی»</vt:lpstr>
      <vt:lpstr>ايجاد هستان شناسي</vt:lpstr>
      <vt:lpstr>ساخت واژه‌نامه مجموعه اصطلاحات</vt:lpstr>
      <vt:lpstr>یکسان سازی مفاهیم</vt:lpstr>
      <vt:lpstr>یکسان سازی مفاهیم(ادامه)</vt:lpstr>
      <vt:lpstr>یکسان سازی مفاهیم(ادامه)</vt:lpstr>
      <vt:lpstr>ساخت رده بندی مفاهیم</vt:lpstr>
      <vt:lpstr> برگرفته از اصطلاحنامه ”علوم زيستي“ تدوين: دكتر اسماعيل اكبري (1384)</vt:lpstr>
      <vt:lpstr>بخشی از رده بندی مفاهیم در هستان شناسی</vt:lpstr>
      <vt:lpstr>بخشی از رده بندی مفاهیم در هستان شناسی(ادامه)</vt:lpstr>
      <vt:lpstr>Slide 15</vt:lpstr>
      <vt:lpstr>بخشی از رده بندی مفاهیم در هستان شناسی</vt:lpstr>
      <vt:lpstr>بخشی از رده بندی مفاهیم در هستان شناسی(ادامه)</vt:lpstr>
      <vt:lpstr>تعریف روابط دودویی بین مفاهیم</vt:lpstr>
      <vt:lpstr>فرهنگ نامه مفاهیم</vt:lpstr>
      <vt:lpstr>گام های اجرای پژوهش</vt:lpstr>
      <vt:lpstr>غني سازي هستان شناسي</vt:lpstr>
      <vt:lpstr>غني سازي روابط معنایی در هستان شناسي</vt:lpstr>
      <vt:lpstr>نمونه هایی از روابط بین مفاهیم</vt:lpstr>
      <vt:lpstr>نمونه هایی از روابط بین مفاهیم</vt:lpstr>
      <vt:lpstr>منابع</vt:lpstr>
      <vt:lpstr>منابع (ادامه)</vt:lpstr>
    </vt:vector>
  </TitlesOfParts>
  <Company>idoc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beheshti</dc:creator>
  <cp:lastModifiedBy>beheshti</cp:lastModifiedBy>
  <cp:revision>58</cp:revision>
  <dcterms:created xsi:type="dcterms:W3CDTF">2013-01-15T07:57:18Z</dcterms:created>
  <dcterms:modified xsi:type="dcterms:W3CDTF">2014-10-08T04:55:31Z</dcterms:modified>
</cp:coreProperties>
</file>