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2" r:id="rId7"/>
    <p:sldId id="263" r:id="rId8"/>
    <p:sldId id="264" r:id="rId9"/>
    <p:sldId id="265" r:id="rId10"/>
    <p:sldId id="26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851F1F"/>
    <a:srgbClr val="6B4D0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21"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E2772FEC-31F7-4F98-845D-520FE5C8AD29}" type="datetimeFigureOut">
              <a:rPr lang="en-US" smtClean="0"/>
              <a:pPr/>
              <a:t>10/8/2014</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AADB12F3-1E78-498E-82F4-4A1A27105FBC}"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2772FEC-31F7-4F98-845D-520FE5C8AD29}" type="datetimeFigureOut">
              <a:rPr lang="en-US" smtClean="0"/>
              <a:pPr/>
              <a:t>10/8/2014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ADB12F3-1E78-498E-82F4-4A1A27105FB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2772FEC-31F7-4F98-845D-520FE5C8AD29}" type="datetimeFigureOut">
              <a:rPr lang="en-US" smtClean="0"/>
              <a:pPr/>
              <a:t>10/8/2014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ADB12F3-1E78-498E-82F4-4A1A27105FB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2772FEC-31F7-4F98-845D-520FE5C8AD29}" type="datetimeFigureOut">
              <a:rPr lang="en-US" smtClean="0"/>
              <a:pPr/>
              <a:t>10/8/2014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ADB12F3-1E78-498E-82F4-4A1A27105FB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2772FEC-31F7-4F98-845D-520FE5C8AD29}" type="datetimeFigureOut">
              <a:rPr lang="en-US" smtClean="0"/>
              <a:pPr/>
              <a:t>10/8/2014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ADB12F3-1E78-498E-82F4-4A1A27105FBC}"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2772FEC-31F7-4F98-845D-520FE5C8AD29}" type="datetimeFigureOut">
              <a:rPr lang="en-US" smtClean="0"/>
              <a:pPr/>
              <a:t>10/8/2014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ADB12F3-1E78-498E-82F4-4A1A27105FB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2772FEC-31F7-4F98-845D-520FE5C8AD29}" type="datetimeFigureOut">
              <a:rPr lang="en-US" smtClean="0"/>
              <a:pPr/>
              <a:t>10/8/2014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ADB12F3-1E78-498E-82F4-4A1A27105FB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2772FEC-31F7-4F98-845D-520FE5C8AD29}" type="datetimeFigureOut">
              <a:rPr lang="en-US" smtClean="0"/>
              <a:pPr/>
              <a:t>10/8/2014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ADB12F3-1E78-498E-82F4-4A1A27105FB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E2772FEC-31F7-4F98-845D-520FE5C8AD29}" type="datetimeFigureOut">
              <a:rPr lang="en-US" smtClean="0"/>
              <a:pPr/>
              <a:t>10/8/2014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ADB12F3-1E78-498E-82F4-4A1A27105FBC}"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2772FEC-31F7-4F98-845D-520FE5C8AD29}" type="datetimeFigureOut">
              <a:rPr lang="en-US" smtClean="0"/>
              <a:pPr/>
              <a:t>10/8/2014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ADB12F3-1E78-498E-82F4-4A1A27105FB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E2772FEC-31F7-4F98-845D-520FE5C8AD29}" type="datetimeFigureOut">
              <a:rPr lang="en-US" smtClean="0"/>
              <a:pPr/>
              <a:t>10/8/2014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ADB12F3-1E78-498E-82F4-4A1A27105FBC}"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2772FEC-31F7-4F98-845D-520FE5C8AD29}" type="datetimeFigureOut">
              <a:rPr lang="en-US" smtClean="0"/>
              <a:pPr/>
              <a:t>10/8/2014</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ADB12F3-1E78-498E-82F4-4A1A27105FBC}"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bwMode="auto">
          <a:xfrm>
            <a:off x="1214414" y="928671"/>
            <a:ext cx="7572428" cy="1357321"/>
          </a:xfrm>
        </p:spPr>
        <p:txBody>
          <a:bodyPr>
            <a:normAutofit/>
          </a:bodyPr>
          <a:lstStyle/>
          <a:p>
            <a:pPr algn="ctr"/>
            <a:r>
              <a:rPr lang="fa-IR" sz="4000" b="1" dirty="0" smtClean="0">
                <a:cs typeface="B Nazanin" pitchFamily="2" charset="-78"/>
              </a:rPr>
              <a:t>نقش شاكله‌هاي مفهومي در تفسير</a:t>
            </a:r>
            <a:r>
              <a:rPr lang="en-US" sz="4000" b="1" dirty="0" smtClean="0">
                <a:cs typeface="B Nazanin" pitchFamily="2" charset="-78"/>
              </a:rPr>
              <a:t/>
            </a:r>
            <a:br>
              <a:rPr lang="en-US" sz="4000" b="1" dirty="0" smtClean="0">
                <a:cs typeface="B Nazanin" pitchFamily="2" charset="-78"/>
              </a:rPr>
            </a:br>
            <a:r>
              <a:rPr lang="fa-IR" sz="4000" b="1" dirty="0" smtClean="0">
                <a:cs typeface="B Nazanin" pitchFamily="2" charset="-78"/>
              </a:rPr>
              <a:t> و خلق ايده/ اثر هنري</a:t>
            </a:r>
            <a:endParaRPr lang="en-US" sz="4000" b="1" dirty="0" smtClean="0">
              <a:cs typeface="B Nazanin" pitchFamily="2" charset="-78"/>
            </a:endParaRPr>
          </a:p>
        </p:txBody>
      </p:sp>
      <p:sp>
        <p:nvSpPr>
          <p:cNvPr id="3" name="Subtitle 2"/>
          <p:cNvSpPr>
            <a:spLocks noGrp="1"/>
          </p:cNvSpPr>
          <p:nvPr>
            <p:ph type="subTitle" idx="1"/>
          </p:nvPr>
        </p:nvSpPr>
        <p:spPr bwMode="blackGray">
          <a:xfrm>
            <a:off x="1371600" y="3286124"/>
            <a:ext cx="6400800" cy="2071702"/>
          </a:xfrm>
        </p:spPr>
        <p:txBody>
          <a:bodyPr/>
          <a:lstStyle/>
          <a:p>
            <a:pPr algn="ctr" rtl="1"/>
            <a:r>
              <a:rPr lang="fa-IR" sz="3000" b="1" dirty="0" smtClean="0">
                <a:solidFill>
                  <a:schemeClr val="tx1"/>
                </a:solidFill>
                <a:cs typeface="B Nazanin" pitchFamily="2" charset="-78"/>
              </a:rPr>
              <a:t>كامبيز بديع</a:t>
            </a:r>
            <a:endParaRPr lang="en-US" sz="3000" dirty="0" smtClean="0">
              <a:solidFill>
                <a:schemeClr val="tx1"/>
              </a:solidFill>
              <a:cs typeface="B Nazanin" pitchFamily="2" charset="-78"/>
            </a:endParaRPr>
          </a:p>
          <a:p>
            <a:pPr algn="ctr" rtl="1"/>
            <a:r>
              <a:rPr lang="fa-IR" sz="3000" b="1" dirty="0" smtClean="0">
                <a:solidFill>
                  <a:schemeClr val="tx1"/>
                </a:solidFill>
                <a:cs typeface="B Nazanin" pitchFamily="2" charset="-78"/>
              </a:rPr>
              <a:t>پژوهشكده فناوري اطلاعات</a:t>
            </a:r>
            <a:endParaRPr lang="en-US" sz="3000" dirty="0" smtClean="0">
              <a:solidFill>
                <a:schemeClr val="tx1"/>
              </a:solidFill>
              <a:cs typeface="B Nazanin" pitchFamily="2" charset="-78"/>
            </a:endParaRPr>
          </a:p>
          <a:p>
            <a:pPr algn="ctr" rtl="1"/>
            <a:r>
              <a:rPr lang="fa-IR" sz="3000" b="1" dirty="0" smtClean="0">
                <a:solidFill>
                  <a:schemeClr val="tx1"/>
                </a:solidFill>
                <a:cs typeface="B Nazanin" pitchFamily="2" charset="-78"/>
              </a:rPr>
              <a:t>پژوهشگاه ارتباطات و فناوري اطلاعات</a:t>
            </a:r>
            <a:endParaRPr lang="en-US" sz="3000" dirty="0" smtClean="0">
              <a:solidFill>
                <a:schemeClr val="tx1"/>
              </a:solidFill>
              <a:cs typeface="B Nazanin" pitchFamily="2" charset="-78"/>
            </a:endParaRP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b="1" dirty="0" smtClean="0">
                <a:cs typeface="B Nazanin" pitchFamily="2" charset="-78"/>
              </a:rPr>
              <a:t>جمعبندي</a:t>
            </a:r>
            <a:endParaRPr lang="en-US" b="1" dirty="0">
              <a:cs typeface="B Nazanin" pitchFamily="2" charset="-78"/>
            </a:endParaRPr>
          </a:p>
        </p:txBody>
      </p:sp>
      <p:sp>
        <p:nvSpPr>
          <p:cNvPr id="3" name="Content Placeholder 2"/>
          <p:cNvSpPr>
            <a:spLocks noGrp="1"/>
          </p:cNvSpPr>
          <p:nvPr>
            <p:ph idx="1"/>
          </p:nvPr>
        </p:nvSpPr>
        <p:spPr/>
        <p:txBody>
          <a:bodyPr>
            <a:normAutofit/>
          </a:bodyPr>
          <a:lstStyle/>
          <a:p>
            <a:pPr algn="just" rtl="1">
              <a:buClr>
                <a:srgbClr val="851F1F"/>
              </a:buClr>
            </a:pPr>
            <a:r>
              <a:rPr lang="en-US" sz="2400" dirty="0" smtClean="0">
                <a:cs typeface="B Nazanin" pitchFamily="2" charset="-78"/>
              </a:rPr>
              <a:t> </a:t>
            </a:r>
            <a:r>
              <a:rPr lang="fa-IR" sz="2400" dirty="0" smtClean="0">
                <a:cs typeface="B Nazanin" pitchFamily="2" charset="-78"/>
              </a:rPr>
              <a:t> از ميان فرآيندهاي استنباطي در ذهن، شاكله هاي مفهومي عمدتاً نقش شايان توجهي را در تفسير يك پديده/ رويداد و در پي آن خلق يك ايده يا يك اثر ايفاء مي كنند.</a:t>
            </a:r>
          </a:p>
          <a:p>
            <a:pPr algn="just" rtl="1">
              <a:buClr>
                <a:srgbClr val="851F1F"/>
              </a:buClr>
            </a:pPr>
            <a:r>
              <a:rPr lang="fa-IR" sz="2400" dirty="0" smtClean="0">
                <a:cs typeface="B Nazanin" pitchFamily="2" charset="-78"/>
              </a:rPr>
              <a:t> </a:t>
            </a:r>
            <a:r>
              <a:rPr lang="fa-IR" sz="2400" dirty="0" smtClean="0">
                <a:cs typeface="B Nazanin" pitchFamily="2" charset="-78"/>
              </a:rPr>
              <a:t>چنين نقشي به ويژه در ارتباط با يك اثر هنري كه به هر باره ماهيتي استعاره اي داشته و با نوعي بار احساسي عجين است، انكارناپذير است.</a:t>
            </a:r>
          </a:p>
          <a:p>
            <a:pPr algn="just" rtl="1">
              <a:buClr>
                <a:srgbClr val="851F1F"/>
              </a:buClr>
            </a:pPr>
            <a:r>
              <a:rPr lang="fa-IR" sz="2400" dirty="0" smtClean="0">
                <a:cs typeface="B Nazanin" pitchFamily="2" charset="-78"/>
              </a:rPr>
              <a:t> </a:t>
            </a:r>
            <a:r>
              <a:rPr lang="fa-IR" sz="2400" dirty="0" smtClean="0">
                <a:cs typeface="B Nazanin" pitchFamily="2" charset="-78"/>
              </a:rPr>
              <a:t>هرچه شاكله ها مجردتر و ژرفناي كريستالي آن بيشتر، ايده يا اثر خلق شده و همراه با آن بار احساسي شكل يافته به نظر مي رسد كه از ظرافت بيشتري برخوردار باشد.</a:t>
            </a:r>
          </a:p>
          <a:p>
            <a:pPr algn="just" rtl="1">
              <a:buClr>
                <a:srgbClr val="851F1F"/>
              </a:buClr>
            </a:pPr>
            <a:r>
              <a:rPr lang="fa-IR" sz="2400" dirty="0" smtClean="0">
                <a:cs typeface="B Nazanin" pitchFamily="2" charset="-78"/>
              </a:rPr>
              <a:t> </a:t>
            </a:r>
            <a:r>
              <a:rPr lang="fa-IR" sz="2400" dirty="0" smtClean="0">
                <a:cs typeface="B Nazanin" pitchFamily="2" charset="-78"/>
              </a:rPr>
              <a:t>بدين ترتيب، شاكله هاي مفهومي تلاقيگاه ”روان“ و ”زبان“ در هويت بخشي به مقوله خلق ايده / اثر در فراخناي آنچه ”خلاقيت/ ابداع“ به طور عام، و خلاقيت/ ابداع هنري“ به طور خاص مي ناميم، تلقي مي شود.</a:t>
            </a:r>
            <a:endParaRPr lang="en-US" sz="2400" dirty="0">
              <a:cs typeface="B Nazanin"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28" y="103450"/>
            <a:ext cx="7498080" cy="796908"/>
          </a:xfrm>
        </p:spPr>
        <p:txBody>
          <a:bodyPr>
            <a:normAutofit/>
          </a:bodyPr>
          <a:lstStyle/>
          <a:p>
            <a:pPr algn="ctr"/>
            <a:r>
              <a:rPr lang="fa-IR" sz="3000" b="1" dirty="0" smtClean="0">
                <a:cs typeface="B Nazanin" pitchFamily="2" charset="-78"/>
              </a:rPr>
              <a:t>پردازش اطلاعات معاني</a:t>
            </a:r>
            <a:endParaRPr lang="en-US" sz="3000" dirty="0">
              <a:cs typeface="B Nazanin" pitchFamily="2" charset="-78"/>
            </a:endParaRPr>
          </a:p>
        </p:txBody>
      </p:sp>
      <p:sp>
        <p:nvSpPr>
          <p:cNvPr id="3" name="Content Placeholder 2"/>
          <p:cNvSpPr>
            <a:spLocks noGrp="1"/>
          </p:cNvSpPr>
          <p:nvPr>
            <p:ph idx="1"/>
          </p:nvPr>
        </p:nvSpPr>
        <p:spPr>
          <a:xfrm>
            <a:off x="1428728" y="879715"/>
            <a:ext cx="7498080" cy="5857940"/>
          </a:xfrm>
        </p:spPr>
        <p:txBody>
          <a:bodyPr>
            <a:normAutofit/>
          </a:bodyPr>
          <a:lstStyle/>
          <a:p>
            <a:pPr algn="r" rtl="1">
              <a:lnSpc>
                <a:spcPct val="120000"/>
              </a:lnSpc>
              <a:spcBef>
                <a:spcPts val="0"/>
              </a:spcBef>
              <a:buClr>
                <a:srgbClr val="851F1F"/>
              </a:buClr>
              <a:buFont typeface="Arial" pitchFamily="34" charset="0"/>
              <a:buChar char="•"/>
            </a:pPr>
            <a:r>
              <a:rPr lang="fa-IR" sz="2000" b="1" dirty="0" smtClean="0">
                <a:solidFill>
                  <a:srgbClr val="6B4D01"/>
                </a:solidFill>
                <a:cs typeface="B Nazanin" pitchFamily="2" charset="-78"/>
              </a:rPr>
              <a:t>بازيابي اطلاعات واقعياّت (</a:t>
            </a:r>
            <a:r>
              <a:rPr lang="en-US" sz="2000" b="1" dirty="0" smtClean="0">
                <a:solidFill>
                  <a:srgbClr val="6B4D01"/>
                </a:solidFill>
                <a:cs typeface="B Nazanin" pitchFamily="2" charset="-78"/>
              </a:rPr>
              <a:t>IR</a:t>
            </a:r>
            <a:r>
              <a:rPr lang="fa-IR" sz="2000" b="1" dirty="0" smtClean="0">
                <a:solidFill>
                  <a:srgbClr val="6B4D01"/>
                </a:solidFill>
                <a:cs typeface="B Nazanin" pitchFamily="2" charset="-78"/>
              </a:rPr>
              <a:t>)</a:t>
            </a:r>
            <a:endParaRPr lang="en-US" sz="2000" b="1" dirty="0" smtClean="0">
              <a:solidFill>
                <a:srgbClr val="6B4D01"/>
              </a:solidFill>
              <a:cs typeface="B Nazanin" pitchFamily="2" charset="-78"/>
            </a:endParaRPr>
          </a:p>
          <a:p>
            <a:pPr lvl="0" algn="r" rtl="1">
              <a:lnSpc>
                <a:spcPct val="120000"/>
              </a:lnSpc>
              <a:spcBef>
                <a:spcPts val="0"/>
              </a:spcBef>
              <a:buClr>
                <a:srgbClr val="851F1F"/>
              </a:buClr>
              <a:buFont typeface="Arial" pitchFamily="34" charset="0"/>
              <a:buChar char="•"/>
            </a:pPr>
            <a:r>
              <a:rPr lang="fa-IR" sz="2000" b="1" dirty="0" smtClean="0">
                <a:solidFill>
                  <a:srgbClr val="6B4D01"/>
                </a:solidFill>
                <a:cs typeface="B Nazanin" pitchFamily="2" charset="-78"/>
              </a:rPr>
              <a:t>پاسخ دهي به پرسش (</a:t>
            </a:r>
            <a:r>
              <a:rPr lang="en-US" sz="2000" b="1" dirty="0" smtClean="0">
                <a:solidFill>
                  <a:srgbClr val="6B4D01"/>
                </a:solidFill>
                <a:cs typeface="B Nazanin" pitchFamily="2" charset="-78"/>
              </a:rPr>
              <a:t>QA</a:t>
            </a:r>
            <a:r>
              <a:rPr lang="fa-IR" sz="2000" b="1" dirty="0" smtClean="0">
                <a:solidFill>
                  <a:srgbClr val="6B4D01"/>
                </a:solidFill>
                <a:cs typeface="B Nazanin" pitchFamily="2" charset="-78"/>
              </a:rPr>
              <a:t>) </a:t>
            </a:r>
            <a:endParaRPr lang="en-US" sz="2000" b="1" dirty="0" smtClean="0">
              <a:solidFill>
                <a:srgbClr val="6B4D01"/>
              </a:solidFill>
              <a:cs typeface="B Nazanin" pitchFamily="2" charset="-78"/>
            </a:endParaRPr>
          </a:p>
          <a:p>
            <a:pPr lvl="0" algn="r" rtl="1">
              <a:lnSpc>
                <a:spcPct val="120000"/>
              </a:lnSpc>
              <a:spcBef>
                <a:spcPts val="0"/>
              </a:spcBef>
              <a:buClr>
                <a:srgbClr val="851F1F"/>
              </a:buClr>
              <a:buFont typeface="Arial" pitchFamily="34" charset="0"/>
              <a:buChar char="•"/>
            </a:pPr>
            <a:r>
              <a:rPr lang="fa-IR" sz="2000" b="1" dirty="0" smtClean="0">
                <a:solidFill>
                  <a:srgbClr val="6B4D01"/>
                </a:solidFill>
                <a:cs typeface="B Nazanin" pitchFamily="2" charset="-78"/>
              </a:rPr>
              <a:t>طبقه بندي متن (</a:t>
            </a:r>
            <a:r>
              <a:rPr lang="en-US" sz="2000" b="1" dirty="0" smtClean="0">
                <a:solidFill>
                  <a:srgbClr val="6B4D01"/>
                </a:solidFill>
                <a:cs typeface="B Nazanin" pitchFamily="2" charset="-78"/>
              </a:rPr>
              <a:t> TC </a:t>
            </a:r>
            <a:r>
              <a:rPr lang="fa-IR" sz="2000" b="1" dirty="0" smtClean="0">
                <a:solidFill>
                  <a:srgbClr val="6B4D01"/>
                </a:solidFill>
                <a:cs typeface="B Nazanin" pitchFamily="2" charset="-78"/>
              </a:rPr>
              <a:t>) </a:t>
            </a:r>
            <a:endParaRPr lang="en-US" sz="2000" b="1" dirty="0" smtClean="0">
              <a:solidFill>
                <a:srgbClr val="6B4D01"/>
              </a:solidFill>
              <a:cs typeface="B Nazanin" pitchFamily="2" charset="-78"/>
            </a:endParaRPr>
          </a:p>
          <a:p>
            <a:pPr lvl="0" algn="r" rtl="1">
              <a:lnSpc>
                <a:spcPct val="120000"/>
              </a:lnSpc>
              <a:spcBef>
                <a:spcPts val="0"/>
              </a:spcBef>
              <a:buClr>
                <a:srgbClr val="851F1F"/>
              </a:buClr>
              <a:buFont typeface="Arial" pitchFamily="34" charset="0"/>
              <a:buChar char="•"/>
            </a:pPr>
            <a:r>
              <a:rPr lang="fa-IR" sz="2000" b="1" dirty="0" smtClean="0">
                <a:solidFill>
                  <a:srgbClr val="6B4D01"/>
                </a:solidFill>
                <a:cs typeface="B Nazanin" pitchFamily="2" charset="-78"/>
              </a:rPr>
              <a:t>استخراج واقعياّت ( </a:t>
            </a:r>
            <a:r>
              <a:rPr lang="en-US" sz="2000" b="1" dirty="0" smtClean="0">
                <a:solidFill>
                  <a:srgbClr val="6B4D01"/>
                </a:solidFill>
                <a:cs typeface="B Nazanin" pitchFamily="2" charset="-78"/>
              </a:rPr>
              <a:t>TM</a:t>
            </a:r>
            <a:r>
              <a:rPr lang="fa-IR" sz="2000" b="1" dirty="0" smtClean="0">
                <a:solidFill>
                  <a:srgbClr val="6B4D01"/>
                </a:solidFill>
                <a:cs typeface="B Nazanin" pitchFamily="2" charset="-78"/>
              </a:rPr>
              <a:t> ) </a:t>
            </a:r>
          </a:p>
          <a:p>
            <a:pPr lvl="0" algn="r" rtl="1">
              <a:lnSpc>
                <a:spcPct val="120000"/>
              </a:lnSpc>
              <a:spcBef>
                <a:spcPts val="0"/>
              </a:spcBef>
              <a:buClr>
                <a:srgbClr val="851F1F"/>
              </a:buClr>
              <a:buNone/>
            </a:pPr>
            <a:endParaRPr lang="en-US" sz="400" b="1" dirty="0" smtClean="0">
              <a:solidFill>
                <a:srgbClr val="6B4D01"/>
              </a:solidFill>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استخراج نظم / الگو</a:t>
            </a:r>
            <a:endParaRPr lang="en-US" sz="1500" dirty="0" smtClean="0">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استخراج آرا / نظر / سنجمان</a:t>
            </a:r>
            <a:endParaRPr lang="en-US" sz="1500" dirty="0" smtClean="0">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استخراج پيام</a:t>
            </a:r>
            <a:endParaRPr lang="en-US" sz="1500" dirty="0" smtClean="0">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استخراج انگيزه / التفات (قصد)</a:t>
            </a:r>
            <a:endParaRPr lang="en-US" sz="1500" dirty="0" smtClean="0">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استخراج نكات محوري</a:t>
            </a:r>
            <a:endParaRPr lang="en-US" sz="1500" dirty="0" smtClean="0">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تفسير ( مفاهيم نهفته در ) متن / تصوير</a:t>
            </a:r>
            <a:endParaRPr lang="en-US" sz="1500" dirty="0" smtClean="0">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تفسير شعر</a:t>
            </a:r>
            <a:endParaRPr lang="en-US" sz="1500" dirty="0" smtClean="0">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تفسير نگار</a:t>
            </a:r>
            <a:endParaRPr lang="en-US" sz="1500" dirty="0" smtClean="0">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نقد هنري</a:t>
            </a:r>
            <a:endParaRPr lang="en-US" sz="1500" dirty="0" smtClean="0">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تفسير قطعه موسيقي</a:t>
            </a:r>
            <a:endParaRPr lang="en-US" sz="1500" dirty="0" smtClean="0">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تفسير پرسش / درخواست</a:t>
            </a:r>
          </a:p>
          <a:p>
            <a:pPr lvl="2" algn="r" rtl="1">
              <a:lnSpc>
                <a:spcPct val="120000"/>
              </a:lnSpc>
              <a:spcBef>
                <a:spcPts val="0"/>
              </a:spcBef>
              <a:buClr>
                <a:srgbClr val="851F1F"/>
              </a:buClr>
              <a:buNone/>
            </a:pPr>
            <a:endParaRPr lang="en-US" sz="400" dirty="0" smtClean="0">
              <a:cs typeface="B Nazanin" pitchFamily="2" charset="-78"/>
            </a:endParaRPr>
          </a:p>
          <a:p>
            <a:pPr lvl="0" algn="r" rtl="1">
              <a:lnSpc>
                <a:spcPct val="120000"/>
              </a:lnSpc>
              <a:spcBef>
                <a:spcPts val="0"/>
              </a:spcBef>
              <a:buClr>
                <a:srgbClr val="851F1F"/>
              </a:buClr>
              <a:buFont typeface="Arial" pitchFamily="34" charset="0"/>
              <a:buChar char="•"/>
            </a:pPr>
            <a:r>
              <a:rPr lang="fa-IR" sz="2000" b="1" dirty="0" smtClean="0">
                <a:solidFill>
                  <a:srgbClr val="6B4D01"/>
                </a:solidFill>
                <a:cs typeface="B Nazanin" pitchFamily="2" charset="-78"/>
              </a:rPr>
              <a:t>شكل يابي احساس و خلق اثر هنري</a:t>
            </a:r>
            <a:endParaRPr lang="en-US" sz="2000" b="1" dirty="0" smtClean="0">
              <a:solidFill>
                <a:srgbClr val="6B4D01"/>
              </a:solidFill>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خلق ايده ( ايده زايي ) ( در قبال يك صحنه )</a:t>
            </a:r>
            <a:endParaRPr lang="en-US" sz="1500" dirty="0" smtClean="0">
              <a:cs typeface="B Nazanin" pitchFamily="2" charset="-78"/>
            </a:endParaRPr>
          </a:p>
          <a:p>
            <a:pPr lvl="2" algn="r" rtl="1">
              <a:lnSpc>
                <a:spcPct val="120000"/>
              </a:lnSpc>
              <a:spcBef>
                <a:spcPts val="0"/>
              </a:spcBef>
              <a:buClr>
                <a:srgbClr val="851F1F"/>
              </a:buClr>
              <a:buFont typeface="Wingdings" pitchFamily="2" charset="2"/>
              <a:buChar char="v"/>
            </a:pPr>
            <a:r>
              <a:rPr lang="fa-IR" sz="1500" dirty="0" smtClean="0">
                <a:cs typeface="B Nazanin" pitchFamily="2" charset="-78"/>
              </a:rPr>
              <a:t>خلق استعاره ( در قبلا مجموعه اي از موجوديت هاي جداگانه ) </a:t>
            </a:r>
            <a:endParaRPr lang="en-US" sz="1500" dirty="0" smtClean="0">
              <a:cs typeface="B Nazanin" pitchFamily="2" charset="-78"/>
            </a:endParaRPr>
          </a:p>
          <a:p>
            <a:pPr algn="r" rtl="1">
              <a:buClr>
                <a:srgbClr val="851F1F"/>
              </a:buClr>
              <a:buFont typeface="Arial" pitchFamily="34" charset="0"/>
              <a:buChar char="•"/>
            </a:pPr>
            <a:endParaRPr lang="en-US" sz="2000" dirty="0" smtClean="0">
              <a:cs typeface="B Nazanin" pitchFamily="2" charset="-78"/>
            </a:endParaRPr>
          </a:p>
          <a:p>
            <a:pPr lvl="1" algn="r" rtl="1">
              <a:buClr>
                <a:srgbClr val="851F1F"/>
              </a:buClr>
              <a:buFont typeface="Wingdings" pitchFamily="2" charset="2"/>
              <a:buChar char="v"/>
            </a:pPr>
            <a:endParaRPr lang="en-US" sz="1500" dirty="0" smtClean="0">
              <a:cs typeface="B Nazanin" pitchFamily="2" charset="-78"/>
            </a:endParaRPr>
          </a:p>
          <a:p>
            <a:pPr lvl="1" algn="r" rtl="1">
              <a:buClr>
                <a:srgbClr val="851F1F"/>
              </a:buClr>
              <a:buFont typeface="Wingdings" pitchFamily="2" charset="2"/>
              <a:buChar char="v"/>
            </a:pPr>
            <a:endParaRPr lang="en-US" dirty="0" smtClean="0">
              <a:cs typeface="B Nazanin" pitchFamily="2" charset="-78"/>
            </a:endParaRPr>
          </a:p>
          <a:p>
            <a:pPr lvl="1" algn="r" rtl="1">
              <a:buClr>
                <a:srgbClr val="851F1F"/>
              </a:buClr>
              <a:buFont typeface="Wingdings" pitchFamily="2" charset="2"/>
              <a:buChar char="v"/>
            </a:pPr>
            <a:endParaRPr lang="en-US" dirty="0" smtClean="0">
              <a:cs typeface="B Nazanin" pitchFamily="2" charset="-78"/>
            </a:endParaRPr>
          </a:p>
          <a:p>
            <a:pPr lvl="1" algn="r" rtl="1">
              <a:buClr>
                <a:srgbClr val="851F1F"/>
              </a:buClr>
              <a:buFont typeface="Wingdings" pitchFamily="2" charset="2"/>
              <a:buChar char="v"/>
            </a:pPr>
            <a:endParaRPr lang="en-US" dirty="0">
              <a:cs typeface="B Nazanin"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r>
              <a:rPr lang="fa-IR" b="1" dirty="0" smtClean="0">
                <a:cs typeface="B Nazanin" pitchFamily="2" charset="-78"/>
              </a:rPr>
              <a:t>  </a:t>
            </a:r>
            <a:r>
              <a:rPr lang="en-US" dirty="0" smtClean="0">
                <a:cs typeface="B Nazanin" pitchFamily="2" charset="-78"/>
              </a:rPr>
              <a:t/>
            </a:r>
            <a:br>
              <a:rPr lang="en-US" dirty="0" smtClean="0">
                <a:cs typeface="B Nazanin" pitchFamily="2" charset="-78"/>
              </a:rPr>
            </a:br>
            <a:r>
              <a:rPr lang="fa-IR" sz="3900" b="1" dirty="0" smtClean="0">
                <a:cs typeface="B Nazanin" pitchFamily="2" charset="-78"/>
              </a:rPr>
              <a:t>سازو كارهايي پايه‌اي در پردازش اطلاعات معاني</a:t>
            </a:r>
            <a:r>
              <a:rPr lang="en-US" dirty="0" smtClean="0">
                <a:cs typeface="B Nazanin" pitchFamily="2" charset="-78"/>
              </a:rPr>
              <a:t/>
            </a:r>
            <a:br>
              <a:rPr lang="en-US" dirty="0" smtClean="0">
                <a:cs typeface="B Nazanin" pitchFamily="2" charset="-78"/>
              </a:rPr>
            </a:br>
            <a:endParaRPr lang="en-US" dirty="0">
              <a:cs typeface="B Nazanin" pitchFamily="2" charset="-78"/>
            </a:endParaRPr>
          </a:p>
        </p:txBody>
      </p:sp>
      <p:sp>
        <p:nvSpPr>
          <p:cNvPr id="3" name="Content Placeholder 2"/>
          <p:cNvSpPr>
            <a:spLocks noGrp="1"/>
          </p:cNvSpPr>
          <p:nvPr>
            <p:ph idx="1"/>
          </p:nvPr>
        </p:nvSpPr>
        <p:spPr>
          <a:xfrm>
            <a:off x="1357290" y="1785926"/>
            <a:ext cx="7498080" cy="4643470"/>
          </a:xfrm>
        </p:spPr>
        <p:txBody>
          <a:bodyPr>
            <a:normAutofit/>
          </a:bodyPr>
          <a:lstStyle/>
          <a:p>
            <a:pPr lvl="0" algn="r" rtl="1">
              <a:lnSpc>
                <a:spcPct val="210000"/>
              </a:lnSpc>
              <a:buClr>
                <a:srgbClr val="851F1F"/>
              </a:buClr>
            </a:pPr>
            <a:r>
              <a:rPr lang="fa-IR" sz="2000" b="1" dirty="0" smtClean="0">
                <a:cs typeface="B Nazanin" pitchFamily="2" charset="-78"/>
              </a:rPr>
              <a:t>اندريافت ( ادراك ) كلي در قبال طبقات مربوط به مفاهيم مستتر در يك متن</a:t>
            </a:r>
            <a:endParaRPr lang="en-US" sz="2000" b="1" dirty="0" smtClean="0">
              <a:cs typeface="B Nazanin" pitchFamily="2" charset="-78"/>
            </a:endParaRPr>
          </a:p>
          <a:p>
            <a:pPr lvl="0" algn="r" rtl="1">
              <a:lnSpc>
                <a:spcPct val="210000"/>
              </a:lnSpc>
              <a:buClr>
                <a:srgbClr val="851F1F"/>
              </a:buClr>
            </a:pPr>
            <a:r>
              <a:rPr lang="fa-IR" sz="2000" b="1" dirty="0" smtClean="0">
                <a:cs typeface="B Nazanin" pitchFamily="2" charset="-78"/>
              </a:rPr>
              <a:t>آشكار سازي جريان پيوستگي ميان شقوق معاني در يك متن</a:t>
            </a:r>
            <a:r>
              <a:rPr lang="en-US" sz="2000" b="1" dirty="0" smtClean="0">
                <a:cs typeface="B Nazanin" pitchFamily="2" charset="-78"/>
              </a:rPr>
              <a:t> </a:t>
            </a:r>
          </a:p>
          <a:p>
            <a:pPr lvl="0" algn="r" rtl="1">
              <a:lnSpc>
                <a:spcPct val="210000"/>
              </a:lnSpc>
              <a:buClr>
                <a:srgbClr val="851F1F"/>
              </a:buClr>
            </a:pPr>
            <a:r>
              <a:rPr lang="fa-IR" sz="2000" b="1" dirty="0" smtClean="0">
                <a:cs typeface="B Nazanin" pitchFamily="2" charset="-78"/>
              </a:rPr>
              <a:t>تعميم واقعيات به دست آمده از آشكار سازي فوق</a:t>
            </a:r>
            <a:r>
              <a:rPr lang="en-US" sz="2000" b="1" dirty="0" smtClean="0">
                <a:cs typeface="B Nazanin" pitchFamily="2" charset="-78"/>
              </a:rPr>
              <a:t> </a:t>
            </a:r>
          </a:p>
          <a:p>
            <a:pPr lvl="0" algn="r" rtl="1">
              <a:lnSpc>
                <a:spcPct val="210000"/>
              </a:lnSpc>
              <a:buClr>
                <a:srgbClr val="851F1F"/>
              </a:buClr>
            </a:pPr>
            <a:r>
              <a:rPr lang="fa-IR" sz="2000" b="1" dirty="0" smtClean="0">
                <a:cs typeface="B Nazanin" pitchFamily="2" charset="-78"/>
              </a:rPr>
              <a:t>تطابق ميان موجوديت هاي مفهومي</a:t>
            </a:r>
            <a:endParaRPr lang="en-US" sz="2000" b="1" dirty="0" smtClean="0">
              <a:cs typeface="B Nazanin" pitchFamily="2" charset="-78"/>
            </a:endParaRPr>
          </a:p>
          <a:p>
            <a:pPr lvl="0" algn="r" rtl="1">
              <a:lnSpc>
                <a:spcPct val="210000"/>
              </a:lnSpc>
              <a:buClr>
                <a:srgbClr val="851F1F"/>
              </a:buClr>
            </a:pPr>
            <a:r>
              <a:rPr lang="fa-IR" sz="2000" b="1" dirty="0" smtClean="0">
                <a:cs typeface="B Nazanin" pitchFamily="2" charset="-78"/>
              </a:rPr>
              <a:t>اد</a:t>
            </a:r>
            <a:r>
              <a:rPr lang="fa-IR" sz="2000" b="1" dirty="0" smtClean="0">
                <a:cs typeface="B Nazanin" pitchFamily="2" charset="-78"/>
              </a:rPr>
              <a:t>غ</a:t>
            </a:r>
            <a:r>
              <a:rPr lang="fa-IR" sz="2000" b="1" dirty="0" smtClean="0">
                <a:cs typeface="B Nazanin" pitchFamily="2" charset="-78"/>
              </a:rPr>
              <a:t>ام </a:t>
            </a:r>
            <a:r>
              <a:rPr lang="fa-IR" sz="2000" b="1" dirty="0" smtClean="0">
                <a:cs typeface="B Nazanin" pitchFamily="2" charset="-78"/>
              </a:rPr>
              <a:t>موجوديت هاي مفهومي با هدف وصول ساختاري پيچيده</a:t>
            </a:r>
            <a:endParaRPr lang="en-US" sz="2000" b="1" dirty="0" smtClean="0">
              <a:cs typeface="B Nazanin" pitchFamily="2" charset="-78"/>
            </a:endParaRPr>
          </a:p>
          <a:p>
            <a:pPr algn="r" rtl="1"/>
            <a:endParaRPr lang="en-US" sz="2000" b="1" dirty="0">
              <a:cs typeface="B Nazanin"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852" y="285728"/>
            <a:ext cx="7498080" cy="1143000"/>
          </a:xfrm>
        </p:spPr>
        <p:txBody>
          <a:bodyPr>
            <a:normAutofit/>
          </a:bodyPr>
          <a:lstStyle/>
          <a:p>
            <a:pPr algn="ctr" rtl="1"/>
            <a:r>
              <a:rPr lang="fa-IR" sz="3600" b="1" dirty="0" smtClean="0">
                <a:cs typeface="B Nazanin" pitchFamily="2" charset="-78"/>
              </a:rPr>
              <a:t>شاكله‌ها چگونه وارد كار مي شوند؟!</a:t>
            </a:r>
            <a:endParaRPr lang="en-US" sz="3600" dirty="0">
              <a:cs typeface="B Nazanin" pitchFamily="2" charset="-78"/>
            </a:endParaRPr>
          </a:p>
        </p:txBody>
      </p:sp>
      <p:sp>
        <p:nvSpPr>
          <p:cNvPr id="3" name="Content Placeholder 2"/>
          <p:cNvSpPr>
            <a:spLocks noGrp="1"/>
          </p:cNvSpPr>
          <p:nvPr>
            <p:ph idx="1"/>
          </p:nvPr>
        </p:nvSpPr>
        <p:spPr>
          <a:xfrm>
            <a:off x="1435608" y="1714488"/>
            <a:ext cx="7498080" cy="4929222"/>
          </a:xfrm>
        </p:spPr>
        <p:txBody>
          <a:bodyPr>
            <a:normAutofit fontScale="85000" lnSpcReduction="20000"/>
          </a:bodyPr>
          <a:lstStyle/>
          <a:p>
            <a:pPr lvl="0" algn="just" rtl="1">
              <a:lnSpc>
                <a:spcPct val="150000"/>
              </a:lnSpc>
              <a:buClr>
                <a:srgbClr val="851F1F"/>
              </a:buClr>
            </a:pPr>
            <a:r>
              <a:rPr lang="fa-IR" sz="2000" dirty="0" smtClean="0">
                <a:cs typeface="B Nazanin" pitchFamily="2" charset="-78"/>
              </a:rPr>
              <a:t> شاكله ها، پيكره هاي خاصي از حافظه هستند ( نهفته در ضمير) كه حاكي از انگماني مجموعه اي از موجوديت هاي مفهومي با بار مفهومي وي‍ژه مي باشند. </a:t>
            </a:r>
          </a:p>
          <a:p>
            <a:pPr lvl="0" algn="just" rtl="1">
              <a:lnSpc>
                <a:spcPct val="150000"/>
              </a:lnSpc>
              <a:buClr>
                <a:srgbClr val="851F1F"/>
              </a:buClr>
            </a:pPr>
            <a:r>
              <a:rPr lang="fa-IR" sz="2000" dirty="0" smtClean="0">
                <a:cs typeface="B Nazanin" pitchFamily="2" charset="-78"/>
              </a:rPr>
              <a:t>شاكله ها از اين جهت حائز اهميتند كه مي توانند به عنوان مداخله گر در فرآيندهاي استنباطي در ذهن، ايفاي نقش نمايند. پيش انگاري اصلي ما اين است كه با تبادل انرژي ايكه ميان شاكله ها از يكسو و شقوق اطلاعات ورودي از سوي ديگر رخ مي دهد، ذهن اين توانايي را خواهد داشت تا در مقابل اين اطلاعات واكنش در خور نشان دهد ( موجوديت هاي مفهومي ايكه در شرايط كمينه شدن انرژي سرتاسري با شارژ كافي برجا مي مانند، به عنوان نتايج فرآيند استنباطي رخداده تلقي خواهند شد)</a:t>
            </a:r>
          </a:p>
          <a:p>
            <a:pPr lvl="0" algn="just" rtl="1">
              <a:lnSpc>
                <a:spcPct val="150000"/>
              </a:lnSpc>
              <a:buClr>
                <a:srgbClr val="851F1F"/>
              </a:buClr>
            </a:pPr>
            <a:r>
              <a:rPr lang="fa-IR" sz="2000" dirty="0" smtClean="0">
                <a:cs typeface="B Nazanin" pitchFamily="2" charset="-78"/>
              </a:rPr>
              <a:t>بر </a:t>
            </a:r>
            <a:r>
              <a:rPr lang="fa-IR" sz="2000" dirty="0" smtClean="0">
                <a:cs typeface="B Nazanin" pitchFamily="2" charset="-78"/>
              </a:rPr>
              <a:t>پايه اوزان تخصيص داده شده به شاكله ها، فرآيند " استدلال براي ارضاي شاكله ها " فعاّل مي گردد كه نهايتاً دريابد چه </a:t>
            </a:r>
            <a:r>
              <a:rPr lang="fa-IR" sz="2000" dirty="0" smtClean="0">
                <a:cs typeface="B Nazanin" pitchFamily="2" charset="-78"/>
              </a:rPr>
              <a:t>گزاره </a:t>
            </a:r>
            <a:r>
              <a:rPr lang="fa-IR" sz="2000" dirty="0" smtClean="0">
                <a:cs typeface="B Nazanin" pitchFamily="2" charset="-78"/>
              </a:rPr>
              <a:t>هايي به بهترين نحو مي توانند پاسخگوي يك مسئله باشند.</a:t>
            </a:r>
            <a:endParaRPr lang="en-US" sz="2000" dirty="0" smtClean="0">
              <a:cs typeface="B Nazanin" pitchFamily="2" charset="-78"/>
            </a:endParaRPr>
          </a:p>
          <a:p>
            <a:pPr algn="just" rtl="1">
              <a:lnSpc>
                <a:spcPct val="150000"/>
              </a:lnSpc>
              <a:buClr>
                <a:srgbClr val="851F1F"/>
              </a:buClr>
            </a:pPr>
            <a:r>
              <a:rPr lang="fa-IR" sz="2000" dirty="0" smtClean="0">
                <a:cs typeface="B Nazanin" pitchFamily="2" charset="-78"/>
              </a:rPr>
              <a:t>اين شاكله ها مي توانند در طيف گسترده اي از مسائل از قبيل" استدلال عرف "، " فهم / تفسير الگوهاي پيچيده "،" نقد هنري"،"خلق ايده" و "شكل يابي احساس " و خلق اثر هنري داراي كاربرد باشند. </a:t>
            </a:r>
            <a:endParaRPr lang="en-US" sz="2000" dirty="0" smtClean="0">
              <a:cs typeface="B Nazanin" pitchFamily="2" charset="-78"/>
            </a:endParaRPr>
          </a:p>
          <a:p>
            <a:pPr lvl="0" algn="just" rtl="1">
              <a:lnSpc>
                <a:spcPct val="150000"/>
              </a:lnSpc>
              <a:buClr>
                <a:srgbClr val="851F1F"/>
              </a:buClr>
            </a:pPr>
            <a:r>
              <a:rPr lang="fa-IR" sz="2000" dirty="0" smtClean="0">
                <a:cs typeface="B Nazanin" pitchFamily="2" charset="-78"/>
              </a:rPr>
              <a:t>بديهي استكه، بنا به تناسب يك شاكله، ميزان عمق و ميزان دريافتگي تجربي از آن، گزاره‌هاي پاياني( نتايج استدلال، فهم تفسير،...</a:t>
            </a:r>
            <a:r>
              <a:rPr lang="en-US" sz="2000" dirty="0" smtClean="0">
                <a:cs typeface="B Nazanin" pitchFamily="2" charset="-78"/>
              </a:rPr>
              <a:t> </a:t>
            </a:r>
            <a:r>
              <a:rPr lang="fa-IR" sz="2000" dirty="0" smtClean="0">
                <a:cs typeface="B Nazanin" pitchFamily="2" charset="-78"/>
              </a:rPr>
              <a:t>و يا "ايده"،،"احساس"،"اثر خلق شده"، ...) متفاوت خواهد بود. </a:t>
            </a:r>
            <a:endParaRPr lang="en-US" sz="2000" dirty="0" smtClean="0">
              <a:cs typeface="B Nazanin" pitchFamily="2" charset="-78"/>
            </a:endParaRPr>
          </a:p>
          <a:p>
            <a:pPr lvl="0" algn="just" rtl="1"/>
            <a:endParaRPr lang="en-US" sz="2000" dirty="0">
              <a:cs typeface="B Nazanin"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25470"/>
          </a:xfrm>
        </p:spPr>
        <p:txBody>
          <a:bodyPr>
            <a:normAutofit/>
          </a:bodyPr>
          <a:lstStyle/>
          <a:p>
            <a:pPr algn="ctr" rtl="1"/>
            <a:r>
              <a:rPr lang="fa-IR" sz="3000" b="1" dirty="0" smtClean="0">
                <a:cs typeface="B Nazanin" pitchFamily="2" charset="-78"/>
              </a:rPr>
              <a:t>همجوشي اطلاعات معاني</a:t>
            </a:r>
            <a:endParaRPr lang="en-US" sz="3000" dirty="0">
              <a:cs typeface="B Nazanin" pitchFamily="2" charset="-78"/>
            </a:endParaRPr>
          </a:p>
        </p:txBody>
      </p:sp>
      <p:sp>
        <p:nvSpPr>
          <p:cNvPr id="3" name="Content Placeholder 2"/>
          <p:cNvSpPr>
            <a:spLocks noGrp="1"/>
          </p:cNvSpPr>
          <p:nvPr>
            <p:ph idx="1"/>
          </p:nvPr>
        </p:nvSpPr>
        <p:spPr>
          <a:xfrm>
            <a:off x="1435608" y="1447800"/>
            <a:ext cx="7498080" cy="5410200"/>
          </a:xfrm>
        </p:spPr>
        <p:txBody>
          <a:bodyPr>
            <a:normAutofit fontScale="25000" lnSpcReduction="20000"/>
          </a:bodyPr>
          <a:lstStyle/>
          <a:p>
            <a:pPr lvl="0" algn="just" rtl="1">
              <a:lnSpc>
                <a:spcPct val="170000"/>
              </a:lnSpc>
            </a:pPr>
            <a:r>
              <a:rPr lang="fa-IR" sz="7600" dirty="0" smtClean="0">
                <a:cs typeface="B Nazanin" pitchFamily="2" charset="-78"/>
              </a:rPr>
              <a:t>كاركرد اساسي همجوشي ( فوزش . </a:t>
            </a:r>
            <a:r>
              <a:rPr lang="en-US" sz="7600" dirty="0" smtClean="0">
                <a:cs typeface="B Nazanin" pitchFamily="2" charset="-78"/>
              </a:rPr>
              <a:t>Fusion</a:t>
            </a:r>
            <a:r>
              <a:rPr lang="fa-IR" sz="7600" dirty="0" smtClean="0">
                <a:cs typeface="B Nazanin" pitchFamily="2" charset="-78"/>
              </a:rPr>
              <a:t>) اطلاعات معاني، بر هم نهي مولفه هاي اين اطلاعات به گونه ايست كه ماحصل آن از بيشترين ميزان مطلوبيت ( يا برازايي ) براي دريافتگر</a:t>
            </a:r>
            <a:br>
              <a:rPr lang="fa-IR" sz="7600" dirty="0" smtClean="0">
                <a:cs typeface="B Nazanin" pitchFamily="2" charset="-78"/>
              </a:rPr>
            </a:br>
            <a:r>
              <a:rPr lang="fa-IR" sz="7600" dirty="0" smtClean="0">
                <a:cs typeface="B Nazanin" pitchFamily="2" charset="-78"/>
              </a:rPr>
              <a:t>( مشاهده گر بيروني) و يا كمترين ميزان عدم قطعيت ( يا نايقيني ) براي او برخوردار باشد. </a:t>
            </a:r>
            <a:endParaRPr lang="en-US" sz="7600" dirty="0" smtClean="0">
              <a:cs typeface="B Nazanin" pitchFamily="2" charset="-78"/>
            </a:endParaRPr>
          </a:p>
          <a:p>
            <a:pPr lvl="0" algn="just" rtl="1">
              <a:lnSpc>
                <a:spcPct val="170000"/>
              </a:lnSpc>
            </a:pPr>
            <a:r>
              <a:rPr lang="fa-IR" sz="7600" dirty="0" smtClean="0">
                <a:cs typeface="B Nazanin" pitchFamily="2" charset="-78"/>
              </a:rPr>
              <a:t>به اينگونه همجوشي اطلاعات مربوط به مفاهيم مي تواند در شرايط خاص منجر به شكل گيري يا ( پديد آمدن ) يك  " ايده "  و يا يك " احساس " جديد باشد. همجوشي بدين معناست كه ذهن بتواند خواص يك مفهوم را در ميدان مفاهيم ديگر ديده و از اين طريق مفهوم جديدي راكه نمايانگر پيوند ايندوست بيافريند. بديهي استكه عملگرهاي شركت كننده در اين فرآيند عملاً مسئوليت تفسير اين پيوند را نيز عهده دارند.  </a:t>
            </a:r>
            <a:endParaRPr lang="en-US" sz="7600" dirty="0" smtClean="0">
              <a:cs typeface="B Nazanin" pitchFamily="2" charset="-78"/>
            </a:endParaRPr>
          </a:p>
          <a:p>
            <a:pPr algn="just" rtl="1">
              <a:lnSpc>
                <a:spcPct val="170000"/>
              </a:lnSpc>
            </a:pPr>
            <a:r>
              <a:rPr lang="en-US" sz="7600" dirty="0" smtClean="0">
                <a:cs typeface="B Nazanin" pitchFamily="2" charset="-78"/>
              </a:rPr>
              <a:t> </a:t>
            </a:r>
            <a:r>
              <a:rPr lang="fa-IR" sz="7600" dirty="0" smtClean="0">
                <a:cs typeface="B Nazanin" pitchFamily="2" charset="-78"/>
              </a:rPr>
              <a:t>عملگرها</a:t>
            </a:r>
            <a:endParaRPr lang="en-US" sz="7600" dirty="0" smtClean="0">
              <a:cs typeface="B Nazanin" pitchFamily="2" charset="-78"/>
            </a:endParaRPr>
          </a:p>
          <a:p>
            <a:pPr marL="1437894" lvl="3" indent="-514350" algn="just" rtl="1">
              <a:lnSpc>
                <a:spcPct val="120000"/>
              </a:lnSpc>
              <a:buNone/>
            </a:pPr>
            <a:r>
              <a:rPr lang="fa-IR" sz="6400" dirty="0" smtClean="0">
                <a:cs typeface="B Nazanin" pitchFamily="2" charset="-78"/>
              </a:rPr>
              <a:t>أ.      </a:t>
            </a:r>
            <a:r>
              <a:rPr lang="fa-IR" sz="6400" b="1" dirty="0" smtClean="0">
                <a:solidFill>
                  <a:srgbClr val="6B4D01"/>
                </a:solidFill>
                <a:cs typeface="B Nazanin" pitchFamily="2" charset="-78"/>
              </a:rPr>
              <a:t> عملگر استخراجگر ويژگي هاي مشترك ميان ساختارهاي معنادار ورودي</a:t>
            </a:r>
            <a:r>
              <a:rPr lang="fa-IR" sz="6400" b="1" dirty="0" smtClean="0">
                <a:solidFill>
                  <a:schemeClr val="accent2">
                    <a:lumMod val="75000"/>
                  </a:schemeClr>
                </a:solidFill>
                <a:cs typeface="B Nazanin" pitchFamily="2" charset="-78"/>
              </a:rPr>
              <a:t> </a:t>
            </a:r>
            <a:endParaRPr lang="en-US" sz="6400" b="1" dirty="0" smtClean="0">
              <a:solidFill>
                <a:schemeClr val="accent2">
                  <a:lumMod val="75000"/>
                </a:schemeClr>
              </a:solidFill>
              <a:cs typeface="B Nazanin" pitchFamily="2" charset="-78"/>
            </a:endParaRPr>
          </a:p>
          <a:p>
            <a:pPr algn="just" rtl="1">
              <a:lnSpc>
                <a:spcPct val="120000"/>
              </a:lnSpc>
              <a:buNone/>
            </a:pPr>
            <a:r>
              <a:rPr lang="en-US" sz="3000" dirty="0" smtClean="0">
                <a:cs typeface="B Nazanin" pitchFamily="2" charset="-78"/>
              </a:rPr>
              <a:t>		</a:t>
            </a:r>
            <a:r>
              <a:rPr lang="fa-IR" sz="5600" b="1" dirty="0" smtClean="0">
                <a:solidFill>
                  <a:srgbClr val="851F1F"/>
                </a:solidFill>
                <a:cs typeface="B Nazanin" pitchFamily="2" charset="-78"/>
              </a:rPr>
              <a:t>مثال </a:t>
            </a:r>
            <a:r>
              <a:rPr lang="fa-IR" sz="5600" b="1" dirty="0" smtClean="0">
                <a:solidFill>
                  <a:srgbClr val="851F1F"/>
                </a:solidFill>
                <a:cs typeface="B Nazanin" pitchFamily="2" charset="-78"/>
              </a:rPr>
              <a:t>-</a:t>
            </a:r>
            <a:r>
              <a:rPr lang="fa-IR" sz="5600" dirty="0" smtClean="0">
                <a:solidFill>
                  <a:srgbClr val="851F1F"/>
                </a:solidFill>
                <a:cs typeface="B Nazanin" pitchFamily="2" charset="-78"/>
              </a:rPr>
              <a:t> عملگري كه ويژگي</a:t>
            </a:r>
            <a:r>
              <a:rPr lang="en-US" sz="5600" dirty="0" smtClean="0">
                <a:solidFill>
                  <a:srgbClr val="851F1F"/>
                </a:solidFill>
                <a:cs typeface="B Nazanin" pitchFamily="2" charset="-78"/>
              </a:rPr>
              <a:t> </a:t>
            </a:r>
            <a:r>
              <a:rPr lang="fa-IR" sz="5600" dirty="0" smtClean="0">
                <a:solidFill>
                  <a:srgbClr val="851F1F"/>
                </a:solidFill>
                <a:cs typeface="B Nazanin" pitchFamily="2" charset="-78"/>
              </a:rPr>
              <a:t>هاي مشترك ميان" زيست</a:t>
            </a:r>
            <a:r>
              <a:rPr lang="en-US" sz="5600" dirty="0" smtClean="0">
                <a:solidFill>
                  <a:srgbClr val="851F1F"/>
                </a:solidFill>
                <a:cs typeface="B Nazanin" pitchFamily="2" charset="-78"/>
              </a:rPr>
              <a:t> </a:t>
            </a:r>
            <a:r>
              <a:rPr lang="fa-IR" sz="5600" dirty="0" smtClean="0">
                <a:solidFill>
                  <a:srgbClr val="851F1F"/>
                </a:solidFill>
                <a:cs typeface="B Nazanin" pitchFamily="2" charset="-78"/>
              </a:rPr>
              <a:t>شناسي " ، " فيزيك " ، " علم وراثت " و " شيمي " </a:t>
            </a:r>
            <a:r>
              <a:rPr lang="en-US" sz="5600" dirty="0" smtClean="0">
                <a:solidFill>
                  <a:srgbClr val="851F1F"/>
                </a:solidFill>
                <a:cs typeface="B Nazanin" pitchFamily="2" charset="-78"/>
              </a:rPr>
              <a:t>			</a:t>
            </a:r>
            <a:r>
              <a:rPr lang="fa-IR" sz="5600" dirty="0" smtClean="0">
                <a:solidFill>
                  <a:srgbClr val="851F1F"/>
                </a:solidFill>
                <a:cs typeface="B Nazanin" pitchFamily="2" charset="-78"/>
              </a:rPr>
              <a:t>استخراج  كرده و نهايتاً " شناخت محيط پيراموني " را به عنوان خروجي ارائه مي­دهد.  </a:t>
            </a:r>
            <a:endParaRPr lang="en-US" sz="5600" dirty="0" smtClean="0">
              <a:solidFill>
                <a:srgbClr val="851F1F"/>
              </a:solidFill>
              <a:cs typeface="B Nazanin" pitchFamily="2" charset="-78"/>
            </a:endParaRPr>
          </a:p>
          <a:p>
            <a:pPr algn="r" rtl="1"/>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2976" y="571480"/>
            <a:ext cx="7790712" cy="5857916"/>
          </a:xfrm>
        </p:spPr>
        <p:txBody>
          <a:bodyPr>
            <a:normAutofit fontScale="92500" lnSpcReduction="10000"/>
          </a:bodyPr>
          <a:lstStyle/>
          <a:p>
            <a:pPr algn="just" rtl="1">
              <a:lnSpc>
                <a:spcPct val="150000"/>
              </a:lnSpc>
              <a:buNone/>
            </a:pPr>
            <a:r>
              <a:rPr lang="en-US" sz="1600" dirty="0" smtClean="0">
                <a:solidFill>
                  <a:srgbClr val="6B4D01"/>
                </a:solidFill>
                <a:cs typeface="B Nazanin" pitchFamily="2" charset="-78"/>
              </a:rPr>
              <a:t>	</a:t>
            </a:r>
            <a:r>
              <a:rPr lang="fa-IR" sz="2000" dirty="0" smtClean="0">
                <a:solidFill>
                  <a:srgbClr val="6B4D01"/>
                </a:solidFill>
                <a:cs typeface="B Nazanin" pitchFamily="2" charset="-78"/>
              </a:rPr>
              <a:t>ج. </a:t>
            </a:r>
            <a:r>
              <a:rPr lang="en-US" sz="2000" b="1" dirty="0" smtClean="0">
                <a:solidFill>
                  <a:srgbClr val="6B4D01"/>
                </a:solidFill>
                <a:cs typeface="B Nazanin" pitchFamily="2" charset="-78"/>
              </a:rPr>
              <a:t> </a:t>
            </a:r>
            <a:r>
              <a:rPr lang="fa-IR" sz="2000" b="1" dirty="0" smtClean="0">
                <a:solidFill>
                  <a:srgbClr val="6B4D01"/>
                </a:solidFill>
                <a:cs typeface="B Nazanin" pitchFamily="2" charset="-78"/>
              </a:rPr>
              <a:t>عملگر ويژگي بخشي به سناريو(ها)يي كه درآن مجموعهاي از ساختارهاي</a:t>
            </a:r>
          </a:p>
          <a:p>
            <a:pPr algn="just" rtl="1">
              <a:lnSpc>
                <a:spcPct val="150000"/>
              </a:lnSpc>
              <a:buNone/>
            </a:pPr>
            <a:r>
              <a:rPr lang="fa-IR" sz="2000" b="1" dirty="0" smtClean="0">
                <a:solidFill>
                  <a:srgbClr val="6B4D01"/>
                </a:solidFill>
                <a:cs typeface="B Nazanin" pitchFamily="2" charset="-78"/>
              </a:rPr>
              <a:t>          معنادار ورودي صدق مي­كنند. </a:t>
            </a:r>
            <a:endParaRPr lang="en-US" sz="2000" b="1" dirty="0" smtClean="0">
              <a:solidFill>
                <a:srgbClr val="6B4D01"/>
              </a:solidFill>
              <a:cs typeface="B Nazanin" pitchFamily="2" charset="-78"/>
            </a:endParaRPr>
          </a:p>
          <a:p>
            <a:pPr algn="just" rtl="1">
              <a:lnSpc>
                <a:spcPct val="150000"/>
              </a:lnSpc>
              <a:buNone/>
            </a:pPr>
            <a:r>
              <a:rPr lang="en-US" sz="1300" dirty="0" smtClean="0">
                <a:cs typeface="B Nazanin" pitchFamily="2" charset="-78"/>
              </a:rPr>
              <a:t>		</a:t>
            </a:r>
            <a:r>
              <a:rPr lang="fa-IR" sz="1600" b="1" dirty="0" smtClean="0">
                <a:solidFill>
                  <a:srgbClr val="851F1F"/>
                </a:solidFill>
                <a:cs typeface="B Nazanin" pitchFamily="2" charset="-78"/>
              </a:rPr>
              <a:t>مثال -</a:t>
            </a:r>
            <a:r>
              <a:rPr lang="fa-IR" sz="1600" dirty="0" smtClean="0">
                <a:solidFill>
                  <a:srgbClr val="851F1F"/>
                </a:solidFill>
                <a:cs typeface="B Nazanin" pitchFamily="2" charset="-78"/>
              </a:rPr>
              <a:t> عملگري كه سناريوي حاصل از " تحقق بر روي نكات " ، " اهتمام در پاسخ­دهي به سئوالات­" و  </a:t>
            </a:r>
          </a:p>
          <a:p>
            <a:pPr algn="just" rtl="1">
              <a:lnSpc>
                <a:spcPct val="150000"/>
              </a:lnSpc>
              <a:buNone/>
            </a:pPr>
            <a:r>
              <a:rPr lang="fa-IR" sz="1600" dirty="0" smtClean="0">
                <a:solidFill>
                  <a:srgbClr val="851F1F"/>
                </a:solidFill>
                <a:cs typeface="B Nazanin" pitchFamily="2" charset="-78"/>
              </a:rPr>
              <a:t>                           ”  گردآوري واقعيات ” را در قالب " روحيه تحقيق "  جمعبندي مي­كند.</a:t>
            </a:r>
            <a:r>
              <a:rPr lang="en-US" sz="1600" dirty="0" smtClean="0">
                <a:solidFill>
                  <a:srgbClr val="851F1F"/>
                </a:solidFill>
                <a:cs typeface="B Nazanin" pitchFamily="2" charset="-78"/>
              </a:rPr>
              <a:t> </a:t>
            </a:r>
          </a:p>
          <a:p>
            <a:pPr algn="just" rtl="1">
              <a:lnSpc>
                <a:spcPct val="150000"/>
              </a:lnSpc>
              <a:buNone/>
            </a:pPr>
            <a:endParaRPr lang="en-US" sz="1300" dirty="0" smtClean="0">
              <a:cs typeface="B Nazanin" pitchFamily="2" charset="-78"/>
            </a:endParaRPr>
          </a:p>
          <a:p>
            <a:pPr algn="just" rtl="1">
              <a:lnSpc>
                <a:spcPct val="150000"/>
              </a:lnSpc>
              <a:buNone/>
            </a:pPr>
            <a:r>
              <a:rPr lang="en-US" sz="2000" b="1" dirty="0" smtClean="0">
                <a:solidFill>
                  <a:srgbClr val="6B4D01"/>
                </a:solidFill>
                <a:cs typeface="B Nazanin" pitchFamily="2" charset="-78"/>
              </a:rPr>
              <a:t>	</a:t>
            </a:r>
            <a:r>
              <a:rPr lang="fa-IR" sz="2000" b="1" dirty="0" smtClean="0">
                <a:solidFill>
                  <a:srgbClr val="6B4D01"/>
                </a:solidFill>
                <a:cs typeface="B Nazanin" pitchFamily="2" charset="-78"/>
              </a:rPr>
              <a:t>د.  عملگر استخراجگر روابط ميان ساختارهاي معنادار ورودي </a:t>
            </a:r>
            <a:endParaRPr lang="en-US" sz="2000" b="1" dirty="0" smtClean="0">
              <a:solidFill>
                <a:srgbClr val="6B4D01"/>
              </a:solidFill>
              <a:cs typeface="B Nazanin" pitchFamily="2" charset="-78"/>
            </a:endParaRPr>
          </a:p>
          <a:p>
            <a:pPr algn="just" rtl="1">
              <a:lnSpc>
                <a:spcPct val="150000"/>
              </a:lnSpc>
              <a:buNone/>
            </a:pPr>
            <a:r>
              <a:rPr lang="en-US" sz="1300" dirty="0" smtClean="0">
                <a:cs typeface="B Nazanin" pitchFamily="2" charset="-78"/>
              </a:rPr>
              <a:t>		</a:t>
            </a:r>
            <a:r>
              <a:rPr lang="fa-IR" sz="1500" b="1" dirty="0" smtClean="0">
                <a:solidFill>
                  <a:srgbClr val="851F1F"/>
                </a:solidFill>
                <a:cs typeface="B Nazanin" pitchFamily="2" charset="-78"/>
              </a:rPr>
              <a:t>مثال1-</a:t>
            </a:r>
            <a:r>
              <a:rPr lang="fa-IR" sz="1500" dirty="0" smtClean="0">
                <a:solidFill>
                  <a:srgbClr val="851F1F"/>
                </a:solidFill>
                <a:cs typeface="B Nazanin" pitchFamily="2" charset="-78"/>
              </a:rPr>
              <a:t> عملگري كه از " عشق " و " نفرت " به " تغاير " ، " تقابل " يا " تضادّ " به عنوان خروجي</a:t>
            </a:r>
            <a:r>
              <a:rPr lang="en-US" sz="1500" dirty="0" smtClean="0">
                <a:solidFill>
                  <a:srgbClr val="851F1F"/>
                </a:solidFill>
                <a:cs typeface="B Nazanin" pitchFamily="2" charset="-78"/>
              </a:rPr>
              <a:t> </a:t>
            </a:r>
            <a:r>
              <a:rPr lang="fa-IR" sz="1500" dirty="0" smtClean="0">
                <a:solidFill>
                  <a:srgbClr val="851F1F"/>
                </a:solidFill>
                <a:cs typeface="B Nazanin" pitchFamily="2" charset="-78"/>
              </a:rPr>
              <a:t>مي رسد.</a:t>
            </a:r>
            <a:endParaRPr lang="en-US" sz="1500" dirty="0" smtClean="0">
              <a:solidFill>
                <a:srgbClr val="851F1F"/>
              </a:solidFill>
              <a:cs typeface="B Nazanin" pitchFamily="2" charset="-78"/>
            </a:endParaRPr>
          </a:p>
          <a:p>
            <a:pPr algn="just" rtl="1">
              <a:lnSpc>
                <a:spcPct val="150000"/>
              </a:lnSpc>
              <a:buNone/>
            </a:pPr>
            <a:r>
              <a:rPr lang="en-US" sz="1500" dirty="0" smtClean="0">
                <a:solidFill>
                  <a:srgbClr val="851F1F"/>
                </a:solidFill>
                <a:cs typeface="B Nazanin" pitchFamily="2" charset="-78"/>
              </a:rPr>
              <a:t>		</a:t>
            </a:r>
            <a:r>
              <a:rPr lang="fa-IR" sz="1500" b="1" dirty="0" smtClean="0">
                <a:solidFill>
                  <a:srgbClr val="851F1F"/>
                </a:solidFill>
                <a:cs typeface="B Nazanin" pitchFamily="2" charset="-78"/>
              </a:rPr>
              <a:t>مثال2-</a:t>
            </a:r>
            <a:r>
              <a:rPr lang="fa-IR" sz="1500" dirty="0" smtClean="0">
                <a:solidFill>
                  <a:srgbClr val="851F1F"/>
                </a:solidFill>
                <a:cs typeface="B Nazanin" pitchFamily="2" charset="-78"/>
              </a:rPr>
              <a:t> عملگري كه از " بازكردن كتاب " ، " به خواندن مشغول شد " ، " سِير در كتاب " ( از يك فصل  به فصل ديگر )</a:t>
            </a:r>
            <a:br>
              <a:rPr lang="fa-IR" sz="1500" dirty="0" smtClean="0">
                <a:solidFill>
                  <a:srgbClr val="851F1F"/>
                </a:solidFill>
                <a:cs typeface="B Nazanin" pitchFamily="2" charset="-78"/>
              </a:rPr>
            </a:br>
            <a:r>
              <a:rPr lang="fa-IR" sz="1500" dirty="0" smtClean="0">
                <a:solidFill>
                  <a:srgbClr val="851F1F"/>
                </a:solidFill>
                <a:cs typeface="B Nazanin" pitchFamily="2" charset="-78"/>
              </a:rPr>
              <a:t>                         به  " روال  تقدم و تآ</a:t>
            </a:r>
            <a:r>
              <a:rPr lang="ar-SA" sz="1500" dirty="0" smtClean="0">
                <a:solidFill>
                  <a:srgbClr val="851F1F"/>
                </a:solidFill>
                <a:cs typeface="B Nazanin" pitchFamily="2" charset="-78"/>
              </a:rPr>
              <a:t>خ</a:t>
            </a:r>
            <a:r>
              <a:rPr lang="fa-IR" sz="1500" dirty="0" smtClean="0">
                <a:solidFill>
                  <a:srgbClr val="851F1F"/>
                </a:solidFill>
                <a:cs typeface="B Nazanin" pitchFamily="2" charset="-78"/>
              </a:rPr>
              <a:t>ر در مطالعه " به عنوان خروجي مي</a:t>
            </a:r>
            <a:r>
              <a:rPr lang="en-US" sz="1500" dirty="0" smtClean="0">
                <a:solidFill>
                  <a:srgbClr val="851F1F"/>
                </a:solidFill>
                <a:cs typeface="B Nazanin" pitchFamily="2" charset="-78"/>
              </a:rPr>
              <a:t> </a:t>
            </a:r>
            <a:r>
              <a:rPr lang="fa-IR" sz="1500" dirty="0" smtClean="0">
                <a:solidFill>
                  <a:srgbClr val="851F1F"/>
                </a:solidFill>
                <a:cs typeface="B Nazanin" pitchFamily="2" charset="-78"/>
              </a:rPr>
              <a:t>رسد.</a:t>
            </a:r>
            <a:endParaRPr lang="en-US" sz="1500" dirty="0" smtClean="0">
              <a:solidFill>
                <a:srgbClr val="851F1F"/>
              </a:solidFill>
              <a:cs typeface="B Nazanin" pitchFamily="2" charset="-78"/>
            </a:endParaRPr>
          </a:p>
          <a:p>
            <a:pPr algn="just" rtl="1">
              <a:lnSpc>
                <a:spcPct val="150000"/>
              </a:lnSpc>
              <a:buNone/>
            </a:pPr>
            <a:endParaRPr lang="en-US" sz="1300" dirty="0" smtClean="0">
              <a:cs typeface="B Nazanin" pitchFamily="2" charset="-78"/>
            </a:endParaRPr>
          </a:p>
          <a:p>
            <a:pPr algn="just" rtl="1">
              <a:lnSpc>
                <a:spcPct val="150000"/>
              </a:lnSpc>
              <a:buNone/>
            </a:pPr>
            <a:r>
              <a:rPr lang="en-US" sz="1600" b="1" dirty="0" smtClean="0">
                <a:solidFill>
                  <a:srgbClr val="6B4D01"/>
                </a:solidFill>
                <a:cs typeface="B Nazanin" pitchFamily="2" charset="-78"/>
              </a:rPr>
              <a:t>	</a:t>
            </a:r>
            <a:r>
              <a:rPr lang="fa-IR" sz="2000" b="1" dirty="0" smtClean="0">
                <a:solidFill>
                  <a:srgbClr val="6B4D01"/>
                </a:solidFill>
                <a:cs typeface="B Nazanin" pitchFamily="2" charset="-78"/>
              </a:rPr>
              <a:t>ه.  عملگر ويژگي بخشي به يك موضوع يا واقعيت كه طي آن يك ساختار معنادار</a:t>
            </a:r>
          </a:p>
          <a:p>
            <a:pPr algn="just" rtl="1">
              <a:lnSpc>
                <a:spcPct val="150000"/>
              </a:lnSpc>
              <a:buNone/>
            </a:pPr>
            <a:r>
              <a:rPr lang="fa-IR" sz="2000" b="1" dirty="0" smtClean="0">
                <a:solidFill>
                  <a:srgbClr val="6B4D01"/>
                </a:solidFill>
                <a:cs typeface="B Nazanin" pitchFamily="2" charset="-78"/>
              </a:rPr>
              <a:t>          به ساختا معنادار ديگري تعلق مي</a:t>
            </a:r>
            <a:r>
              <a:rPr lang="en-US" sz="2000" b="1" dirty="0" smtClean="0">
                <a:solidFill>
                  <a:srgbClr val="6B4D01"/>
                </a:solidFill>
                <a:cs typeface="B Nazanin" pitchFamily="2" charset="-78"/>
              </a:rPr>
              <a:t> </a:t>
            </a:r>
            <a:r>
              <a:rPr lang="fa-IR" sz="2000" b="1" dirty="0" smtClean="0">
                <a:solidFill>
                  <a:srgbClr val="6B4D01"/>
                </a:solidFill>
                <a:cs typeface="B Nazanin" pitchFamily="2" charset="-78"/>
              </a:rPr>
              <a:t>يابد.   </a:t>
            </a:r>
            <a:endParaRPr lang="en-US" sz="2000" b="1" dirty="0" smtClean="0">
              <a:solidFill>
                <a:srgbClr val="6B4D01"/>
              </a:solidFill>
              <a:cs typeface="B Nazanin" pitchFamily="2" charset="-78"/>
            </a:endParaRPr>
          </a:p>
          <a:p>
            <a:pPr algn="just" rtl="1">
              <a:lnSpc>
                <a:spcPct val="150000"/>
              </a:lnSpc>
              <a:buNone/>
            </a:pPr>
            <a:r>
              <a:rPr lang="en-US" sz="1300" dirty="0" smtClean="0">
                <a:cs typeface="B Nazanin" pitchFamily="2" charset="-78"/>
              </a:rPr>
              <a:t>		</a:t>
            </a:r>
            <a:r>
              <a:rPr lang="fa-IR" sz="1500" b="1" dirty="0" smtClean="0">
                <a:solidFill>
                  <a:srgbClr val="851F1F"/>
                </a:solidFill>
                <a:cs typeface="B Nazanin" pitchFamily="2" charset="-78"/>
              </a:rPr>
              <a:t>مثال1-</a:t>
            </a:r>
            <a:r>
              <a:rPr lang="fa-IR" sz="1500" dirty="0" smtClean="0">
                <a:solidFill>
                  <a:srgbClr val="851F1F"/>
                </a:solidFill>
                <a:cs typeface="B Nazanin" pitchFamily="2" charset="-78"/>
              </a:rPr>
              <a:t> عملگري كه از " خودرو " و " دستگيره "،  " دستگيره خودرو "  را به عنوان خروجي ارائه مي دهد.</a:t>
            </a:r>
            <a:endParaRPr lang="en-US" sz="1500" dirty="0" smtClean="0">
              <a:solidFill>
                <a:srgbClr val="851F1F"/>
              </a:solidFill>
              <a:cs typeface="B Nazanin" pitchFamily="2" charset="-78"/>
            </a:endParaRPr>
          </a:p>
          <a:p>
            <a:pPr algn="just" rtl="1">
              <a:lnSpc>
                <a:spcPct val="150000"/>
              </a:lnSpc>
              <a:buNone/>
            </a:pPr>
            <a:r>
              <a:rPr lang="en-US" sz="1500" dirty="0" smtClean="0">
                <a:solidFill>
                  <a:srgbClr val="851F1F"/>
                </a:solidFill>
                <a:cs typeface="B Nazanin" pitchFamily="2" charset="-78"/>
              </a:rPr>
              <a:t>		</a:t>
            </a:r>
            <a:r>
              <a:rPr lang="fa-IR" sz="1500" b="1" dirty="0" smtClean="0">
                <a:solidFill>
                  <a:srgbClr val="851F1F"/>
                </a:solidFill>
                <a:cs typeface="B Nazanin" pitchFamily="2" charset="-78"/>
              </a:rPr>
              <a:t>مثال2-</a:t>
            </a:r>
            <a:r>
              <a:rPr lang="fa-IR" sz="1500" dirty="0" smtClean="0">
                <a:solidFill>
                  <a:srgbClr val="851F1F"/>
                </a:solidFill>
                <a:cs typeface="B Nazanin" pitchFamily="2" charset="-78"/>
              </a:rPr>
              <a:t> عملگري كه از " گل " و " برگ "، " گلبرگ " را به عنوان خروجي اعلام مي كند.</a:t>
            </a:r>
            <a:endParaRPr lang="en-US" sz="1500" dirty="0" smtClean="0">
              <a:solidFill>
                <a:srgbClr val="851F1F"/>
              </a:solidFill>
              <a:cs typeface="B Nazanin" pitchFamily="2" charset="-78"/>
            </a:endParaRPr>
          </a:p>
          <a:p>
            <a:pPr algn="r" rtl="1">
              <a:buNone/>
            </a:pPr>
            <a:endParaRPr lang="en-US" dirty="0" smtClean="0"/>
          </a:p>
          <a:p>
            <a:pPr algn="r" rtl="1"/>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1538" y="500018"/>
            <a:ext cx="7498080" cy="6143692"/>
          </a:xfrm>
        </p:spPr>
        <p:txBody>
          <a:bodyPr>
            <a:normAutofit fontScale="92500"/>
          </a:bodyPr>
          <a:lstStyle/>
          <a:p>
            <a:pPr algn="r" rtl="1">
              <a:buNone/>
            </a:pPr>
            <a:r>
              <a:rPr lang="fa-IR" b="1" dirty="0" smtClean="0">
                <a:solidFill>
                  <a:schemeClr val="accent3">
                    <a:lumMod val="50000"/>
                  </a:schemeClr>
                </a:solidFill>
                <a:cs typeface="B Nazanin" pitchFamily="2" charset="-78"/>
              </a:rPr>
              <a:t>دو مثال</a:t>
            </a:r>
            <a:endParaRPr lang="en-US" dirty="0" smtClean="0">
              <a:solidFill>
                <a:schemeClr val="accent3">
                  <a:lumMod val="50000"/>
                </a:schemeClr>
              </a:solidFill>
              <a:cs typeface="B Nazanin" pitchFamily="2" charset="-78"/>
            </a:endParaRPr>
          </a:p>
          <a:p>
            <a:pPr algn="r" rtl="1">
              <a:buNone/>
            </a:pPr>
            <a:endParaRPr lang="en-US" dirty="0" smtClean="0">
              <a:cs typeface="B Nazanin" pitchFamily="2" charset="-78"/>
            </a:endParaRPr>
          </a:p>
          <a:p>
            <a:pPr algn="r" rtl="1">
              <a:buNone/>
            </a:pPr>
            <a:r>
              <a:rPr lang="fa-IR" sz="2700" dirty="0" smtClean="0">
                <a:solidFill>
                  <a:srgbClr val="851F1F"/>
                </a:solidFill>
                <a:cs typeface="B Nazanin" pitchFamily="2" charset="-78"/>
              </a:rPr>
              <a:t>سناريوي 1- " طليعه خورشيد از پس جنگل " </a:t>
            </a:r>
            <a:r>
              <a:rPr lang="fa-IR" sz="2700" b="1" dirty="0" smtClean="0">
                <a:solidFill>
                  <a:srgbClr val="851F1F"/>
                </a:solidFill>
                <a:cs typeface="B Nazanin" pitchFamily="2" charset="-78"/>
              </a:rPr>
              <a:t>همراه با</a:t>
            </a:r>
            <a:endParaRPr lang="en-US" sz="2700" dirty="0" smtClean="0">
              <a:solidFill>
                <a:srgbClr val="851F1F"/>
              </a:solidFill>
              <a:cs typeface="B Nazanin" pitchFamily="2" charset="-78"/>
            </a:endParaRPr>
          </a:p>
          <a:p>
            <a:pPr algn="r" rtl="1">
              <a:buNone/>
            </a:pPr>
            <a:r>
              <a:rPr lang="fa-IR" sz="2700" dirty="0" smtClean="0">
                <a:cs typeface="B Nazanin" pitchFamily="2" charset="-78"/>
              </a:rPr>
              <a:t>" كودكي معصوم در لابلاي جنگل لبخند مي زند"  که می تواند تداعیگر</a:t>
            </a:r>
            <a:endParaRPr lang="en-US" sz="2700" dirty="0" smtClean="0">
              <a:cs typeface="B Nazanin" pitchFamily="2" charset="-78"/>
            </a:endParaRPr>
          </a:p>
          <a:p>
            <a:pPr algn="r" rtl="1">
              <a:buNone/>
            </a:pPr>
            <a:r>
              <a:rPr lang="fa-IR" sz="2700" dirty="0" smtClean="0">
                <a:cs typeface="B Nazanin" pitchFamily="2" charset="-78"/>
              </a:rPr>
              <a:t> " حضور اميد "       و  /  يا </a:t>
            </a:r>
            <a:endParaRPr lang="en-US" sz="2700" dirty="0" smtClean="0">
              <a:cs typeface="B Nazanin" pitchFamily="2" charset="-78"/>
            </a:endParaRPr>
          </a:p>
          <a:p>
            <a:pPr algn="r" rtl="1">
              <a:buNone/>
            </a:pPr>
            <a:r>
              <a:rPr lang="fa-IR" sz="2700" dirty="0" smtClean="0">
                <a:cs typeface="B Nazanin" pitchFamily="2" charset="-78"/>
              </a:rPr>
              <a:t>" لبخند  اميد "       و  /  يا </a:t>
            </a:r>
            <a:endParaRPr lang="en-US" sz="2700" dirty="0" smtClean="0">
              <a:cs typeface="B Nazanin" pitchFamily="2" charset="-78"/>
            </a:endParaRPr>
          </a:p>
          <a:p>
            <a:pPr algn="r" rtl="1">
              <a:buNone/>
            </a:pPr>
            <a:r>
              <a:rPr lang="fa-IR" sz="2700" dirty="0" smtClean="0">
                <a:cs typeface="B Nazanin" pitchFamily="2" charset="-78"/>
              </a:rPr>
              <a:t>" لبخند خورشيد "   و  /  يا  . . . باشد.</a:t>
            </a:r>
            <a:endParaRPr lang="en-US" sz="2700" dirty="0" smtClean="0">
              <a:cs typeface="B Nazanin" pitchFamily="2" charset="-78"/>
            </a:endParaRPr>
          </a:p>
          <a:p>
            <a:pPr algn="r" rtl="1">
              <a:buNone/>
            </a:pPr>
            <a:r>
              <a:rPr lang="fa-IR" dirty="0" smtClean="0">
                <a:cs typeface="B Nazanin" pitchFamily="2" charset="-78"/>
              </a:rPr>
              <a:t>    </a:t>
            </a:r>
            <a:endParaRPr lang="en-US" dirty="0" smtClean="0">
              <a:cs typeface="B Nazanin" pitchFamily="2" charset="-78"/>
            </a:endParaRPr>
          </a:p>
          <a:p>
            <a:pPr algn="r" rtl="1">
              <a:buNone/>
            </a:pPr>
            <a:r>
              <a:rPr lang="fa-IR" sz="2700" dirty="0" smtClean="0">
                <a:solidFill>
                  <a:srgbClr val="851F1F"/>
                </a:solidFill>
                <a:cs typeface="B Nazanin" pitchFamily="2" charset="-78"/>
              </a:rPr>
              <a:t>سناريوي 2- " گلبرگ هاي معطر در لابلاي كتاب شعر " </a:t>
            </a:r>
            <a:r>
              <a:rPr lang="fa-IR" sz="2700" b="1" dirty="0" smtClean="0">
                <a:solidFill>
                  <a:srgbClr val="851F1F"/>
                </a:solidFill>
                <a:cs typeface="B Nazanin" pitchFamily="2" charset="-78"/>
              </a:rPr>
              <a:t>همراه با</a:t>
            </a:r>
            <a:endParaRPr lang="en-US" sz="2700" dirty="0" smtClean="0">
              <a:solidFill>
                <a:srgbClr val="851F1F"/>
              </a:solidFill>
              <a:cs typeface="B Nazanin" pitchFamily="2" charset="-78"/>
            </a:endParaRPr>
          </a:p>
          <a:p>
            <a:pPr algn="r" rtl="1">
              <a:buNone/>
            </a:pPr>
            <a:r>
              <a:rPr lang="fa-IR" sz="2200" dirty="0" smtClean="0">
                <a:cs typeface="B Nazanin" pitchFamily="2" charset="-78"/>
              </a:rPr>
              <a:t>" بر ورق كتاب اشعاري نوشته شده درخصوص انسان در پي معنا "  که می تواند تداعیگر</a:t>
            </a:r>
            <a:endParaRPr lang="en-US" sz="2200" dirty="0" smtClean="0">
              <a:cs typeface="B Nazanin" pitchFamily="2" charset="-78"/>
            </a:endParaRPr>
          </a:p>
          <a:p>
            <a:pPr algn="r" rtl="1">
              <a:buNone/>
            </a:pPr>
            <a:r>
              <a:rPr lang="fa-IR" sz="2400" dirty="0" smtClean="0">
                <a:cs typeface="B Nazanin" pitchFamily="2" charset="-78"/>
              </a:rPr>
              <a:t> " عطر پر شكوه  معنا "   </a:t>
            </a:r>
            <a:r>
              <a:rPr lang="en-US" sz="2400" dirty="0" smtClean="0">
                <a:cs typeface="B Nazanin" pitchFamily="2" charset="-78"/>
              </a:rPr>
              <a:t>    </a:t>
            </a:r>
            <a:r>
              <a:rPr lang="fa-IR" sz="2400" dirty="0" smtClean="0">
                <a:cs typeface="B Nazanin" pitchFamily="2" charset="-78"/>
              </a:rPr>
              <a:t> و  /  يا </a:t>
            </a:r>
            <a:endParaRPr lang="en-US" sz="2400" dirty="0" smtClean="0">
              <a:cs typeface="B Nazanin" pitchFamily="2" charset="-78"/>
            </a:endParaRPr>
          </a:p>
          <a:p>
            <a:pPr algn="r" rtl="1">
              <a:buNone/>
            </a:pPr>
            <a:r>
              <a:rPr lang="fa-IR" sz="2400" dirty="0" smtClean="0">
                <a:cs typeface="B Nazanin" pitchFamily="2" charset="-78"/>
              </a:rPr>
              <a:t> " عطر جستجو از پي معنا "   و  /  يا </a:t>
            </a:r>
            <a:endParaRPr lang="en-US" sz="2400" dirty="0" smtClean="0">
              <a:cs typeface="B Nazanin" pitchFamily="2" charset="-78"/>
            </a:endParaRPr>
          </a:p>
          <a:p>
            <a:pPr algn="r" rtl="1">
              <a:buNone/>
            </a:pPr>
            <a:r>
              <a:rPr lang="fa-IR" sz="2400" dirty="0" smtClean="0">
                <a:cs typeface="B Nazanin" pitchFamily="2" charset="-78"/>
              </a:rPr>
              <a:t>" گلزار معنا در زندگي "  </a:t>
            </a:r>
            <a:r>
              <a:rPr lang="en-US" sz="2400" dirty="0" smtClean="0">
                <a:cs typeface="B Nazanin" pitchFamily="2" charset="-78"/>
              </a:rPr>
              <a:t>     </a:t>
            </a:r>
            <a:r>
              <a:rPr lang="fa-IR" sz="2400" dirty="0" smtClean="0">
                <a:cs typeface="B Nazanin" pitchFamily="2" charset="-78"/>
              </a:rPr>
              <a:t> و  /  يا  . . .  باشد.</a:t>
            </a:r>
            <a:endParaRPr lang="en-US" sz="2400" dirty="0" smtClean="0">
              <a:cs typeface="B Nazanin" pitchFamily="2" charset="-78"/>
            </a:endParaRPr>
          </a:p>
          <a:p>
            <a:pPr algn="r" rtl="1"/>
            <a:endParaRPr lang="en-US" dirty="0"/>
          </a:p>
        </p:txBody>
      </p:sp>
      <p:grpSp>
        <p:nvGrpSpPr>
          <p:cNvPr id="8" name="Group 7"/>
          <p:cNvGrpSpPr/>
          <p:nvPr/>
        </p:nvGrpSpPr>
        <p:grpSpPr>
          <a:xfrm>
            <a:off x="1340944" y="2780928"/>
            <a:ext cx="3015032" cy="744142"/>
            <a:chOff x="1340944" y="2780928"/>
            <a:chExt cx="3015032" cy="744142"/>
          </a:xfrm>
        </p:grpSpPr>
        <p:sp>
          <p:nvSpPr>
            <p:cNvPr id="4" name="Horizontal Scroll 3"/>
            <p:cNvSpPr/>
            <p:nvPr/>
          </p:nvSpPr>
          <p:spPr>
            <a:xfrm>
              <a:off x="1763688" y="2780928"/>
              <a:ext cx="2592288" cy="720080"/>
            </a:xfrm>
            <a:prstGeom prst="horizontalScroll">
              <a:avLst/>
            </a:prstGeom>
            <a:solidFill>
              <a:schemeClr val="accent2">
                <a:lumMod val="20000"/>
                <a:lumOff val="80000"/>
              </a:schemeClr>
            </a:solidFill>
            <a:ln>
              <a:solidFill>
                <a:srgbClr val="851F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fa-IR" dirty="0" smtClean="0">
                <a:solidFill>
                  <a:schemeClr val="tx1"/>
                </a:solidFill>
                <a:cs typeface="B Nazanin" pitchFamily="2" charset="-78"/>
              </a:endParaRPr>
            </a:p>
            <a:p>
              <a:pPr algn="r" rtl="1"/>
              <a:r>
                <a:rPr lang="fa-IR" dirty="0" smtClean="0">
                  <a:solidFill>
                    <a:schemeClr val="tx1"/>
                  </a:solidFill>
                  <a:cs typeface="B Nazanin" pitchFamily="2" charset="-78"/>
                </a:rPr>
                <a:t>نور از پس سياهي</a:t>
              </a:r>
              <a:r>
                <a:rPr lang="en-US" dirty="0" smtClean="0">
                  <a:solidFill>
                    <a:schemeClr val="tx1"/>
                  </a:solidFill>
                  <a:cs typeface="B Nazanin" pitchFamily="2" charset="-78"/>
                </a:rPr>
                <a:t>   </a:t>
              </a:r>
              <a:r>
                <a:rPr lang="fa-IR" dirty="0" smtClean="0">
                  <a:solidFill>
                    <a:schemeClr val="tx1"/>
                  </a:solidFill>
                  <a:cs typeface="B Nazanin" pitchFamily="2" charset="-78"/>
                </a:rPr>
                <a:t> </a:t>
              </a:r>
              <a:r>
                <a:rPr lang="fa-IR" dirty="0" smtClean="0">
                  <a:solidFill>
                    <a:schemeClr val="tx1"/>
                  </a:solidFill>
                  <a:cs typeface="B Nazanin" pitchFamily="2" charset="-78"/>
                </a:rPr>
                <a:t>   اميد</a:t>
              </a:r>
              <a:r>
                <a:rPr lang="en-US" dirty="0" smtClean="0">
                  <a:solidFill>
                    <a:schemeClr val="tx1"/>
                  </a:solidFill>
                  <a:cs typeface="B Nazanin" pitchFamily="2" charset="-78"/>
                </a:rPr>
                <a:t>      </a:t>
              </a:r>
              <a:endParaRPr lang="en-US" dirty="0">
                <a:solidFill>
                  <a:schemeClr val="tx1"/>
                </a:solidFill>
                <a:cs typeface="B Nazanin" pitchFamily="2" charset="-78"/>
              </a:endParaRPr>
            </a:p>
          </p:txBody>
        </p:sp>
        <p:cxnSp>
          <p:nvCxnSpPr>
            <p:cNvPr id="6" name="Straight Arrow Connector 5"/>
            <p:cNvCxnSpPr/>
            <p:nvPr/>
          </p:nvCxnSpPr>
          <p:spPr>
            <a:xfrm flipH="1">
              <a:off x="2699792" y="3179800"/>
              <a:ext cx="216024" cy="0"/>
            </a:xfrm>
            <a:prstGeom prst="straightConnector1">
              <a:avLst/>
            </a:prstGeom>
            <a:ln>
              <a:solidFill>
                <a:srgbClr val="851F1F"/>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rot="16200000">
              <a:off x="1165570" y="2980364"/>
              <a:ext cx="720080" cy="369332"/>
            </a:xfrm>
            <a:prstGeom prst="rect">
              <a:avLst/>
            </a:prstGeom>
            <a:noFill/>
          </p:spPr>
          <p:txBody>
            <a:bodyPr wrap="square" rtlCol="0">
              <a:spAutoFit/>
            </a:bodyPr>
            <a:lstStyle/>
            <a:p>
              <a:pPr algn="ctr"/>
              <a:r>
                <a:rPr lang="fa-IR" dirty="0" smtClean="0">
                  <a:cs typeface="B Nazanin" pitchFamily="2" charset="-78"/>
                </a:rPr>
                <a:t>شاكله</a:t>
              </a:r>
              <a:endParaRPr lang="en-US" dirty="0">
                <a:cs typeface="B Nazanin" pitchFamily="2" charset="-78"/>
              </a:endParaRPr>
            </a:p>
          </p:txBody>
        </p:sp>
      </p:grpSp>
      <p:grpSp>
        <p:nvGrpSpPr>
          <p:cNvPr id="9" name="Group 8"/>
          <p:cNvGrpSpPr/>
          <p:nvPr/>
        </p:nvGrpSpPr>
        <p:grpSpPr>
          <a:xfrm>
            <a:off x="1043609" y="5301208"/>
            <a:ext cx="3456383" cy="720080"/>
            <a:chOff x="1340945" y="2492896"/>
            <a:chExt cx="2952327" cy="720080"/>
          </a:xfrm>
        </p:grpSpPr>
        <p:sp>
          <p:nvSpPr>
            <p:cNvPr id="10" name="Horizontal Scroll 9"/>
            <p:cNvSpPr/>
            <p:nvPr/>
          </p:nvSpPr>
          <p:spPr>
            <a:xfrm>
              <a:off x="1700984" y="2492896"/>
              <a:ext cx="2592288" cy="720080"/>
            </a:xfrm>
            <a:prstGeom prst="horizontalScroll">
              <a:avLst/>
            </a:prstGeom>
            <a:solidFill>
              <a:schemeClr val="accent2">
                <a:lumMod val="20000"/>
                <a:lumOff val="80000"/>
              </a:schemeClr>
            </a:solidFill>
            <a:ln>
              <a:solidFill>
                <a:srgbClr val="851F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fa-IR" dirty="0" smtClean="0">
                <a:solidFill>
                  <a:schemeClr val="tx1"/>
                </a:solidFill>
                <a:cs typeface="B Nazanin" pitchFamily="2" charset="-78"/>
              </a:endParaRPr>
            </a:p>
            <a:p>
              <a:pPr algn="r" rtl="1"/>
              <a:r>
                <a:rPr lang="fa-IR" dirty="0" smtClean="0">
                  <a:solidFill>
                    <a:schemeClr val="tx1"/>
                  </a:solidFill>
                  <a:cs typeface="B Nazanin" pitchFamily="2" charset="-78"/>
                </a:rPr>
                <a:t>انسان در پي چيزي     والايي آن چيز</a:t>
              </a:r>
              <a:r>
                <a:rPr lang="en-US" dirty="0" smtClean="0">
                  <a:solidFill>
                    <a:schemeClr val="tx1"/>
                  </a:solidFill>
                  <a:cs typeface="B Nazanin" pitchFamily="2" charset="-78"/>
                </a:rPr>
                <a:t>      </a:t>
              </a:r>
              <a:endParaRPr lang="en-US" dirty="0">
                <a:solidFill>
                  <a:schemeClr val="tx1"/>
                </a:solidFill>
                <a:cs typeface="B Nazanin" pitchFamily="2" charset="-78"/>
              </a:endParaRPr>
            </a:p>
          </p:txBody>
        </p:sp>
        <p:cxnSp>
          <p:nvCxnSpPr>
            <p:cNvPr id="11" name="Straight Arrow Connector 10"/>
            <p:cNvCxnSpPr/>
            <p:nvPr/>
          </p:nvCxnSpPr>
          <p:spPr>
            <a:xfrm flipH="1">
              <a:off x="2817108" y="2924944"/>
              <a:ext cx="216024" cy="0"/>
            </a:xfrm>
            <a:prstGeom prst="straightConnector1">
              <a:avLst/>
            </a:prstGeom>
            <a:ln>
              <a:solidFill>
                <a:srgbClr val="851F1F"/>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rot="16200000">
              <a:off x="1165571" y="2668270"/>
              <a:ext cx="720080" cy="369332"/>
            </a:xfrm>
            <a:prstGeom prst="rect">
              <a:avLst/>
            </a:prstGeom>
            <a:noFill/>
          </p:spPr>
          <p:txBody>
            <a:bodyPr wrap="square" rtlCol="0">
              <a:spAutoFit/>
            </a:bodyPr>
            <a:lstStyle/>
            <a:p>
              <a:pPr algn="ctr"/>
              <a:r>
                <a:rPr lang="fa-IR" dirty="0" smtClean="0">
                  <a:cs typeface="B Nazanin" pitchFamily="2" charset="-78"/>
                </a:rPr>
                <a:t>شاكله</a:t>
              </a:r>
              <a:endParaRPr lang="en-US" dirty="0">
                <a:cs typeface="B Nazanin" pitchFamily="2" charset="-78"/>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54032"/>
          </a:xfrm>
        </p:spPr>
        <p:txBody>
          <a:bodyPr>
            <a:normAutofit/>
          </a:bodyPr>
          <a:lstStyle/>
          <a:p>
            <a:pPr algn="ctr" rtl="1"/>
            <a:r>
              <a:rPr lang="fa-IR" sz="3000" b="1" dirty="0" smtClean="0">
                <a:cs typeface="B Nazanin" pitchFamily="2" charset="-78"/>
              </a:rPr>
              <a:t>نمونه اي از تفسير شعر ( عرفاني )</a:t>
            </a:r>
            <a:endParaRPr lang="en-US" sz="3000" dirty="0">
              <a:cs typeface="B Nazanin" pitchFamily="2" charset="-78"/>
            </a:endParaRPr>
          </a:p>
        </p:txBody>
      </p:sp>
      <p:sp>
        <p:nvSpPr>
          <p:cNvPr id="3" name="Content Placeholder 2"/>
          <p:cNvSpPr>
            <a:spLocks noGrp="1"/>
          </p:cNvSpPr>
          <p:nvPr>
            <p:ph idx="1"/>
          </p:nvPr>
        </p:nvSpPr>
        <p:spPr>
          <a:xfrm>
            <a:off x="1435608" y="1447800"/>
            <a:ext cx="7498080" cy="5053034"/>
          </a:xfrm>
        </p:spPr>
        <p:txBody>
          <a:bodyPr>
            <a:normAutofit lnSpcReduction="10000"/>
          </a:bodyPr>
          <a:lstStyle/>
          <a:p>
            <a:pPr algn="r" rtl="1"/>
            <a:r>
              <a:rPr lang="fa-IR" sz="2600" b="1" dirty="0" smtClean="0">
                <a:solidFill>
                  <a:srgbClr val="6B4D01"/>
                </a:solidFill>
                <a:cs typeface="B Nazanin" pitchFamily="2" charset="-78"/>
              </a:rPr>
              <a:t>شعر</a:t>
            </a:r>
            <a:r>
              <a:rPr lang="fa-IR" sz="2600" dirty="0" smtClean="0">
                <a:solidFill>
                  <a:srgbClr val="6B4D01"/>
                </a:solidFill>
                <a:cs typeface="B Nazanin" pitchFamily="2" charset="-78"/>
              </a:rPr>
              <a:t>:  </a:t>
            </a:r>
            <a:r>
              <a:rPr lang="en-US" sz="2000" dirty="0" smtClean="0">
                <a:solidFill>
                  <a:srgbClr val="6B4D01"/>
                </a:solidFill>
                <a:cs typeface="B Nazanin" pitchFamily="2" charset="-78"/>
              </a:rPr>
              <a:t>	</a:t>
            </a:r>
            <a:r>
              <a:rPr lang="fa-IR" sz="2000" dirty="0" smtClean="0">
                <a:solidFill>
                  <a:srgbClr val="6B4D01"/>
                </a:solidFill>
                <a:cs typeface="B Nazanin" pitchFamily="2" charset="-78"/>
              </a:rPr>
              <a:t>اي مرغ بگو زبان مرغان</a:t>
            </a:r>
            <a:endParaRPr lang="en-US" sz="2000" dirty="0" smtClean="0">
              <a:solidFill>
                <a:srgbClr val="6B4D01"/>
              </a:solidFill>
              <a:cs typeface="B Nazanin" pitchFamily="2" charset="-78"/>
            </a:endParaRPr>
          </a:p>
          <a:p>
            <a:pPr algn="r" rtl="1">
              <a:buNone/>
            </a:pPr>
            <a:r>
              <a:rPr lang="en-US" sz="2000" dirty="0" smtClean="0">
                <a:solidFill>
                  <a:srgbClr val="6B4D01"/>
                </a:solidFill>
                <a:cs typeface="B Nazanin" pitchFamily="2" charset="-78"/>
              </a:rPr>
              <a:t>			</a:t>
            </a:r>
            <a:r>
              <a:rPr lang="fa-IR" sz="2000" dirty="0" smtClean="0">
                <a:solidFill>
                  <a:srgbClr val="6B4D01"/>
                </a:solidFill>
                <a:cs typeface="B Nazanin" pitchFamily="2" charset="-78"/>
              </a:rPr>
              <a:t>من دانم رمز تو شنيدن</a:t>
            </a:r>
            <a:endParaRPr lang="en-US" sz="2000" dirty="0" smtClean="0">
              <a:solidFill>
                <a:srgbClr val="6B4D01"/>
              </a:solidFill>
              <a:cs typeface="B Nazanin" pitchFamily="2" charset="-78"/>
            </a:endParaRPr>
          </a:p>
          <a:p>
            <a:pPr algn="r" rtl="1">
              <a:buNone/>
            </a:pPr>
            <a:endParaRPr lang="en-US" sz="2000" dirty="0" smtClean="0">
              <a:cs typeface="B Nazanin" pitchFamily="2" charset="-78"/>
            </a:endParaRPr>
          </a:p>
          <a:p>
            <a:pPr algn="r" rtl="1">
              <a:buNone/>
            </a:pPr>
            <a:endParaRPr lang="en-US" sz="2000" dirty="0" smtClean="0">
              <a:cs typeface="B Nazanin" pitchFamily="2" charset="-78"/>
            </a:endParaRPr>
          </a:p>
          <a:p>
            <a:pPr algn="r" rtl="1">
              <a:buNone/>
            </a:pPr>
            <a:endParaRPr lang="en-US" sz="2000" dirty="0" smtClean="0">
              <a:cs typeface="B Nazanin" pitchFamily="2" charset="-78"/>
            </a:endParaRPr>
          </a:p>
          <a:p>
            <a:pPr algn="r" rtl="1">
              <a:buNone/>
            </a:pPr>
            <a:endParaRPr lang="en-US" sz="2000" dirty="0" smtClean="0">
              <a:cs typeface="B Nazanin" pitchFamily="2" charset="-78"/>
            </a:endParaRPr>
          </a:p>
          <a:p>
            <a:pPr algn="r" rtl="1">
              <a:buNone/>
            </a:pPr>
            <a:endParaRPr lang="en-US" sz="2000" dirty="0" smtClean="0">
              <a:cs typeface="B Nazanin" pitchFamily="2" charset="-78"/>
            </a:endParaRPr>
          </a:p>
          <a:p>
            <a:pPr algn="r" rtl="1">
              <a:buNone/>
            </a:pPr>
            <a:endParaRPr lang="en-US" sz="2000" dirty="0" smtClean="0">
              <a:cs typeface="B Nazanin" pitchFamily="2" charset="-78"/>
            </a:endParaRPr>
          </a:p>
          <a:p>
            <a:pPr algn="r" rtl="1">
              <a:buNone/>
            </a:pPr>
            <a:endParaRPr lang="en-US" sz="2000" dirty="0" smtClean="0">
              <a:cs typeface="B Nazanin" pitchFamily="2" charset="-78"/>
            </a:endParaRPr>
          </a:p>
          <a:p>
            <a:pPr algn="r" rtl="1">
              <a:buNone/>
            </a:pPr>
            <a:endParaRPr lang="en-US" sz="2000" dirty="0" smtClean="0">
              <a:cs typeface="B Nazanin" pitchFamily="2" charset="-78"/>
            </a:endParaRPr>
          </a:p>
          <a:p>
            <a:pPr algn="r" rtl="1">
              <a:buNone/>
            </a:pPr>
            <a:endParaRPr lang="en-US" sz="2000" dirty="0" smtClean="0">
              <a:cs typeface="B Nazanin" pitchFamily="2" charset="-78"/>
            </a:endParaRPr>
          </a:p>
          <a:p>
            <a:pPr algn="r" rtl="1">
              <a:buNone/>
            </a:pPr>
            <a:endParaRPr lang="en-US" sz="2000" dirty="0" smtClean="0">
              <a:cs typeface="B Nazanin" pitchFamily="2" charset="-78"/>
            </a:endParaRPr>
          </a:p>
          <a:p>
            <a:pPr algn="r" rtl="1">
              <a:buNone/>
            </a:pPr>
            <a:endParaRPr lang="en-US" sz="2000" dirty="0" smtClean="0">
              <a:cs typeface="B Nazanin" pitchFamily="2" charset="-78"/>
            </a:endParaRPr>
          </a:p>
          <a:p>
            <a:pPr algn="r" rtl="1">
              <a:buNone/>
            </a:pPr>
            <a:r>
              <a:rPr lang="en-US" sz="2000" dirty="0" smtClean="0">
                <a:cs typeface="B Nazanin" pitchFamily="2" charset="-78"/>
              </a:rPr>
              <a:t>                                                   </a:t>
            </a:r>
            <a:r>
              <a:rPr lang="fa-IR" sz="2000" dirty="0" smtClean="0">
                <a:cs typeface="B Nazanin" pitchFamily="2" charset="-78"/>
              </a:rPr>
              <a:t> ( فضاي فوزش )</a:t>
            </a:r>
            <a:endParaRPr lang="en-US" sz="2000" dirty="0">
              <a:cs typeface="B Nazanin" pitchFamily="2" charset="-78"/>
            </a:endParaRPr>
          </a:p>
        </p:txBody>
      </p:sp>
      <p:grpSp>
        <p:nvGrpSpPr>
          <p:cNvPr id="1031" name="Group 7"/>
          <p:cNvGrpSpPr>
            <a:grpSpLocks/>
          </p:cNvGrpSpPr>
          <p:nvPr/>
        </p:nvGrpSpPr>
        <p:grpSpPr bwMode="auto">
          <a:xfrm>
            <a:off x="1928794" y="2428868"/>
            <a:ext cx="5072098" cy="4143404"/>
            <a:chOff x="2431" y="3700"/>
            <a:chExt cx="6635" cy="5692"/>
          </a:xfrm>
        </p:grpSpPr>
        <p:grpSp>
          <p:nvGrpSpPr>
            <p:cNvPr id="1032" name="Group 8"/>
            <p:cNvGrpSpPr>
              <a:grpSpLocks/>
            </p:cNvGrpSpPr>
            <p:nvPr/>
          </p:nvGrpSpPr>
          <p:grpSpPr bwMode="auto">
            <a:xfrm>
              <a:off x="3172" y="3700"/>
              <a:ext cx="4811" cy="1744"/>
              <a:chOff x="3172" y="3700"/>
              <a:chExt cx="4811" cy="1744"/>
            </a:xfrm>
          </p:grpSpPr>
          <p:sp>
            <p:nvSpPr>
              <p:cNvPr id="1033" name="AutoShape 9"/>
              <p:cNvSpPr>
                <a:spLocks noChangeArrowheads="1"/>
              </p:cNvSpPr>
              <p:nvPr/>
            </p:nvSpPr>
            <p:spPr bwMode="auto">
              <a:xfrm>
                <a:off x="3172" y="3726"/>
                <a:ext cx="1941" cy="1375"/>
              </a:xfrm>
              <a:prstGeom prst="flowChartConnector">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   </a:t>
                </a:r>
                <a:r>
                  <a:rPr kumimoji="0" lang="ar-SA"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پافشاري بر</a:t>
                </a:r>
                <a:endParaRPr kumimoji="0" lang="en-US" sz="1400" b="0" i="0" u="none" strike="noStrike" cap="none" normalizeH="0" baseline="0" dirty="0" smtClean="0">
                  <a:ln>
                    <a:noFill/>
                  </a:ln>
                  <a:solidFill>
                    <a:schemeClr val="tx2"/>
                  </a:solidFill>
                  <a:effectLst/>
                  <a:latin typeface="Arial" pitchFamily="34" charset="0"/>
                  <a:cs typeface="B Nazanin" pitchFamily="2" charset="-78"/>
                </a:endParaRPr>
              </a:p>
            </p:txBody>
          </p:sp>
          <p:sp>
            <p:nvSpPr>
              <p:cNvPr id="1034" name="AutoShape 10"/>
              <p:cNvSpPr>
                <a:spLocks noChangeArrowheads="1"/>
              </p:cNvSpPr>
              <p:nvPr/>
            </p:nvSpPr>
            <p:spPr bwMode="auto">
              <a:xfrm>
                <a:off x="3389" y="4416"/>
                <a:ext cx="1589" cy="1028"/>
              </a:xfrm>
              <a:prstGeom prst="flowChartConnector">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چيزي</a:t>
                </a:r>
                <a:endParaRPr kumimoji="0" lang="en-US"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a:t>
                </a:r>
                <a:r>
                  <a:rPr kumimoji="0" lang="ar-SA"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غريب</a:t>
                </a:r>
                <a:r>
                  <a:rPr kumimoji="0" lang="en-US"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a:t>
                </a:r>
                <a:endParaRPr kumimoji="0" lang="en-US" sz="1400" b="0" i="0" u="none" strike="noStrike" cap="none" normalizeH="0" baseline="0" dirty="0" smtClean="0">
                  <a:ln>
                    <a:noFill/>
                  </a:ln>
                  <a:solidFill>
                    <a:schemeClr val="tx2"/>
                  </a:solidFill>
                  <a:effectLst/>
                  <a:latin typeface="Arial" pitchFamily="34" charset="0"/>
                  <a:cs typeface="B Nazanin" pitchFamily="2" charset="-78"/>
                </a:endParaRPr>
              </a:p>
            </p:txBody>
          </p:sp>
          <p:sp>
            <p:nvSpPr>
              <p:cNvPr id="1035" name="AutoShape 11"/>
              <p:cNvSpPr>
                <a:spLocks noChangeArrowheads="1"/>
              </p:cNvSpPr>
              <p:nvPr/>
            </p:nvSpPr>
            <p:spPr bwMode="auto">
              <a:xfrm>
                <a:off x="6133" y="3700"/>
                <a:ext cx="1850" cy="1375"/>
              </a:xfrm>
              <a:prstGeom prst="flowChartConnector">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   </a:t>
                </a:r>
                <a:r>
                  <a:rPr kumimoji="0" lang="ar-SA"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پافشاري بر</a:t>
                </a:r>
                <a:endParaRPr kumimoji="0" lang="en-US" sz="1400" b="0" i="0" u="none" strike="noStrike" cap="none" normalizeH="0" baseline="0" dirty="0" smtClean="0">
                  <a:ln>
                    <a:noFill/>
                  </a:ln>
                  <a:solidFill>
                    <a:schemeClr val="tx2"/>
                  </a:solidFill>
                  <a:effectLst/>
                  <a:latin typeface="Arial" pitchFamily="34" charset="0"/>
                  <a:cs typeface="B Nazanin" pitchFamily="2" charset="-78"/>
                </a:endParaRPr>
              </a:p>
            </p:txBody>
          </p:sp>
          <p:sp>
            <p:nvSpPr>
              <p:cNvPr id="1036" name="AutoShape 12"/>
              <p:cNvSpPr>
                <a:spLocks noChangeArrowheads="1"/>
              </p:cNvSpPr>
              <p:nvPr/>
            </p:nvSpPr>
            <p:spPr bwMode="auto">
              <a:xfrm>
                <a:off x="6311" y="4390"/>
                <a:ext cx="1525" cy="1043"/>
              </a:xfrm>
              <a:prstGeom prst="flowChartConnector">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چيزي</a:t>
                </a:r>
                <a:endParaRPr kumimoji="0" lang="en-US"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a:t>
                </a:r>
                <a:r>
                  <a:rPr kumimoji="0" lang="ar-SA"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غريب</a:t>
                </a:r>
                <a:r>
                  <a:rPr kumimoji="0" lang="en-US" sz="1400" b="1" i="0" u="none" strike="noStrike" cap="none" normalizeH="0" baseline="0" dirty="0" smtClean="0">
                    <a:ln>
                      <a:noFill/>
                    </a:ln>
                    <a:solidFill>
                      <a:schemeClr val="tx2"/>
                    </a:solidFill>
                    <a:effectLst/>
                    <a:latin typeface="Calibri" pitchFamily="34" charset="0"/>
                    <a:ea typeface="Arial" pitchFamily="34" charset="0"/>
                    <a:cs typeface="B Nazanin" pitchFamily="2" charset="-78"/>
                  </a:rPr>
                  <a:t>"</a:t>
                </a:r>
                <a:endParaRPr kumimoji="0" lang="en-US" sz="1400" b="0" i="0" u="none" strike="noStrike" cap="none" normalizeH="0" baseline="0" dirty="0" smtClean="0">
                  <a:ln>
                    <a:noFill/>
                  </a:ln>
                  <a:solidFill>
                    <a:schemeClr val="tx2"/>
                  </a:solidFill>
                  <a:effectLst/>
                  <a:latin typeface="Arial" pitchFamily="34" charset="0"/>
                  <a:cs typeface="B Nazanin" pitchFamily="2" charset="-78"/>
                </a:endParaRPr>
              </a:p>
            </p:txBody>
          </p:sp>
        </p:grpSp>
        <p:cxnSp>
          <p:nvCxnSpPr>
            <p:cNvPr id="1037" name="AutoShape 13"/>
            <p:cNvCxnSpPr>
              <a:cxnSpLocks noChangeShapeType="1"/>
            </p:cNvCxnSpPr>
            <p:nvPr/>
          </p:nvCxnSpPr>
          <p:spPr bwMode="auto">
            <a:xfrm>
              <a:off x="4823" y="4250"/>
              <a:ext cx="1474" cy="0"/>
            </a:xfrm>
            <a:prstGeom prst="straightConnector1">
              <a:avLst/>
            </a:prstGeom>
            <a:noFill/>
            <a:ln w="9525">
              <a:solidFill>
                <a:schemeClr val="accent3">
                  <a:lumMod val="75000"/>
                </a:schemeClr>
              </a:solidFill>
              <a:round/>
              <a:headEnd/>
              <a:tailEnd/>
            </a:ln>
          </p:spPr>
        </p:cxnSp>
        <p:cxnSp>
          <p:nvCxnSpPr>
            <p:cNvPr id="1038" name="AutoShape 14"/>
            <p:cNvCxnSpPr>
              <a:cxnSpLocks noChangeShapeType="1"/>
            </p:cNvCxnSpPr>
            <p:nvPr/>
          </p:nvCxnSpPr>
          <p:spPr bwMode="auto">
            <a:xfrm>
              <a:off x="4823" y="4332"/>
              <a:ext cx="1474" cy="0"/>
            </a:xfrm>
            <a:prstGeom prst="straightConnector1">
              <a:avLst/>
            </a:prstGeom>
            <a:noFill/>
            <a:ln w="9525">
              <a:solidFill>
                <a:schemeClr val="accent3">
                  <a:lumMod val="75000"/>
                </a:schemeClr>
              </a:solidFill>
              <a:round/>
              <a:headEnd/>
              <a:tailEnd/>
            </a:ln>
          </p:spPr>
        </p:cxnSp>
        <p:sp>
          <p:nvSpPr>
            <p:cNvPr id="1039" name="AutoShape 15"/>
            <p:cNvSpPr>
              <a:spLocks noChangeArrowheads="1"/>
            </p:cNvSpPr>
            <p:nvPr/>
          </p:nvSpPr>
          <p:spPr bwMode="auto">
            <a:xfrm>
              <a:off x="2575" y="6193"/>
              <a:ext cx="2364" cy="1089"/>
            </a:xfrm>
            <a:prstGeom prst="flowChartConnector">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sng" strike="noStrike" cap="none" normalizeH="0" baseline="0" dirty="0" smtClean="0">
                  <a:ln>
                    <a:noFill/>
                  </a:ln>
                  <a:solidFill>
                    <a:schemeClr val="tx1"/>
                  </a:solidFill>
                  <a:effectLst/>
                  <a:latin typeface="Calibri" pitchFamily="34" charset="0"/>
                  <a:ea typeface="Arial" pitchFamily="34" charset="0"/>
                  <a:cs typeface="B Nazanin" pitchFamily="2" charset="-78"/>
                </a:rPr>
                <a:t>پافشاري بر</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توانايي</a:t>
              </a:r>
              <a:r>
                <a:rPr kumimoji="0" lang="fa-IR"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 </a:t>
              </a:r>
              <a:r>
                <a:rPr kumimoji="0" lang="ar-SA"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شنيدن</a:t>
              </a:r>
              <a:r>
                <a:rPr kumimoji="0" lang="fa-IR"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 </a:t>
              </a:r>
              <a:r>
                <a:rPr kumimoji="0" lang="ar-SA"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مرغان</a:t>
              </a:r>
              <a:endParaRPr kumimoji="0" lang="en-US" sz="1400" b="0" i="0" u="none" strike="noStrike" cap="none" normalizeH="0" baseline="0" dirty="0" smtClean="0">
                <a:ln>
                  <a:noFill/>
                </a:ln>
                <a:solidFill>
                  <a:schemeClr val="tx1"/>
                </a:solidFill>
                <a:effectLst/>
                <a:latin typeface="Arial" pitchFamily="34" charset="0"/>
                <a:cs typeface="B Nazanin" pitchFamily="2" charset="-78"/>
              </a:endParaRPr>
            </a:p>
          </p:txBody>
        </p:sp>
        <p:sp>
          <p:nvSpPr>
            <p:cNvPr id="1040" name="AutoShape 16"/>
            <p:cNvSpPr>
              <a:spLocks noChangeArrowheads="1"/>
            </p:cNvSpPr>
            <p:nvPr/>
          </p:nvSpPr>
          <p:spPr bwMode="auto">
            <a:xfrm>
              <a:off x="6259" y="6195"/>
              <a:ext cx="2364" cy="1089"/>
            </a:xfrm>
            <a:prstGeom prst="flowChartConnector">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sng" strike="noStrike" cap="none" normalizeH="0" baseline="0" dirty="0" smtClean="0">
                  <a:ln>
                    <a:noFill/>
                  </a:ln>
                  <a:solidFill>
                    <a:schemeClr val="tx1"/>
                  </a:solidFill>
                  <a:effectLst/>
                  <a:latin typeface="Calibri" pitchFamily="34" charset="0"/>
                  <a:ea typeface="Arial" pitchFamily="34" charset="0"/>
                  <a:cs typeface="B Nazanin" pitchFamily="2" charset="-78"/>
                </a:rPr>
                <a:t>پافشاري بر</a:t>
              </a:r>
              <a:endParaRPr kumimoji="0" lang="en-US" sz="1400" b="1" i="0" u="sng"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توانايي</a:t>
              </a:r>
              <a:r>
                <a:rPr kumimoji="0" lang="fa-IR"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 </a:t>
              </a:r>
              <a:r>
                <a:rPr kumimoji="0" lang="ar-SA"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شنيدن</a:t>
              </a:r>
              <a:r>
                <a:rPr kumimoji="0" lang="fa-IR"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 </a:t>
              </a:r>
              <a:r>
                <a:rPr kumimoji="0" lang="ar-SA"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مرغان</a:t>
              </a:r>
              <a:endParaRPr kumimoji="0" lang="en-US" sz="1400" b="0" i="0" u="none" strike="noStrike" cap="none" normalizeH="0" baseline="0" dirty="0" smtClean="0">
                <a:ln>
                  <a:noFill/>
                </a:ln>
                <a:solidFill>
                  <a:schemeClr val="tx1"/>
                </a:solidFill>
                <a:effectLst/>
                <a:latin typeface="Arial" pitchFamily="34" charset="0"/>
                <a:cs typeface="B Nazanin" pitchFamily="2" charset="-78"/>
              </a:endParaRPr>
            </a:p>
          </p:txBody>
        </p:sp>
        <p:sp>
          <p:nvSpPr>
            <p:cNvPr id="1041" name="AutoShape 17"/>
            <p:cNvSpPr>
              <a:spLocks noChangeArrowheads="1"/>
            </p:cNvSpPr>
            <p:nvPr/>
          </p:nvSpPr>
          <p:spPr bwMode="auto">
            <a:xfrm>
              <a:off x="6823" y="8018"/>
              <a:ext cx="2243" cy="1374"/>
            </a:xfrm>
            <a:prstGeom prst="flowChartConnector">
              <a:avLst/>
            </a:prstGeom>
            <a:ln>
              <a:headEnd/>
              <a:tailEnd/>
            </a:ln>
          </p:spPr>
          <p:style>
            <a:lnRef idx="1">
              <a:schemeClr val="accent6"/>
            </a:lnRef>
            <a:fillRef idx="1002">
              <a:schemeClr val="lt2"/>
            </a:fillRef>
            <a:effectRef idx="1">
              <a:schemeClr val="accent6"/>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a:t>
              </a:r>
              <a:r>
                <a:rPr kumimoji="0" lang="ar-SA"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اي مرغ </a:t>
              </a:r>
              <a:r>
                <a:rPr kumimoji="0" lang="ar-SA" sz="1400" b="1" i="0" u="sng" strike="noStrike" cap="none" normalizeH="0" baseline="0" dirty="0" smtClean="0">
                  <a:ln>
                    <a:noFill/>
                  </a:ln>
                  <a:solidFill>
                    <a:schemeClr val="tx1"/>
                  </a:solidFill>
                  <a:effectLst/>
                  <a:latin typeface="Calibri" pitchFamily="34" charset="0"/>
                  <a:ea typeface="Arial" pitchFamily="34" charset="0"/>
                  <a:cs typeface="B Nazanin" pitchFamily="2" charset="-78"/>
                </a:rPr>
                <a:t>بگو</a:t>
              </a:r>
              <a:endParaRPr kumimoji="0" lang="en-US"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زبان مرغان</a:t>
              </a:r>
              <a:r>
                <a:rPr kumimoji="0" lang="en-US"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a:t>
              </a:r>
              <a:endParaRPr kumimoji="0" lang="en-US" sz="1400" b="0" i="0" u="none" strike="noStrike" cap="none" normalizeH="0" baseline="0" dirty="0" smtClean="0">
                <a:ln>
                  <a:noFill/>
                </a:ln>
                <a:solidFill>
                  <a:schemeClr val="tx1"/>
                </a:solidFill>
                <a:effectLst/>
                <a:latin typeface="Arial" pitchFamily="34" charset="0"/>
                <a:cs typeface="B Nazanin" pitchFamily="2" charset="-78"/>
              </a:endParaRPr>
            </a:p>
          </p:txBody>
        </p:sp>
        <p:sp>
          <p:nvSpPr>
            <p:cNvPr id="1042" name="AutoShape 18"/>
            <p:cNvSpPr>
              <a:spLocks noChangeArrowheads="1"/>
            </p:cNvSpPr>
            <p:nvPr/>
          </p:nvSpPr>
          <p:spPr bwMode="auto">
            <a:xfrm>
              <a:off x="2431" y="8009"/>
              <a:ext cx="2089" cy="1347"/>
            </a:xfrm>
            <a:prstGeom prst="flowChartConnector">
              <a:avLst/>
            </a:prstGeom>
            <a:ln>
              <a:headEnd/>
              <a:tailEnd/>
            </a:ln>
          </p:spPr>
          <p:style>
            <a:lnRef idx="1">
              <a:schemeClr val="accent6"/>
            </a:lnRef>
            <a:fillRef idx="1002">
              <a:schemeClr val="lt2"/>
            </a:fillRef>
            <a:effectRef idx="1">
              <a:schemeClr val="accent6"/>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400" b="1" i="0" u="sng" strike="noStrike" cap="none" normalizeH="0" baseline="0" dirty="0" smtClean="0">
                  <a:ln>
                    <a:noFill/>
                  </a:ln>
                  <a:solidFill>
                    <a:schemeClr val="tx1"/>
                  </a:solidFill>
                  <a:effectLst/>
                  <a:latin typeface="Calibri" pitchFamily="34" charset="0"/>
                  <a:ea typeface="Arial" pitchFamily="34" charset="0"/>
                  <a:cs typeface="B Nazanin" pitchFamily="2" charset="-78"/>
                </a:rPr>
                <a:t>"</a:t>
              </a:r>
              <a:r>
                <a:rPr kumimoji="0" lang="ar-SA" sz="1400" b="1" i="0" u="sng" strike="noStrike" cap="none" normalizeH="0" baseline="0" dirty="0" smtClean="0">
                  <a:ln>
                    <a:noFill/>
                  </a:ln>
                  <a:solidFill>
                    <a:schemeClr val="tx1"/>
                  </a:solidFill>
                  <a:effectLst/>
                  <a:latin typeface="Calibri" pitchFamily="34" charset="0"/>
                  <a:ea typeface="Arial" pitchFamily="34" charset="0"/>
                  <a:cs typeface="B Nazanin" pitchFamily="2" charset="-78"/>
                </a:rPr>
                <a:t>من دانم</a:t>
              </a:r>
              <a:r>
                <a:rPr kumimoji="0" lang="ar-SA"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 رمز تو شنيدن</a:t>
              </a:r>
              <a:r>
                <a:rPr kumimoji="0" lang="en-US" sz="1400" b="1" i="0" u="none" strike="noStrike" cap="none" normalizeH="0" baseline="0" dirty="0" smtClean="0">
                  <a:ln>
                    <a:noFill/>
                  </a:ln>
                  <a:solidFill>
                    <a:schemeClr val="tx1"/>
                  </a:solidFill>
                  <a:effectLst/>
                  <a:latin typeface="Calibri" pitchFamily="34" charset="0"/>
                  <a:ea typeface="Arial" pitchFamily="34" charset="0"/>
                  <a:cs typeface="B Nazanin" pitchFamily="2" charset="-78"/>
                </a:rPr>
                <a:t>"</a:t>
              </a:r>
              <a:endParaRPr kumimoji="0" lang="en-US" sz="1400" b="0" i="0" u="none" strike="noStrike" cap="none" normalizeH="0" baseline="0" dirty="0" smtClean="0">
                <a:ln>
                  <a:noFill/>
                </a:ln>
                <a:solidFill>
                  <a:schemeClr val="tx1"/>
                </a:solidFill>
                <a:effectLst/>
                <a:latin typeface="Arial" pitchFamily="34" charset="0"/>
                <a:cs typeface="B Nazanin" pitchFamily="2" charset="-78"/>
              </a:endParaRPr>
            </a:p>
          </p:txBody>
        </p:sp>
        <p:cxnSp>
          <p:nvCxnSpPr>
            <p:cNvPr id="1043" name="AutoShape 19"/>
            <p:cNvCxnSpPr>
              <a:cxnSpLocks noChangeShapeType="1"/>
              <a:stCxn id="1039" idx="0"/>
              <a:endCxn id="1034" idx="4"/>
            </p:cNvCxnSpPr>
            <p:nvPr/>
          </p:nvCxnSpPr>
          <p:spPr bwMode="auto">
            <a:xfrm rot="5400000" flipH="1" flipV="1">
              <a:off x="3596" y="5605"/>
              <a:ext cx="749" cy="426"/>
            </a:xfrm>
            <a:prstGeom prst="straightConnector1">
              <a:avLst/>
            </a:prstGeom>
            <a:noFill/>
            <a:ln w="9525">
              <a:solidFill>
                <a:schemeClr val="accent3">
                  <a:lumMod val="75000"/>
                </a:schemeClr>
              </a:solidFill>
              <a:round/>
              <a:headEnd/>
              <a:tailEnd type="triangle" w="med" len="med"/>
            </a:ln>
          </p:spPr>
        </p:cxnSp>
        <p:cxnSp>
          <p:nvCxnSpPr>
            <p:cNvPr id="1044" name="AutoShape 20"/>
            <p:cNvCxnSpPr>
              <a:cxnSpLocks noChangeShapeType="1"/>
              <a:stCxn id="1042" idx="0"/>
              <a:endCxn id="1039" idx="4"/>
            </p:cNvCxnSpPr>
            <p:nvPr/>
          </p:nvCxnSpPr>
          <p:spPr bwMode="auto">
            <a:xfrm rot="5400000" flipH="1" flipV="1">
              <a:off x="3253" y="7505"/>
              <a:ext cx="727" cy="281"/>
            </a:xfrm>
            <a:prstGeom prst="straightConnector1">
              <a:avLst/>
            </a:prstGeom>
            <a:noFill/>
            <a:ln w="9525">
              <a:solidFill>
                <a:schemeClr val="accent3">
                  <a:lumMod val="75000"/>
                </a:schemeClr>
              </a:solidFill>
              <a:round/>
              <a:headEnd/>
              <a:tailEnd type="triangle" w="med" len="med"/>
            </a:ln>
          </p:spPr>
        </p:cxnSp>
        <p:cxnSp>
          <p:nvCxnSpPr>
            <p:cNvPr id="1045" name="AutoShape 21"/>
            <p:cNvCxnSpPr>
              <a:cxnSpLocks noChangeShapeType="1"/>
              <a:stCxn id="1040" idx="0"/>
              <a:endCxn id="1036" idx="4"/>
            </p:cNvCxnSpPr>
            <p:nvPr/>
          </p:nvCxnSpPr>
          <p:spPr bwMode="auto">
            <a:xfrm rot="16200000" flipV="1">
              <a:off x="6876" y="5630"/>
              <a:ext cx="762" cy="368"/>
            </a:xfrm>
            <a:prstGeom prst="straightConnector1">
              <a:avLst/>
            </a:prstGeom>
            <a:noFill/>
            <a:ln w="9525">
              <a:solidFill>
                <a:schemeClr val="accent3">
                  <a:lumMod val="75000"/>
                </a:schemeClr>
              </a:solidFill>
              <a:round/>
              <a:headEnd/>
              <a:tailEnd type="triangle" w="med" len="med"/>
            </a:ln>
          </p:spPr>
        </p:cxnSp>
        <p:cxnSp>
          <p:nvCxnSpPr>
            <p:cNvPr id="1046" name="AutoShape 22"/>
            <p:cNvCxnSpPr>
              <a:cxnSpLocks noChangeShapeType="1"/>
              <a:stCxn id="1041" idx="0"/>
              <a:endCxn id="1040" idx="4"/>
            </p:cNvCxnSpPr>
            <p:nvPr/>
          </p:nvCxnSpPr>
          <p:spPr bwMode="auto">
            <a:xfrm rot="16200000" flipV="1">
              <a:off x="7326" y="7399"/>
              <a:ext cx="734" cy="504"/>
            </a:xfrm>
            <a:prstGeom prst="straightConnector1">
              <a:avLst/>
            </a:prstGeom>
            <a:noFill/>
            <a:ln w="9525">
              <a:solidFill>
                <a:schemeClr val="accent3">
                  <a:lumMod val="75000"/>
                </a:schemeClr>
              </a:solidFill>
              <a:round/>
              <a:headEnd/>
              <a:tailEnd type="triangle" w="med" len="med"/>
            </a:ln>
          </p:spPr>
        </p:cxn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714356"/>
            <a:ext cx="7498080" cy="5534044"/>
          </a:xfrm>
        </p:spPr>
        <p:txBody>
          <a:bodyPr>
            <a:normAutofit/>
          </a:bodyPr>
          <a:lstStyle/>
          <a:p>
            <a:pPr algn="just" rtl="1">
              <a:lnSpc>
                <a:spcPct val="150000"/>
              </a:lnSpc>
              <a:buNone/>
            </a:pPr>
            <a:r>
              <a:rPr lang="en-US" sz="2500" dirty="0" smtClean="0">
                <a:solidFill>
                  <a:schemeClr val="accent3">
                    <a:lumMod val="50000"/>
                  </a:schemeClr>
                </a:solidFill>
                <a:cs typeface="B Nazanin" pitchFamily="2" charset="-78"/>
              </a:rPr>
              <a:t>	</a:t>
            </a:r>
            <a:r>
              <a:rPr lang="fa-IR" sz="2500" dirty="0" smtClean="0">
                <a:solidFill>
                  <a:schemeClr val="accent3">
                    <a:lumMod val="50000"/>
                  </a:schemeClr>
                </a:solidFill>
                <a:cs typeface="B Nazanin" pitchFamily="2" charset="-78"/>
              </a:rPr>
              <a:t>          </a:t>
            </a:r>
            <a:r>
              <a:rPr lang="fa-IR" sz="2500" dirty="0" smtClean="0">
                <a:cs typeface="B Nazanin" pitchFamily="2" charset="-78"/>
              </a:rPr>
              <a:t>شايان ذكر است كه منظور از "من" در "من دانم رمز تو شنیدن"، "انسان" و منظور از" تو"  در همین مصراع ، "مرغ" است. بدینگونه هر دوی این مصراع ها سخن از چیزهای غریب دارد و  پا فشاري بر چيزهاي " غريب" مي</a:t>
            </a:r>
            <a:r>
              <a:rPr lang="en-US" sz="2500" dirty="0" smtClean="0">
                <a:cs typeface="B Nazanin" pitchFamily="2" charset="-78"/>
              </a:rPr>
              <a:t> </a:t>
            </a:r>
            <a:r>
              <a:rPr lang="fa-IR" sz="2500" dirty="0" smtClean="0">
                <a:cs typeface="B Nazanin" pitchFamily="2" charset="-78"/>
              </a:rPr>
              <a:t>تواند بعضا حاكي از مواردی از قبيل" داشتن شك" در خصوص نوع متعارف ،" نا اميدي" در قبال نوع متعارف  و" خسته بودن" از نوع متعارف،</a:t>
            </a:r>
            <a:r>
              <a:rPr lang="en-US" sz="2500" dirty="0" smtClean="0">
                <a:cs typeface="B Nazanin" pitchFamily="2" charset="-78"/>
              </a:rPr>
              <a:t> </a:t>
            </a:r>
            <a:r>
              <a:rPr lang="fa-IR" sz="2500" dirty="0" smtClean="0">
                <a:cs typeface="B Nazanin" pitchFamily="2" charset="-78"/>
              </a:rPr>
              <a:t>که می تواند“</a:t>
            </a:r>
            <a:r>
              <a:rPr lang="en-US" sz="2500" dirty="0" smtClean="0">
                <a:cs typeface="B Nazanin" pitchFamily="2" charset="-78"/>
              </a:rPr>
              <a:t> </a:t>
            </a:r>
            <a:r>
              <a:rPr lang="fa-IR" sz="2500" dirty="0" smtClean="0">
                <a:cs typeface="B Nazanin" pitchFamily="2" charset="-78"/>
              </a:rPr>
              <a:t>ارتباط با انسان باشد“</a:t>
            </a:r>
            <a:r>
              <a:rPr lang="en-US" sz="2500" dirty="0" smtClean="0">
                <a:cs typeface="B Nazanin" pitchFamily="2" charset="-78"/>
              </a:rPr>
              <a:t> </a:t>
            </a:r>
            <a:r>
              <a:rPr lang="fa-IR" sz="2500" dirty="0" smtClean="0">
                <a:cs typeface="B Nazanin" pitchFamily="2" charset="-78"/>
              </a:rPr>
              <a:t>،  تلقي گردد.  لیکن این تنها گزینه نبوده ، چرا که این بیت شعر می تواند در کنار ابیات دیگر، به سیاقی مشابه با آنچه در این مثال آمد، گزینه های دیگری را نیزدر سیطره  ذهن مخاطب (خواننده شعر) قرار دهد</a:t>
            </a:r>
            <a:r>
              <a:rPr lang="en-US" sz="2500" dirty="0" smtClean="0">
                <a:cs typeface="B Nazanin" pitchFamily="2" charset="-78"/>
              </a:rPr>
              <a:t> </a:t>
            </a:r>
            <a:r>
              <a:rPr lang="fa-IR" sz="2500" dirty="0" smtClean="0">
                <a:cs typeface="B Nazanin" pitchFamily="2" charset="-78"/>
              </a:rPr>
              <a:t>...  </a:t>
            </a:r>
            <a:endParaRPr lang="en-US" sz="2500" dirty="0" smtClean="0">
              <a:cs typeface="B Nazanin" pitchFamily="2" charset="-78"/>
            </a:endParaRPr>
          </a:p>
          <a:p>
            <a:pPr algn="r" rtl="1"/>
            <a:endParaRPr lang="en-US" dirty="0">
              <a:cs typeface="B Nazanin" pitchFamily="2"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236</TotalTime>
  <Words>664</Words>
  <Application>Microsoft Office PowerPoint</Application>
  <PresentationFormat>On-screen Show (4:3)</PresentationFormat>
  <Paragraphs>112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Solstice</vt:lpstr>
      <vt:lpstr>نقش شاكله‌هاي مفهومي در تفسير  و خلق ايده/ اثر هنري</vt:lpstr>
      <vt:lpstr>پردازش اطلاعات معاني</vt:lpstr>
      <vt:lpstr>   سازو كارهايي پايه‌اي در پردازش اطلاعات معاني </vt:lpstr>
      <vt:lpstr>شاكله‌ها چگونه وارد كار مي شوند؟!</vt:lpstr>
      <vt:lpstr>همجوشي اطلاعات معاني</vt:lpstr>
      <vt:lpstr>Slide 6</vt:lpstr>
      <vt:lpstr>Slide 7</vt:lpstr>
      <vt:lpstr>نمونه اي از تفسير شعر ( عرفاني )</vt:lpstr>
      <vt:lpstr>Slide 9</vt:lpstr>
      <vt:lpstr>جمعبندي</vt:lpstr>
    </vt:vector>
  </TitlesOfParts>
  <Company>LAPTOP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parsa</dc:creator>
  <cp:lastModifiedBy>ITRC</cp:lastModifiedBy>
  <cp:revision>38</cp:revision>
  <dcterms:created xsi:type="dcterms:W3CDTF">2014-10-07T06:07:32Z</dcterms:created>
  <dcterms:modified xsi:type="dcterms:W3CDTF">2014-10-08T18:07:35Z</dcterms:modified>
</cp:coreProperties>
</file>