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sldIdLst>
    <p:sldId id="256" r:id="rId2"/>
    <p:sldId id="353" r:id="rId3"/>
    <p:sldId id="355" r:id="rId4"/>
    <p:sldId id="389" r:id="rId5"/>
    <p:sldId id="386" r:id="rId6"/>
    <p:sldId id="352" r:id="rId7"/>
    <p:sldId id="364" r:id="rId8"/>
    <p:sldId id="356" r:id="rId9"/>
    <p:sldId id="358" r:id="rId10"/>
    <p:sldId id="390" r:id="rId11"/>
    <p:sldId id="372" r:id="rId12"/>
    <p:sldId id="329" r:id="rId13"/>
    <p:sldId id="330" r:id="rId14"/>
    <p:sldId id="332" r:id="rId15"/>
    <p:sldId id="322" r:id="rId16"/>
    <p:sldId id="324" r:id="rId17"/>
    <p:sldId id="391" r:id="rId18"/>
    <p:sldId id="392" r:id="rId19"/>
    <p:sldId id="323" r:id="rId20"/>
    <p:sldId id="393" r:id="rId21"/>
    <p:sldId id="374" r:id="rId22"/>
    <p:sldId id="375" r:id="rId23"/>
    <p:sldId id="380" r:id="rId24"/>
    <p:sldId id="377" r:id="rId25"/>
    <p:sldId id="378" r:id="rId26"/>
    <p:sldId id="379" r:id="rId27"/>
    <p:sldId id="381" r:id="rId28"/>
    <p:sldId id="394" r:id="rId29"/>
    <p:sldId id="296" r:id="rId30"/>
    <p:sldId id="395" r:id="rId31"/>
    <p:sldId id="295" r:id="rId32"/>
    <p:sldId id="400" r:id="rId33"/>
    <p:sldId id="398" r:id="rId34"/>
    <p:sldId id="300" r:id="rId35"/>
    <p:sldId id="292" r:id="rId36"/>
    <p:sldId id="293" r:id="rId37"/>
    <p:sldId id="434" r:id="rId38"/>
    <p:sldId id="257" r:id="rId39"/>
    <p:sldId id="259" r:id="rId40"/>
    <p:sldId id="289" r:id="rId41"/>
    <p:sldId id="351" r:id="rId42"/>
    <p:sldId id="290" r:id="rId43"/>
    <p:sldId id="368" r:id="rId44"/>
    <p:sldId id="261" r:id="rId45"/>
    <p:sldId id="262" r:id="rId46"/>
    <p:sldId id="263" r:id="rId47"/>
    <p:sldId id="264" r:id="rId48"/>
    <p:sldId id="265" r:id="rId49"/>
    <p:sldId id="266" r:id="rId50"/>
    <p:sldId id="369" r:id="rId51"/>
    <p:sldId id="370" r:id="rId52"/>
    <p:sldId id="267" r:id="rId53"/>
    <p:sldId id="268" r:id="rId54"/>
    <p:sldId id="269" r:id="rId55"/>
    <p:sldId id="397" r:id="rId56"/>
    <p:sldId id="413" r:id="rId57"/>
    <p:sldId id="420" r:id="rId58"/>
    <p:sldId id="402" r:id="rId59"/>
    <p:sldId id="419" r:id="rId60"/>
    <p:sldId id="405" r:id="rId61"/>
    <p:sldId id="406" r:id="rId62"/>
    <p:sldId id="407" r:id="rId63"/>
    <p:sldId id="408" r:id="rId64"/>
    <p:sldId id="421" r:id="rId65"/>
    <p:sldId id="416" r:id="rId66"/>
    <p:sldId id="418" r:id="rId67"/>
    <p:sldId id="423" r:id="rId68"/>
    <p:sldId id="425" r:id="rId69"/>
    <p:sldId id="428" r:id="rId70"/>
    <p:sldId id="430" r:id="rId71"/>
    <p:sldId id="431" r:id="rId72"/>
    <p:sldId id="433" r:id="rId73"/>
    <p:sldId id="426" r:id="rId74"/>
    <p:sldId id="424" r:id="rId7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337" autoAdjust="0"/>
  </p:normalViewPr>
  <p:slideViewPr>
    <p:cSldViewPr>
      <p:cViewPr varScale="1">
        <p:scale>
          <a:sx n="48" d="100"/>
          <a:sy n="48" d="100"/>
        </p:scale>
        <p:origin x="-25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A5CFE-7CDD-49D2-A8FA-A384FCC16443}" type="datetimeFigureOut">
              <a:rPr lang="en-US" smtClean="0"/>
              <a:pPr/>
              <a:t>12/12/2012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21F376-F59B-4F98-B04C-F7DAE15774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BFC1C9-7CFF-49D3-842C-423716373406}" type="slidenum">
              <a:rPr lang="fr-FR"/>
              <a:pPr/>
              <a:t>11</a:t>
            </a:fld>
            <a:endParaRPr lang="fr-FR"/>
          </a:p>
        </p:txBody>
      </p:sp>
      <p:sp>
        <p:nvSpPr>
          <p:cNvPr id="765954" name="Rectangle 7"/>
          <p:cNvSpPr txBox="1">
            <a:spLocks noGrp="1" noChangeArrowheads="1"/>
          </p:cNvSpPr>
          <p:nvPr/>
        </p:nvSpPr>
        <p:spPr bwMode="auto">
          <a:xfrm>
            <a:off x="3884064" y="8685046"/>
            <a:ext cx="2972335" cy="457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7F1C2E3-5353-456D-BDFA-1DDF2D62B122}" type="slidenum">
              <a:rPr lang="en-US" sz="1200">
                <a:latin typeface="Arial" pitchFamily="34" charset="0"/>
                <a:cs typeface="Arial" pitchFamily="34" charset="0"/>
              </a:rPr>
              <a:pPr algn="r"/>
              <a:t>11</a:t>
            </a:fld>
            <a:endParaRPr lang="en-US" sz="1200">
              <a:latin typeface="Arial" pitchFamily="34" charset="0"/>
              <a:cs typeface="Arial" pitchFamily="34" charset="0"/>
            </a:endParaRPr>
          </a:p>
        </p:txBody>
      </p:sp>
      <p:sp>
        <p:nvSpPr>
          <p:cNvPr id="76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70412" cy="3427412"/>
          </a:xfrm>
          <a:ln/>
        </p:spPr>
      </p:sp>
      <p:sp>
        <p:nvSpPr>
          <p:cNvPr id="7659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985"/>
            <a:ext cx="5486400" cy="4114508"/>
          </a:xfrm>
        </p:spPr>
        <p:txBody>
          <a:bodyPr lIns="91440" tIns="45720" rIns="91440" bIns="45720"/>
          <a:lstStyle/>
          <a:p>
            <a:pPr eaLnBrk="1" hangingPunct="1"/>
            <a:endParaRPr lang="en-US" dirty="0"/>
          </a:p>
        </p:txBody>
      </p:sp>
      <p:sp>
        <p:nvSpPr>
          <p:cNvPr id="765957" name="Date Placeholder 4"/>
          <p:cNvSpPr txBox="1">
            <a:spLocks noGrp="1"/>
          </p:cNvSpPr>
          <p:nvPr/>
        </p:nvSpPr>
        <p:spPr bwMode="auto">
          <a:xfrm>
            <a:off x="3884064" y="0"/>
            <a:ext cx="2972335" cy="457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US" sz="1200">
              <a:latin typeface="Arial" pitchFamily="34" charset="0"/>
              <a:cs typeface="Arial" pitchFamily="34" charset="0"/>
            </a:endParaRPr>
          </a:p>
        </p:txBody>
      </p:sp>
      <p:sp>
        <p:nvSpPr>
          <p:cNvPr id="765958" name="Footer Placeholder 5"/>
          <p:cNvSpPr txBox="1">
            <a:spLocks noGrp="1"/>
          </p:cNvSpPr>
          <p:nvPr/>
        </p:nvSpPr>
        <p:spPr bwMode="auto">
          <a:xfrm>
            <a:off x="0" y="8685046"/>
            <a:ext cx="2972335" cy="457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endParaRPr lang="en-US" sz="1200">
              <a:latin typeface="Arial" pitchFamily="34" charset="0"/>
              <a:cs typeface="Arial" pitchFamily="34" charset="0"/>
            </a:endParaRPr>
          </a:p>
        </p:txBody>
      </p:sp>
      <p:sp>
        <p:nvSpPr>
          <p:cNvPr id="765959" name="Header Placeholder 6"/>
          <p:cNvSpPr txBox="1">
            <a:spLocks noGrp="1"/>
          </p:cNvSpPr>
          <p:nvPr/>
        </p:nvSpPr>
        <p:spPr bwMode="auto">
          <a:xfrm>
            <a:off x="0" y="0"/>
            <a:ext cx="2972335" cy="457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12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Principes de la formation en ligne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fld id="{8E2E0D71-F1AC-4D16-9364-23733B8E2691}" type="datetime1">
              <a:rPr lang="fr-FR" smtClean="0"/>
              <a:pPr/>
              <a:t>12/12/2012</a:t>
            </a:fld>
            <a:endParaRPr lang="en-GB" smtClean="0"/>
          </a:p>
        </p:txBody>
      </p:sp>
      <p:sp>
        <p:nvSpPr>
          <p:cNvPr id="2355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372C044-DE4D-446B-A7B5-2669E37A8330}" type="slidenum">
              <a:rPr lang="en-GB" smtClean="0"/>
              <a:pPr/>
              <a:t>62</a:t>
            </a:fld>
            <a:endParaRPr lang="en-GB" smtClean="0"/>
          </a:p>
        </p:txBody>
      </p:sp>
      <p:sp>
        <p:nvSpPr>
          <p:cNvPr id="235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35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 smtClean="0"/>
              <a:t>Principes de la formation en ligne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fld id="{315F8A37-A422-476F-8BF1-7BDD3E374BE7}" type="datetime1">
              <a:rPr lang="fr-FR" smtClean="0"/>
              <a:pPr/>
              <a:t>12/12/2012</a:t>
            </a:fld>
            <a:endParaRPr lang="en-GB" smtClean="0"/>
          </a:p>
        </p:txBody>
      </p:sp>
      <p:sp>
        <p:nvSpPr>
          <p:cNvPr id="2458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E5F0533-0BC7-472C-A154-067DDBD07110}" type="slidenum">
              <a:rPr lang="en-GB" smtClean="0"/>
              <a:pPr/>
              <a:t>66</a:t>
            </a:fld>
            <a:endParaRPr lang="en-GB" smtClean="0"/>
          </a:p>
        </p:txBody>
      </p:sp>
      <p:sp>
        <p:nvSpPr>
          <p:cNvPr id="245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45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600"/>
            </a:lvl1pPr>
          </a:lstStyle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/>
            </a:lvl1pPr>
          </a:lstStyle>
          <a:p>
            <a:r>
              <a:rPr lang="en-US" smtClean="0"/>
              <a:t>kaveh.bazargan@unige.ch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/>
            </a:lvl1pPr>
          </a:lstStyle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0A387-1CEB-409B-B8D8-0C2A0366737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ensani.ir/fa/content/151980/default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edagogy.ir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media.ccconline.cccs.edu/ccco/FacWiki/TeachingResources/Blooms_Taxonomy_Tutorials/BloomsTaxonomy_Verbs_Pyramid/BloomsTaxonomyVerbsPyramid.sw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nesdoc.unesco.org/images/0021/002134/213475e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5.jpeg"/><Relationship Id="rId3" Type="http://schemas.openxmlformats.org/officeDocument/2006/relationships/hyperlink" Target="http://dl.acm.org/ccs.cfm?CFID=226290397&amp;CFTOKEN=96585194" TargetMode="External"/><Relationship Id="rId7" Type="http://schemas.openxmlformats.org/officeDocument/2006/relationships/image" Target="../media/image10.jpeg"/><Relationship Id="rId12" Type="http://schemas.openxmlformats.org/officeDocument/2006/relationships/hyperlink" Target="http://archive-ouverte.unige.ch/vital/access/manager/Repository/unige:14987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hyperlink" Target="http://dl.acm.org/ccs.cfm?CFID=226290397&amp;CFTOKEN=9658519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15.jpeg"/><Relationship Id="rId4" Type="http://schemas.openxmlformats.org/officeDocument/2006/relationships/image" Target="../media/image17.jpeg"/><Relationship Id="rId9" Type="http://schemas.openxmlformats.org/officeDocument/2006/relationships/hyperlink" Target="http://archive-ouverte.unige.ch/vital/access/manager/Repository/unige:14987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serexperience.ir/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serexperience.ir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archive-ouverte.unige.ch/vital/access/manager/Repository/unige:14987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ercommons.org/learn-about-the-movement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isi.org.ir/Magezin/203/12.asp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ensani.ir/fa/content/151980/default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edagogy.ir/" TargetMode="Externa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edutechwiki.unige.ch/fr" TargetMode="External"/><Relationship Id="rId2" Type="http://schemas.openxmlformats.org/officeDocument/2006/relationships/hyperlink" Target="http://edutechwiki.unige.ch/en/" TargetMode="Externa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edutechwiki.unige.ch/dewiki/" TargetMode="Externa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diawiki.org/" TargetMode="Externa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hyperlink" Target="http://unesdoc.unesco.org/images/0021/002134/213475e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hyperlink" Target="http://unesdoc.unesco.org/images/0021/002134/213475e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hyperlink" Target="http://unesdoc.unesco.org/images/0021/002134/213475e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hyperlink" Target="http://unesdoc.unesco.org/images/0021/002134/213475e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hyperlink" Target="http://unesdoc.unesco.org/images/0021/002134/213475e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hyperlink" Target="http://unesdoc.unesco.org/images/0021/002134/213475e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nesdoc.unesco.org/images/0021/002134/213475e.pdf" TargetMode="Externa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60178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(HCI) </a:t>
            </a:r>
            <a:r>
              <a:rPr lang="fa-IR" dirty="0" smtClean="0"/>
              <a:t>جایگاه تعامل انسان و رایانه</a:t>
            </a:r>
            <a:br>
              <a:rPr lang="fa-IR" dirty="0" smtClean="0"/>
            </a:br>
            <a:r>
              <a:rPr lang="fa-IR" dirty="0" smtClean="0"/>
              <a:t>در سیستم های یادگیری الکترونیکی </a:t>
            </a:r>
            <a:br>
              <a:rPr lang="fa-IR" dirty="0" smtClean="0"/>
            </a:br>
            <a:r>
              <a:rPr lang="fa-IR" dirty="0" smtClean="0"/>
              <a:t>مبتنی بر منابع آموزشی باز و آزاد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28934"/>
            <a:ext cx="6400800" cy="3571900"/>
          </a:xfrm>
        </p:spPr>
        <p:txBody>
          <a:bodyPr>
            <a:normAutofit fontScale="92500" lnSpcReduction="10000"/>
          </a:bodyPr>
          <a:lstStyle/>
          <a:p>
            <a:endParaRPr lang="fa-IR" dirty="0" smtClean="0"/>
          </a:p>
          <a:p>
            <a:endParaRPr lang="fa-IR" dirty="0" smtClean="0">
              <a:solidFill>
                <a:schemeClr val="tx1"/>
              </a:solidFill>
            </a:endParaRPr>
          </a:p>
          <a:p>
            <a:r>
              <a:rPr lang="fa-IR" dirty="0" smtClean="0">
                <a:solidFill>
                  <a:schemeClr val="tx1"/>
                </a:solidFill>
              </a:rPr>
              <a:t>دکتر کاوه بازرگان</a:t>
            </a:r>
          </a:p>
          <a:p>
            <a:r>
              <a:rPr lang="fa-IR" sz="2200" dirty="0" smtClean="0">
                <a:solidFill>
                  <a:schemeClr val="tx1"/>
                </a:solidFill>
              </a:rPr>
              <a:t>از دانشگاه ژنو و مدرس دانشگاه تهران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kaveh.bazargan@unige.ch</a:t>
            </a:r>
            <a:endParaRPr lang="fa-IR" sz="2200" dirty="0" smtClean="0">
              <a:solidFill>
                <a:schemeClr val="tx1"/>
              </a:solidFill>
            </a:endParaRPr>
          </a:p>
          <a:p>
            <a:endParaRPr lang="fa-IR" sz="2200" dirty="0" smtClean="0">
              <a:solidFill>
                <a:schemeClr val="tx1"/>
              </a:solidFill>
            </a:endParaRPr>
          </a:p>
          <a:p>
            <a:r>
              <a:rPr lang="fa-IR" sz="2200" dirty="0" smtClean="0">
                <a:solidFill>
                  <a:schemeClr val="tx1"/>
                </a:solidFill>
              </a:rPr>
              <a:t>پژوهشکده علوم و فناوری اطلاعات ایران</a:t>
            </a:r>
          </a:p>
          <a:p>
            <a:r>
              <a:rPr lang="fa-IR" sz="2200" dirty="0" smtClean="0">
                <a:solidFill>
                  <a:schemeClr val="tx1"/>
                </a:solidFill>
              </a:rPr>
              <a:t>تهران</a:t>
            </a:r>
          </a:p>
          <a:p>
            <a:r>
              <a:rPr lang="fa-IR" sz="2200" dirty="0" smtClean="0">
                <a:solidFill>
                  <a:schemeClr val="tx1"/>
                </a:solidFill>
              </a:rPr>
              <a:t>1391/9/15</a:t>
            </a:r>
          </a:p>
          <a:p>
            <a:endParaRPr lang="fa-IR" sz="2200" dirty="0" smtClean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7" name="Picture 6" descr="UNIGE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894" y="173426"/>
            <a:ext cx="2964611" cy="1071546"/>
          </a:xfrm>
          <a:prstGeom prst="rect">
            <a:avLst/>
          </a:prstGeom>
        </p:spPr>
      </p:pic>
      <p:pic>
        <p:nvPicPr>
          <p:cNvPr id="9" name="Picture 8" descr="bes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5140" y="78830"/>
            <a:ext cx="1981200" cy="1257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فهرست مطالب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هدف کلی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پرسش های اساسی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راهبرد یادگیری الکترونیکی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مفهوم تعامل انسان و رایانه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طراحی محیط های کاربر – محور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راهبرد تجربه کاربر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آزمون های کاربردپذیری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منابع آموزشی باز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سنخ شناسی سیستم ها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/>
              <a:t>ضرورت تدوین سند ملی یادگیری الکترونیکی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rtl="1"/>
            <a:r>
              <a:rPr lang="fa-IR" dirty="0" smtClean="0"/>
              <a:t>هدف کلی</a:t>
            </a:r>
            <a:r>
              <a:rPr lang="en-US" dirty="0" smtClean="0"/>
              <a:t>: </a:t>
            </a:r>
            <a:r>
              <a:rPr lang="fa-IR" dirty="0" smtClean="0"/>
              <a:t> یادگیری عمیق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10" name="Picture 9" descr="12-3-2012 10-34-47 AM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99159"/>
            <a:ext cx="9143999" cy="595884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143504" y="2285992"/>
            <a:ext cx="3929058" cy="4500570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697368" y="1500174"/>
            <a:ext cx="2446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4"/>
              </a:rPr>
              <a:t>http://www.pedagogy.ir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rtl="1"/>
            <a:r>
              <a:rPr lang="fa-IR" dirty="0" smtClean="0"/>
              <a:t>هدف کلی</a:t>
            </a:r>
            <a:r>
              <a:rPr lang="en-US" dirty="0" smtClean="0"/>
              <a:t>: </a:t>
            </a:r>
            <a:r>
              <a:rPr lang="fa-IR" dirty="0" smtClean="0"/>
              <a:t> یادگیری عمیق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9" name="Picture 8" descr="28640147600650395_dbm2Xq7a_c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48" y="1071546"/>
            <a:ext cx="8750169" cy="5286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rtl="1"/>
            <a:r>
              <a:rPr lang="fa-IR" dirty="0" smtClean="0"/>
              <a:t>هدف کلی</a:t>
            </a:r>
            <a:r>
              <a:rPr lang="en-US" dirty="0" smtClean="0"/>
              <a:t>: </a:t>
            </a:r>
            <a:r>
              <a:rPr lang="fa-IR" dirty="0" smtClean="0"/>
              <a:t> ساختن دانش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9" name="Picture 8" descr="oer2012-009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9979" y="857232"/>
            <a:ext cx="7528235" cy="6000767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143372" y="857232"/>
            <a:ext cx="1785950" cy="59293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929322" y="857232"/>
            <a:ext cx="2428892" cy="59293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1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پرسش های اساسی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r" rtl="1"/>
            <a:r>
              <a:rPr lang="fa-IR" sz="3000" dirty="0" smtClean="0"/>
              <a:t>تعریف تعامل انسان و رایانه </a:t>
            </a:r>
            <a:r>
              <a:rPr lang="en-US" sz="3000" dirty="0" smtClean="0"/>
              <a:t> (HCI) </a:t>
            </a:r>
            <a:r>
              <a:rPr lang="fa-IR" sz="3000" dirty="0" smtClean="0"/>
              <a:t>و جایگاه آن چیست؟</a:t>
            </a:r>
          </a:p>
          <a:p>
            <a:pPr algn="r" rtl="1"/>
            <a:r>
              <a:rPr lang="en-US" sz="3000" dirty="0" smtClean="0"/>
              <a:t> HCI</a:t>
            </a:r>
            <a:r>
              <a:rPr lang="fa-IR" sz="3000" dirty="0" smtClean="0"/>
              <a:t>چه نقش در بهبود یادگیری عمیق دارد؟</a:t>
            </a:r>
            <a:endParaRPr lang="en-US" sz="3000" dirty="0" smtClean="0"/>
          </a:p>
          <a:p>
            <a:pPr algn="r" rtl="1"/>
            <a:r>
              <a:rPr lang="en-US" sz="3000" dirty="0" smtClean="0"/>
              <a:t> HCI</a:t>
            </a:r>
            <a:r>
              <a:rPr lang="fa-IR" sz="3000" dirty="0" smtClean="0"/>
              <a:t>چه نقش در بهبود فرایند ساختن دانش دارد؟</a:t>
            </a:r>
          </a:p>
          <a:p>
            <a:pPr algn="r" rtl="1"/>
            <a:r>
              <a:rPr lang="fa-IR" sz="3000" dirty="0" smtClean="0"/>
              <a:t>تعریف محیط های کاربر – محور و جایگاه آن چیست؟</a:t>
            </a:r>
          </a:p>
          <a:p>
            <a:pPr algn="r" rtl="1"/>
            <a:r>
              <a:rPr lang="fa-IR" sz="3000" dirty="0" smtClean="0"/>
              <a:t>تعریف راهبرد تجربه کاربر و جایگاه آن چیست؟</a:t>
            </a:r>
          </a:p>
          <a:p>
            <a:pPr algn="r" rtl="1"/>
            <a:r>
              <a:rPr lang="fa-IR" sz="3000" dirty="0" smtClean="0"/>
              <a:t>تعریف آزمون کاربردپذیری و جایگاه آن چیست؟</a:t>
            </a:r>
          </a:p>
          <a:p>
            <a:pPr algn="r" rtl="1"/>
            <a:r>
              <a:rPr lang="fa-IR" sz="3000" dirty="0" smtClean="0"/>
              <a:t>تعریف منابع آموزشی باز و جایگاه آن چیست؟</a:t>
            </a:r>
          </a:p>
          <a:p>
            <a:pPr algn="r" rtl="1"/>
            <a:r>
              <a:rPr lang="fa-IR" sz="3000" dirty="0" smtClean="0"/>
              <a:t>مدل مفهومی کارامد برای سیستم های یادگیری الکترونیکی چیست؟</a:t>
            </a:r>
          </a:p>
          <a:p>
            <a:pPr algn="r" rtl="1"/>
            <a:r>
              <a:rPr lang="fa-IR" sz="3000" dirty="0" smtClean="0"/>
              <a:t>چگونه می توان سیستم های یادگیری الکترونیکی را دسته بندی نمود؟</a:t>
            </a:r>
          </a:p>
          <a:p>
            <a:pPr algn="r" rtl="1"/>
            <a:r>
              <a:rPr lang="fa-IR" sz="3000" dirty="0" smtClean="0"/>
              <a:t>تدوین سند ملی راهبردی یادگیری الکترونیکی چه ضرورتی دارد؟</a:t>
            </a:r>
          </a:p>
          <a:p>
            <a:pPr algn="r" rt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تعریف </a:t>
            </a:r>
            <a:r>
              <a:rPr lang="en-US" dirty="0" smtClean="0"/>
              <a:t>HCI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“Human-computer interaction is a discipline concerned with the </a:t>
            </a:r>
            <a:r>
              <a:rPr lang="en-US" b="1" dirty="0" smtClean="0"/>
              <a:t>design, evaluation and implementation</a:t>
            </a:r>
            <a:r>
              <a:rPr lang="en-US" dirty="0" smtClean="0"/>
              <a:t> of interactive computing systems for human use and with the study of major phenomena surrounding them.”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429124" y="6000768"/>
            <a:ext cx="4318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 http://old.sigchi.org/cdg/cdg2.html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 تعامل انسان و رایانه </a:t>
            </a:r>
            <a:r>
              <a:rPr lang="en-US" dirty="0" smtClean="0"/>
              <a:t>(HCI)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285984" y="1643050"/>
            <a:ext cx="4572032" cy="4286280"/>
          </a:xfrm>
          <a:prstGeom prst="ellipse">
            <a:avLst/>
          </a:prstGeom>
          <a:noFill/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 rot="18671362">
            <a:off x="5672944" y="1422127"/>
            <a:ext cx="91242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0" dirty="0" smtClean="0"/>
              <a:t>V</a:t>
            </a:r>
            <a:endParaRPr lang="en-US" sz="10000" dirty="0"/>
          </a:p>
        </p:txBody>
      </p:sp>
      <p:sp>
        <p:nvSpPr>
          <p:cNvPr id="9" name="TextBox 8"/>
          <p:cNvSpPr txBox="1"/>
          <p:nvPr/>
        </p:nvSpPr>
        <p:spPr>
          <a:xfrm rot="4501233">
            <a:off x="4521531" y="5050866"/>
            <a:ext cx="91242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0" dirty="0" smtClean="0"/>
              <a:t>V</a:t>
            </a:r>
            <a:endParaRPr lang="en-US" sz="10000" dirty="0"/>
          </a:p>
        </p:txBody>
      </p:sp>
      <p:sp>
        <p:nvSpPr>
          <p:cNvPr id="10" name="TextBox 9"/>
          <p:cNvSpPr txBox="1"/>
          <p:nvPr/>
        </p:nvSpPr>
        <p:spPr>
          <a:xfrm rot="11403971">
            <a:off x="1850015" y="2710367"/>
            <a:ext cx="91242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0" dirty="0" smtClean="0"/>
              <a:t>V</a:t>
            </a:r>
            <a:endParaRPr lang="en-US" sz="10000" dirty="0"/>
          </a:p>
        </p:txBody>
      </p:sp>
      <p:sp>
        <p:nvSpPr>
          <p:cNvPr id="11" name="TextBox 10"/>
          <p:cNvSpPr txBox="1"/>
          <p:nvPr/>
        </p:nvSpPr>
        <p:spPr>
          <a:xfrm>
            <a:off x="500034" y="1357298"/>
            <a:ext cx="233589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7000" dirty="0" smtClean="0"/>
              <a:t>طراحی</a:t>
            </a:r>
            <a:endParaRPr lang="en-US" sz="7000" dirty="0"/>
          </a:p>
        </p:txBody>
      </p:sp>
      <p:sp>
        <p:nvSpPr>
          <p:cNvPr id="12" name="TextBox 11"/>
          <p:cNvSpPr txBox="1"/>
          <p:nvPr/>
        </p:nvSpPr>
        <p:spPr>
          <a:xfrm>
            <a:off x="6929454" y="2643182"/>
            <a:ext cx="187904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7000" dirty="0" smtClean="0"/>
              <a:t>پیاده</a:t>
            </a:r>
          </a:p>
          <a:p>
            <a:pPr algn="ctr"/>
            <a:r>
              <a:rPr lang="fa-IR" sz="7000" dirty="0" smtClean="0"/>
              <a:t>سازی</a:t>
            </a:r>
            <a:endParaRPr lang="en-US" sz="7000" dirty="0"/>
          </a:p>
        </p:txBody>
      </p:sp>
      <p:sp>
        <p:nvSpPr>
          <p:cNvPr id="13" name="TextBox 12"/>
          <p:cNvSpPr txBox="1"/>
          <p:nvPr/>
        </p:nvSpPr>
        <p:spPr>
          <a:xfrm>
            <a:off x="214282" y="5143512"/>
            <a:ext cx="289855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7000" dirty="0" smtClean="0"/>
              <a:t>ارزشیابی</a:t>
            </a:r>
            <a:endParaRPr lang="en-US" sz="7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rtl="1"/>
            <a:r>
              <a:rPr lang="fa-IR" dirty="0" smtClean="0"/>
              <a:t>جایگاه، دامنه و بردار </a:t>
            </a:r>
            <a:r>
              <a:rPr lang="en-US" dirty="0" smtClean="0"/>
              <a:t>HCI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0" name="Picture 9" descr="oer2012-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06" y="815733"/>
            <a:ext cx="8917048" cy="561366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57620" y="6000768"/>
            <a:ext cx="50059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hlinkClick r:id="rId3"/>
              </a:rPr>
              <a:t>http://dl.acm.org/ccs.cfm?CFID=226290397&amp;CFTOKEN=96585194</a:t>
            </a:r>
            <a:endParaRPr lang="en-US" sz="1400" dirty="0"/>
          </a:p>
        </p:txBody>
      </p:sp>
      <p:pic>
        <p:nvPicPr>
          <p:cNvPr id="12" name="Picture 11" descr="oer2012-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857231"/>
            <a:ext cx="9144000" cy="5168335"/>
          </a:xfrm>
          <a:prstGeom prst="rect">
            <a:avLst/>
          </a:prstGeom>
        </p:spPr>
      </p:pic>
      <p:pic>
        <p:nvPicPr>
          <p:cNvPr id="13" name="Picture 12" descr="oer2012-0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928670"/>
            <a:ext cx="9144001" cy="5072098"/>
          </a:xfrm>
          <a:prstGeom prst="rect">
            <a:avLst/>
          </a:prstGeom>
        </p:spPr>
      </p:pic>
      <p:pic>
        <p:nvPicPr>
          <p:cNvPr id="15" name="Picture 14" descr="oer2012-01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857232"/>
            <a:ext cx="9123915" cy="5143536"/>
          </a:xfrm>
          <a:prstGeom prst="rect">
            <a:avLst/>
          </a:prstGeom>
        </p:spPr>
      </p:pic>
      <p:pic>
        <p:nvPicPr>
          <p:cNvPr id="16" name="Picture 15" descr="oer2012-01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928670"/>
            <a:ext cx="9144000" cy="5072098"/>
          </a:xfrm>
          <a:prstGeom prst="rect">
            <a:avLst/>
          </a:prstGeom>
        </p:spPr>
      </p:pic>
      <p:pic>
        <p:nvPicPr>
          <p:cNvPr id="17" name="Picture 16" descr="oer2012-01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142984"/>
            <a:ext cx="9144000" cy="4857784"/>
          </a:xfrm>
          <a:prstGeom prst="rect">
            <a:avLst/>
          </a:prstGeom>
        </p:spPr>
      </p:pic>
      <p:pic>
        <p:nvPicPr>
          <p:cNvPr id="18" name="Picture 17" descr="oer2012-01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1214422"/>
            <a:ext cx="9144000" cy="4857784"/>
          </a:xfrm>
          <a:prstGeom prst="rect">
            <a:avLst/>
          </a:prstGeom>
        </p:spPr>
      </p:pic>
      <p:pic>
        <p:nvPicPr>
          <p:cNvPr id="19" name="Picture 18" descr="oer2012-01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1285860"/>
            <a:ext cx="9144000" cy="4714908"/>
          </a:xfrm>
          <a:prstGeom prst="rect">
            <a:avLst/>
          </a:prstGeom>
        </p:spPr>
      </p:pic>
      <p:pic>
        <p:nvPicPr>
          <p:cNvPr id="20" name="Picture 19" descr="oer2012-01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1285860"/>
            <a:ext cx="9074644" cy="4714908"/>
          </a:xfrm>
          <a:prstGeom prst="rect">
            <a:avLst/>
          </a:prstGeom>
        </p:spPr>
      </p:pic>
      <p:pic>
        <p:nvPicPr>
          <p:cNvPr id="21" name="Picture 20" descr="12-3-2012 11-24-58 AM.jpg">
            <a:hlinkClick r:id="rId12"/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3401112"/>
            <a:ext cx="2428860" cy="34568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جایگاه، دامنه و بردار </a:t>
            </a:r>
            <a:r>
              <a:rPr lang="en-US" dirty="0" smtClean="0"/>
              <a:t>HCI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857620" y="6000768"/>
            <a:ext cx="50059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hlinkClick r:id="rId2"/>
              </a:rPr>
              <a:t>http://dl.acm.org/ccs.cfm?CFID=226290397&amp;CFTOKEN=96585194</a:t>
            </a:r>
            <a:endParaRPr lang="en-US" sz="1400" dirty="0"/>
          </a:p>
        </p:txBody>
      </p:sp>
      <p:pic>
        <p:nvPicPr>
          <p:cNvPr id="8" name="Picture 7" descr="oer2012-0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1142985"/>
            <a:ext cx="9144001" cy="4857784"/>
          </a:xfrm>
          <a:prstGeom prst="rect">
            <a:avLst/>
          </a:prstGeom>
        </p:spPr>
      </p:pic>
      <p:pic>
        <p:nvPicPr>
          <p:cNvPr id="9" name="Picture 8" descr="oer2012-0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142984"/>
            <a:ext cx="9144000" cy="4929222"/>
          </a:xfrm>
          <a:prstGeom prst="rect">
            <a:avLst/>
          </a:prstGeom>
        </p:spPr>
      </p:pic>
      <p:pic>
        <p:nvPicPr>
          <p:cNvPr id="10" name="Picture 9" descr="oer2012-0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142984"/>
            <a:ext cx="9144000" cy="4857784"/>
          </a:xfrm>
          <a:prstGeom prst="rect">
            <a:avLst/>
          </a:prstGeom>
        </p:spPr>
      </p:pic>
      <p:pic>
        <p:nvPicPr>
          <p:cNvPr id="11" name="Picture 10" descr="oer2012-02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214422"/>
            <a:ext cx="9144000" cy="4714908"/>
          </a:xfrm>
          <a:prstGeom prst="rect">
            <a:avLst/>
          </a:prstGeom>
        </p:spPr>
      </p:pic>
      <p:pic>
        <p:nvPicPr>
          <p:cNvPr id="12" name="Picture 11" descr="oer2012-02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285860"/>
            <a:ext cx="9144000" cy="4643470"/>
          </a:xfrm>
          <a:prstGeom prst="rect">
            <a:avLst/>
          </a:prstGeom>
        </p:spPr>
      </p:pic>
      <p:pic>
        <p:nvPicPr>
          <p:cNvPr id="13" name="Picture 12" descr="oer2012-02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285860"/>
            <a:ext cx="9144000" cy="4714908"/>
          </a:xfrm>
          <a:prstGeom prst="rect">
            <a:avLst/>
          </a:prstGeom>
        </p:spPr>
      </p:pic>
      <p:pic>
        <p:nvPicPr>
          <p:cNvPr id="14" name="Picture 13" descr="12-3-2012 11-24-58 AM.jpg">
            <a:hlinkClick r:id="rId9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3706133"/>
            <a:ext cx="2214546" cy="31518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4"/>
          <p:cNvPicPr>
            <a:picLocks noChangeAspect="1" noChangeArrowheads="1"/>
          </p:cNvPicPr>
          <p:nvPr/>
        </p:nvPicPr>
        <p:blipFill>
          <a:blip r:embed="rId3" cstate="print"/>
          <a:srcRect l="14000" t="14137" r="16000" b="34804"/>
          <a:stretch>
            <a:fillRect/>
          </a:stretch>
        </p:blipFill>
        <p:spPr bwMode="auto">
          <a:xfrm>
            <a:off x="685800" y="822325"/>
            <a:ext cx="5334000" cy="53165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64931" name="Text Box 5"/>
          <p:cNvSpPr txBox="1">
            <a:spLocks noChangeArrowheads="1"/>
          </p:cNvSpPr>
          <p:nvPr/>
        </p:nvSpPr>
        <p:spPr bwMode="auto">
          <a:xfrm>
            <a:off x="6391275" y="1003300"/>
            <a:ext cx="2667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10% Look </a:t>
            </a:r>
          </a:p>
          <a:p>
            <a:r>
              <a:rPr lang="en-US" sz="14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(visuals, layout, colors, etc.)</a:t>
            </a:r>
          </a:p>
        </p:txBody>
      </p:sp>
      <p:sp>
        <p:nvSpPr>
          <p:cNvPr id="764932" name="AutoShape 6"/>
          <p:cNvSpPr>
            <a:spLocks/>
          </p:cNvSpPr>
          <p:nvPr/>
        </p:nvSpPr>
        <p:spPr bwMode="auto">
          <a:xfrm rot="10800000">
            <a:off x="6096000" y="2574925"/>
            <a:ext cx="381000" cy="3276600"/>
          </a:xfrm>
          <a:prstGeom prst="leftBrace">
            <a:avLst>
              <a:gd name="adj1" fmla="val 71667"/>
              <a:gd name="adj2" fmla="val 50000"/>
            </a:avLst>
          </a:prstGeom>
          <a:noFill/>
          <a:ln w="31750">
            <a:solidFill>
              <a:srgbClr val="FF0000"/>
            </a:solidFill>
            <a:round/>
            <a:headEnd/>
            <a:tailEnd/>
          </a:ln>
        </p:spPr>
        <p:txBody>
          <a:bodyPr rot="10800000" wrap="none" anchor="ctr"/>
          <a:lstStyle/>
          <a:p>
            <a:endParaRPr lang="en-US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764933" name="Line 9"/>
          <p:cNvSpPr>
            <a:spLocks noChangeShapeType="1"/>
          </p:cNvSpPr>
          <p:nvPr/>
        </p:nvSpPr>
        <p:spPr bwMode="auto">
          <a:xfrm flipH="1">
            <a:off x="2819400" y="974725"/>
            <a:ext cx="3200400" cy="0"/>
          </a:xfrm>
          <a:prstGeom prst="line">
            <a:avLst/>
          </a:prstGeom>
          <a:noFill/>
          <a:ln w="3175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64934" name="Line 10"/>
          <p:cNvSpPr>
            <a:spLocks noChangeShapeType="1"/>
          </p:cNvSpPr>
          <p:nvPr/>
        </p:nvSpPr>
        <p:spPr bwMode="auto">
          <a:xfrm flipH="1">
            <a:off x="4267200" y="1431925"/>
            <a:ext cx="1752600" cy="0"/>
          </a:xfrm>
          <a:prstGeom prst="line">
            <a:avLst/>
          </a:prstGeom>
          <a:noFill/>
          <a:ln w="3175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64935" name="Line 11"/>
          <p:cNvSpPr>
            <a:spLocks noChangeShapeType="1"/>
          </p:cNvSpPr>
          <p:nvPr/>
        </p:nvSpPr>
        <p:spPr bwMode="auto">
          <a:xfrm flipH="1">
            <a:off x="2895600" y="5851525"/>
            <a:ext cx="3124200" cy="0"/>
          </a:xfrm>
          <a:prstGeom prst="line">
            <a:avLst/>
          </a:prstGeom>
          <a:noFill/>
          <a:ln w="3175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64936" name="Line 21"/>
          <p:cNvSpPr>
            <a:spLocks noChangeShapeType="1"/>
          </p:cNvSpPr>
          <p:nvPr/>
        </p:nvSpPr>
        <p:spPr bwMode="auto">
          <a:xfrm flipH="1">
            <a:off x="4495800" y="2574925"/>
            <a:ext cx="1524000" cy="0"/>
          </a:xfrm>
          <a:prstGeom prst="line">
            <a:avLst/>
          </a:prstGeom>
          <a:noFill/>
          <a:ln w="3175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64937" name="Text Box 23"/>
          <p:cNvSpPr txBox="1">
            <a:spLocks noChangeArrowheads="1"/>
          </p:cNvSpPr>
          <p:nvPr/>
        </p:nvSpPr>
        <p:spPr bwMode="auto">
          <a:xfrm>
            <a:off x="6400800" y="1803400"/>
            <a:ext cx="2743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30% Feel</a:t>
            </a:r>
          </a:p>
          <a:p>
            <a:r>
              <a:rPr lang="en-US" sz="14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(menus, buttons, controls, etc.)</a:t>
            </a:r>
          </a:p>
        </p:txBody>
      </p:sp>
      <p:sp>
        <p:nvSpPr>
          <p:cNvPr id="764938" name="AutoShape 25"/>
          <p:cNvSpPr>
            <a:spLocks/>
          </p:cNvSpPr>
          <p:nvPr/>
        </p:nvSpPr>
        <p:spPr bwMode="auto">
          <a:xfrm rot="10800000">
            <a:off x="6096000" y="1431925"/>
            <a:ext cx="304800" cy="1143000"/>
          </a:xfrm>
          <a:prstGeom prst="leftBrace">
            <a:avLst>
              <a:gd name="adj1" fmla="val 31250"/>
              <a:gd name="adj2" fmla="val 49995"/>
            </a:avLst>
          </a:prstGeom>
          <a:noFill/>
          <a:ln w="31750">
            <a:solidFill>
              <a:srgbClr val="FF0000"/>
            </a:solidFill>
            <a:round/>
            <a:headEnd/>
            <a:tailEnd/>
          </a:ln>
        </p:spPr>
        <p:txBody>
          <a:bodyPr rot="10800000" wrap="none" anchor="ctr"/>
          <a:lstStyle/>
          <a:p>
            <a:endParaRPr lang="en-US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764939" name="AutoShape 26"/>
          <p:cNvSpPr>
            <a:spLocks/>
          </p:cNvSpPr>
          <p:nvPr/>
        </p:nvSpPr>
        <p:spPr bwMode="auto">
          <a:xfrm rot="10800000">
            <a:off x="6096000" y="974725"/>
            <a:ext cx="304800" cy="457200"/>
          </a:xfrm>
          <a:prstGeom prst="leftBrace">
            <a:avLst>
              <a:gd name="adj1" fmla="val 12500"/>
              <a:gd name="adj2" fmla="val 49995"/>
            </a:avLst>
          </a:prstGeom>
          <a:noFill/>
          <a:ln w="31750">
            <a:solidFill>
              <a:srgbClr val="FF0000"/>
            </a:solidFill>
            <a:round/>
            <a:headEnd/>
            <a:tailEnd/>
          </a:ln>
        </p:spPr>
        <p:txBody>
          <a:bodyPr rot="10800000" wrap="none" anchor="ctr"/>
          <a:lstStyle/>
          <a:p>
            <a:endParaRPr lang="en-US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764940" name="Text Box 27"/>
          <p:cNvSpPr txBox="1">
            <a:spLocks noChangeArrowheads="1"/>
          </p:cNvSpPr>
          <p:nvPr/>
        </p:nvSpPr>
        <p:spPr bwMode="auto">
          <a:xfrm>
            <a:off x="6477000" y="4022725"/>
            <a:ext cx="26670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60% User Task Goals</a:t>
            </a:r>
          </a:p>
          <a:p>
            <a:r>
              <a:rPr lang="en-US" sz="14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(workflow, navigation, objects and relationships, etc.)</a:t>
            </a:r>
          </a:p>
        </p:txBody>
      </p:sp>
      <p:sp>
        <p:nvSpPr>
          <p:cNvPr id="764941" name="Rectangle 29"/>
          <p:cNvSpPr>
            <a:spLocks noChangeArrowheads="1"/>
          </p:cNvSpPr>
          <p:nvPr/>
        </p:nvSpPr>
        <p:spPr bwMode="auto">
          <a:xfrm>
            <a:off x="685800" y="6140450"/>
            <a:ext cx="52482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10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Adapted from “Common User Access Guide to User Interface Design”, copyright 1991 IBM</a:t>
            </a:r>
          </a:p>
        </p:txBody>
      </p:sp>
      <p:sp>
        <p:nvSpPr>
          <p:cNvPr id="764956" name="Rectangle 29"/>
          <p:cNvSpPr>
            <a:spLocks noChangeArrowheads="1"/>
          </p:cNvSpPr>
          <p:nvPr/>
        </p:nvSpPr>
        <p:spPr bwMode="auto">
          <a:xfrm rot="16200000">
            <a:off x="-2171700" y="3173413"/>
            <a:ext cx="52990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US" sz="14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Adapted from “Common User Access Guide to User Interface Design”, copyright 1991 IBM</a:t>
            </a:r>
          </a:p>
        </p:txBody>
      </p:sp>
      <p:sp>
        <p:nvSpPr>
          <p:cNvPr id="764957" name="Text Box 5"/>
          <p:cNvSpPr txBox="1">
            <a:spLocks noChangeArrowheads="1"/>
          </p:cNvSpPr>
          <p:nvPr/>
        </p:nvSpPr>
        <p:spPr bwMode="auto">
          <a:xfrm>
            <a:off x="6477000" y="649288"/>
            <a:ext cx="2667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10% Look </a:t>
            </a:r>
          </a:p>
          <a:p>
            <a:r>
              <a:rPr lang="en-US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(visuals, layout, colors, etc.)</a:t>
            </a:r>
          </a:p>
        </p:txBody>
      </p:sp>
      <p:sp>
        <p:nvSpPr>
          <p:cNvPr id="764958" name="Text Box 23"/>
          <p:cNvSpPr txBox="1">
            <a:spLocks noChangeArrowheads="1"/>
          </p:cNvSpPr>
          <p:nvPr/>
        </p:nvSpPr>
        <p:spPr bwMode="auto">
          <a:xfrm>
            <a:off x="6400800" y="1804988"/>
            <a:ext cx="2743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30% Feel</a:t>
            </a:r>
          </a:p>
          <a:p>
            <a:r>
              <a:rPr lang="en-US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(menus, buttons, controls, etc.)</a:t>
            </a:r>
          </a:p>
        </p:txBody>
      </p:sp>
      <p:sp>
        <p:nvSpPr>
          <p:cNvPr id="764959" name="Text Box 27"/>
          <p:cNvSpPr txBox="1">
            <a:spLocks noChangeArrowheads="1"/>
          </p:cNvSpPr>
          <p:nvPr/>
        </p:nvSpPr>
        <p:spPr bwMode="auto">
          <a:xfrm>
            <a:off x="6477000" y="3736975"/>
            <a:ext cx="2667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60% User Task Goals</a:t>
            </a:r>
          </a:p>
          <a:p>
            <a:r>
              <a:rPr lang="en-US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(workflow, navigation, objects and relationships, etc.)</a:t>
            </a:r>
          </a:p>
        </p:txBody>
      </p:sp>
      <p:sp>
        <p:nvSpPr>
          <p:cNvPr id="20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4/12/2012</a:t>
            </a:r>
            <a:endParaRPr lang="en-US" dirty="0"/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D82948E1-B8C8-4F8D-9046-3A181A0EB72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428596" y="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طراحی واسط کاربر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929322" y="2786058"/>
            <a:ext cx="3143240" cy="3071834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4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4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4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4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4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64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4957" grpId="0"/>
      <p:bldP spid="764958" grpId="0"/>
      <p:bldP spid="764959" grpId="0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FF2B2-F3EF-4154-8636-42ECA82F47E8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7" name="Picture 6" descr="wud2012thr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8670"/>
            <a:ext cx="9144000" cy="52149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084590" y="6215082"/>
            <a:ext cx="2059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Source: (WEF, 2012)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rtl="1"/>
            <a:r>
              <a:rPr lang="fa-IR" dirty="0" smtClean="0"/>
              <a:t>اهمیت </a:t>
            </a:r>
            <a:r>
              <a:rPr lang="en-US" dirty="0" smtClean="0"/>
              <a:t>user-centered design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928926" y="1071546"/>
            <a:ext cx="3071834" cy="1428760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FF2B2-F3EF-4154-8636-42ECA82F47E8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" name="Picture 6" descr="wud2012thr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25766"/>
            <a:ext cx="9144000" cy="49750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084590" y="6000768"/>
            <a:ext cx="2059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Source: (WEF, 2012)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rtl="1"/>
            <a:r>
              <a:rPr lang="fa-IR" dirty="0" smtClean="0"/>
              <a:t>اهمیت </a:t>
            </a:r>
            <a:r>
              <a:rPr lang="en-US" dirty="0" smtClean="0"/>
              <a:t>usage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rtl="1"/>
            <a:r>
              <a:rPr lang="fa-IR" dirty="0" smtClean="0"/>
              <a:t>میزان  </a:t>
            </a:r>
            <a:r>
              <a:rPr lang="en-US" dirty="0" smtClean="0"/>
              <a:t> usage</a:t>
            </a:r>
            <a:r>
              <a:rPr lang="fa-IR" dirty="0" smtClean="0"/>
              <a:t> و </a:t>
            </a:r>
            <a:r>
              <a:rPr lang="en-US" dirty="0" smtClean="0"/>
              <a:t>impact</a:t>
            </a:r>
            <a:r>
              <a:rPr lang="fa-IR" dirty="0" smtClean="0"/>
              <a:t> در </a:t>
            </a:r>
            <a:r>
              <a:rPr lang="fa-IR" dirty="0" smtClean="0"/>
              <a:t>ایران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FF2B2-F3EF-4154-8636-42ECA82F47E8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7" name="Picture 6" descr="wud2012thr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8670"/>
            <a:ext cx="9121140" cy="592933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58016" y="6215082"/>
            <a:ext cx="2059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Source: (WEF, 2012)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5000636"/>
            <a:ext cx="4572000" cy="1857364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pPr rtl="1"/>
            <a:r>
              <a:rPr lang="en-US" dirty="0" smtClean="0"/>
              <a:t> Network Readiness Index 2012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FF2B2-F3EF-4154-8636-42ECA82F47E8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7" name="Picture 6" descr="wud2012thr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8670"/>
            <a:ext cx="9144000" cy="54292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084590" y="5929330"/>
            <a:ext cx="2059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Source: (WEF, 2012)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fa-IR" dirty="0" smtClean="0"/>
              <a:t>طراحی کاربر – محور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FF2B2-F3EF-4154-8636-42ECA82F47E8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8" name="Picture 4" descr="http://www.sapdesignguild.org/editions/edition10/images/ucd_image_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928670"/>
            <a:ext cx="7643866" cy="53082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7" name="Picture 6" descr="FundamentalsOfExperienceDesig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Date Placeholder 3"/>
          <p:cNvSpPr txBox="1">
            <a:spLocks/>
          </p:cNvSpPr>
          <p:nvPr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1391/9/15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3276600" y="65087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kaveh.bazargan@unige.ch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2FF2B2-F3EF-4154-8636-42ECA82F47E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7694340" y="5408340"/>
            <a:ext cx="2529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http://www.uusability.ir/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 rot="16200000">
            <a:off x="7421477" y="5135477"/>
            <a:ext cx="3075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http://www.userexperience.ir/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تعریف راهبرد تجربه کاربر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User experience strategy </a:t>
            </a:r>
            <a:r>
              <a:rPr lang="en-US" dirty="0" smtClean="0"/>
              <a:t>builds upon an organization’s business and product strategies through a shared vision for</a:t>
            </a:r>
            <a:r>
              <a:rPr lang="fa-IR" dirty="0" smtClean="0"/>
              <a:t> </a:t>
            </a:r>
            <a:r>
              <a:rPr lang="en-US" dirty="0" smtClean="0"/>
              <a:t>a product or service from the end user’s perspective. UX strategy can also extend beyond a single product to create</a:t>
            </a:r>
            <a:r>
              <a:rPr lang="fa-IR" dirty="0" smtClean="0"/>
              <a:t> </a:t>
            </a:r>
            <a:r>
              <a:rPr lang="en-US" dirty="0" smtClean="0"/>
              <a:t>a vision for what a customer’s interaction with your company will be like across multiple products and touch points</a:t>
            </a:r>
            <a:r>
              <a:rPr lang="fa-IR" dirty="0" smtClean="0"/>
              <a:t> </a:t>
            </a:r>
            <a:r>
              <a:rPr lang="en-US" dirty="0" smtClean="0"/>
              <a:t>over time.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FF2B2-F3EF-4154-8636-42ECA82F47E8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fa-IR" dirty="0" smtClean="0"/>
              <a:t>فرایند طراحی تجربه کاربر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7" name="Picture 6"/>
          <p:cNvPicPr/>
          <p:nvPr/>
        </p:nvPicPr>
        <p:blipFill rotWithShape="1">
          <a:blip r:embed="rId2" cstate="print"/>
          <a:srcRect l="1489" t="6787" r="-101" b="-6787"/>
          <a:stretch/>
        </p:blipFill>
        <p:spPr>
          <a:xfrm>
            <a:off x="357158" y="1071546"/>
            <a:ext cx="8643966" cy="5786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4/12/2012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948E1-B8C8-4F8D-9046-3A181A0EB72E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6" name="Picture 5" descr="step-by-step-UsabilityGui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8" y="520264"/>
            <a:ext cx="9139672" cy="5946416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667000" y="5148282"/>
            <a:ext cx="990600" cy="1066800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pPr rtl="1"/>
            <a:r>
              <a:rPr lang="fa-IR" dirty="0" smtClean="0"/>
              <a:t>آزمون های کاربرد پذیری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r>
              <a:rPr lang="en-US" sz="3000" dirty="0" smtClean="0"/>
              <a:t>USABILITY TESTING METHODOLOGY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85800"/>
            <a:ext cx="8229600" cy="5943600"/>
          </a:xfrm>
        </p:spPr>
        <p:txBody>
          <a:bodyPr>
            <a:noAutofit/>
          </a:bodyPr>
          <a:lstStyle/>
          <a:p>
            <a:r>
              <a:rPr lang="en-US" sz="1600" b="1" dirty="0" smtClean="0"/>
              <a:t>4.1.1 Testing Environment............................................................. 92</a:t>
            </a:r>
          </a:p>
          <a:p>
            <a:r>
              <a:rPr lang="en-US" sz="1600" dirty="0" smtClean="0"/>
              <a:t>4.1.2 Technological Setup ............................................................. 93</a:t>
            </a:r>
          </a:p>
          <a:p>
            <a:r>
              <a:rPr lang="en-US" sz="1600" b="1" dirty="0" smtClean="0"/>
              <a:t>4.2 Selecting the Participants ............................................................ 93</a:t>
            </a:r>
          </a:p>
          <a:p>
            <a:r>
              <a:rPr lang="en-US" sz="1600" dirty="0" smtClean="0"/>
              <a:t>4.2.1 Target Population and Number of Participants..................... 93</a:t>
            </a:r>
          </a:p>
          <a:p>
            <a:r>
              <a:rPr lang="en-US" sz="1600" dirty="0" smtClean="0"/>
              <a:t>4.2.2 Profile and Selection Protocol .............................................. 93</a:t>
            </a:r>
          </a:p>
          <a:p>
            <a:r>
              <a:rPr lang="en-US" sz="1600" b="1" dirty="0" smtClean="0"/>
              <a:t>4.3 Tasks ........................................................................................... 94</a:t>
            </a:r>
          </a:p>
          <a:p>
            <a:r>
              <a:rPr lang="en-US" sz="1600" dirty="0" smtClean="0"/>
              <a:t>4.3.1 Task List ............................................................................... 94</a:t>
            </a:r>
          </a:p>
          <a:p>
            <a:r>
              <a:rPr lang="en-US" sz="1600" dirty="0" smtClean="0"/>
              <a:t>4.3.2 Training Tasks and Formal Tasks......................................... 95</a:t>
            </a:r>
          </a:p>
          <a:p>
            <a:r>
              <a:rPr lang="en-US" sz="1600" b="1" dirty="0" smtClean="0"/>
              <a:t>4.4 Experimental Design................................................................... 95</a:t>
            </a:r>
          </a:p>
          <a:p>
            <a:r>
              <a:rPr lang="en-US" sz="1600" dirty="0" smtClean="0"/>
              <a:t>4.4.1 Within vs. Between Subject Design ..................................... 95</a:t>
            </a:r>
          </a:p>
          <a:p>
            <a:r>
              <a:rPr lang="en-US" sz="1600" dirty="0" smtClean="0"/>
              <a:t>4.4.2 Dependant and Independent Variables ................................. 97</a:t>
            </a:r>
          </a:p>
          <a:p>
            <a:r>
              <a:rPr lang="en-US" sz="1600" b="1" dirty="0" smtClean="0"/>
              <a:t>4.5 Method and Procedure ................................................................ 98</a:t>
            </a:r>
          </a:p>
          <a:p>
            <a:r>
              <a:rPr lang="en-US" sz="1600" dirty="0" smtClean="0"/>
              <a:t>4.5.1 Participant General Instructions and Task Instructions ........ 98</a:t>
            </a:r>
          </a:p>
          <a:p>
            <a:r>
              <a:rPr lang="en-US" sz="1600" dirty="0" smtClean="0"/>
              <a:t>4.5.2 Procedure .............................................................................. 99</a:t>
            </a:r>
          </a:p>
          <a:p>
            <a:r>
              <a:rPr lang="en-US" sz="1600" b="1" dirty="0" smtClean="0"/>
              <a:t>4.6 Usability Metrics and Measurements........................................ 101</a:t>
            </a:r>
          </a:p>
          <a:p>
            <a:r>
              <a:rPr lang="en-US" sz="1600" dirty="0" smtClean="0"/>
              <a:t>4.6.1 Metrics and Measurements: Effectiveness and Efficiency. 101</a:t>
            </a:r>
          </a:p>
          <a:p>
            <a:r>
              <a:rPr lang="en-US" sz="1600" dirty="0" smtClean="0"/>
              <a:t>4.6.2 Metrics and Measurements for Satisfaction........................ 101</a:t>
            </a:r>
          </a:p>
          <a:p>
            <a:r>
              <a:rPr lang="en-US" sz="1600" b="1" dirty="0" smtClean="0"/>
              <a:t>4.7 Data Collection, Analysis and Presentation.............................. 102</a:t>
            </a:r>
          </a:p>
          <a:p>
            <a:r>
              <a:rPr lang="en-US" sz="1600" dirty="0" smtClean="0"/>
              <a:t>4.7.1 Data Collection and Analysis............................................... 102</a:t>
            </a:r>
          </a:p>
          <a:p>
            <a:r>
              <a:rPr lang="en-US" sz="1600" dirty="0" smtClean="0"/>
              <a:t>4.7.2 Data Presentation ................................................................ 102</a:t>
            </a:r>
            <a:endParaRPr lang="en-US" sz="1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4/12/2012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948E1-B8C8-4F8D-9046-3A181A0EB72E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7" name="Picture 6" descr="12-3-2012 11-24-58 AM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35895" y="3857628"/>
            <a:ext cx="2108105" cy="3000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4/12/2012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948E1-B8C8-4F8D-9046-3A181A0EB72E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6" name="Picture 5" descr="key-eval-measu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082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4/12/2012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948E1-B8C8-4F8D-9046-3A181A0EB72E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6" name="Picture 5" descr="testing-5-us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19499"/>
          </a:xfrm>
          <a:prstGeom prst="rect">
            <a:avLst/>
          </a:prstGeom>
        </p:spPr>
      </p:pic>
      <p:sp>
        <p:nvSpPr>
          <p:cNvPr id="7" name="Date Placeholder 4"/>
          <p:cNvSpPr txBox="1">
            <a:spLocks/>
          </p:cNvSpPr>
          <p:nvPr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4/12/2012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82948E1-B8C8-4F8D-9046-3A181A0EB72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4/12/2012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948E1-B8C8-4F8D-9046-3A181A0EB72E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6" name="Picture 5" descr="usability-test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Date Placeholder 4"/>
          <p:cNvSpPr txBox="1">
            <a:spLocks/>
          </p:cNvSpPr>
          <p:nvPr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4/12/2012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82948E1-B8C8-4F8D-9046-3A181A0EB72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4/12/2012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948E1-B8C8-4F8D-9046-3A181A0EB72E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6" name="Picture 5" descr="figure1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17301" cy="3429000"/>
          </a:xfrm>
          <a:prstGeom prst="rect">
            <a:avLst/>
          </a:prstGeom>
        </p:spPr>
      </p:pic>
      <p:pic>
        <p:nvPicPr>
          <p:cNvPr id="7" name="Picture 6" descr="figure1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7200" y="3444240"/>
            <a:ext cx="4876800" cy="3413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4/12/2012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948E1-B8C8-4F8D-9046-3A181A0EB72E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6" name="Picture 5" descr="iterative-desig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Date Placeholder 3"/>
          <p:cNvSpPr txBox="1">
            <a:spLocks/>
          </p:cNvSpPr>
          <p:nvPr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4/12/2012</a:t>
            </a: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82948E1-B8C8-4F8D-9046-3A181A0EB72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757758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Open Education Resources (OER) are teaching and learning materials freely available for everyone to use, whether you are a teacher or a learner. This includes full courses, modules, syllabi, lectures, homework assignments, quizzes, lab activities, pedagogical materials, games, simulations, and many more resources contained in digital media collections from around the world.</a:t>
            </a:r>
          </a:p>
          <a:p>
            <a:endParaRPr lang="en-US" dirty="0" smtClean="0"/>
          </a:p>
          <a:p>
            <a:r>
              <a:rPr lang="en-US" dirty="0" smtClean="0"/>
              <a:t>The creation and use of OER represents a shift in education that supports shared teacher expertise and peer-based learning. Free and open content is not only a new economic model for schools and students, but also a primary vehicle for disseminating flexible, adaptable curricula that support learner-centric approaches.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1"/>
            <a:r>
              <a:rPr lang="fa-IR" dirty="0" smtClean="0"/>
              <a:t>منابع آموزشی باز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fa-IR" dirty="0" smtClean="0"/>
              <a:t> </a:t>
            </a:r>
            <a:r>
              <a:rPr lang="en-US" dirty="0" smtClean="0"/>
              <a:t>(Open Educational Resources - OER)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500430" y="6072206"/>
            <a:ext cx="56435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http://www.oercommons.org/learn-about-the-movement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؟</a:t>
            </a:r>
            <a:r>
              <a:rPr lang="en-GB" dirty="0" smtClean="0"/>
              <a:t>OER</a:t>
            </a:r>
            <a:r>
              <a:rPr lang="fa-IR" dirty="0" smtClean="0"/>
              <a:t> چرا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50072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US" sz="4800" dirty="0" smtClean="0"/>
              <a:t>	</a:t>
            </a:r>
            <a:r>
              <a:rPr lang="en-US" sz="4400" dirty="0" smtClean="0"/>
              <a:t>Improving </a:t>
            </a:r>
            <a:r>
              <a:rPr lang="en-US" sz="4400" dirty="0"/>
              <a:t>the </a:t>
            </a:r>
            <a:endParaRPr lang="en-US" sz="4400" dirty="0" smtClean="0"/>
          </a:p>
          <a:p>
            <a:pPr algn="ctr">
              <a:buNone/>
            </a:pPr>
            <a:r>
              <a:rPr lang="en-US" sz="4400" dirty="0" smtClean="0"/>
              <a:t>Quality </a:t>
            </a:r>
            <a:r>
              <a:rPr lang="en-US" sz="4400" dirty="0"/>
              <a:t>of Teaching and Learning </a:t>
            </a:r>
            <a:endParaRPr lang="en-US" sz="4400" dirty="0" smtClean="0"/>
          </a:p>
          <a:p>
            <a:pPr lvl="1" algn="ctr">
              <a:buNone/>
            </a:pPr>
            <a:r>
              <a:rPr lang="en-US" sz="4400" dirty="0" smtClean="0"/>
              <a:t>through</a:t>
            </a:r>
            <a:endParaRPr lang="en-US" sz="4400" dirty="0"/>
          </a:p>
          <a:p>
            <a:pPr algn="ctr">
              <a:buNone/>
            </a:pPr>
            <a:r>
              <a:rPr lang="en-US" sz="4400" dirty="0" smtClean="0"/>
              <a:t>	QUALITY Resource </a:t>
            </a:r>
            <a:endParaRPr lang="fa-IR" sz="4400" dirty="0" smtClean="0"/>
          </a:p>
          <a:p>
            <a:pPr algn="ctr">
              <a:buNone/>
            </a:pPr>
            <a:r>
              <a:rPr lang="en-US" sz="4400" dirty="0" smtClean="0"/>
              <a:t>Sharing </a:t>
            </a:r>
          </a:p>
          <a:p>
            <a:pPr algn="ctr">
              <a:buNone/>
            </a:pPr>
            <a:r>
              <a:rPr lang="en-US" sz="4400" dirty="0" smtClean="0"/>
              <a:t>and </a:t>
            </a:r>
          </a:p>
          <a:p>
            <a:pPr algn="ctr">
              <a:buNone/>
            </a:pPr>
            <a:r>
              <a:rPr lang="en-US" sz="4400" dirty="0" smtClean="0"/>
              <a:t>Collaboration</a:t>
            </a:r>
          </a:p>
          <a:p>
            <a:pPr algn="ctr">
              <a:buNone/>
            </a:pPr>
            <a:r>
              <a:rPr lang="fa-IR" sz="2000" dirty="0" smtClean="0"/>
              <a:t>بهبود کیفیت تدریس - یاگیری از طریق همیاری و سهیم شدن در استفاده از منابع یادگیری با کیفیت</a:t>
            </a:r>
            <a:endParaRPr lang="en-US" sz="2000" dirty="0" smtClean="0"/>
          </a:p>
          <a:p>
            <a:pPr algn="ctr">
              <a:buNone/>
            </a:pPr>
            <a:endParaRPr lang="en-US" sz="4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LB" dirty="0" smtClean="0"/>
              <a:t>بیانیه منابع آموزشی آزاد</a:t>
            </a:r>
            <a:br>
              <a:rPr lang="ar-LB" dirty="0" smtClean="0"/>
            </a:br>
            <a:r>
              <a:rPr lang="ar-LB" dirty="0" smtClean="0"/>
              <a:t>یونسکو- پاریس: 20 تا 22 ژوئن 2012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00174"/>
            <a:ext cx="9144000" cy="5357826"/>
          </a:xfrm>
        </p:spPr>
        <p:txBody>
          <a:bodyPr>
            <a:normAutofit fontScale="47500" lnSpcReduction="20000"/>
          </a:bodyPr>
          <a:lstStyle/>
          <a:p>
            <a:pPr algn="r" rtl="1">
              <a:buNone/>
            </a:pPr>
            <a:r>
              <a:rPr lang="fa-IR" dirty="0" smtClean="0"/>
              <a:t>	</a:t>
            </a:r>
            <a:r>
              <a:rPr lang="ar-LB" dirty="0" smtClean="0"/>
              <a:t>1-  ترویج آگاهی و استفاده از منابع آموزشی آزاد. ارتقاء و گسترش دسترسی به آموزش در تمام سطوح (آموزش‌های رسمی و غیررسمی) از دیدگاه یادگیری مداوم و حمایت از انسجام اجتماعی، برابری جنسی و نیازهای ویژه آموزشی، بهبود هزینه اثربخشی و کیفیت پیامدهای یاددهی- یادگیری از طریق به کارگیری </a:t>
            </a:r>
            <a:r>
              <a:rPr lang="en-US" dirty="0" smtClean="0"/>
              <a:t>OER . </a:t>
            </a:r>
            <a:br>
              <a:rPr lang="en-US" dirty="0" smtClean="0"/>
            </a:br>
            <a:r>
              <a:rPr lang="en-US" dirty="0" smtClean="0"/>
              <a:t> - 2  </a:t>
            </a:r>
            <a:r>
              <a:rPr lang="ar-LB" dirty="0" smtClean="0"/>
              <a:t>تسهیل توانمندسازی محیط‌های یادگیری برای استفاده از فناوری‌های اطلاعاتی و اتباطی (</a:t>
            </a:r>
            <a:r>
              <a:rPr lang="en-US" dirty="0" smtClean="0"/>
              <a:t>ICT )، </a:t>
            </a:r>
            <a:r>
              <a:rPr lang="ar-LB" dirty="0" smtClean="0"/>
              <a:t>کاهش فاصله دیجیتالی با استقرار زیربناهای مناسب به ویژه از طریق افزایش پهنای باند برقراری اتصال و گسترش فناوری موبایل. ارتقاء </a:t>
            </a:r>
            <a:r>
              <a:rPr lang="ar-LB" b="1" dirty="0" smtClean="0"/>
              <a:t>سواد رسانه‌ای و اطلاعاتی*</a:t>
            </a:r>
            <a:r>
              <a:rPr lang="ar-LB" dirty="0" smtClean="0"/>
              <a:t> (</a:t>
            </a:r>
            <a:r>
              <a:rPr lang="en-US" dirty="0" smtClean="0"/>
              <a:t>MIL ) </a:t>
            </a:r>
            <a:r>
              <a:rPr lang="ar-LB" dirty="0" smtClean="0"/>
              <a:t>و تشویق توسعه به کارگیری </a:t>
            </a:r>
            <a:r>
              <a:rPr lang="en-US" dirty="0" smtClean="0"/>
              <a:t>OER </a:t>
            </a:r>
            <a:r>
              <a:rPr lang="ar-LB" dirty="0" smtClean="0"/>
              <a:t>در قالب تولیدات دیجیتالی باز و استاندارد.</a:t>
            </a:r>
            <a:br>
              <a:rPr lang="ar-LB" dirty="0" smtClean="0"/>
            </a:br>
            <a:r>
              <a:rPr lang="ar-LB" dirty="0" smtClean="0"/>
              <a:t>3-  تقویت توسعه راهبردها و سیاست‌ها در حوزه </a:t>
            </a:r>
            <a:r>
              <a:rPr lang="en-US" dirty="0" smtClean="0"/>
              <a:t>OER . </a:t>
            </a:r>
            <a:r>
              <a:rPr lang="ar-LB" dirty="0" smtClean="0"/>
              <a:t>ارتقاء توسعه سیاست‌های ویژه برای تولید و استفاده از </a:t>
            </a:r>
            <a:r>
              <a:rPr lang="en-US" dirty="0" smtClean="0"/>
              <a:t>OER </a:t>
            </a:r>
            <a:r>
              <a:rPr lang="ar-LB" dirty="0" smtClean="0"/>
              <a:t>در قالب راهبردهایی برای ارتقاء آموزش.</a:t>
            </a:r>
            <a:br>
              <a:rPr lang="ar-LB" dirty="0" smtClean="0"/>
            </a:br>
            <a:r>
              <a:rPr lang="ar-LB" dirty="0" smtClean="0"/>
              <a:t>4-  ارتقاء درک استفاده از چارچوب‌های «گواهینامه خلاقیت مشترک (</a:t>
            </a:r>
            <a:r>
              <a:rPr lang="en-US" dirty="0" smtClean="0"/>
              <a:t>CCL )** ». </a:t>
            </a:r>
            <a:r>
              <a:rPr lang="ar-LB" dirty="0" smtClean="0"/>
              <a:t>حمایت از باز به‌کارگیری، بازبینی،‌ بازترکیب و بازتوزیع منابع آموزشی در جهان از طریق گواهینامه خلاقیت مشترک (</a:t>
            </a:r>
            <a:r>
              <a:rPr lang="en-US" dirty="0" smtClean="0"/>
              <a:t>CCL ) </a:t>
            </a:r>
            <a:r>
              <a:rPr lang="ar-LB" dirty="0" smtClean="0"/>
              <a:t>همزمان با دفاع از حق تألیف و حقوق معنوی.</a:t>
            </a:r>
            <a:br>
              <a:rPr lang="ar-LB" dirty="0" smtClean="0"/>
            </a:br>
            <a:r>
              <a:rPr lang="ar-LB" dirty="0" smtClean="0"/>
              <a:t>5-  حمایت از توانمند‌سازی برای توسعه پایدار «مواد یادگیری با کیفیت*** ». حمایت از نهادها،‌ کارآموزی و تشویق معلمان و دیگر کارکنان آموزشی و پژوهشی در تولید و سهیم شدن در به کارگیری منابع آموزشی باکیفیت، با توجه به نیازهای محلی و تنوع یادگیرندگان. ارتقاء و تضمین کیفیت مرور منابع آموزشی آزاد. تشویق توسعه سازوکارهایی برای سنجش و گواهی پیامدهای یادگیری از طریق به کارگیری </a:t>
            </a:r>
            <a:r>
              <a:rPr lang="en-US" dirty="0" smtClean="0"/>
              <a:t>OER . </a:t>
            </a:r>
            <a:br>
              <a:rPr lang="en-US" dirty="0" smtClean="0"/>
            </a:br>
            <a:r>
              <a:rPr lang="en-US" dirty="0" smtClean="0"/>
              <a:t>6-  </a:t>
            </a:r>
            <a:r>
              <a:rPr lang="ar-LB" dirty="0" smtClean="0"/>
              <a:t>ترویج ارتباطات راهبردی برای </a:t>
            </a:r>
            <a:r>
              <a:rPr lang="en-US" dirty="0" smtClean="0"/>
              <a:t>OER . </a:t>
            </a:r>
            <a:r>
              <a:rPr lang="ar-LB" dirty="0" smtClean="0"/>
              <a:t>استفاده از فناوری برای ایجاد فرصت در سهیم شدن در مواردی که با گواهینامه «محتوا آزاد» در زمینه‌های گوناگون رسانه‌ای تولید شده و از طریق همکاری‌های راهبردی پایداری میان آموزش، صنعت، کتابخانه، رسانه و بخش‌های ارتباطاتی را تضمین می‌کند.</a:t>
            </a:r>
            <a:br>
              <a:rPr lang="ar-LB" dirty="0" smtClean="0"/>
            </a:br>
            <a:r>
              <a:rPr lang="ar-LB" dirty="0" smtClean="0"/>
              <a:t>7-  تشویق توسعه و سازگارسازی  </a:t>
            </a:r>
            <a:r>
              <a:rPr lang="en-US" dirty="0" smtClean="0"/>
              <a:t>OER</a:t>
            </a:r>
            <a:r>
              <a:rPr lang="ar-LB" dirty="0" smtClean="0"/>
              <a:t>در زبان‌ها و بسترهای فرهنگی گوناگون، حمایت از تولید و استفاده از </a:t>
            </a:r>
            <a:r>
              <a:rPr lang="en-US" dirty="0" smtClean="0"/>
              <a:t>OER </a:t>
            </a:r>
            <a:r>
              <a:rPr lang="ar-LB" dirty="0" smtClean="0"/>
              <a:t>در زبان‌های محلی و تضمین دسترسی. سازمان‌های دولتی لازم است همراه با حمایت از تنوع فرهنگ‌ها،‌ به دانش و حقوق بومی احترام بگذارند.</a:t>
            </a:r>
            <a:br>
              <a:rPr lang="ar-LB" dirty="0" smtClean="0"/>
            </a:br>
            <a:r>
              <a:rPr lang="ar-LB" dirty="0" smtClean="0"/>
              <a:t>8-  تشویق پژوهش در حوزه </a:t>
            </a:r>
            <a:r>
              <a:rPr lang="en-US" dirty="0" smtClean="0"/>
              <a:t>OER . </a:t>
            </a:r>
            <a:r>
              <a:rPr lang="ar-LB" dirty="0" smtClean="0"/>
              <a:t>ترویج تحقیق و توسعه (</a:t>
            </a:r>
            <a:r>
              <a:rPr lang="en-US" dirty="0" smtClean="0"/>
              <a:t>R&amp;D ) </a:t>
            </a:r>
            <a:r>
              <a:rPr lang="ar-LB" dirty="0" smtClean="0"/>
              <a:t>در به‌کارگیری، ارزیابی و سازگارسازی محتوا با بسترهای جدید در </a:t>
            </a:r>
            <a:r>
              <a:rPr lang="en-US" dirty="0" smtClean="0"/>
              <a:t>OER </a:t>
            </a:r>
            <a:r>
              <a:rPr lang="ar-LB" dirty="0" smtClean="0"/>
              <a:t>و فرصت‌ها و چالش‌هایی که ایجاد می‌شود و تأثیر آن‌ها بر کیفیت و هزینه اثربخشی و یاددهی- یادگیری، به منظور تقویت شواهد برای سرمایه‌گذاری بخش عمومی در </a:t>
            </a:r>
            <a:r>
              <a:rPr lang="en-US" dirty="0" smtClean="0"/>
              <a:t>OER .</a:t>
            </a:r>
            <a:br>
              <a:rPr lang="en-US" dirty="0" smtClean="0"/>
            </a:br>
            <a:r>
              <a:rPr lang="en-US" dirty="0" smtClean="0"/>
              <a:t>9-  </a:t>
            </a:r>
            <a:r>
              <a:rPr lang="ar-LB" dirty="0" smtClean="0"/>
              <a:t>تسهیل دسترسی، جستجو، پردازش و سهیم شدن در </a:t>
            </a:r>
            <a:r>
              <a:rPr lang="en-US" dirty="0" smtClean="0"/>
              <a:t>OER . </a:t>
            </a:r>
            <a:r>
              <a:rPr lang="ar-LB" dirty="0" smtClean="0"/>
              <a:t>تضمین توسعه ابزار کاربرپسند برای یافتن و پردازش </a:t>
            </a:r>
            <a:r>
              <a:rPr lang="en-US" dirty="0" smtClean="0"/>
              <a:t>OER </a:t>
            </a:r>
            <a:r>
              <a:rPr lang="ar-LB" dirty="0" smtClean="0"/>
              <a:t>متناسب با نیازهای ویژه کاربران. گزینش استانداردهای مناسب باز (</a:t>
            </a:r>
            <a:r>
              <a:rPr lang="en-US" dirty="0" smtClean="0"/>
              <a:t>open ) </a:t>
            </a:r>
            <a:r>
              <a:rPr lang="ar-LB" dirty="0" smtClean="0"/>
              <a:t>برای تضمین هم‌کنش‌پذیری و تسهیل استفاده از </a:t>
            </a:r>
            <a:r>
              <a:rPr lang="en-US" dirty="0" smtClean="0"/>
              <a:t>OER </a:t>
            </a:r>
            <a:r>
              <a:rPr lang="ar-LB" dirty="0" smtClean="0"/>
              <a:t>در رسانه‌های گوناگون.</a:t>
            </a:r>
            <a:br>
              <a:rPr lang="ar-LB" dirty="0" smtClean="0"/>
            </a:br>
            <a:r>
              <a:rPr lang="ar-LB" dirty="0" smtClean="0"/>
              <a:t>10-  تشویق و حمایت از گواهینامه محتوا آزاد برای مواد آموزشی باز با هزینه عمومی. دولت‌ها و مقامات با صلاحیت می‌توانند سودمندی و سودآوری مواد آموزشی باز را برای شهروندان تضمین نمایند.</a:t>
            </a:r>
            <a:endParaRPr lang="fa-IR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143504" y="6488668"/>
            <a:ext cx="35991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2"/>
              </a:rPr>
              <a:t>http://isi.org.ir/Magezin/203/12.asp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60"/>
            <a:ext cx="8229600" cy="1143000"/>
          </a:xfrm>
        </p:spPr>
        <p:txBody>
          <a:bodyPr>
            <a:normAutofit fontScale="90000"/>
          </a:bodyPr>
          <a:lstStyle/>
          <a:p>
            <a:pPr rtl="1"/>
            <a:r>
              <a:rPr lang="fa-IR" dirty="0" smtClean="0"/>
              <a:t>منابع آموزشی باز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fa-IR" dirty="0" smtClean="0"/>
              <a:t> </a:t>
            </a:r>
            <a:r>
              <a:rPr lang="en-US" dirty="0" smtClean="0"/>
              <a:t>(Open Educational Resources - OER)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pic>
        <p:nvPicPr>
          <p:cNvPr id="9" name="Picture 8" descr="OERHandou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362" y="1285860"/>
            <a:ext cx="8819356" cy="5143536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85860"/>
            <a:ext cx="857256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FF2B2-F3EF-4154-8636-42ECA82F47E8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29698" name="Picture 2" descr="http://www.samsung.com/iran/aboutsamsung/citizenship/images/report_img0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239156"/>
            <a:ext cx="9144001" cy="6118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/>
              <a:t>http://www.oercommons.org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34</a:t>
            </a:fld>
            <a:endParaRPr lang="en-US"/>
          </a:p>
        </p:txBody>
      </p:sp>
      <p:pic>
        <p:nvPicPr>
          <p:cNvPr id="7" name="Picture 6" descr="oer2012-0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71546"/>
            <a:ext cx="9144000" cy="5178747"/>
          </a:xfrm>
          <a:prstGeom prst="rect">
            <a:avLst/>
          </a:prstGeom>
        </p:spPr>
      </p:pic>
      <p:pic>
        <p:nvPicPr>
          <p:cNvPr id="8" name="Picture 7" descr="oer2012-0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71546"/>
            <a:ext cx="9144000" cy="5286412"/>
          </a:xfrm>
          <a:prstGeom prst="rect">
            <a:avLst/>
          </a:prstGeom>
        </p:spPr>
      </p:pic>
      <p:pic>
        <p:nvPicPr>
          <p:cNvPr id="9" name="Picture 8" descr="oer2012-0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000107"/>
            <a:ext cx="9144000" cy="5417789"/>
          </a:xfrm>
          <a:prstGeom prst="rect">
            <a:avLst/>
          </a:prstGeom>
        </p:spPr>
      </p:pic>
      <p:pic>
        <p:nvPicPr>
          <p:cNvPr id="10" name="Picture 9" descr="oer2012-03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928670"/>
            <a:ext cx="9144001" cy="5500726"/>
          </a:xfrm>
          <a:prstGeom prst="rect">
            <a:avLst/>
          </a:prstGeom>
        </p:spPr>
      </p:pic>
      <p:pic>
        <p:nvPicPr>
          <p:cNvPr id="11" name="Picture 10" descr="oer2012-03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000106"/>
            <a:ext cx="9144000" cy="5429289"/>
          </a:xfrm>
          <a:prstGeom prst="rect">
            <a:avLst/>
          </a:prstGeom>
        </p:spPr>
      </p:pic>
      <p:pic>
        <p:nvPicPr>
          <p:cNvPr id="12" name="Picture 11" descr="oer2012-03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000107"/>
            <a:ext cx="9144000" cy="5346595"/>
          </a:xfrm>
          <a:prstGeom prst="rect">
            <a:avLst/>
          </a:prstGeom>
        </p:spPr>
      </p:pic>
      <p:pic>
        <p:nvPicPr>
          <p:cNvPr id="13" name="Picture 12" descr="oer2012-03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000108"/>
            <a:ext cx="9144000" cy="5429288"/>
          </a:xfrm>
          <a:prstGeom prst="rect">
            <a:avLst/>
          </a:prstGeom>
        </p:spPr>
      </p:pic>
      <p:pic>
        <p:nvPicPr>
          <p:cNvPr id="14" name="Picture 13" descr="oer2012-03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857231"/>
            <a:ext cx="9144000" cy="5572165"/>
          </a:xfrm>
          <a:prstGeom prst="rect">
            <a:avLst/>
          </a:prstGeom>
        </p:spPr>
      </p:pic>
      <p:pic>
        <p:nvPicPr>
          <p:cNvPr id="15" name="Picture 14" descr="oer2012-03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928670"/>
            <a:ext cx="9144000" cy="54887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HY-SUP </a:t>
            </a:r>
            <a:r>
              <a:rPr lang="fa-IR" dirty="0" smtClean="0"/>
              <a:t>پروژه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35</a:t>
            </a:fld>
            <a:endParaRPr lang="en-US"/>
          </a:p>
        </p:txBody>
      </p:sp>
      <p:pic>
        <p:nvPicPr>
          <p:cNvPr id="47106" name="Picture 2" descr="http://streamsconnect.univ-lyon1.fr/videoStream/streams/hysup/modules/21/files/56_13431d9f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00174"/>
            <a:ext cx="3021049" cy="1928826"/>
          </a:xfrm>
          <a:prstGeom prst="rect">
            <a:avLst/>
          </a:prstGeom>
          <a:noFill/>
        </p:spPr>
      </p:pic>
      <p:pic>
        <p:nvPicPr>
          <p:cNvPr id="47108" name="Picture 4" descr="http://streamsconnect.univ-lyon1.fr/videoStream/streams/hysup/modules/21/files/54_13431d9efe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5" y="1571612"/>
            <a:ext cx="2393541" cy="1785950"/>
          </a:xfrm>
          <a:prstGeom prst="rect">
            <a:avLst/>
          </a:prstGeom>
          <a:noFill/>
        </p:spPr>
      </p:pic>
      <p:pic>
        <p:nvPicPr>
          <p:cNvPr id="47110" name="Picture 6" descr="http://streamsconnect.univ-lyon1.fr/videoStream/streams/hysup/modules/21/files/55_13431d9f0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1428736"/>
            <a:ext cx="2357422" cy="2103548"/>
          </a:xfrm>
          <a:prstGeom prst="rect">
            <a:avLst/>
          </a:prstGeom>
          <a:noFill/>
        </p:spPr>
      </p:pic>
      <p:pic>
        <p:nvPicPr>
          <p:cNvPr id="47112" name="Picture 8" descr="http://streamsconnect.univ-lyon1.fr/videoStream/streams/hysup/modules/21/files/57_13431d9f3a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571876"/>
            <a:ext cx="2571768" cy="2571768"/>
          </a:xfrm>
          <a:prstGeom prst="rect">
            <a:avLst/>
          </a:prstGeom>
          <a:noFill/>
        </p:spPr>
      </p:pic>
      <p:pic>
        <p:nvPicPr>
          <p:cNvPr id="47114" name="Picture 10" descr="http://streamsconnect.univ-lyon1.fr/videoStream/streams/hysup/modules/21/files/52_13431d9ed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3857628"/>
            <a:ext cx="2357454" cy="2357454"/>
          </a:xfrm>
          <a:prstGeom prst="rect">
            <a:avLst/>
          </a:prstGeom>
          <a:noFill/>
        </p:spPr>
      </p:pic>
      <p:pic>
        <p:nvPicPr>
          <p:cNvPr id="47116" name="Picture 12" descr="http://streamsconnect.univ-lyon1.fr/videoStream/streams/hysup/modules/21/files/53_13431d9ee8f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5969981" y="4500570"/>
            <a:ext cx="2919046" cy="10550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اهداف پروژه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سنخشناسی سیستم های یادهی/ یادگیری الکترونیک که قادر به پشتیبانی از یادگیری مداوم هستند</a:t>
            </a:r>
          </a:p>
          <a:p>
            <a:pPr algn="r" rtl="1"/>
            <a:r>
              <a:rPr lang="fa-IR" dirty="0" smtClean="0"/>
              <a:t>الگوی مفهومی جامع جهت طراحی، پیاده سازی و ارزیابی سیستم </a:t>
            </a:r>
            <a:r>
              <a:rPr lang="fa-IR" dirty="0" smtClean="0"/>
              <a:t>ها</a:t>
            </a:r>
            <a:r>
              <a:rPr lang="en-US" dirty="0" smtClean="0"/>
              <a:t> </a:t>
            </a:r>
            <a:r>
              <a:rPr lang="fa-IR" dirty="0" smtClean="0"/>
              <a:t> یادگیری الکترونیک</a:t>
            </a:r>
            <a:endParaRPr lang="fa-IR" dirty="0" smtClean="0"/>
          </a:p>
          <a:p>
            <a:pPr algn="r" rtl="1"/>
            <a:r>
              <a:rPr lang="fa-IR" dirty="0" smtClean="0"/>
              <a:t>سنجش میزان اثر بخشی سیستم ها بر عملکرد یادگیری فراگیران</a:t>
            </a:r>
          </a:p>
          <a:p>
            <a:pPr algn="r" rtl="1"/>
            <a:r>
              <a:rPr lang="fa-IR" dirty="0" smtClean="0"/>
              <a:t>شناسایی و ترویج الگوها و سیستم های برتر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pic>
        <p:nvPicPr>
          <p:cNvPr id="31746" name="Picture 2" descr="http://streams.univ-lyon1.fr/videoStream/streams/lyon1/modules/4dcde/files/193274_1395299a6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0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14 نشانگر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How often have </a:t>
            </a:r>
            <a:r>
              <a:rPr lang="en-US" b="1" dirty="0" smtClean="0"/>
              <a:t>students been ​​active during face to face (classroom) activities</a:t>
            </a:r>
            <a:r>
              <a:rPr lang="en-US" dirty="0" smtClean="0"/>
              <a:t> through group (discussion, role play ...) or individual (presentations, demonstrations ...) activities ?</a:t>
            </a:r>
          </a:p>
          <a:p>
            <a:endParaRPr lang="fa-IR" dirty="0" smtClean="0"/>
          </a:p>
          <a:p>
            <a:r>
              <a:rPr lang="en-US" dirty="0" smtClean="0"/>
              <a:t>How often do teachers organize students’ activities during the periods when they are not in the classroom (</a:t>
            </a:r>
            <a:r>
              <a:rPr lang="en-US" b="1" dirty="0" smtClean="0"/>
              <a:t>distance</a:t>
            </a:r>
            <a:r>
              <a:rPr lang="en-US" dirty="0" smtClean="0"/>
              <a:t>) ? </a:t>
            </a:r>
          </a:p>
          <a:p>
            <a:endParaRPr lang="fa-IR" dirty="0" smtClean="0"/>
          </a:p>
          <a:p>
            <a:r>
              <a:rPr lang="en-US" dirty="0" smtClean="0"/>
              <a:t>Do teachers provide </a:t>
            </a:r>
            <a:r>
              <a:rPr lang="en-US" b="1" dirty="0" smtClean="0"/>
              <a:t>tools to support learning</a:t>
            </a:r>
            <a:r>
              <a:rPr lang="en-US" dirty="0" smtClean="0"/>
              <a:t> in the digital environment used for the course? These could be for example tutoring, spaces and / or working resources (text editor, graphics, project management tools, etc..), spaces and / or means think about the way they learn (blog, journal ...) etc.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14 نشانگر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Do teachers provide </a:t>
            </a:r>
            <a:r>
              <a:rPr lang="en-US" b="1" dirty="0" smtClean="0"/>
              <a:t>management, communication and interaction tools</a:t>
            </a:r>
            <a:r>
              <a:rPr lang="en-US" dirty="0" smtClean="0"/>
              <a:t> in the platform used for the course (calendar, reminder of upcoming events and deadlines, work notes ...) ?</a:t>
            </a:r>
            <a:endParaRPr lang="fa-IR" dirty="0" smtClean="0"/>
          </a:p>
          <a:p>
            <a:endParaRPr lang="en-US" dirty="0" smtClean="0"/>
          </a:p>
          <a:p>
            <a:r>
              <a:rPr lang="en-US" dirty="0" smtClean="0"/>
              <a:t>Do teachers provide </a:t>
            </a:r>
            <a:r>
              <a:rPr lang="en-US" b="1" dirty="0" smtClean="0"/>
              <a:t>multimedia learning resources</a:t>
            </a:r>
            <a:r>
              <a:rPr lang="en-US" dirty="0" smtClean="0"/>
              <a:t> (photos, diagrams, sounds, videos, animations ...) ?</a:t>
            </a:r>
            <a:endParaRPr lang="fa-IR" dirty="0" smtClean="0"/>
          </a:p>
          <a:p>
            <a:pPr>
              <a:buNone/>
            </a:pPr>
            <a:r>
              <a:rPr lang="en-US" dirty="0" smtClean="0"/>
              <a:t> </a:t>
            </a:r>
          </a:p>
          <a:p>
            <a:r>
              <a:rPr lang="en-US" dirty="0" smtClean="0"/>
              <a:t>Do students submit some of their</a:t>
            </a:r>
            <a:r>
              <a:rPr lang="en-US" b="1" dirty="0" smtClean="0"/>
              <a:t> works as multimedia </a:t>
            </a:r>
            <a:r>
              <a:rPr lang="en-US" dirty="0" smtClean="0"/>
              <a:t>?</a:t>
            </a:r>
            <a:endParaRPr lang="fa-IR" dirty="0" smtClean="0"/>
          </a:p>
          <a:p>
            <a:endParaRPr lang="en-US" dirty="0" smtClean="0"/>
          </a:p>
          <a:p>
            <a:r>
              <a:rPr lang="en-US" dirty="0" smtClean="0"/>
              <a:t>Does the course include </a:t>
            </a:r>
            <a:r>
              <a:rPr lang="en-US" b="1" dirty="0" smtClean="0"/>
              <a:t>synchronous communication tools</a:t>
            </a:r>
            <a:r>
              <a:rPr lang="en-US" dirty="0" smtClean="0"/>
              <a:t> - in real time (chat, web conferencing, VoIP ...) ?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14 نشانگر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Do students have the opportunity to </a:t>
            </a:r>
            <a:r>
              <a:rPr lang="en-US" b="1" dirty="0" smtClean="0"/>
              <a:t>comment and annotate </a:t>
            </a:r>
            <a:r>
              <a:rPr lang="en-US" dirty="0" smtClean="0"/>
              <a:t>the resources available to them</a:t>
            </a:r>
            <a:r>
              <a:rPr lang="en-US" b="1" dirty="0" smtClean="0"/>
              <a:t> directly online</a:t>
            </a:r>
            <a:r>
              <a:rPr lang="en-US" dirty="0" smtClean="0"/>
              <a:t> ?</a:t>
            </a:r>
            <a:endParaRPr lang="fa-IR" dirty="0" smtClean="0"/>
          </a:p>
          <a:p>
            <a:endParaRPr lang="en-US" dirty="0" smtClean="0"/>
          </a:p>
          <a:p>
            <a:r>
              <a:rPr lang="en-US" dirty="0" smtClean="0"/>
              <a:t>Is the course designed to </a:t>
            </a:r>
            <a:r>
              <a:rPr lang="en-US" b="1" dirty="0" smtClean="0"/>
              <a:t>develop reflection on oneself and one’s learning</a:t>
            </a:r>
            <a:r>
              <a:rPr lang="en-US" dirty="0" smtClean="0"/>
              <a:t> (reflexivity) and interpersonal skills ?</a:t>
            </a:r>
            <a:endParaRPr lang="fa-IR" dirty="0" smtClean="0"/>
          </a:p>
          <a:p>
            <a:endParaRPr lang="en-US" dirty="0" smtClean="0"/>
          </a:p>
          <a:p>
            <a:r>
              <a:rPr lang="en-US" dirty="0" smtClean="0"/>
              <a:t>Do teachers organize </a:t>
            </a:r>
            <a:r>
              <a:rPr lang="en-US" b="1" dirty="0" smtClean="0"/>
              <a:t>support for students as regards their work methodology</a:t>
            </a:r>
            <a:r>
              <a:rPr lang="en-US" dirty="0" smtClean="0"/>
              <a:t> </a:t>
            </a:r>
            <a:r>
              <a:rPr lang="en-US" dirty="0" smtClean="0"/>
              <a:t>(help </a:t>
            </a:r>
            <a:r>
              <a:rPr lang="en-US" dirty="0" smtClean="0"/>
              <a:t>student groups to organize themselves, assign tasks, make decisions, resolve conflicts, promote exchanges ...) ?</a:t>
            </a:r>
            <a:endParaRPr lang="fa-IR" dirty="0" smtClean="0"/>
          </a:p>
          <a:p>
            <a:endParaRPr lang="en-US" dirty="0" smtClean="0"/>
          </a:p>
          <a:p>
            <a:r>
              <a:rPr lang="en-US" dirty="0" smtClean="0"/>
              <a:t>Do teachers organize </a:t>
            </a:r>
            <a:r>
              <a:rPr lang="en-US" b="1" dirty="0" smtClean="0"/>
              <a:t>support for students as regards reflection on their learning</a:t>
            </a:r>
            <a:r>
              <a:rPr lang="en-US" dirty="0" smtClean="0"/>
              <a:t> (reflexivity, </a:t>
            </a:r>
            <a:r>
              <a:rPr lang="en-US" dirty="0" err="1" smtClean="0"/>
              <a:t>metacognition</a:t>
            </a:r>
            <a:r>
              <a:rPr lang="en-US" dirty="0" smtClean="0"/>
              <a:t>) ?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14 نشانگر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Do teachers organize </a:t>
            </a:r>
            <a:r>
              <a:rPr lang="en-US" b="1" dirty="0" smtClean="0"/>
              <a:t>mutual assistance and encourage students to support each other</a:t>
            </a:r>
            <a:r>
              <a:rPr lang="en-US" dirty="0" smtClean="0"/>
              <a:t> ?</a:t>
            </a:r>
          </a:p>
          <a:p>
            <a:r>
              <a:rPr lang="en-US" dirty="0" smtClean="0"/>
              <a:t>Does the course offer </a:t>
            </a:r>
            <a:r>
              <a:rPr lang="en-US" b="1" dirty="0" smtClean="0"/>
              <a:t>freedom of choice</a:t>
            </a:r>
            <a:r>
              <a:rPr lang="en-US" dirty="0" smtClean="0"/>
              <a:t> concerning learning environments (possibility to choose learning methods, courses, media types ...)?</a:t>
            </a:r>
          </a:p>
          <a:p>
            <a:r>
              <a:rPr lang="en-US" dirty="0" smtClean="0"/>
              <a:t>Does the course use </a:t>
            </a:r>
            <a:r>
              <a:rPr lang="en-US" b="1" dirty="0" smtClean="0"/>
              <a:t>resources or actors external to the academic world</a:t>
            </a:r>
            <a:r>
              <a:rPr lang="en-US" dirty="0" smtClean="0"/>
              <a:t> (professional, citizen, cultural worlds...) ?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The scene (type 1) :1</a:t>
            </a:r>
            <a:r>
              <a:rPr lang="fa-IR" dirty="0" smtClean="0"/>
              <a:t>سیستم نوع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Content-oriented "teaching" configuration, characterized by support to courses and the availability of mainly textual resources </a:t>
            </a:r>
          </a:p>
          <a:p>
            <a:endParaRPr lang="en-US" dirty="0" smtClean="0"/>
          </a:p>
          <a:p>
            <a:r>
              <a:rPr lang="en-US" dirty="0" smtClean="0"/>
              <a:t>In such hybrid systems, </a:t>
            </a:r>
            <a:r>
              <a:rPr lang="en-US" b="1" dirty="0" smtClean="0"/>
              <a:t>teachers  favor classroom teaching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They do not organize remote work but </a:t>
            </a:r>
            <a:r>
              <a:rPr lang="en-US" b="1" dirty="0" smtClean="0"/>
              <a:t>make available to their students educational resources from textual sources </a:t>
            </a:r>
            <a:r>
              <a:rPr lang="en-US" dirty="0" smtClean="0"/>
              <a:t>(articles, exercises, etc.) that they can freely download.</a:t>
            </a:r>
          </a:p>
          <a:p>
            <a:endParaRPr lang="en-US" dirty="0" smtClean="0"/>
          </a:p>
          <a:p>
            <a:r>
              <a:rPr lang="en-US" dirty="0" smtClean="0"/>
              <a:t>The deposit of documents is thus usually the only feature capitalized in the digital work environment dedicated to their teaching.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screen (type 2) :2</a:t>
            </a:r>
            <a:r>
              <a:rPr lang="fa-IR" dirty="0" smtClean="0"/>
              <a:t>سیستم نوع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Content-oriented "teaching" configuration, characterized by support to on-site courses and the availability of numerous multimedia resources</a:t>
            </a:r>
          </a:p>
          <a:p>
            <a:endParaRPr lang="en-US" dirty="0" smtClean="0"/>
          </a:p>
          <a:p>
            <a:r>
              <a:rPr lang="en-US" dirty="0" smtClean="0"/>
              <a:t>In these types of hybrid systems, teachers mainly use the teaching and learning environment to make available to their students </a:t>
            </a:r>
            <a:r>
              <a:rPr lang="en-US" b="1" dirty="0" smtClean="0"/>
              <a:t>textual and multimedia learning resources .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cockpit (type 3 ) :3</a:t>
            </a:r>
            <a:r>
              <a:rPr lang="fa-IR" dirty="0" smtClean="0"/>
              <a:t>سیستم نوع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"Teaching" configuration oriented to the organization of courses eased by the use of management tools and sometimes tending towards the integration of interpersonal and reflexive targets</a:t>
            </a:r>
          </a:p>
          <a:p>
            <a:endParaRPr lang="en-US" dirty="0" smtClean="0"/>
          </a:p>
          <a:p>
            <a:r>
              <a:rPr lang="en-US" dirty="0" smtClean="0"/>
              <a:t>In these hybrid systems, teachers make the most of the potential of technological tools in order to </a:t>
            </a:r>
            <a:r>
              <a:rPr lang="en-US" b="1" dirty="0" smtClean="0"/>
              <a:t>manage their teaching.</a:t>
            </a:r>
          </a:p>
          <a:p>
            <a:endParaRPr lang="en-US" dirty="0" smtClean="0"/>
          </a:p>
          <a:p>
            <a:r>
              <a:rPr lang="en-US" dirty="0" smtClean="0"/>
              <a:t>This results in a frequent use of tools like calendar, homework repository, integration of teaching resources, etc.</a:t>
            </a:r>
          </a:p>
          <a:p>
            <a:endParaRPr lang="en-US" dirty="0" smtClean="0"/>
          </a:p>
          <a:p>
            <a:r>
              <a:rPr lang="en-US" dirty="0" smtClean="0"/>
              <a:t>Some teachers </a:t>
            </a:r>
            <a:r>
              <a:rPr lang="en-US" b="1" dirty="0" smtClean="0"/>
              <a:t>incorporate reflexive relational goals </a:t>
            </a:r>
            <a:r>
              <a:rPr lang="en-US" dirty="0" smtClean="0"/>
              <a:t>more sharply in their hybrid systems and make available interaction and exchange tools like forums.</a:t>
            </a:r>
          </a:p>
          <a:p>
            <a:endParaRPr lang="en-US" dirty="0" smtClean="0"/>
          </a:p>
          <a:p>
            <a:r>
              <a:rPr lang="en-US" dirty="0" smtClean="0"/>
              <a:t>However, the use of these tools by students is often left to their free choice and is not integrated into the progress of the course.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crew (type 4) :4</a:t>
            </a:r>
            <a:r>
              <a:rPr lang="fa-IR" dirty="0" smtClean="0"/>
              <a:t>سیستم نوع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"Learning" configuration focused on supporting the process of knowledge building and on interpersonal interactions</a:t>
            </a:r>
          </a:p>
          <a:p>
            <a:endParaRPr lang="en-US" dirty="0" smtClean="0"/>
          </a:p>
          <a:p>
            <a:r>
              <a:rPr lang="en-US" dirty="0" smtClean="0"/>
              <a:t>In these hybrid systems, teachers pay special attention to</a:t>
            </a:r>
          </a:p>
          <a:p>
            <a:pPr>
              <a:buNone/>
            </a:pPr>
            <a:r>
              <a:rPr lang="fa-IR" dirty="0" smtClean="0"/>
              <a:t>	</a:t>
            </a:r>
            <a:r>
              <a:rPr lang="en-US" dirty="0" smtClean="0"/>
              <a:t>their students’ </a:t>
            </a:r>
            <a:r>
              <a:rPr lang="en-US" b="1" dirty="0" smtClean="0"/>
              <a:t>learning process</a:t>
            </a:r>
            <a:r>
              <a:rPr lang="fa-IR" b="1" dirty="0" smtClean="0"/>
              <a:t> </a:t>
            </a:r>
          </a:p>
          <a:p>
            <a:pPr>
              <a:buNone/>
            </a:pPr>
            <a:r>
              <a:rPr lang="fa-IR" dirty="0"/>
              <a:t>	</a:t>
            </a:r>
            <a:r>
              <a:rPr lang="en-US" b="1" dirty="0" smtClean="0"/>
              <a:t>the objectives, both interpersonal and reflexives</a:t>
            </a:r>
            <a:endParaRPr lang="fa-IR" b="1" dirty="0" smtClean="0"/>
          </a:p>
          <a:p>
            <a:pPr>
              <a:buNone/>
            </a:pPr>
            <a:r>
              <a:rPr lang="fa-IR" b="1" dirty="0" smtClean="0"/>
              <a:t>تعاملی / تاملی  -</a:t>
            </a:r>
            <a:r>
              <a:rPr lang="fa-IR" b="1" dirty="0" smtClean="0">
                <a:sym typeface="Wingdings" pitchFamily="2" charset="2"/>
              </a:rPr>
              <a:t></a:t>
            </a:r>
            <a:r>
              <a:rPr lang="fa-IR" b="1" dirty="0" smtClean="0"/>
              <a:t> یادگیری عمقی</a:t>
            </a:r>
          </a:p>
          <a:p>
            <a:pPr>
              <a:buNone/>
            </a:pPr>
            <a:r>
              <a:rPr lang="en-US" dirty="0" smtClean="0"/>
              <a:t>, they want students to develop.</a:t>
            </a:r>
          </a:p>
          <a:p>
            <a:endParaRPr lang="en-US" dirty="0" smtClean="0"/>
          </a:p>
          <a:p>
            <a:r>
              <a:rPr lang="en-US" dirty="0" smtClean="0"/>
              <a:t>This interest mostly results in the provision of</a:t>
            </a:r>
          </a:p>
          <a:p>
            <a:pPr>
              <a:buNone/>
            </a:pPr>
            <a:r>
              <a:rPr lang="fa-IR" dirty="0" smtClean="0"/>
              <a:t>	</a:t>
            </a:r>
            <a:r>
              <a:rPr lang="en-US" b="1" dirty="0" smtClean="0"/>
              <a:t>tools to support learning </a:t>
            </a:r>
            <a:r>
              <a:rPr lang="en-US" dirty="0" smtClean="0"/>
              <a:t>(diary, forum...),</a:t>
            </a:r>
            <a:endParaRPr lang="fa-IR" dirty="0" smtClean="0"/>
          </a:p>
          <a:p>
            <a:pPr>
              <a:buNone/>
            </a:pPr>
            <a:r>
              <a:rPr lang="fa-IR" dirty="0"/>
              <a:t>	</a:t>
            </a:r>
            <a:r>
              <a:rPr lang="en-US" b="1" dirty="0" smtClean="0"/>
              <a:t>communication and collaboration tools</a:t>
            </a:r>
            <a:r>
              <a:rPr lang="en-US" dirty="0" smtClean="0"/>
              <a:t>.</a:t>
            </a:r>
          </a:p>
          <a:p>
            <a:pPr algn="l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metro (type 5) :5</a:t>
            </a:r>
            <a:r>
              <a:rPr lang="fa-IR" dirty="0" smtClean="0"/>
              <a:t>سیستم نوع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"Learning" configuration focused on various forms of support and tending towards openness</a:t>
            </a:r>
          </a:p>
          <a:p>
            <a:r>
              <a:rPr lang="fa-IR" dirty="0" smtClean="0"/>
              <a:t>با توجه به قوانین و استاندارد ها ملی / بین المللی</a:t>
            </a:r>
            <a:endParaRPr lang="en-US" dirty="0" smtClean="0"/>
          </a:p>
          <a:p>
            <a:r>
              <a:rPr lang="en-US" dirty="0" smtClean="0"/>
              <a:t>In these hybrid systems, teachers pay special attention to</a:t>
            </a:r>
          </a:p>
          <a:p>
            <a:endParaRPr lang="en-US" dirty="0" smtClean="0"/>
          </a:p>
          <a:p>
            <a:pPr lvl="1"/>
            <a:r>
              <a:rPr lang="en-US" b="1" dirty="0" smtClean="0"/>
              <a:t>    supporting and guiding students </a:t>
            </a:r>
            <a:r>
              <a:rPr lang="en-US" dirty="0" smtClean="0"/>
              <a:t>(especially as concerns </a:t>
            </a:r>
            <a:r>
              <a:rPr lang="fa-IR" dirty="0" smtClean="0"/>
              <a:t>	</a:t>
            </a:r>
            <a:r>
              <a:rPr lang="en-US" dirty="0" smtClean="0"/>
              <a:t>methods and learning processes),</a:t>
            </a:r>
          </a:p>
          <a:p>
            <a:pPr lvl="1"/>
            <a:r>
              <a:rPr lang="en-US" dirty="0" smtClean="0"/>
              <a:t>    </a:t>
            </a:r>
            <a:r>
              <a:rPr lang="en-US" b="1" dirty="0" smtClean="0"/>
              <a:t>mutual assistance between  students</a:t>
            </a:r>
            <a:r>
              <a:rPr lang="en-US" dirty="0" smtClean="0"/>
              <a:t>,</a:t>
            </a:r>
          </a:p>
          <a:p>
            <a:pPr lvl="1"/>
            <a:r>
              <a:rPr lang="en-US" dirty="0" smtClean="0"/>
              <a:t>    an </a:t>
            </a:r>
            <a:r>
              <a:rPr lang="en-US" b="1" dirty="0" err="1" smtClean="0"/>
              <a:t>openess</a:t>
            </a:r>
            <a:r>
              <a:rPr lang="en-US" dirty="0" smtClean="0"/>
              <a:t> to external resources and actors,</a:t>
            </a:r>
          </a:p>
          <a:p>
            <a:pPr lvl="1"/>
            <a:r>
              <a:rPr lang="en-US" dirty="0" smtClean="0"/>
              <a:t>    leave </a:t>
            </a:r>
            <a:r>
              <a:rPr lang="en-US" b="1" dirty="0" smtClean="0"/>
              <a:t>some freedom to choose methods and learning </a:t>
            </a:r>
            <a:r>
              <a:rPr lang="fa-IR" b="1" dirty="0" smtClean="0"/>
              <a:t>	</a:t>
            </a:r>
            <a:r>
              <a:rPr lang="en-US" b="1" dirty="0" smtClean="0"/>
              <a:t>pathways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ecosystem (type 6) :6</a:t>
            </a:r>
            <a:r>
              <a:rPr lang="fa-IR" dirty="0" smtClean="0"/>
              <a:t>سیستم نوع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Autofit/>
          </a:bodyPr>
          <a:lstStyle/>
          <a:p>
            <a:r>
              <a:rPr lang="en-US" sz="2000" dirty="0" smtClean="0"/>
              <a:t>"Learning" configuration characterized by the exploiting of a large number of technological and educational opportunities offered by hybrid systems</a:t>
            </a:r>
          </a:p>
          <a:p>
            <a:r>
              <a:rPr lang="en-US" sz="2000" dirty="0" smtClean="0"/>
              <a:t> In these systems, teachers make use of </a:t>
            </a:r>
            <a:r>
              <a:rPr lang="en-US" sz="2000" b="1" dirty="0" smtClean="0"/>
              <a:t>all the dimensions </a:t>
            </a:r>
            <a:r>
              <a:rPr lang="en-US" sz="2000" dirty="0" smtClean="0"/>
              <a:t>identified to characterize hybrid systems :</a:t>
            </a:r>
          </a:p>
          <a:p>
            <a:pPr lvl="1"/>
            <a:r>
              <a:rPr lang="en-US" sz="1600" dirty="0" smtClean="0"/>
              <a:t>    </a:t>
            </a:r>
            <a:r>
              <a:rPr lang="en-US" sz="1600" b="1" dirty="0" smtClean="0"/>
              <a:t>active participation </a:t>
            </a:r>
            <a:r>
              <a:rPr lang="en-US" sz="1600" dirty="0" smtClean="0"/>
              <a:t>of students, both </a:t>
            </a:r>
            <a:r>
              <a:rPr lang="en-US" sz="1600" b="1" dirty="0" smtClean="0"/>
              <a:t>in-site and remotely</a:t>
            </a:r>
            <a:r>
              <a:rPr lang="en-US" sz="1600" dirty="0" smtClean="0"/>
              <a:t>,</a:t>
            </a:r>
          </a:p>
          <a:p>
            <a:pPr lvl="1"/>
            <a:r>
              <a:rPr lang="en-US" sz="1600" dirty="0" smtClean="0"/>
              <a:t>    frequent and diversified use of </a:t>
            </a:r>
            <a:r>
              <a:rPr lang="en-US" sz="1600" b="1" dirty="0" smtClean="0"/>
              <a:t>technological tools</a:t>
            </a:r>
            <a:r>
              <a:rPr lang="en-US" sz="1600" dirty="0" smtClean="0"/>
              <a:t>,</a:t>
            </a:r>
          </a:p>
          <a:p>
            <a:pPr lvl="1"/>
            <a:r>
              <a:rPr lang="en-US" sz="1600" dirty="0" smtClean="0"/>
              <a:t>    availability and </a:t>
            </a:r>
            <a:r>
              <a:rPr lang="en-US" sz="1600" b="1" dirty="0" smtClean="0"/>
              <a:t>production of multimedia documents</a:t>
            </a:r>
            <a:r>
              <a:rPr lang="en-US" sz="1600" dirty="0" smtClean="0"/>
              <a:t>,</a:t>
            </a:r>
          </a:p>
          <a:p>
            <a:pPr lvl="1"/>
            <a:r>
              <a:rPr lang="en-US" sz="1600" b="1" dirty="0" smtClean="0"/>
              <a:t>    peer interaction</a:t>
            </a:r>
            <a:r>
              <a:rPr lang="en-US" sz="1600" dirty="0" smtClean="0"/>
              <a:t>,</a:t>
            </a:r>
          </a:p>
          <a:p>
            <a:pPr lvl="1"/>
            <a:r>
              <a:rPr lang="en-US" sz="1600" b="1" dirty="0" smtClean="0"/>
              <a:t>    openness </a:t>
            </a:r>
            <a:r>
              <a:rPr lang="en-US" sz="1600" dirty="0" smtClean="0"/>
              <a:t>of the system to external resources and actors,</a:t>
            </a:r>
          </a:p>
          <a:p>
            <a:r>
              <a:rPr lang="en-US" sz="2000" dirty="0" smtClean="0"/>
              <a:t>In addition, teachers having implemented this type of systems are particularly favorable to the </a:t>
            </a:r>
            <a:r>
              <a:rPr lang="en-US" sz="2000" b="1" dirty="0" smtClean="0"/>
              <a:t>interpersonal goals </a:t>
            </a:r>
            <a:r>
              <a:rPr lang="en-US" sz="2000" dirty="0" smtClean="0"/>
              <a:t>and rely on the virtual work environment and its tools to help achieve these goals.</a:t>
            </a:r>
          </a:p>
          <a:p>
            <a:endParaRPr lang="en-US" sz="2000" dirty="0" smtClean="0"/>
          </a:p>
          <a:p>
            <a:r>
              <a:rPr lang="en-US" sz="2000" dirty="0" smtClean="0"/>
              <a:t>Moreover, teachers place special emphasis </a:t>
            </a:r>
            <a:r>
              <a:rPr lang="en-US" sz="2000" b="1" dirty="0" smtClean="0"/>
              <a:t>on supporting students </a:t>
            </a:r>
            <a:r>
              <a:rPr lang="en-US" sz="2000" dirty="0" smtClean="0"/>
              <a:t>in order to </a:t>
            </a:r>
            <a:r>
              <a:rPr lang="en-US" sz="2000" b="1" dirty="0" smtClean="0"/>
              <a:t>facilitate their learning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مقایسه سیستم ها بر اساس ملاک ها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50</a:t>
            </a:fld>
            <a:endParaRPr lang="en-US"/>
          </a:p>
        </p:txBody>
      </p:sp>
      <p:pic>
        <p:nvPicPr>
          <p:cNvPr id="7" name="Picture 6" descr="12-3-2012 12-42-47 P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30036"/>
            <a:ext cx="9144000" cy="55279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215074" y="1285860"/>
            <a:ext cx="2857488" cy="5500702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مقایسه سیستم ها بر اساس ملاک ها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51</a:t>
            </a:fld>
            <a:endParaRPr lang="en-US"/>
          </a:p>
        </p:txBody>
      </p:sp>
      <p:pic>
        <p:nvPicPr>
          <p:cNvPr id="7" name="Picture 6" descr="12-3-2012 12-42-47 P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30036"/>
            <a:ext cx="9144000" cy="55279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215074" y="1285860"/>
            <a:ext cx="2857488" cy="5500702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i="1" dirty="0" smtClean="0"/>
              <a:t>Percentage of teachers (N = 179) stating observing the listed effects, according to the types of hybrid systems implemented</a:t>
            </a:r>
            <a:endParaRPr lang="en-US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52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pic>
        <p:nvPicPr>
          <p:cNvPr id="24578" name="Picture 2" descr="http://streams.univ-lyon1.fr/videoStream/streams/lyon1/modules/4dcde/files/193266_1395289c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186333"/>
            <a:ext cx="5786478" cy="5671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500" i="1" dirty="0"/>
              <a:t>Comparison of the effects reported according to the two major families of hybrid systems types: 1. "focus on teaching and the transmission of content" (types 1 to 3) and 2. "centered on the building of learning "(types 4 to 6) </a:t>
            </a:r>
            <a:endParaRPr lang="en-US" sz="15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pic>
        <p:nvPicPr>
          <p:cNvPr id="23554" name="Picture 2" descr="http://streams.univ-lyon1.fr/videoStream/streams/lyon1/modules/4dcde/files/193268_1395289c88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285860"/>
            <a:ext cx="7000924" cy="521767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357422" y="2643182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 smtClean="0"/>
              <a:t>تاملی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500826" y="3143248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 smtClean="0"/>
              <a:t>تحقق اهداف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785918" y="3714752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 smtClean="0"/>
              <a:t>همیاری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357422" y="4214818"/>
            <a:ext cx="939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 smtClean="0"/>
              <a:t>کاراموزی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500166" y="4714884"/>
            <a:ext cx="676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 smtClean="0"/>
              <a:t>تدریس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786050" y="5643578"/>
            <a:ext cx="1289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 smtClean="0"/>
              <a:t>دانش پداگوژی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i="1" dirty="0"/>
              <a:t>Details for the comparison of statements on effects, according to types.</a:t>
            </a:r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pic>
        <p:nvPicPr>
          <p:cNvPr id="22530" name="Picture 2" descr="http://streams.univ-lyon1.fr/videoStream/streams/lyon1/modules/4dcde/files/193269_1395289c9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296289"/>
            <a:ext cx="5429288" cy="55617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rtl="1"/>
            <a:r>
              <a:rPr lang="fa-IR" dirty="0" smtClean="0"/>
              <a:t>هدف کلی</a:t>
            </a:r>
            <a:r>
              <a:rPr lang="en-US" dirty="0" smtClean="0"/>
              <a:t>: </a:t>
            </a:r>
            <a:r>
              <a:rPr lang="fa-IR" dirty="0" smtClean="0"/>
              <a:t> یادگیری عمیق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55</a:t>
            </a:fld>
            <a:endParaRPr lang="en-US"/>
          </a:p>
        </p:txBody>
      </p:sp>
      <p:pic>
        <p:nvPicPr>
          <p:cNvPr id="10" name="Picture 9" descr="12-3-2012 10-34-47 AM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99159"/>
            <a:ext cx="9143999" cy="595884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143504" y="2285992"/>
            <a:ext cx="3929058" cy="4500570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697368" y="1500174"/>
            <a:ext cx="2446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4"/>
              </a:rPr>
              <a:t>http://www.pedagogy.ir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F37A9AB-029D-4265-A2E7-9ABDA10C6D63}" type="slidenum">
              <a:rPr lang="en-US" smtClean="0"/>
              <a:pPr/>
              <a:t>56</a:t>
            </a:fld>
            <a:endParaRPr lang="en-US" smtClean="0"/>
          </a:p>
        </p:txBody>
      </p:sp>
      <p:sp>
        <p:nvSpPr>
          <p:cNvPr id="15364" name="TextBox 5"/>
          <p:cNvSpPr txBox="1">
            <a:spLocks noChangeArrowheads="1"/>
          </p:cNvSpPr>
          <p:nvPr/>
        </p:nvSpPr>
        <p:spPr bwMode="auto">
          <a:xfrm>
            <a:off x="5435600" y="3141663"/>
            <a:ext cx="1657350" cy="10160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Knowledge construction</a:t>
            </a:r>
            <a:br>
              <a:rPr lang="en-US" sz="2000"/>
            </a:br>
            <a:r>
              <a:rPr lang="en-US" sz="2000"/>
              <a:t>&amp; content</a:t>
            </a:r>
          </a:p>
        </p:txBody>
      </p:sp>
      <p:sp>
        <p:nvSpPr>
          <p:cNvPr id="15365" name="TextBox 6"/>
          <p:cNvSpPr txBox="1">
            <a:spLocks noChangeArrowheads="1"/>
          </p:cNvSpPr>
          <p:nvPr/>
        </p:nvSpPr>
        <p:spPr bwMode="auto">
          <a:xfrm>
            <a:off x="7600950" y="3141663"/>
            <a:ext cx="1368425" cy="70643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Control of</a:t>
            </a:r>
          </a:p>
          <a:p>
            <a:r>
              <a:rPr lang="en-US" sz="2000"/>
              <a:t> activities</a:t>
            </a:r>
          </a:p>
        </p:txBody>
      </p:sp>
      <p:sp>
        <p:nvSpPr>
          <p:cNvPr id="15366" name="TextBox 7"/>
          <p:cNvSpPr txBox="1">
            <a:spLocks noChangeArrowheads="1"/>
          </p:cNvSpPr>
          <p:nvPr/>
        </p:nvSpPr>
        <p:spPr bwMode="auto">
          <a:xfrm>
            <a:off x="2987675" y="3141663"/>
            <a:ext cx="2016125" cy="40005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Communication</a:t>
            </a:r>
          </a:p>
        </p:txBody>
      </p:sp>
      <p:sp>
        <p:nvSpPr>
          <p:cNvPr id="15367" name="TextBox 8"/>
          <p:cNvSpPr txBox="1">
            <a:spLocks noChangeArrowheads="1"/>
          </p:cNvSpPr>
          <p:nvPr/>
        </p:nvSpPr>
        <p:spPr bwMode="auto">
          <a:xfrm>
            <a:off x="3571875" y="4857750"/>
            <a:ext cx="1436688" cy="175418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Portalware</a:t>
            </a:r>
          </a:p>
          <a:p>
            <a:r>
              <a:rPr lang="en-US" sz="2000"/>
              <a:t>e.g. Drupal</a:t>
            </a:r>
          </a:p>
          <a:p>
            <a:endParaRPr lang="en-US" sz="2000"/>
          </a:p>
          <a:p>
            <a:r>
              <a:rPr lang="en-US" sz="1600"/>
              <a:t>(Class &amp; Schneider,</a:t>
            </a:r>
          </a:p>
          <a:p>
            <a:r>
              <a:rPr lang="en-US" sz="1600"/>
              <a:t>2011)</a:t>
            </a:r>
          </a:p>
        </p:txBody>
      </p:sp>
      <p:sp>
        <p:nvSpPr>
          <p:cNvPr id="15368" name="TextBox 9"/>
          <p:cNvSpPr txBox="1">
            <a:spLocks noChangeArrowheads="1"/>
          </p:cNvSpPr>
          <p:nvPr/>
        </p:nvSpPr>
        <p:spPr bwMode="auto">
          <a:xfrm>
            <a:off x="5292725" y="4868863"/>
            <a:ext cx="1825625" cy="7080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Advanced wiki</a:t>
            </a:r>
          </a:p>
          <a:p>
            <a:r>
              <a:rPr lang="en-US" sz="2000"/>
              <a:t>e.g. Mediawiki</a:t>
            </a:r>
          </a:p>
        </p:txBody>
      </p:sp>
      <p:sp>
        <p:nvSpPr>
          <p:cNvPr id="15369" name="TextBox 10"/>
          <p:cNvSpPr txBox="1">
            <a:spLocks noChangeArrowheads="1"/>
          </p:cNvSpPr>
          <p:nvPr/>
        </p:nvSpPr>
        <p:spPr bwMode="auto">
          <a:xfrm>
            <a:off x="7424738" y="4868863"/>
            <a:ext cx="1719262" cy="7080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Workflow tool</a:t>
            </a:r>
          </a:p>
          <a:p>
            <a:r>
              <a:rPr lang="en-US" sz="2000"/>
              <a:t>e.g. LAMS</a:t>
            </a:r>
          </a:p>
        </p:txBody>
      </p:sp>
      <p:sp>
        <p:nvSpPr>
          <p:cNvPr id="15370" name="Oval 11"/>
          <p:cNvSpPr>
            <a:spLocks noChangeArrowheads="1"/>
          </p:cNvSpPr>
          <p:nvPr/>
        </p:nvSpPr>
        <p:spPr bwMode="auto">
          <a:xfrm>
            <a:off x="4716463" y="1125538"/>
            <a:ext cx="503237" cy="431800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914400"/>
            <a:endParaRPr lang="en-US"/>
          </a:p>
        </p:txBody>
      </p:sp>
      <p:cxnSp>
        <p:nvCxnSpPr>
          <p:cNvPr id="15371" name="Straight Arrow Connector 13"/>
          <p:cNvCxnSpPr>
            <a:cxnSpLocks noChangeShapeType="1"/>
            <a:stCxn id="15370" idx="3"/>
            <a:endCxn id="15366" idx="0"/>
          </p:cNvCxnSpPr>
          <p:nvPr/>
        </p:nvCxnSpPr>
        <p:spPr bwMode="auto">
          <a:xfrm rot="5400000">
            <a:off x="3568700" y="1920876"/>
            <a:ext cx="1647825" cy="79375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5372" name="Straight Arrow Connector 15"/>
          <p:cNvCxnSpPr>
            <a:cxnSpLocks noChangeShapeType="1"/>
            <a:stCxn id="15370" idx="4"/>
            <a:endCxn id="15364" idx="0"/>
          </p:cNvCxnSpPr>
          <p:nvPr/>
        </p:nvCxnSpPr>
        <p:spPr bwMode="auto">
          <a:xfrm rot="16200000" flipH="1">
            <a:off x="4824412" y="1701801"/>
            <a:ext cx="1584325" cy="129540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5373" name="Straight Arrow Connector 17"/>
          <p:cNvCxnSpPr>
            <a:cxnSpLocks noChangeShapeType="1"/>
            <a:stCxn id="15370" idx="5"/>
            <a:endCxn id="15365" idx="0"/>
          </p:cNvCxnSpPr>
          <p:nvPr/>
        </p:nvCxnSpPr>
        <p:spPr bwMode="auto">
          <a:xfrm rot="16200000" flipH="1">
            <a:off x="5892006" y="748507"/>
            <a:ext cx="1647825" cy="3138488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5374" name="Straight Arrow Connector 19"/>
          <p:cNvCxnSpPr>
            <a:cxnSpLocks noChangeShapeType="1"/>
            <a:stCxn id="15366" idx="2"/>
            <a:endCxn id="15367" idx="0"/>
          </p:cNvCxnSpPr>
          <p:nvPr/>
        </p:nvCxnSpPr>
        <p:spPr bwMode="auto">
          <a:xfrm rot="16200000" flipH="1">
            <a:off x="3484563" y="4052888"/>
            <a:ext cx="1316037" cy="293687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5375" name="Straight Arrow Connector 21"/>
          <p:cNvCxnSpPr>
            <a:cxnSpLocks noChangeShapeType="1"/>
            <a:endCxn id="15368" idx="0"/>
          </p:cNvCxnSpPr>
          <p:nvPr/>
        </p:nvCxnSpPr>
        <p:spPr bwMode="auto">
          <a:xfrm rot="16200000" flipH="1">
            <a:off x="5839619" y="4502944"/>
            <a:ext cx="712788" cy="1905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5376" name="Straight Arrow Connector 23"/>
          <p:cNvCxnSpPr>
            <a:cxnSpLocks noChangeShapeType="1"/>
            <a:stCxn id="15365" idx="2"/>
          </p:cNvCxnSpPr>
          <p:nvPr/>
        </p:nvCxnSpPr>
        <p:spPr bwMode="auto">
          <a:xfrm rot="5400000">
            <a:off x="7773194" y="4358481"/>
            <a:ext cx="1022350" cy="1588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5377" name="TextBox 51"/>
          <p:cNvSpPr txBox="1">
            <a:spLocks noChangeArrowheads="1"/>
          </p:cNvSpPr>
          <p:nvPr/>
        </p:nvSpPr>
        <p:spPr bwMode="auto">
          <a:xfrm>
            <a:off x="1619250" y="3141663"/>
            <a:ext cx="1096963" cy="40005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Grading</a:t>
            </a:r>
          </a:p>
        </p:txBody>
      </p:sp>
      <p:sp>
        <p:nvSpPr>
          <p:cNvPr id="15378" name="TextBox 52"/>
          <p:cNvSpPr txBox="1">
            <a:spLocks noChangeArrowheads="1"/>
          </p:cNvSpPr>
          <p:nvPr/>
        </p:nvSpPr>
        <p:spPr bwMode="auto">
          <a:xfrm>
            <a:off x="1500188" y="4929188"/>
            <a:ext cx="1571625" cy="101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LMS, e.g. Blackboard,</a:t>
            </a:r>
          </a:p>
          <a:p>
            <a:r>
              <a:rPr lang="en-US" sz="2000"/>
              <a:t>Moodle</a:t>
            </a:r>
          </a:p>
        </p:txBody>
      </p:sp>
      <p:cxnSp>
        <p:nvCxnSpPr>
          <p:cNvPr id="15379" name="Straight Arrow Connector 54"/>
          <p:cNvCxnSpPr>
            <a:cxnSpLocks noChangeShapeType="1"/>
            <a:stCxn id="15377" idx="2"/>
            <a:endCxn id="15378" idx="0"/>
          </p:cNvCxnSpPr>
          <p:nvPr/>
        </p:nvCxnSpPr>
        <p:spPr bwMode="auto">
          <a:xfrm rot="16200000" flipH="1">
            <a:off x="1533525" y="4176713"/>
            <a:ext cx="1387475" cy="117475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5380" name="Straight Arrow Connector 56"/>
          <p:cNvCxnSpPr>
            <a:cxnSpLocks noChangeShapeType="1"/>
            <a:stCxn id="15370" idx="2"/>
            <a:endCxn id="15377" idx="0"/>
          </p:cNvCxnSpPr>
          <p:nvPr/>
        </p:nvCxnSpPr>
        <p:spPr bwMode="auto">
          <a:xfrm rot="10800000" flipV="1">
            <a:off x="2168525" y="1341438"/>
            <a:ext cx="2547938" cy="1800225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5381" name="TextBox 70"/>
          <p:cNvSpPr txBox="1">
            <a:spLocks noChangeArrowheads="1"/>
          </p:cNvSpPr>
          <p:nvPr/>
        </p:nvSpPr>
        <p:spPr bwMode="auto">
          <a:xfrm>
            <a:off x="0" y="3141663"/>
            <a:ext cx="1368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Priorities:</a:t>
            </a:r>
          </a:p>
        </p:txBody>
      </p:sp>
      <p:sp>
        <p:nvSpPr>
          <p:cNvPr id="15382" name="TextBox 71"/>
          <p:cNvSpPr txBox="1">
            <a:spLocks noChangeArrowheads="1"/>
          </p:cNvSpPr>
          <p:nvPr/>
        </p:nvSpPr>
        <p:spPr bwMode="auto">
          <a:xfrm>
            <a:off x="0" y="4868863"/>
            <a:ext cx="1368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Solution:</a:t>
            </a:r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sp>
        <p:nvSpPr>
          <p:cNvPr id="2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lang="en-US" sz="4400" dirty="0" smtClean="0">
                <a:latin typeface="+mj-lt"/>
                <a:ea typeface="+mj-ea"/>
                <a:cs typeface="+mj-cs"/>
              </a:rPr>
              <a:t>Which 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tool is best </a:t>
            </a:r>
            <a:r>
              <a:rPr lang="en-US" sz="4400" b="1" dirty="0" smtClean="0">
                <a:latin typeface="+mj-lt"/>
                <a:ea typeface="+mj-ea"/>
                <a:cs typeface="+mj-cs"/>
              </a:rPr>
              <a:t>for what purpose ?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214942" y="3071810"/>
            <a:ext cx="2000264" cy="2571768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edutechwiki.unige.ch/en :6 </a:t>
            </a:r>
            <a:r>
              <a:rPr lang="fa-IR" dirty="0" smtClean="0"/>
              <a:t>سیستم نوع</a:t>
            </a:r>
            <a:r>
              <a:rPr lang="en-US" dirty="0" smtClean="0"/>
              <a:t> </a:t>
            </a:r>
            <a:r>
              <a:rPr lang="fa-IR" dirty="0" smtClean="0"/>
              <a:t>نمونه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57</a:t>
            </a:fld>
            <a:endParaRPr lang="en-US"/>
          </a:p>
        </p:txBody>
      </p:sp>
      <p:pic>
        <p:nvPicPr>
          <p:cNvPr id="7" name="Picture 6" descr="oer2012-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" y="928670"/>
            <a:ext cx="8945880" cy="5500726"/>
          </a:xfrm>
          <a:prstGeom prst="rect">
            <a:avLst/>
          </a:prstGeom>
        </p:spPr>
      </p:pic>
      <p:pic>
        <p:nvPicPr>
          <p:cNvPr id="9" name="Picture 8" descr="oer2012-0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928670"/>
            <a:ext cx="7643834" cy="5504018"/>
          </a:xfrm>
          <a:prstGeom prst="rect">
            <a:avLst/>
          </a:prstGeom>
        </p:spPr>
      </p:pic>
      <p:pic>
        <p:nvPicPr>
          <p:cNvPr id="10" name="Picture 9" descr="oer2012-0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0166" y="928670"/>
            <a:ext cx="7643834" cy="5500726"/>
          </a:xfrm>
          <a:prstGeom prst="rect">
            <a:avLst/>
          </a:prstGeom>
        </p:spPr>
      </p:pic>
      <p:pic>
        <p:nvPicPr>
          <p:cNvPr id="16" name="Picture 15" descr="oer2012-03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43042" y="928670"/>
            <a:ext cx="4429156" cy="5929330"/>
          </a:xfrm>
          <a:prstGeom prst="rect">
            <a:avLst/>
          </a:prstGeom>
        </p:spPr>
      </p:pic>
      <p:pic>
        <p:nvPicPr>
          <p:cNvPr id="17" name="Picture 16" descr="oer2012-04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43570" y="928670"/>
            <a:ext cx="3500430" cy="592933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643570" y="5429264"/>
            <a:ext cx="2000264" cy="357190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oer2012-04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985690"/>
            <a:ext cx="9144000" cy="5872309"/>
          </a:xfrm>
          <a:prstGeom prst="rect">
            <a:avLst/>
          </a:prstGeom>
        </p:spPr>
      </p:pic>
      <p:pic>
        <p:nvPicPr>
          <p:cNvPr id="20" name="Picture 19" descr="oer2012-04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928670"/>
            <a:ext cx="9144000" cy="5929330"/>
          </a:xfrm>
          <a:prstGeom prst="rect">
            <a:avLst/>
          </a:prstGeom>
        </p:spPr>
      </p:pic>
      <p:pic>
        <p:nvPicPr>
          <p:cNvPr id="21" name="Picture 20" descr="oer2012-04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857232"/>
            <a:ext cx="9144000" cy="6000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1391/9/15</a:t>
            </a:r>
          </a:p>
          <a:p>
            <a:endParaRPr lang="fr-CH" dirty="0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AB88D6-92A3-4AAA-9578-8A3E5F427FD9}" type="slidenum">
              <a:rPr lang="fr-CH" smtClean="0"/>
              <a:pPr/>
              <a:t>58</a:t>
            </a:fld>
            <a:endParaRPr lang="fr-CH" smtClean="0"/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500063" y="785813"/>
            <a:ext cx="7643812" cy="1754187"/>
          </a:xfrm>
          <a:prstGeom prst="rect">
            <a:avLst/>
          </a:prstGeom>
          <a:solidFill>
            <a:srgbClr val="FFFF99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/>
              <a:t>General research goals: </a:t>
            </a:r>
          </a:p>
          <a:p>
            <a:pPr marL="742950" indent="-742950">
              <a:buFont typeface="+mj-lt"/>
              <a:buAutoNum type="arabicPeriod"/>
              <a:defRPr/>
            </a:pPr>
            <a:r>
              <a:rPr lang="en-US" sz="2400" dirty="0"/>
              <a:t>Create </a:t>
            </a:r>
            <a:r>
              <a:rPr lang="en-US" sz="2400" b="1" dirty="0"/>
              <a:t>good</a:t>
            </a:r>
            <a:r>
              <a:rPr lang="en-US" sz="2400" dirty="0"/>
              <a:t> </a:t>
            </a:r>
            <a:r>
              <a:rPr lang="en-US" sz="2400" b="1" dirty="0"/>
              <a:t>project-oriented</a:t>
            </a:r>
            <a:br>
              <a:rPr lang="en-US" sz="2400" b="1" dirty="0"/>
            </a:br>
            <a:r>
              <a:rPr lang="en-US" sz="2400" b="1" dirty="0"/>
              <a:t>technology-enhanced learning (TEL) designs</a:t>
            </a:r>
          </a:p>
          <a:p>
            <a:pPr marL="742950" indent="-742950">
              <a:buFont typeface="+mj-lt"/>
              <a:buAutoNum type="arabicPeriod"/>
              <a:defRPr/>
            </a:pPr>
            <a:r>
              <a:rPr lang="en-US" sz="2400" dirty="0"/>
              <a:t>Improve </a:t>
            </a:r>
            <a:r>
              <a:rPr lang="en-US" sz="2400" dirty="0" smtClean="0"/>
              <a:t>learning</a:t>
            </a:r>
            <a:endParaRPr lang="en-US" sz="2400" dirty="0"/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928688" y="2571750"/>
            <a:ext cx="7500937" cy="2246313"/>
          </a:xfrm>
          <a:prstGeom prst="rect">
            <a:avLst/>
          </a:prstGeom>
          <a:solidFill>
            <a:srgbClr val="FFFF99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/>
              <a:t>Additional goals: </a:t>
            </a:r>
          </a:p>
          <a:p>
            <a:pPr marL="742950" indent="-742950">
              <a:buFont typeface="+mj-lt"/>
              <a:buAutoNum type="arabicPeriod"/>
              <a:defRPr/>
            </a:pPr>
            <a:r>
              <a:rPr lang="en-US" sz="2400" dirty="0"/>
              <a:t>Contribute to whole scholarship / close gaps</a:t>
            </a:r>
            <a:br>
              <a:rPr lang="en-US" sz="2400" dirty="0"/>
            </a:br>
            <a:r>
              <a:rPr lang="en-US" sz="1600" dirty="0"/>
              <a:t>(between research &amp; teaching, and researcher &amp; lecturer)</a:t>
            </a:r>
          </a:p>
          <a:p>
            <a:pPr marL="742950" indent="-742950">
              <a:buFont typeface="+mj-lt"/>
              <a:buAutoNum type="arabicPeriod"/>
              <a:defRPr/>
            </a:pPr>
            <a:r>
              <a:rPr lang="en-US" sz="2400" dirty="0"/>
              <a:t>Contribute to the “Pasteur quadrant” in the learning sciences</a:t>
            </a:r>
            <a:br>
              <a:rPr lang="en-US" sz="2400" dirty="0"/>
            </a:br>
            <a:r>
              <a:rPr lang="en-US" sz="1600" dirty="0"/>
              <a:t>(theory </a:t>
            </a:r>
            <a:r>
              <a:rPr lang="en-US" sz="1600" b="1" dirty="0"/>
              <a:t>and</a:t>
            </a:r>
            <a:r>
              <a:rPr lang="en-US" sz="1600" dirty="0"/>
              <a:t> design)</a:t>
            </a:r>
          </a:p>
        </p:txBody>
      </p:sp>
      <p:sp>
        <p:nvSpPr>
          <p:cNvPr id="5127" name="Rectangle 6"/>
          <p:cNvSpPr>
            <a:spLocks noChangeArrowheads="1"/>
          </p:cNvSpPr>
          <p:nvPr/>
        </p:nvSpPr>
        <p:spPr bwMode="auto">
          <a:xfrm>
            <a:off x="142875" y="285750"/>
            <a:ext cx="878681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4000"/>
              </a:lnSpc>
              <a:buClr>
                <a:srgbClr val="6699FF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>
                <a:solidFill>
                  <a:schemeClr val="accent2"/>
                </a:solidFill>
              </a:rPr>
              <a:t>Integrating research, teaching and learning through wikis</a:t>
            </a:r>
          </a:p>
        </p:txBody>
      </p:sp>
      <p:sp>
        <p:nvSpPr>
          <p:cNvPr id="5128" name="TextBox 6"/>
          <p:cNvSpPr txBox="1">
            <a:spLocks noChangeArrowheads="1"/>
          </p:cNvSpPr>
          <p:nvPr/>
        </p:nvSpPr>
        <p:spPr bwMode="auto">
          <a:xfrm>
            <a:off x="1714500" y="4929188"/>
            <a:ext cx="6929438" cy="1384300"/>
          </a:xfrm>
          <a:prstGeom prst="rect">
            <a:avLst/>
          </a:prstGeom>
          <a:solidFill>
            <a:srgbClr val="FFFF99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/>
              <a:t>Specific “research” goal:</a:t>
            </a:r>
          </a:p>
          <a:p>
            <a:pPr>
              <a:buFont typeface="Arial" charset="0"/>
              <a:buChar char="•"/>
            </a:pPr>
            <a:r>
              <a:rPr lang="en-US" sz="2400"/>
              <a:t> </a:t>
            </a:r>
            <a:r>
              <a:rPr lang="en-US" sz="2400">
                <a:solidFill>
                  <a:srgbClr val="FF0000"/>
                </a:solidFill>
              </a:rPr>
              <a:t>Explore affordances of wiki technology for a variety of educational strategies and tactics. </a:t>
            </a: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40CEDE-A914-49B9-A48F-27432A21275B}" type="slidenum">
              <a:rPr lang="fr-CH" smtClean="0"/>
              <a:pPr/>
              <a:t>59</a:t>
            </a:fld>
            <a:endParaRPr lang="fr-CH" smtClean="0"/>
          </a:p>
        </p:txBody>
      </p:sp>
      <p:sp>
        <p:nvSpPr>
          <p:cNvPr id="16391" name="Slide Number Placeholder 5"/>
          <p:cNvSpPr txBox="1">
            <a:spLocks/>
          </p:cNvSpPr>
          <p:nvPr/>
        </p:nvSpPr>
        <p:spPr bwMode="auto">
          <a:xfrm>
            <a:off x="6516688" y="6381750"/>
            <a:ext cx="21336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73C86891-D1E3-4522-BBF5-E6F456A03A35}" type="slidenum">
              <a:rPr lang="fr-CH" sz="1400">
                <a:solidFill>
                  <a:srgbClr val="000000"/>
                </a:solidFill>
              </a:rPr>
              <a:pPr algn="r" eaLnBrk="1" hangingPunct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59</a:t>
            </a:fld>
            <a:endParaRPr lang="fr-CH" sz="1400">
              <a:solidFill>
                <a:srgbClr val="000000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57200" y="274638"/>
            <a:ext cx="8329613" cy="490537"/>
          </a:xfrm>
          <a:prstGeom prst="rect">
            <a:avLst/>
          </a:prstGeom>
        </p:spPr>
        <p:txBody>
          <a:bodyPr/>
          <a:lstStyle/>
          <a:p>
            <a:pPr defTabSz="914400">
              <a:defRPr/>
            </a:pPr>
            <a:r>
              <a:rPr lang="en-US" sz="2400" kern="0" dirty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Whole scholarship according to Boyer (1997)</a:t>
            </a:r>
          </a:p>
        </p:txBody>
      </p:sp>
      <p:sp>
        <p:nvSpPr>
          <p:cNvPr id="16393" name="Rectangle 7"/>
          <p:cNvSpPr>
            <a:spLocks noChangeArrowheads="1"/>
          </p:cNvSpPr>
          <p:nvPr/>
        </p:nvSpPr>
        <p:spPr bwMode="auto">
          <a:xfrm>
            <a:off x="3203575" y="836613"/>
            <a:ext cx="3024188" cy="1871662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defTabSz="914400"/>
            <a:r>
              <a:rPr lang="en-US" b="1"/>
              <a:t>Be a good researcher:</a:t>
            </a:r>
          </a:p>
          <a:p>
            <a:pPr defTabSz="914400"/>
            <a:endParaRPr lang="en-US"/>
          </a:p>
          <a:p>
            <a:pPr defTabSz="914400"/>
            <a:r>
              <a:rPr lang="en-US"/>
              <a:t> + Publish quality articles</a:t>
            </a:r>
          </a:p>
          <a:p>
            <a:pPr defTabSz="914400"/>
            <a:r>
              <a:rPr lang="en-US"/>
              <a:t>--------------------------------</a:t>
            </a:r>
          </a:p>
          <a:p>
            <a:pPr defTabSz="914400"/>
            <a:r>
              <a:rPr lang="en-US"/>
              <a:t> - Ignore technology</a:t>
            </a:r>
          </a:p>
          <a:p>
            <a:pPr defTabSz="914400"/>
            <a:r>
              <a:rPr lang="en-US"/>
              <a:t> - Ignore others’ ideas</a:t>
            </a:r>
          </a:p>
        </p:txBody>
      </p:sp>
      <p:sp>
        <p:nvSpPr>
          <p:cNvPr id="16394" name="Rectangle 9"/>
          <p:cNvSpPr>
            <a:spLocks noChangeArrowheads="1"/>
          </p:cNvSpPr>
          <p:nvPr/>
        </p:nvSpPr>
        <p:spPr bwMode="auto">
          <a:xfrm>
            <a:off x="3203575" y="2924175"/>
            <a:ext cx="3024188" cy="2736850"/>
          </a:xfrm>
          <a:prstGeom prst="rect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defTabSz="914400"/>
            <a:r>
              <a:rPr lang="en-US" b="1"/>
              <a:t>Be useful as knowledge</a:t>
            </a:r>
            <a:br>
              <a:rPr lang="en-US" b="1"/>
            </a:br>
            <a:r>
              <a:rPr lang="en-US" b="1"/>
              <a:t>mediator:</a:t>
            </a:r>
          </a:p>
          <a:p>
            <a:pPr defTabSz="914400"/>
            <a:endParaRPr lang="en-US"/>
          </a:p>
          <a:p>
            <a:pPr defTabSz="914400"/>
            <a:r>
              <a:rPr lang="en-US"/>
              <a:t> + Pull ideas together</a:t>
            </a:r>
          </a:p>
          <a:p>
            <a:pPr defTabSz="914400"/>
            <a:r>
              <a:rPr lang="en-US"/>
              <a:t> + Share knowledge with all</a:t>
            </a:r>
          </a:p>
          <a:p>
            <a:pPr defTabSz="914400"/>
            <a:r>
              <a:rPr lang="en-US"/>
              <a:t> + Be able to use technology</a:t>
            </a:r>
          </a:p>
          <a:p>
            <a:pPr defTabSz="914400"/>
            <a:r>
              <a:rPr lang="en-US"/>
              <a:t> + Teach well</a:t>
            </a:r>
          </a:p>
          <a:p>
            <a:pPr defTabSz="914400"/>
            <a:r>
              <a:rPr lang="en-US"/>
              <a:t>-----------------------------------</a:t>
            </a:r>
          </a:p>
          <a:p>
            <a:pPr defTabSz="914400"/>
            <a:r>
              <a:rPr lang="en-US"/>
              <a:t> - Be a bad researcher</a:t>
            </a:r>
          </a:p>
        </p:txBody>
      </p:sp>
      <p:sp>
        <p:nvSpPr>
          <p:cNvPr id="16395" name="AutoShape 13"/>
          <p:cNvSpPr>
            <a:spLocks noChangeArrowheads="1"/>
          </p:cNvSpPr>
          <p:nvPr/>
        </p:nvSpPr>
        <p:spPr bwMode="auto">
          <a:xfrm>
            <a:off x="684213" y="2636838"/>
            <a:ext cx="1633537" cy="825500"/>
          </a:xfrm>
          <a:prstGeom prst="flowChartDecision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defTabSz="914400"/>
            <a:r>
              <a:rPr lang="en-US"/>
              <a:t>CHOOSE</a:t>
            </a:r>
          </a:p>
        </p:txBody>
      </p:sp>
      <p:sp>
        <p:nvSpPr>
          <p:cNvPr id="16396" name="AutoShape 14"/>
          <p:cNvSpPr>
            <a:spLocks noChangeArrowheads="1"/>
          </p:cNvSpPr>
          <p:nvPr/>
        </p:nvSpPr>
        <p:spPr bwMode="auto">
          <a:xfrm>
            <a:off x="6929438" y="1928813"/>
            <a:ext cx="2016125" cy="1008062"/>
          </a:xfrm>
          <a:prstGeom prst="flowChartDocumen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defTabSz="914400"/>
            <a:r>
              <a:rPr lang="en-US"/>
              <a:t>(1) Discovery</a:t>
            </a:r>
          </a:p>
          <a:p>
            <a:pPr algn="ctr" defTabSz="914400"/>
            <a:endParaRPr lang="en-US"/>
          </a:p>
        </p:txBody>
      </p:sp>
      <p:sp>
        <p:nvSpPr>
          <p:cNvPr id="16397" name="AutoShape 16"/>
          <p:cNvSpPr>
            <a:spLocks noChangeArrowheads="1"/>
          </p:cNvSpPr>
          <p:nvPr/>
        </p:nvSpPr>
        <p:spPr bwMode="auto">
          <a:xfrm rot="10800000">
            <a:off x="7000875" y="2928938"/>
            <a:ext cx="1944688" cy="1655762"/>
          </a:xfrm>
          <a:prstGeom prst="flowChartDocument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defTabSz="914400"/>
            <a:endParaRPr lang="en-US"/>
          </a:p>
          <a:p>
            <a:pPr algn="ctr" defTabSz="914400"/>
            <a:endParaRPr lang="en-US"/>
          </a:p>
        </p:txBody>
      </p:sp>
      <p:sp>
        <p:nvSpPr>
          <p:cNvPr id="16398" name="Text Box 18"/>
          <p:cNvSpPr txBox="1">
            <a:spLocks noChangeArrowheads="1"/>
          </p:cNvSpPr>
          <p:nvPr/>
        </p:nvSpPr>
        <p:spPr bwMode="auto">
          <a:xfrm>
            <a:off x="7286625" y="3500438"/>
            <a:ext cx="1460500" cy="823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en-US"/>
              <a:t>(2) Integration</a:t>
            </a:r>
          </a:p>
          <a:p>
            <a:pPr defTabSz="914400"/>
            <a:r>
              <a:rPr lang="en-US"/>
              <a:t>(3) Application</a:t>
            </a:r>
          </a:p>
          <a:p>
            <a:pPr defTabSz="914400"/>
            <a:r>
              <a:rPr lang="en-US"/>
              <a:t>(4) Teaching</a:t>
            </a:r>
          </a:p>
        </p:txBody>
      </p:sp>
      <p:cxnSp>
        <p:nvCxnSpPr>
          <p:cNvPr id="16399" name="AutoShape 19"/>
          <p:cNvCxnSpPr>
            <a:cxnSpLocks noChangeShapeType="1"/>
            <a:stCxn id="16395" idx="3"/>
            <a:endCxn id="16393" idx="1"/>
          </p:cNvCxnSpPr>
          <p:nvPr/>
        </p:nvCxnSpPr>
        <p:spPr bwMode="auto">
          <a:xfrm flipV="1">
            <a:off x="2317750" y="1773238"/>
            <a:ext cx="885825" cy="1276350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arrow" w="med" len="med"/>
          </a:ln>
        </p:spPr>
      </p:cxnSp>
      <p:cxnSp>
        <p:nvCxnSpPr>
          <p:cNvPr id="16400" name="AutoShape 20"/>
          <p:cNvCxnSpPr>
            <a:cxnSpLocks noChangeShapeType="1"/>
            <a:stCxn id="16395" idx="2"/>
            <a:endCxn id="16394" idx="1"/>
          </p:cNvCxnSpPr>
          <p:nvPr/>
        </p:nvCxnSpPr>
        <p:spPr bwMode="auto">
          <a:xfrm rot="16200000" flipH="1">
            <a:off x="1937544" y="3026569"/>
            <a:ext cx="830262" cy="1701800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</p:spPr>
      </p:cxnSp>
      <p:sp>
        <p:nvSpPr>
          <p:cNvPr id="16401" name="AutoShape 22"/>
          <p:cNvSpPr>
            <a:spLocks noChangeArrowheads="1"/>
          </p:cNvSpPr>
          <p:nvPr/>
        </p:nvSpPr>
        <p:spPr bwMode="auto">
          <a:xfrm>
            <a:off x="1258888" y="981075"/>
            <a:ext cx="457200" cy="457200"/>
          </a:xfrm>
          <a:prstGeom prst="flowChartConnector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endParaRPr lang="en-US"/>
          </a:p>
        </p:txBody>
      </p:sp>
      <p:cxnSp>
        <p:nvCxnSpPr>
          <p:cNvPr id="16402" name="AutoShape 23"/>
          <p:cNvCxnSpPr>
            <a:cxnSpLocks noChangeShapeType="1"/>
            <a:stCxn id="16401" idx="4"/>
            <a:endCxn id="16395" idx="0"/>
          </p:cNvCxnSpPr>
          <p:nvPr/>
        </p:nvCxnSpPr>
        <p:spPr bwMode="auto">
          <a:xfrm>
            <a:off x="1487488" y="1438275"/>
            <a:ext cx="14287" cy="1198563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6403" name="Text Box 24"/>
          <p:cNvSpPr txBox="1">
            <a:spLocks noChangeArrowheads="1"/>
          </p:cNvSpPr>
          <p:nvPr/>
        </p:nvSpPr>
        <p:spPr bwMode="auto">
          <a:xfrm>
            <a:off x="214313" y="5857875"/>
            <a:ext cx="7758112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defTabSz="914400"/>
            <a:r>
              <a:rPr lang="en-US"/>
              <a:t>Or improve by finding </a:t>
            </a:r>
            <a:r>
              <a:rPr lang="en-US" b="1"/>
              <a:t>synergy through common activities (and tools) </a:t>
            </a:r>
            <a:r>
              <a:rPr lang="en-US"/>
              <a:t>….</a:t>
            </a:r>
          </a:p>
        </p:txBody>
      </p:sp>
      <p:cxnSp>
        <p:nvCxnSpPr>
          <p:cNvPr id="16404" name="Straight Arrow Connector 21"/>
          <p:cNvCxnSpPr>
            <a:cxnSpLocks noChangeShapeType="1"/>
            <a:stCxn id="16393" idx="3"/>
            <a:endCxn id="16396" idx="1"/>
          </p:cNvCxnSpPr>
          <p:nvPr/>
        </p:nvCxnSpPr>
        <p:spPr bwMode="auto">
          <a:xfrm>
            <a:off x="6227763" y="1773238"/>
            <a:ext cx="701675" cy="65881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6405" name="Straight Arrow Connector 23"/>
          <p:cNvCxnSpPr>
            <a:cxnSpLocks noChangeShapeType="1"/>
            <a:stCxn id="16394" idx="3"/>
            <a:endCxn id="16397" idx="3"/>
          </p:cNvCxnSpPr>
          <p:nvPr/>
        </p:nvCxnSpPr>
        <p:spPr bwMode="auto">
          <a:xfrm flipV="1">
            <a:off x="6227763" y="3756025"/>
            <a:ext cx="773112" cy="536575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Main Page - EduTech Wiki_1309213327961.png"/>
          <p:cNvPicPr>
            <a:picLocks noChangeAspect="1"/>
          </p:cNvPicPr>
          <p:nvPr/>
        </p:nvPicPr>
        <p:blipFill>
          <a:blip r:embed="rId2" cstate="print">
            <a:lum bright="40000" contrast="-56000"/>
          </a:blip>
          <a:srcRect/>
          <a:stretch>
            <a:fillRect/>
          </a:stretch>
        </p:blipFill>
        <p:spPr bwMode="auto">
          <a:xfrm>
            <a:off x="0" y="404813"/>
            <a:ext cx="8123238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D15BD9-81E9-4E5A-BBC2-1D9CFEDE1B76}" type="slidenum">
              <a:rPr lang="fr-CH" smtClean="0"/>
              <a:pPr/>
              <a:t>60</a:t>
            </a:fld>
            <a:endParaRPr lang="fr-CH" smtClean="0"/>
          </a:p>
        </p:txBody>
      </p:sp>
      <p:sp>
        <p:nvSpPr>
          <p:cNvPr id="7172" name="TextBox 4"/>
          <p:cNvSpPr txBox="1">
            <a:spLocks noChangeArrowheads="1"/>
          </p:cNvSpPr>
          <p:nvPr/>
        </p:nvSpPr>
        <p:spPr bwMode="auto">
          <a:xfrm>
            <a:off x="0" y="428625"/>
            <a:ext cx="9144000" cy="400050"/>
          </a:xfrm>
          <a:prstGeom prst="rect">
            <a:avLst/>
          </a:prstGeom>
          <a:solidFill>
            <a:srgbClr val="FFFF99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A shared </a:t>
            </a:r>
            <a:r>
              <a:rPr lang="en-US" sz="2000" b="1"/>
              <a:t>note taking, literature review and writing-to-learn environment</a:t>
            </a:r>
            <a:r>
              <a:rPr lang="fr-CH" sz="2000"/>
              <a:t>  </a:t>
            </a:r>
            <a:endParaRPr lang="en-US" sz="2000"/>
          </a:p>
        </p:txBody>
      </p:sp>
      <p:sp>
        <p:nvSpPr>
          <p:cNvPr id="7173" name="TextBox 5"/>
          <p:cNvSpPr txBox="1">
            <a:spLocks noChangeArrowheads="1"/>
          </p:cNvSpPr>
          <p:nvPr/>
        </p:nvSpPr>
        <p:spPr bwMode="auto">
          <a:xfrm>
            <a:off x="1357313" y="6088063"/>
            <a:ext cx="7786687" cy="76993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H" sz="2000" b="1"/>
              <a:t>Knowledge community model </a:t>
            </a:r>
            <a:r>
              <a:rPr lang="fr-CH" sz="2000"/>
              <a:t>(Bereiter and Scardamaglia)</a:t>
            </a:r>
          </a:p>
          <a:p>
            <a:r>
              <a:rPr lang="fr-CH" sz="2000" b="1"/>
              <a:t>Integrated </a:t>
            </a:r>
            <a:r>
              <a:rPr lang="en-US" sz="2000" b="1"/>
              <a:t>scholarship </a:t>
            </a:r>
            <a:r>
              <a:rPr lang="en-US" sz="2000"/>
              <a:t>(Boyer, Gardner</a:t>
            </a:r>
            <a:r>
              <a:rPr lang="en-US" sz="2400"/>
              <a:t>)</a:t>
            </a:r>
          </a:p>
        </p:txBody>
      </p:sp>
      <p:sp>
        <p:nvSpPr>
          <p:cNvPr id="7174" name="TextBox 4"/>
          <p:cNvSpPr txBox="1">
            <a:spLocks noChangeArrowheads="1"/>
          </p:cNvSpPr>
          <p:nvPr/>
        </p:nvSpPr>
        <p:spPr bwMode="auto">
          <a:xfrm>
            <a:off x="0" y="0"/>
            <a:ext cx="9144000" cy="400050"/>
          </a:xfrm>
          <a:prstGeom prst="rect">
            <a:avLst/>
          </a:prstGeom>
          <a:solidFill>
            <a:srgbClr val="FFFF99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Case study 1: </a:t>
            </a:r>
            <a:r>
              <a:rPr lang="en-US" sz="2000" b="1"/>
              <a:t>EduTechWiki</a:t>
            </a:r>
            <a:r>
              <a:rPr lang="en-US" sz="2000"/>
              <a:t>/en+fr: </a:t>
            </a:r>
            <a:r>
              <a:rPr lang="en-US" sz="2000" b="1"/>
              <a:t>Several-in-one integrated scholarship</a:t>
            </a:r>
            <a:endParaRPr lang="en-US" sz="2000"/>
          </a:p>
        </p:txBody>
      </p:sp>
      <p:sp>
        <p:nvSpPr>
          <p:cNvPr id="8" name="Rounded Rectangle 7"/>
          <p:cNvSpPr/>
          <p:nvPr/>
        </p:nvSpPr>
        <p:spPr bwMode="auto">
          <a:xfrm>
            <a:off x="7048500" y="3228975"/>
            <a:ext cx="1733550" cy="19685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defTabSz="914400">
              <a:defRPr/>
            </a:pPr>
            <a:endParaRPr lang="en-US" sz="1600" b="1">
              <a:solidFill>
                <a:schemeClr val="tx1"/>
              </a:solidFill>
            </a:endParaRPr>
          </a:p>
        </p:txBody>
      </p:sp>
      <p:grpSp>
        <p:nvGrpSpPr>
          <p:cNvPr id="2" name="Group 9"/>
          <p:cNvGrpSpPr>
            <a:grpSpLocks noChangeAspect="1"/>
          </p:cNvGrpSpPr>
          <p:nvPr/>
        </p:nvGrpSpPr>
        <p:grpSpPr bwMode="auto">
          <a:xfrm>
            <a:off x="7235825" y="3557588"/>
            <a:ext cx="1474788" cy="1479550"/>
            <a:chOff x="1824" y="633"/>
            <a:chExt cx="2834" cy="2849"/>
          </a:xfrm>
        </p:grpSpPr>
        <p:sp>
          <p:nvSpPr>
            <p:cNvPr id="7200" name="Puzzle3"/>
            <p:cNvSpPr>
              <a:spLocks noChangeAspect="1"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01" name="Puzzle2"/>
            <p:cNvSpPr>
              <a:spLocks noChangeAspect="1"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1 w 21600"/>
                <a:gd name="T7" fmla="*/ 0 h 21600"/>
                <a:gd name="T8" fmla="*/ 1 w 21600"/>
                <a:gd name="T9" fmla="*/ 0 h 21600"/>
                <a:gd name="T10" fmla="*/ 1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02" name="Puzzle4"/>
            <p:cNvSpPr>
              <a:spLocks noChangeAspect="1"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1 h 21600"/>
                <a:gd name="T4" fmla="*/ 0 w 21600"/>
                <a:gd name="T5" fmla="*/ 1 h 21600"/>
                <a:gd name="T6" fmla="*/ 0 w 21600"/>
                <a:gd name="T7" fmla="*/ 1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03" name="Puzzle1"/>
            <p:cNvSpPr>
              <a:spLocks noChangeAspect="1"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 w 21600"/>
                <a:gd name="T1" fmla="*/ 0 h 21600"/>
                <a:gd name="T2" fmla="*/ 1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1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" name="Cloud"/>
          <p:cNvSpPr>
            <a:spLocks noChangeAspect="1" noEditPoints="1" noChangeArrowheads="1"/>
          </p:cNvSpPr>
          <p:nvPr/>
        </p:nvSpPr>
        <p:spPr bwMode="auto">
          <a:xfrm>
            <a:off x="6954838" y="1401763"/>
            <a:ext cx="1968500" cy="969962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00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External resources</a:t>
            </a:r>
          </a:p>
        </p:txBody>
      </p:sp>
      <p:sp>
        <p:nvSpPr>
          <p:cNvPr id="7178" name="Text Box 33"/>
          <p:cNvSpPr txBox="1">
            <a:spLocks noChangeArrowheads="1"/>
          </p:cNvSpPr>
          <p:nvPr/>
        </p:nvSpPr>
        <p:spPr bwMode="auto">
          <a:xfrm>
            <a:off x="3768725" y="4448175"/>
            <a:ext cx="1090613" cy="338138"/>
          </a:xfrm>
          <a:prstGeom prst="rect">
            <a:avLst/>
          </a:prstGeom>
          <a:noFill/>
          <a:ln w="38100" algn="ctr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0000"/>
                </a:solidFill>
              </a:rPr>
              <a:t>Student</a:t>
            </a:r>
            <a:endParaRPr lang="en-US" sz="1600" b="1"/>
          </a:p>
        </p:txBody>
      </p:sp>
      <p:sp>
        <p:nvSpPr>
          <p:cNvPr id="7179" name="AutoShape 50"/>
          <p:cNvSpPr>
            <a:spLocks noChangeArrowheads="1"/>
          </p:cNvSpPr>
          <p:nvPr/>
        </p:nvSpPr>
        <p:spPr bwMode="auto">
          <a:xfrm>
            <a:off x="5876925" y="1824038"/>
            <a:ext cx="1125538" cy="681037"/>
          </a:xfrm>
          <a:prstGeom prst="leftRightArrow">
            <a:avLst>
              <a:gd name="adj1" fmla="val 50000"/>
              <a:gd name="adj2" fmla="val 50093"/>
            </a:avLst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sz="1600" b="1"/>
          </a:p>
        </p:txBody>
      </p:sp>
      <p:sp>
        <p:nvSpPr>
          <p:cNvPr id="7180" name="AutoShape 51"/>
          <p:cNvSpPr>
            <a:spLocks noChangeArrowheads="1"/>
          </p:cNvSpPr>
          <p:nvPr/>
        </p:nvSpPr>
        <p:spPr bwMode="auto">
          <a:xfrm rot="1884712">
            <a:off x="5656263" y="3175000"/>
            <a:ext cx="1049337" cy="681038"/>
          </a:xfrm>
          <a:prstGeom prst="leftRightArrow">
            <a:avLst>
              <a:gd name="adj1" fmla="val 50000"/>
              <a:gd name="adj2" fmla="val 50925"/>
            </a:avLst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sz="1600" b="1"/>
          </a:p>
        </p:txBody>
      </p:sp>
      <p:sp>
        <p:nvSpPr>
          <p:cNvPr id="7181" name="AutoShape 52"/>
          <p:cNvSpPr>
            <a:spLocks noChangeArrowheads="1"/>
          </p:cNvSpPr>
          <p:nvPr/>
        </p:nvSpPr>
        <p:spPr bwMode="auto">
          <a:xfrm>
            <a:off x="7610475" y="2603500"/>
            <a:ext cx="515938" cy="460375"/>
          </a:xfrm>
          <a:prstGeom prst="upDownArrow">
            <a:avLst>
              <a:gd name="adj1" fmla="val 44324"/>
              <a:gd name="adj2" fmla="val 29310"/>
            </a:avLst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sz="1600" b="1"/>
          </a:p>
        </p:txBody>
      </p:sp>
      <p:sp>
        <p:nvSpPr>
          <p:cNvPr id="7182" name="AutoShape 53"/>
          <p:cNvSpPr>
            <a:spLocks noChangeArrowheads="1"/>
          </p:cNvSpPr>
          <p:nvPr/>
        </p:nvSpPr>
        <p:spPr bwMode="auto">
          <a:xfrm>
            <a:off x="4002088" y="3319463"/>
            <a:ext cx="319087" cy="442912"/>
          </a:xfrm>
          <a:prstGeom prst="upDownArrow">
            <a:avLst>
              <a:gd name="adj1" fmla="val 50000"/>
              <a:gd name="adj2" fmla="val 32189"/>
            </a:avLst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sz="1600" b="1"/>
          </a:p>
        </p:txBody>
      </p:sp>
      <p:sp>
        <p:nvSpPr>
          <p:cNvPr id="7183" name="TextBox 19"/>
          <p:cNvSpPr txBox="1">
            <a:spLocks noChangeArrowheads="1"/>
          </p:cNvSpPr>
          <p:nvPr/>
        </p:nvSpPr>
        <p:spPr bwMode="auto">
          <a:xfrm>
            <a:off x="7235825" y="3322638"/>
            <a:ext cx="6064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/>
              <a:t>Wiki</a:t>
            </a:r>
          </a:p>
        </p:txBody>
      </p: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3206750" y="1120775"/>
            <a:ext cx="2343150" cy="2343150"/>
            <a:chOff x="214282" y="571480"/>
            <a:chExt cx="3000396" cy="3000396"/>
          </a:xfrm>
        </p:grpSpPr>
        <p:sp>
          <p:nvSpPr>
            <p:cNvPr id="22" name="Circular Arrow 21"/>
            <p:cNvSpPr/>
            <p:nvPr/>
          </p:nvSpPr>
          <p:spPr bwMode="auto">
            <a:xfrm>
              <a:off x="214282" y="571480"/>
              <a:ext cx="3000396" cy="3000396"/>
            </a:xfrm>
            <a:prstGeom prst="circular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 anchor="ctr"/>
            <a:lstStyle/>
            <a:p>
              <a:pPr defTabSz="914400">
                <a:defRPr/>
              </a:pPr>
              <a:endParaRPr lang="en-US" sz="1600" b="1"/>
            </a:p>
          </p:txBody>
        </p:sp>
        <p:sp>
          <p:nvSpPr>
            <p:cNvPr id="23" name="Circular Arrow 22"/>
            <p:cNvSpPr/>
            <p:nvPr/>
          </p:nvSpPr>
          <p:spPr bwMode="auto">
            <a:xfrm flipH="1" flipV="1">
              <a:off x="214282" y="571480"/>
              <a:ext cx="3000396" cy="3000396"/>
            </a:xfrm>
            <a:prstGeom prst="circular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 anchor="ctr"/>
            <a:lstStyle/>
            <a:p>
              <a:pPr defTabSz="914400">
                <a:defRPr/>
              </a:pPr>
              <a:endParaRPr lang="en-US" sz="1600" b="1"/>
            </a:p>
          </p:txBody>
        </p:sp>
      </p:grpSp>
      <p:sp>
        <p:nvSpPr>
          <p:cNvPr id="24" name="Text Box 39"/>
          <p:cNvSpPr txBox="1">
            <a:spLocks noChangeArrowheads="1"/>
          </p:cNvSpPr>
          <p:nvPr/>
        </p:nvSpPr>
        <p:spPr bwMode="auto">
          <a:xfrm>
            <a:off x="4892675" y="1730375"/>
            <a:ext cx="703263" cy="3429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</a:rPr>
              <a:t>Read</a:t>
            </a:r>
          </a:p>
        </p:txBody>
      </p:sp>
      <p:sp>
        <p:nvSpPr>
          <p:cNvPr id="25" name="Text Box 40"/>
          <p:cNvSpPr txBox="1">
            <a:spLocks noChangeArrowheads="1"/>
          </p:cNvSpPr>
          <p:nvPr/>
        </p:nvSpPr>
        <p:spPr bwMode="auto">
          <a:xfrm>
            <a:off x="4929188" y="2571750"/>
            <a:ext cx="1277937" cy="3381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</a:rPr>
              <a:t>Take notes</a:t>
            </a:r>
          </a:p>
        </p:txBody>
      </p:sp>
      <p:sp>
        <p:nvSpPr>
          <p:cNvPr id="26" name="Text Box 42"/>
          <p:cNvSpPr txBox="1">
            <a:spLocks noChangeArrowheads="1"/>
          </p:cNvSpPr>
          <p:nvPr/>
        </p:nvSpPr>
        <p:spPr bwMode="auto">
          <a:xfrm>
            <a:off x="4143375" y="1214438"/>
            <a:ext cx="936625" cy="3429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</a:rPr>
              <a:t>Publish</a:t>
            </a:r>
          </a:p>
        </p:txBody>
      </p:sp>
      <p:sp>
        <p:nvSpPr>
          <p:cNvPr id="27" name="Text Box 43"/>
          <p:cNvSpPr txBox="1">
            <a:spLocks noChangeArrowheads="1"/>
          </p:cNvSpPr>
          <p:nvPr/>
        </p:nvSpPr>
        <p:spPr bwMode="auto">
          <a:xfrm>
            <a:off x="3071813" y="2808288"/>
            <a:ext cx="1030287" cy="3381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Discuss</a:t>
            </a:r>
          </a:p>
        </p:txBody>
      </p:sp>
      <p:sp>
        <p:nvSpPr>
          <p:cNvPr id="28" name="Text Box 41"/>
          <p:cNvSpPr txBox="1">
            <a:spLocks noChangeArrowheads="1"/>
          </p:cNvSpPr>
          <p:nvPr/>
        </p:nvSpPr>
        <p:spPr bwMode="auto">
          <a:xfrm>
            <a:off x="4500563" y="3071813"/>
            <a:ext cx="768350" cy="34448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Teach</a:t>
            </a:r>
          </a:p>
        </p:txBody>
      </p:sp>
      <p:sp>
        <p:nvSpPr>
          <p:cNvPr id="29" name="Circular Arrow 28"/>
          <p:cNvSpPr/>
          <p:nvPr/>
        </p:nvSpPr>
        <p:spPr bwMode="auto">
          <a:xfrm>
            <a:off x="3206750" y="3651250"/>
            <a:ext cx="2014538" cy="1968500"/>
          </a:xfrm>
          <a:prstGeom prst="circular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ctr"/>
          <a:lstStyle/>
          <a:p>
            <a:pPr defTabSz="914400">
              <a:defRPr/>
            </a:pPr>
            <a:endParaRPr lang="en-US" sz="1600" b="1"/>
          </a:p>
        </p:txBody>
      </p:sp>
      <p:sp>
        <p:nvSpPr>
          <p:cNvPr id="30" name="Circular Arrow 29"/>
          <p:cNvSpPr/>
          <p:nvPr/>
        </p:nvSpPr>
        <p:spPr bwMode="auto">
          <a:xfrm flipH="1" flipV="1">
            <a:off x="3206750" y="3651250"/>
            <a:ext cx="2014538" cy="1968500"/>
          </a:xfrm>
          <a:prstGeom prst="circular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ctr"/>
          <a:lstStyle/>
          <a:p>
            <a:pPr defTabSz="914400">
              <a:defRPr/>
            </a:pPr>
            <a:endParaRPr lang="en-US" sz="1600" b="1"/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3071813" y="4125913"/>
            <a:ext cx="1000125" cy="3381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Discuss</a:t>
            </a:r>
          </a:p>
        </p:txBody>
      </p:sp>
      <p:sp>
        <p:nvSpPr>
          <p:cNvPr id="32" name="Text Box 15"/>
          <p:cNvSpPr txBox="1">
            <a:spLocks noChangeArrowheads="1"/>
          </p:cNvSpPr>
          <p:nvPr/>
        </p:nvSpPr>
        <p:spPr bwMode="auto">
          <a:xfrm>
            <a:off x="4752975" y="3979863"/>
            <a:ext cx="819150" cy="3429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Read</a:t>
            </a:r>
          </a:p>
        </p:txBody>
      </p:sp>
      <p:sp>
        <p:nvSpPr>
          <p:cNvPr id="33" name="Text Box 14"/>
          <p:cNvSpPr txBox="1">
            <a:spLocks noChangeArrowheads="1"/>
          </p:cNvSpPr>
          <p:nvPr/>
        </p:nvSpPr>
        <p:spPr bwMode="auto">
          <a:xfrm>
            <a:off x="4284663" y="5197475"/>
            <a:ext cx="858837" cy="3381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600" b="1">
                <a:solidFill>
                  <a:schemeClr val="tx1"/>
                </a:solidFill>
              </a:rPr>
              <a:t>Write</a:t>
            </a:r>
          </a:p>
        </p:txBody>
      </p:sp>
      <p:sp>
        <p:nvSpPr>
          <p:cNvPr id="7195" name="AutoShape 50"/>
          <p:cNvSpPr>
            <a:spLocks noChangeArrowheads="1"/>
          </p:cNvSpPr>
          <p:nvPr/>
        </p:nvSpPr>
        <p:spPr bwMode="auto">
          <a:xfrm>
            <a:off x="5737225" y="4167188"/>
            <a:ext cx="1077913" cy="681037"/>
          </a:xfrm>
          <a:prstGeom prst="leftRightArrow">
            <a:avLst>
              <a:gd name="adj1" fmla="val 50000"/>
              <a:gd name="adj2" fmla="val 50062"/>
            </a:avLst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sz="1600" b="1"/>
          </a:p>
        </p:txBody>
      </p:sp>
      <p:sp>
        <p:nvSpPr>
          <p:cNvPr id="7196" name="Text Box 44"/>
          <p:cNvSpPr txBox="1">
            <a:spLocks noChangeArrowheads="1"/>
          </p:cNvSpPr>
          <p:nvPr/>
        </p:nvSpPr>
        <p:spPr bwMode="auto">
          <a:xfrm>
            <a:off x="3721100" y="1963738"/>
            <a:ext cx="1358900" cy="585787"/>
          </a:xfrm>
          <a:prstGeom prst="rect">
            <a:avLst/>
          </a:prstGeom>
          <a:noFill/>
          <a:ln w="38100" algn="ctr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0000"/>
                </a:solidFill>
              </a:rPr>
              <a:t>Teacher / Researcher</a:t>
            </a:r>
            <a:endParaRPr lang="en-US" sz="1600" b="1"/>
          </a:p>
        </p:txBody>
      </p:sp>
      <p:sp>
        <p:nvSpPr>
          <p:cNvPr id="36" name="Text Box 42"/>
          <p:cNvSpPr txBox="1">
            <a:spLocks noChangeArrowheads="1"/>
          </p:cNvSpPr>
          <p:nvPr/>
        </p:nvSpPr>
        <p:spPr bwMode="auto">
          <a:xfrm>
            <a:off x="2928938" y="1636713"/>
            <a:ext cx="1262062" cy="3381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</a:rPr>
              <a:t>Announce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1634871-6F19-46D2-9221-789BD0100CBF}" type="slidenum">
              <a:rPr lang="en-US" smtClean="0"/>
              <a:pPr/>
              <a:t>61</a:t>
            </a:fld>
            <a:endParaRPr lang="en-US" smtClean="0"/>
          </a:p>
        </p:txBody>
      </p:sp>
      <p:sp>
        <p:nvSpPr>
          <p:cNvPr id="8195" name="TextBox 4"/>
          <p:cNvSpPr txBox="1">
            <a:spLocks noChangeArrowheads="1"/>
          </p:cNvSpPr>
          <p:nvPr/>
        </p:nvSpPr>
        <p:spPr bwMode="auto">
          <a:xfrm>
            <a:off x="0" y="0"/>
            <a:ext cx="9144000" cy="400050"/>
          </a:xfrm>
          <a:prstGeom prst="rect">
            <a:avLst/>
          </a:prstGeom>
          <a:solidFill>
            <a:srgbClr val="FFFF99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Case study 1 (2)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92075" y="1557338"/>
          <a:ext cx="8964488" cy="4770417"/>
        </p:xfrm>
        <a:graphic>
          <a:graphicData uri="http://schemas.openxmlformats.org/drawingml/2006/table">
            <a:tbl>
              <a:tblPr/>
              <a:tblGrid>
                <a:gridCol w="2627784"/>
                <a:gridCol w="3312368"/>
                <a:gridCol w="3024336"/>
              </a:tblGrid>
              <a:tr h="3347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07950" algn="l"/>
                        </a:tabLst>
                      </a:pPr>
                      <a:r>
                        <a:rPr lang="en-US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Teaching</a:t>
                      </a:r>
                      <a:r>
                        <a:rPr lang="en-US" sz="2000" b="1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strategies</a:t>
                      </a:r>
                      <a:endParaRPr lang="en-US" sz="20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07950" algn="l"/>
                        </a:tabLst>
                      </a:pPr>
                      <a:r>
                        <a:rPr lang="en-US" sz="2000" b="1">
                          <a:latin typeface="Calibri"/>
                          <a:ea typeface="Times New Roman"/>
                          <a:cs typeface="Times New Roman"/>
                        </a:rPr>
                        <a:t>Text </a:t>
                      </a:r>
                      <a:r>
                        <a:rPr lang="en-US" sz="2000" b="1" smtClean="0">
                          <a:latin typeface="Calibri"/>
                          <a:ea typeface="Times New Roman"/>
                          <a:cs typeface="Times New Roman"/>
                        </a:rPr>
                        <a:t>genres (lots…)</a:t>
                      </a:r>
                      <a:endParaRPr lang="en-US" sz="20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07950" algn="l"/>
                        </a:tabLst>
                      </a:pPr>
                      <a:r>
                        <a:rPr lang="en-US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Wiki </a:t>
                      </a: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Tools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752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Writing-to-learn activities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Student-created </a:t>
                      </a: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overviews/essays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Pages, discussion </a:t>
                      </a: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pages and categories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70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Writing about </a:t>
                      </a:r>
                      <a:r>
                        <a:rPr lang="en-US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cases,</a:t>
                      </a:r>
                      <a:br>
                        <a:rPr lang="en-US" sz="2000" b="1" dirty="0" smtClean="0">
                          <a:latin typeface="Calibri"/>
                          <a:ea typeface="Times New Roman"/>
                          <a:cs typeface="Times New Roman"/>
                        </a:rPr>
                      </a:br>
                      <a:r>
                        <a:rPr lang="en-US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 e.g. </a:t>
                      </a:r>
                      <a:r>
                        <a:rPr lang="en-US" sz="2000" b="1" dirty="0" err="1" smtClean="0">
                          <a:latin typeface="Calibri"/>
                          <a:ea typeface="Times New Roman"/>
                          <a:cs typeface="Times New Roman"/>
                        </a:rPr>
                        <a:t>edu</a:t>
                      </a:r>
                      <a:r>
                        <a:rPr lang="en-US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. games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Structured, somewhat standardized </a:t>
                      </a: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“files”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Pages, discussion pages, </a:t>
                      </a: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categories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701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Direct </a:t>
                      </a:r>
                      <a:r>
                        <a:rPr lang="en-US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instruction</a:t>
                      </a: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fr-CH" sz="2000" b="1" dirty="0" err="1" smtClean="0">
                          <a:latin typeface="Calibri"/>
                          <a:ea typeface="Times New Roman"/>
                          <a:cs typeface="Times New Roman"/>
                        </a:rPr>
                        <a:t>e.g</a:t>
                      </a:r>
                      <a:r>
                        <a:rPr lang="fr-CH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. intro.</a:t>
                      </a:r>
                      <a:r>
                        <a:rPr lang="fr-CH" sz="2000" b="1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to CSS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Syllabus, weekly programs, tutorials, </a:t>
                      </a: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overview pages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Categories, </a:t>
                      </a: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navigation menus, </a:t>
                      </a: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code display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5527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Mini-projects based </a:t>
                      </a:r>
                      <a:r>
                        <a:rPr lang="en-US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instruction</a:t>
                      </a: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fr-CH" sz="2000" b="1" dirty="0" err="1" smtClean="0">
                          <a:latin typeface="Calibri"/>
                          <a:ea typeface="Times New Roman"/>
                          <a:cs typeface="Times New Roman"/>
                        </a:rPr>
                        <a:t>e.g</a:t>
                      </a:r>
                      <a:r>
                        <a:rPr lang="fr-CH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. intro. to Flash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Syllabus, exercise programs, tutorials, overview/link pages, discussion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Navigation menus, </a:t>
                      </a: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wiki </a:t>
                      </a: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books, code formatting, discussion pages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187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Workshop support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Program </a:t>
                      </a: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page with </a:t>
                      </a: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links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Times New Roman"/>
                          <a:cs typeface="Times New Roman"/>
                        </a:rPr>
                        <a:t>None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29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07950" algn="l"/>
                        </a:tabLs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Other </a:t>
                      </a:r>
                      <a:r>
                        <a:rPr lang="en-US" sz="2000" b="1" dirty="0" smtClean="0">
                          <a:latin typeface="Calibri"/>
                          <a:ea typeface="Times New Roman"/>
                          <a:cs typeface="Times New Roman"/>
                        </a:rPr>
                        <a:t>purposes</a:t>
                      </a:r>
                      <a:endParaRPr lang="en-US" sz="20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63442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Note taking, knowledge integration and linking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Overviews, links and references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Articles, category trees, graphs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0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News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Times New Roman"/>
                          <a:cs typeface="Times New Roman"/>
                        </a:rPr>
                        <a:t>Blog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Times New Roman"/>
                          <a:cs typeface="Times New Roman"/>
                        </a:rPr>
                        <a:t>Wikilog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0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latin typeface="Calibri"/>
                          <a:ea typeface="Times New Roman"/>
                          <a:cs typeface="Times New Roman"/>
                        </a:rPr>
                        <a:t>EduTech</a:t>
                      </a:r>
                      <a:r>
                        <a:rPr lang="en-US" sz="2000" b="1" dirty="0">
                          <a:latin typeface="Calibri"/>
                          <a:ea typeface="Times New Roman"/>
                          <a:cs typeface="Times New Roman"/>
                        </a:rPr>
                        <a:t> resource kit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fr-CH" sz="2000" dirty="0" smtClean="0">
                          <a:latin typeface="Calibri"/>
                          <a:ea typeface="Times New Roman"/>
                          <a:cs typeface="Times New Roman"/>
                        </a:rPr>
                        <a:t>All</a:t>
                      </a:r>
                      <a:r>
                        <a:rPr lang="fr-CH" sz="2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sorts</a:t>
                      </a:r>
                      <a:endParaRPr lang="en-US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All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242" name="TextBox 6"/>
          <p:cNvSpPr txBox="1">
            <a:spLocks noChangeArrowheads="1"/>
          </p:cNvSpPr>
          <p:nvPr/>
        </p:nvSpPr>
        <p:spPr bwMode="auto">
          <a:xfrm>
            <a:off x="1627188" y="428625"/>
            <a:ext cx="7516812" cy="101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Population: various small classes, 2006 - 2012</a:t>
            </a:r>
          </a:p>
          <a:p>
            <a:r>
              <a:rPr lang="en-US" sz="2000"/>
              <a:t>Teaching organization: most blended (UniGe), presential (WUG)</a:t>
            </a:r>
          </a:p>
          <a:p>
            <a:r>
              <a:rPr lang="fr-CH" sz="2000">
                <a:hlinkClick r:id="rId2"/>
              </a:rPr>
              <a:t>http://edutechwiki.unige.ch/en/</a:t>
            </a:r>
            <a:r>
              <a:rPr lang="fr-CH" sz="2000"/>
              <a:t> and </a:t>
            </a:r>
            <a:r>
              <a:rPr lang="fr-CH" sz="2000">
                <a:hlinkClick r:id="rId3"/>
              </a:rPr>
              <a:t>http://edutechwiki.unige.ch/fr</a:t>
            </a:r>
            <a:r>
              <a:rPr lang="fr-CH" sz="2000"/>
              <a:t> </a:t>
            </a:r>
            <a:endParaRPr lang="en-US" sz="200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 descr="Accueil - DeWiki_1309279083922.png"/>
          <p:cNvPicPr>
            <a:picLocks noChangeAspect="1"/>
          </p:cNvPicPr>
          <p:nvPr/>
        </p:nvPicPr>
        <p:blipFill>
          <a:blip r:embed="rId3" cstate="print">
            <a:lum bright="14000" contrast="-52000"/>
          </a:blip>
          <a:srcRect/>
          <a:stretch>
            <a:fillRect/>
          </a:stretch>
        </p:blipFill>
        <p:spPr bwMode="auto">
          <a:xfrm>
            <a:off x="3367088" y="0"/>
            <a:ext cx="5776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5277213-6BFB-4035-BF37-9782C9015612}" type="slidenum">
              <a:rPr lang="en-US" smtClean="0"/>
              <a:pPr/>
              <a:t>62</a:t>
            </a:fld>
            <a:endParaRPr lang="en-US" smtClean="0"/>
          </a:p>
        </p:txBody>
      </p:sp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0" y="0"/>
            <a:ext cx="5400675" cy="400050"/>
          </a:xfrm>
          <a:prstGeom prst="rect">
            <a:avLst/>
          </a:prstGeom>
          <a:solidFill>
            <a:srgbClr val="FFFF99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Case study 2: Dewiki – project-based learning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95288" y="2060575"/>
          <a:ext cx="8461449" cy="3668892"/>
        </p:xfrm>
        <a:graphic>
          <a:graphicData uri="http://schemas.openxmlformats.org/drawingml/2006/table">
            <a:tbl>
              <a:tblPr/>
              <a:tblGrid>
                <a:gridCol w="2326608"/>
                <a:gridCol w="2750464"/>
                <a:gridCol w="3384377"/>
              </a:tblGrid>
              <a:tr h="4743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07950" algn="l"/>
                        </a:tabLst>
                      </a:pPr>
                      <a:r>
                        <a:rPr lang="en-US" sz="2000" b="1" noProof="0" dirty="0">
                          <a:latin typeface="Calibri"/>
                          <a:ea typeface="Times New Roman"/>
                          <a:cs typeface="Times New Roman"/>
                        </a:rPr>
                        <a:t>Purpose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07950" algn="l"/>
                        </a:tabLst>
                      </a:pPr>
                      <a:r>
                        <a:rPr lang="en-US" sz="2000" b="1" noProof="0">
                          <a:latin typeface="Calibri"/>
                          <a:ea typeface="Times New Roman"/>
                          <a:cs typeface="Times New Roman"/>
                        </a:rPr>
                        <a:t>Text </a:t>
                      </a:r>
                      <a:r>
                        <a:rPr lang="en-US" sz="2000" b="1" noProof="0" smtClean="0">
                          <a:latin typeface="Calibri"/>
                          <a:ea typeface="Times New Roman"/>
                          <a:cs typeface="Times New Roman"/>
                        </a:rPr>
                        <a:t>genre</a:t>
                      </a:r>
                      <a:endParaRPr lang="en-US" sz="2000" b="1" noProof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07950" algn="l"/>
                        </a:tabLst>
                      </a:pPr>
                      <a:r>
                        <a:rPr lang="en-US" sz="2000" b="1" noProof="0" smtClean="0">
                          <a:latin typeface="Calibri"/>
                          <a:ea typeface="Times New Roman"/>
                          <a:cs typeface="Times New Roman"/>
                        </a:rPr>
                        <a:t>Wiki </a:t>
                      </a:r>
                      <a:r>
                        <a:rPr lang="en-US" sz="2000" b="1" noProof="0">
                          <a:latin typeface="Calibri"/>
                          <a:ea typeface="Times New Roman"/>
                          <a:cs typeface="Times New Roman"/>
                        </a:rPr>
                        <a:t>Tools</a:t>
                      </a: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4465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latin typeface="Calibri"/>
                          <a:ea typeface="Times New Roman"/>
                          <a:cs typeface="Times New Roman"/>
                        </a:rPr>
                        <a:t>Management</a:t>
                      </a:r>
                      <a:endParaRPr lang="en-US" sz="2000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 smtClean="0">
                          <a:latin typeface="Calibri"/>
                          <a:ea typeface="Times New Roman"/>
                          <a:cs typeface="Times New Roman"/>
                        </a:rPr>
                        <a:t>Current</a:t>
                      </a:r>
                      <a:r>
                        <a:rPr lang="en-US" sz="2000" baseline="0" noProof="0" dirty="0" smtClean="0">
                          <a:latin typeface="Calibri"/>
                          <a:ea typeface="Times New Roman"/>
                          <a:cs typeface="Times New Roman"/>
                        </a:rPr>
                        <a:t> task (to do list)</a:t>
                      </a: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aseline="0" noProof="0" dirty="0" smtClean="0">
                          <a:latin typeface="Calibri"/>
                          <a:ea typeface="Times New Roman"/>
                          <a:cs typeface="Times New Roman"/>
                        </a:rPr>
                        <a:t>Menu</a:t>
                      </a: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aseline="0" noProof="0" dirty="0" smtClean="0">
                          <a:latin typeface="Calibri"/>
                          <a:ea typeface="Times New Roman"/>
                          <a:cs typeface="Times New Roman"/>
                        </a:rPr>
                        <a:t>General forum</a:t>
                      </a:r>
                      <a:endParaRPr lang="en-US" sz="2000" noProof="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smtClean="0">
                          <a:latin typeface="Calibri"/>
                          <a:ea typeface="Times New Roman"/>
                          <a:cs typeface="Times New Roman"/>
                        </a:rPr>
                        <a:t>Main</a:t>
                      </a:r>
                      <a:r>
                        <a:rPr lang="en-US" sz="2000" baseline="0" noProof="0" smtClean="0">
                          <a:latin typeface="Calibri"/>
                          <a:ea typeface="Times New Roman"/>
                          <a:cs typeface="Times New Roman"/>
                        </a:rPr>
                        <a:t> page + discussion page</a:t>
                      </a:r>
                      <a:endParaRPr lang="en-US" sz="2000" noProof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322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latin typeface="Calibri"/>
                          <a:ea typeface="Times New Roman"/>
                          <a:cs typeface="Times New Roman"/>
                        </a:rPr>
                        <a:t>Literature review</a:t>
                      </a:r>
                      <a:endParaRPr lang="en-US" sz="2000" b="1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 smtClean="0">
                          <a:latin typeface="Calibri"/>
                          <a:ea typeface="Times New Roman"/>
                          <a:cs typeface="Times New Roman"/>
                        </a:rPr>
                        <a:t>Summaries + index</a:t>
                      </a:r>
                      <a:endParaRPr lang="en-US" sz="2000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smtClean="0">
                          <a:latin typeface="Calibri"/>
                          <a:ea typeface="Times New Roman"/>
                          <a:cs typeface="Times New Roman"/>
                        </a:rPr>
                        <a:t>article</a:t>
                      </a:r>
                      <a:endParaRPr lang="en-US" sz="2000" noProof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322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latin typeface="Calibri"/>
                          <a:ea typeface="Times New Roman"/>
                          <a:cs typeface="Times New Roman"/>
                        </a:rPr>
                        <a:t>Dictionary</a:t>
                      </a:r>
                      <a:r>
                        <a:rPr lang="en-US" sz="2000" b="1" baseline="0" noProof="0" dirty="0" smtClean="0">
                          <a:latin typeface="Calibri"/>
                          <a:ea typeface="Times New Roman"/>
                          <a:cs typeface="Times New Roman"/>
                        </a:rPr>
                        <a:t> of terms</a:t>
                      </a:r>
                      <a:endParaRPr lang="en-US" sz="2000" b="1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 smtClean="0">
                          <a:latin typeface="Calibri"/>
                          <a:ea typeface="Times New Roman"/>
                          <a:cs typeface="Times New Roman"/>
                        </a:rPr>
                        <a:t>Definitions + index</a:t>
                      </a:r>
                      <a:endParaRPr lang="en-US" sz="2000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smtClean="0">
                          <a:latin typeface="Calibri"/>
                          <a:ea typeface="Times New Roman"/>
                          <a:cs typeface="Times New Roman"/>
                        </a:rPr>
                        <a:t>Article + Category</a:t>
                      </a:r>
                      <a:endParaRPr lang="en-US" sz="2000" noProof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322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latin typeface="Calibri"/>
                          <a:ea typeface="Times New Roman"/>
                          <a:cs typeface="Times New Roman"/>
                        </a:rPr>
                        <a:t>Research plan</a:t>
                      </a:r>
                      <a:endParaRPr lang="en-US" sz="2000" b="1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 smtClean="0">
                          <a:latin typeface="Calibri"/>
                          <a:ea typeface="Times New Roman"/>
                          <a:cs typeface="Times New Roman"/>
                        </a:rPr>
                        <a:t>article</a:t>
                      </a:r>
                      <a:endParaRPr lang="en-US" sz="2000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smtClean="0">
                          <a:latin typeface="Calibri"/>
                          <a:ea typeface="Times New Roman"/>
                          <a:cs typeface="Times New Roman"/>
                        </a:rPr>
                        <a:t>Article + discussion page</a:t>
                      </a:r>
                      <a:endParaRPr lang="en-US" sz="2000" noProof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322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latin typeface="Calibri"/>
                          <a:ea typeface="Times New Roman"/>
                          <a:cs typeface="Times New Roman"/>
                        </a:rPr>
                        <a:t>Articles (outcome)</a:t>
                      </a:r>
                      <a:endParaRPr lang="en-US" sz="2000" b="1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smtClean="0">
                          <a:latin typeface="Calibri"/>
                          <a:ea typeface="Times New Roman"/>
                          <a:cs typeface="Times New Roman"/>
                        </a:rPr>
                        <a:t>Long article</a:t>
                      </a:r>
                      <a:endParaRPr lang="en-US" sz="2000" noProof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smtClean="0">
                          <a:latin typeface="Calibri"/>
                          <a:ea typeface="Times New Roman"/>
                          <a:cs typeface="Times New Roman"/>
                        </a:rPr>
                        <a:t>Article + discussion page</a:t>
                      </a:r>
                      <a:endParaRPr lang="en-US" sz="2000" noProof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322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b="1" noProof="0" dirty="0" smtClean="0">
                          <a:latin typeface="Calibri"/>
                          <a:ea typeface="Times New Roman"/>
                          <a:cs typeface="Times New Roman"/>
                        </a:rPr>
                        <a:t>Valorization</a:t>
                      </a:r>
                      <a:endParaRPr lang="en-US" sz="2000" b="1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smtClean="0">
                          <a:latin typeface="Calibri"/>
                          <a:ea typeface="Times New Roman"/>
                          <a:cs typeface="Times New Roman"/>
                        </a:rPr>
                        <a:t>book</a:t>
                      </a:r>
                      <a:endParaRPr lang="en-US" sz="2000" noProof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2000" noProof="0" dirty="0" smtClean="0">
                          <a:latin typeface="Calibri"/>
                          <a:ea typeface="Times New Roman"/>
                          <a:cs typeface="Times New Roman"/>
                        </a:rPr>
                        <a:t>Print</a:t>
                      </a:r>
                      <a:r>
                        <a:rPr lang="en-US" sz="2000" baseline="0" noProof="0" dirty="0" smtClean="0">
                          <a:latin typeface="Calibri"/>
                          <a:ea typeface="Times New Roman"/>
                          <a:cs typeface="Times New Roman"/>
                        </a:rPr>
                        <a:t> book creator</a:t>
                      </a:r>
                      <a:endParaRPr lang="en-US" sz="2000" noProof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75" marR="584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255" name="TextBox 6"/>
          <p:cNvSpPr txBox="1">
            <a:spLocks noChangeArrowheads="1"/>
          </p:cNvSpPr>
          <p:nvPr/>
        </p:nvSpPr>
        <p:spPr bwMode="auto">
          <a:xfrm>
            <a:off x="0" y="476250"/>
            <a:ext cx="7369175" cy="101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/>
              <a:t> Population: a single small semester class (UniGe), 2006-2012</a:t>
            </a:r>
          </a:p>
          <a:p>
            <a:pPr>
              <a:buFont typeface="Arial" charset="0"/>
              <a:buChar char="•"/>
            </a:pPr>
            <a:r>
              <a:rPr lang="en-US" sz="2000"/>
              <a:t> Organization: blended</a:t>
            </a:r>
          </a:p>
          <a:p>
            <a:r>
              <a:rPr lang="en-US" sz="2000">
                <a:hlinkClick r:id="rId4"/>
              </a:rPr>
              <a:t>http://edutechwiki.unige.ch/dewiki/</a:t>
            </a:r>
            <a:r>
              <a:rPr lang="en-US" sz="2000"/>
              <a:t> 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1F2180-BCE0-439B-9D4C-1CA9F4A44C8F}" type="slidenum">
              <a:rPr lang="en-US" sz="1800" smtClean="0"/>
              <a:pPr/>
              <a:t>63</a:t>
            </a:fld>
            <a:endParaRPr lang="en-US" sz="1800" smtClean="0"/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solidFill>
            <a:srgbClr val="FFFF99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/>
              <a:t>Implemented learning scenarios and text genres in a MediaWiki</a:t>
            </a:r>
          </a:p>
        </p:txBody>
      </p:sp>
      <p:sp>
        <p:nvSpPr>
          <p:cNvPr id="10244" name="TextBox 6"/>
          <p:cNvSpPr txBox="1">
            <a:spLocks noChangeArrowheads="1"/>
          </p:cNvSpPr>
          <p:nvPr/>
        </p:nvSpPr>
        <p:spPr bwMode="auto">
          <a:xfrm>
            <a:off x="0" y="6026150"/>
            <a:ext cx="9144000" cy="8302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/>
              <a:t>Support for </a:t>
            </a:r>
            <a:r>
              <a:rPr lang="en-US" sz="2400" b="1"/>
              <a:t>wide range of text genres and learning activities</a:t>
            </a:r>
            <a:endParaRPr lang="en-US" sz="2400"/>
          </a:p>
          <a:p>
            <a:r>
              <a:rPr lang="en-US" sz="2400" b="1">
                <a:solidFill>
                  <a:srgbClr val="FF0000"/>
                </a:solidFill>
              </a:rPr>
              <a:t>It works </a:t>
            </a:r>
            <a:r>
              <a:rPr lang="en-US" sz="2400" b="1"/>
              <a:t>(somewhat stabilized designs after three years)</a:t>
            </a:r>
          </a:p>
        </p:txBody>
      </p:sp>
      <p:sp>
        <p:nvSpPr>
          <p:cNvPr id="6" name="Text Box 38"/>
          <p:cNvSpPr txBox="1">
            <a:spLocks noChangeArrowheads="1"/>
          </p:cNvSpPr>
          <p:nvPr/>
        </p:nvSpPr>
        <p:spPr bwMode="auto">
          <a:xfrm>
            <a:off x="6961188" y="981075"/>
            <a:ext cx="1858962" cy="4424363"/>
          </a:xfrm>
          <a:prstGeom prst="rect">
            <a:avLst/>
          </a:prstGeom>
          <a:solidFill>
            <a:srgbClr val="FFFF00"/>
          </a:solidFill>
          <a:ln>
            <a:noFill/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lIns="0" tIns="0" rIns="0" bIns="0"/>
          <a:lstStyle/>
          <a:p>
            <a:pPr>
              <a:defRPr/>
            </a:pPr>
            <a:r>
              <a:rPr lang="en-US" b="1">
                <a:solidFill>
                  <a:srgbClr val="C00000"/>
                </a:solidFill>
              </a:rPr>
              <a:t> Products</a:t>
            </a: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0" y="714375"/>
            <a:ext cx="2125663" cy="2500313"/>
          </a:xfrm>
          <a:prstGeom prst="rect">
            <a:avLst/>
          </a:prstGeom>
          <a:solidFill>
            <a:schemeClr val="accent6"/>
          </a:solidFill>
          <a:ln>
            <a:noFill/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/>
              <a:t> Learning Scenarios</a:t>
            </a:r>
          </a:p>
          <a:p>
            <a:pPr>
              <a:defRPr/>
            </a:pPr>
            <a:endParaRPr lang="en-US" b="1"/>
          </a:p>
          <a:p>
            <a:pPr>
              <a:defRPr/>
            </a:pPr>
            <a:endParaRPr lang="en-US" b="1"/>
          </a:p>
          <a:p>
            <a:pPr>
              <a:defRPr/>
            </a:pPr>
            <a:endParaRPr lang="en-US" b="1"/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0" y="3573463"/>
            <a:ext cx="2195513" cy="2303462"/>
          </a:xfrm>
          <a:prstGeom prst="rect">
            <a:avLst/>
          </a:prstGeom>
          <a:solidFill>
            <a:schemeClr val="accent6"/>
          </a:solidFill>
          <a:ln>
            <a:noFill/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 dirty="0"/>
              <a:t>Teacher/researcher</a:t>
            </a:r>
          </a:p>
          <a:p>
            <a:pPr>
              <a:defRPr/>
            </a:pPr>
            <a:r>
              <a:rPr lang="en-US" b="1" dirty="0"/>
              <a:t>activities</a:t>
            </a:r>
          </a:p>
          <a:p>
            <a:pPr>
              <a:defRPr/>
            </a:pPr>
            <a:endParaRPr lang="en-US" b="1" dirty="0"/>
          </a:p>
          <a:p>
            <a:pPr>
              <a:defRPr/>
            </a:pPr>
            <a:endParaRPr lang="en-US" b="1" dirty="0"/>
          </a:p>
          <a:p>
            <a:pPr>
              <a:defRPr/>
            </a:pPr>
            <a:endParaRPr lang="en-US" b="1" dirty="0"/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323850" y="4665663"/>
            <a:ext cx="1773238" cy="276225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b="1">
                <a:solidFill>
                  <a:schemeClr val="tx2"/>
                </a:solidFill>
              </a:rPr>
              <a:t>Teaching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285750" y="1285875"/>
            <a:ext cx="1774825" cy="276225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chemeClr val="tx2"/>
                </a:solidFill>
              </a:rPr>
              <a:t>Writing-to-learn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285750" y="2095500"/>
            <a:ext cx="1774825" cy="277813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chemeClr val="tx2"/>
                </a:solidFill>
              </a:rPr>
              <a:t>Mini projects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285750" y="1689100"/>
            <a:ext cx="1774825" cy="277813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chemeClr val="tx2"/>
                </a:solidFill>
              </a:rPr>
              <a:t>Project-based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323850" y="4230688"/>
            <a:ext cx="1773238" cy="277812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b="1">
                <a:solidFill>
                  <a:schemeClr val="tx2"/>
                </a:solidFill>
              </a:rPr>
              <a:t>Note taking</a:t>
            </a:r>
          </a:p>
        </p:txBody>
      </p:sp>
      <p:cxnSp>
        <p:nvCxnSpPr>
          <p:cNvPr id="10253" name="AutoShape 20"/>
          <p:cNvCxnSpPr>
            <a:cxnSpLocks noChangeShapeType="1"/>
            <a:stCxn id="10" idx="3"/>
          </p:cNvCxnSpPr>
          <p:nvPr/>
        </p:nvCxnSpPr>
        <p:spPr bwMode="auto">
          <a:xfrm>
            <a:off x="2060575" y="1423988"/>
            <a:ext cx="1644650" cy="625475"/>
          </a:xfrm>
          <a:prstGeom prst="bentConnector3">
            <a:avLst>
              <a:gd name="adj1" fmla="val 50000"/>
            </a:avLst>
          </a:prstGeom>
          <a:noFill/>
          <a:ln w="9525">
            <a:noFill/>
            <a:miter lim="800000"/>
            <a:headEnd type="triangle" w="med" len="med"/>
            <a:tailEnd type="triangle" w="med" len="med"/>
          </a:ln>
        </p:spPr>
      </p:cxnSp>
      <p:cxnSp>
        <p:nvCxnSpPr>
          <p:cNvPr id="10254" name="AutoShape 21"/>
          <p:cNvCxnSpPr>
            <a:cxnSpLocks noChangeShapeType="1"/>
            <a:stCxn id="13" idx="3"/>
          </p:cNvCxnSpPr>
          <p:nvPr/>
        </p:nvCxnSpPr>
        <p:spPr bwMode="auto">
          <a:xfrm flipV="1">
            <a:off x="2097088" y="3046413"/>
            <a:ext cx="1593850" cy="1322387"/>
          </a:xfrm>
          <a:prstGeom prst="bentConnector3">
            <a:avLst>
              <a:gd name="adj1" fmla="val 50000"/>
            </a:avLst>
          </a:prstGeom>
          <a:noFill/>
          <a:ln w="9525">
            <a:noFill/>
            <a:miter lim="800000"/>
            <a:headEnd type="triangle" w="med" len="med"/>
            <a:tailEnd type="triangle" w="med" len="med"/>
          </a:ln>
        </p:spPr>
      </p:cxnSp>
      <p:cxnSp>
        <p:nvCxnSpPr>
          <p:cNvPr id="10255" name="AutoShape 24"/>
          <p:cNvCxnSpPr>
            <a:cxnSpLocks noChangeShapeType="1"/>
            <a:stCxn id="13" idx="3"/>
          </p:cNvCxnSpPr>
          <p:nvPr/>
        </p:nvCxnSpPr>
        <p:spPr bwMode="auto">
          <a:xfrm flipV="1">
            <a:off x="2097088" y="3046413"/>
            <a:ext cx="1593850" cy="1322387"/>
          </a:xfrm>
          <a:prstGeom prst="bentConnector3">
            <a:avLst>
              <a:gd name="adj1" fmla="val 50000"/>
            </a:avLst>
          </a:prstGeom>
          <a:noFill/>
          <a:ln w="9525">
            <a:noFill/>
            <a:miter lim="800000"/>
            <a:headEnd/>
            <a:tailEnd/>
          </a:ln>
        </p:spPr>
      </p:cxnSp>
      <p:cxnSp>
        <p:nvCxnSpPr>
          <p:cNvPr id="10256" name="AutoShape 25"/>
          <p:cNvCxnSpPr>
            <a:cxnSpLocks noChangeShapeType="1"/>
            <a:stCxn id="12" idx="3"/>
            <a:endCxn id="26" idx="1"/>
          </p:cNvCxnSpPr>
          <p:nvPr/>
        </p:nvCxnSpPr>
        <p:spPr bwMode="auto">
          <a:xfrm>
            <a:off x="2060575" y="1828800"/>
            <a:ext cx="927100" cy="1528763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0257" name="AutoShape 26"/>
          <p:cNvCxnSpPr>
            <a:cxnSpLocks noChangeShapeType="1"/>
            <a:stCxn id="10" idx="3"/>
            <a:endCxn id="26" idx="1"/>
          </p:cNvCxnSpPr>
          <p:nvPr/>
        </p:nvCxnSpPr>
        <p:spPr bwMode="auto">
          <a:xfrm>
            <a:off x="2060575" y="1423988"/>
            <a:ext cx="927100" cy="193357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0258" name="AutoShape 27"/>
          <p:cNvCxnSpPr>
            <a:cxnSpLocks noChangeShapeType="1"/>
            <a:stCxn id="11" idx="3"/>
            <a:endCxn id="26" idx="1"/>
          </p:cNvCxnSpPr>
          <p:nvPr/>
        </p:nvCxnSpPr>
        <p:spPr bwMode="auto">
          <a:xfrm>
            <a:off x="2060575" y="2233613"/>
            <a:ext cx="927100" cy="1123950"/>
          </a:xfrm>
          <a:prstGeom prst="bentConnector3">
            <a:avLst>
              <a:gd name="adj1" fmla="val 49185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cxnSp>
      <p:cxnSp>
        <p:nvCxnSpPr>
          <p:cNvPr id="10259" name="AutoShape 33"/>
          <p:cNvCxnSpPr>
            <a:cxnSpLocks noChangeShapeType="1"/>
            <a:stCxn id="26" idx="3"/>
            <a:endCxn id="23" idx="1"/>
          </p:cNvCxnSpPr>
          <p:nvPr/>
        </p:nvCxnSpPr>
        <p:spPr bwMode="auto">
          <a:xfrm flipV="1">
            <a:off x="5795963" y="2760663"/>
            <a:ext cx="1250950" cy="595312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lg" len="lg"/>
          </a:ln>
        </p:spPr>
      </p:cxnSp>
      <p:cxnSp>
        <p:nvCxnSpPr>
          <p:cNvPr id="10260" name="AutoShape 34"/>
          <p:cNvCxnSpPr>
            <a:cxnSpLocks noChangeShapeType="1"/>
            <a:stCxn id="26" idx="3"/>
            <a:endCxn id="24" idx="1"/>
          </p:cNvCxnSpPr>
          <p:nvPr/>
        </p:nvCxnSpPr>
        <p:spPr bwMode="auto">
          <a:xfrm flipV="1">
            <a:off x="5795963" y="3281363"/>
            <a:ext cx="1250950" cy="74612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lg" len="lg"/>
          </a:ln>
        </p:spPr>
      </p:cxnSp>
      <p:cxnSp>
        <p:nvCxnSpPr>
          <p:cNvPr id="10261" name="AutoShape 35"/>
          <p:cNvCxnSpPr>
            <a:cxnSpLocks noChangeShapeType="1"/>
            <a:stCxn id="26" idx="3"/>
            <a:endCxn id="25" idx="1"/>
          </p:cNvCxnSpPr>
          <p:nvPr/>
        </p:nvCxnSpPr>
        <p:spPr bwMode="auto">
          <a:xfrm>
            <a:off x="5795963" y="3355975"/>
            <a:ext cx="1250950" cy="1500188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lg" len="lg"/>
          </a:ln>
        </p:spPr>
      </p:cxn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7046913" y="2555875"/>
            <a:ext cx="1770062" cy="409575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>
                <a:solidFill>
                  <a:schemeClr val="tx2"/>
                </a:solidFill>
              </a:rPr>
              <a:t>Product 1</a:t>
            </a:r>
          </a:p>
        </p:txBody>
      </p:sp>
      <p:sp>
        <p:nvSpPr>
          <p:cNvPr id="24" name="Text Box 31"/>
          <p:cNvSpPr txBox="1">
            <a:spLocks noChangeArrowheads="1"/>
          </p:cNvSpPr>
          <p:nvPr/>
        </p:nvSpPr>
        <p:spPr bwMode="auto">
          <a:xfrm>
            <a:off x="7046913" y="3076575"/>
            <a:ext cx="1755775" cy="411163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>
                <a:solidFill>
                  <a:schemeClr val="tx2"/>
                </a:solidFill>
              </a:rPr>
              <a:t>Product 2</a:t>
            </a:r>
          </a:p>
        </p:txBody>
      </p:sp>
      <p:sp>
        <p:nvSpPr>
          <p:cNvPr id="25" name="Text Box 32"/>
          <p:cNvSpPr txBox="1">
            <a:spLocks noChangeArrowheads="1"/>
          </p:cNvSpPr>
          <p:nvPr/>
        </p:nvSpPr>
        <p:spPr bwMode="auto">
          <a:xfrm>
            <a:off x="7046913" y="4651375"/>
            <a:ext cx="1755775" cy="409575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>
                <a:solidFill>
                  <a:schemeClr val="tx2"/>
                </a:solidFill>
              </a:rPr>
              <a:t>Product 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987675" y="836613"/>
            <a:ext cx="2808288" cy="504031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FFFF00"/>
                </a:solidFill>
              </a:rPr>
              <a:t>Text tools (extensions) </a:t>
            </a:r>
          </a:p>
          <a:p>
            <a:pPr>
              <a:defRPr/>
            </a:pPr>
            <a:endParaRPr lang="en-US" b="1" dirty="0"/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7046913" y="1390650"/>
            <a:ext cx="1770062" cy="411163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>
                <a:solidFill>
                  <a:schemeClr val="tx2"/>
                </a:solidFill>
              </a:rPr>
              <a:t>Project 1</a:t>
            </a: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7046913" y="1884363"/>
            <a:ext cx="1770062" cy="409575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>
                <a:solidFill>
                  <a:schemeClr val="tx2"/>
                </a:solidFill>
              </a:rPr>
              <a:t>Project 2</a:t>
            </a:r>
          </a:p>
        </p:txBody>
      </p:sp>
      <p:cxnSp>
        <p:nvCxnSpPr>
          <p:cNvPr id="29" name="Elbow Connector 28"/>
          <p:cNvCxnSpPr>
            <a:stCxn id="26" idx="3"/>
            <a:endCxn id="27" idx="1"/>
          </p:cNvCxnSpPr>
          <p:nvPr/>
        </p:nvCxnSpPr>
        <p:spPr>
          <a:xfrm flipV="1">
            <a:off x="5795963" y="1595438"/>
            <a:ext cx="1250950" cy="1760537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9" idx="3"/>
            <a:endCxn id="26" idx="1"/>
          </p:cNvCxnSpPr>
          <p:nvPr/>
        </p:nvCxnSpPr>
        <p:spPr>
          <a:xfrm flipV="1">
            <a:off x="2097088" y="3355975"/>
            <a:ext cx="890587" cy="1447800"/>
          </a:xfrm>
          <a:prstGeom prst="bentConnector3">
            <a:avLst>
              <a:gd name="adj1" fmla="val 44909"/>
            </a:avLst>
          </a:prstGeom>
          <a:ln w="381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3" idx="3"/>
            <a:endCxn id="26" idx="1"/>
          </p:cNvCxnSpPr>
          <p:nvPr/>
        </p:nvCxnSpPr>
        <p:spPr>
          <a:xfrm flipV="1">
            <a:off x="2097088" y="3355975"/>
            <a:ext cx="890587" cy="1014413"/>
          </a:xfrm>
          <a:prstGeom prst="bentConnector3">
            <a:avLst>
              <a:gd name="adj1" fmla="val 45757"/>
            </a:avLst>
          </a:prstGeom>
          <a:ln w="38100">
            <a:solidFill>
              <a:schemeClr val="tx1"/>
            </a:solidFill>
            <a:miter lim="800000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28"/>
          <p:cNvSpPr txBox="1">
            <a:spLocks noChangeArrowheads="1"/>
          </p:cNvSpPr>
          <p:nvPr/>
        </p:nvSpPr>
        <p:spPr bwMode="auto">
          <a:xfrm>
            <a:off x="2987675" y="1262063"/>
            <a:ext cx="2736850" cy="344487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 dirty="0">
                <a:solidFill>
                  <a:schemeClr val="accent3"/>
                </a:solidFill>
              </a:rPr>
              <a:t>Article</a:t>
            </a:r>
          </a:p>
        </p:txBody>
      </p:sp>
      <p:sp>
        <p:nvSpPr>
          <p:cNvPr id="33" name="Text Box 28"/>
          <p:cNvSpPr txBox="1">
            <a:spLocks noChangeArrowheads="1"/>
          </p:cNvSpPr>
          <p:nvPr/>
        </p:nvSpPr>
        <p:spPr bwMode="auto">
          <a:xfrm>
            <a:off x="2987675" y="1676400"/>
            <a:ext cx="2730500" cy="360363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 dirty="0">
                <a:solidFill>
                  <a:schemeClr val="accent3"/>
                </a:solidFill>
              </a:rPr>
              <a:t>Glossary</a:t>
            </a:r>
          </a:p>
        </p:txBody>
      </p:sp>
      <p:sp>
        <p:nvSpPr>
          <p:cNvPr id="34" name="Text Box 28"/>
          <p:cNvSpPr txBox="1">
            <a:spLocks noChangeArrowheads="1"/>
          </p:cNvSpPr>
          <p:nvPr/>
        </p:nvSpPr>
        <p:spPr bwMode="auto">
          <a:xfrm>
            <a:off x="2987675" y="2106613"/>
            <a:ext cx="2730500" cy="427037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 dirty="0">
                <a:solidFill>
                  <a:schemeClr val="accent3"/>
                </a:solidFill>
              </a:rPr>
              <a:t>Journal (</a:t>
            </a:r>
            <a:r>
              <a:rPr lang="en-US" b="1" dirty="0" err="1">
                <a:solidFill>
                  <a:schemeClr val="accent3"/>
                </a:solidFill>
              </a:rPr>
              <a:t>wikilog</a:t>
            </a:r>
            <a:r>
              <a:rPr lang="en-US" b="1" dirty="0">
                <a:solidFill>
                  <a:schemeClr val="accent3"/>
                </a:solidFill>
              </a:rPr>
              <a:t>)</a:t>
            </a:r>
          </a:p>
        </p:txBody>
      </p:sp>
      <p:sp>
        <p:nvSpPr>
          <p:cNvPr id="35" name="Text Box 28"/>
          <p:cNvSpPr txBox="1">
            <a:spLocks noChangeArrowheads="1"/>
          </p:cNvSpPr>
          <p:nvPr/>
        </p:nvSpPr>
        <p:spPr bwMode="auto">
          <a:xfrm>
            <a:off x="2987675" y="2603500"/>
            <a:ext cx="2730500" cy="430213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 dirty="0">
                <a:solidFill>
                  <a:schemeClr val="accent3"/>
                </a:solidFill>
              </a:rPr>
              <a:t>News (</a:t>
            </a:r>
            <a:r>
              <a:rPr lang="en-US" b="1" dirty="0" err="1">
                <a:solidFill>
                  <a:schemeClr val="accent3"/>
                </a:solidFill>
              </a:rPr>
              <a:t>wikilog</a:t>
            </a:r>
            <a:r>
              <a:rPr lang="en-US" b="1" dirty="0">
                <a:solidFill>
                  <a:schemeClr val="accent3"/>
                </a:solidFill>
              </a:rPr>
              <a:t>)</a:t>
            </a:r>
          </a:p>
        </p:txBody>
      </p:sp>
      <p:sp>
        <p:nvSpPr>
          <p:cNvPr id="36" name="Text Box 28"/>
          <p:cNvSpPr txBox="1">
            <a:spLocks noChangeArrowheads="1"/>
          </p:cNvSpPr>
          <p:nvPr/>
        </p:nvSpPr>
        <p:spPr bwMode="auto">
          <a:xfrm>
            <a:off x="2987675" y="3103563"/>
            <a:ext cx="2730500" cy="430212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>
                <a:solidFill>
                  <a:schemeClr val="accent3"/>
                </a:solidFill>
              </a:rPr>
              <a:t>Media</a:t>
            </a:r>
          </a:p>
        </p:txBody>
      </p:sp>
      <p:sp>
        <p:nvSpPr>
          <p:cNvPr id="37" name="Text Box 28"/>
          <p:cNvSpPr txBox="1">
            <a:spLocks noChangeArrowheads="1"/>
          </p:cNvSpPr>
          <p:nvPr/>
        </p:nvSpPr>
        <p:spPr bwMode="auto">
          <a:xfrm>
            <a:off x="2987675" y="3603625"/>
            <a:ext cx="2730500" cy="361950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 dirty="0">
                <a:solidFill>
                  <a:schemeClr val="accent3"/>
                </a:solidFill>
              </a:rPr>
              <a:t>Textbook (wiki book)</a:t>
            </a:r>
          </a:p>
        </p:txBody>
      </p:sp>
      <p:sp>
        <p:nvSpPr>
          <p:cNvPr id="38" name="Text Box 28"/>
          <p:cNvSpPr txBox="1">
            <a:spLocks noChangeArrowheads="1"/>
          </p:cNvSpPr>
          <p:nvPr/>
        </p:nvSpPr>
        <p:spPr bwMode="auto">
          <a:xfrm>
            <a:off x="2987675" y="4035425"/>
            <a:ext cx="2730500" cy="431800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 dirty="0">
                <a:solidFill>
                  <a:schemeClr val="accent3"/>
                </a:solidFill>
              </a:rPr>
              <a:t>Navigation (cat. menus)</a:t>
            </a:r>
          </a:p>
        </p:txBody>
      </p:sp>
      <p:sp>
        <p:nvSpPr>
          <p:cNvPr id="39" name="Text Box 28"/>
          <p:cNvSpPr txBox="1">
            <a:spLocks noChangeArrowheads="1"/>
          </p:cNvSpPr>
          <p:nvPr/>
        </p:nvSpPr>
        <p:spPr bwMode="auto">
          <a:xfrm>
            <a:off x="2987675" y="4537075"/>
            <a:ext cx="2730500" cy="365125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 dirty="0">
                <a:solidFill>
                  <a:schemeClr val="accent3"/>
                </a:solidFill>
              </a:rPr>
              <a:t>Categories</a:t>
            </a:r>
          </a:p>
        </p:txBody>
      </p:sp>
      <p:cxnSp>
        <p:nvCxnSpPr>
          <p:cNvPr id="40" name="Elbow Connector 39"/>
          <p:cNvCxnSpPr>
            <a:stCxn id="26" idx="3"/>
            <a:endCxn id="28" idx="1"/>
          </p:cNvCxnSpPr>
          <p:nvPr/>
        </p:nvCxnSpPr>
        <p:spPr>
          <a:xfrm flipV="1">
            <a:off x="5795963" y="2089150"/>
            <a:ext cx="1250950" cy="1266825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 Box 28"/>
          <p:cNvSpPr txBox="1">
            <a:spLocks noChangeArrowheads="1"/>
          </p:cNvSpPr>
          <p:nvPr/>
        </p:nvSpPr>
        <p:spPr bwMode="auto">
          <a:xfrm>
            <a:off x="2987675" y="4972050"/>
            <a:ext cx="2730500" cy="474663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 dirty="0">
                <a:solidFill>
                  <a:schemeClr val="accent3"/>
                </a:solidFill>
              </a:rPr>
              <a:t>Forum</a:t>
            </a:r>
          </a:p>
        </p:txBody>
      </p:sp>
      <p:sp>
        <p:nvSpPr>
          <p:cNvPr id="42" name="Text Box 32"/>
          <p:cNvSpPr txBox="1">
            <a:spLocks noChangeArrowheads="1"/>
          </p:cNvSpPr>
          <p:nvPr/>
        </p:nvSpPr>
        <p:spPr bwMode="auto">
          <a:xfrm>
            <a:off x="7046913" y="3894138"/>
            <a:ext cx="1755775" cy="411162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>
                <a:solidFill>
                  <a:schemeClr val="tx2"/>
                </a:solidFill>
              </a:rPr>
              <a:t>……</a:t>
            </a:r>
          </a:p>
        </p:txBody>
      </p:sp>
      <p:cxnSp>
        <p:nvCxnSpPr>
          <p:cNvPr id="43" name="Elbow Connector 42"/>
          <p:cNvCxnSpPr>
            <a:stCxn id="26" idx="3"/>
            <a:endCxn id="42" idx="1"/>
          </p:cNvCxnSpPr>
          <p:nvPr/>
        </p:nvCxnSpPr>
        <p:spPr>
          <a:xfrm>
            <a:off x="5795963" y="3355975"/>
            <a:ext cx="1250950" cy="74295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867400" y="5589588"/>
            <a:ext cx="2789238" cy="3698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accent3"/>
                </a:solidFill>
              </a:rPr>
              <a:t>Other tools</a:t>
            </a:r>
          </a:p>
        </p:txBody>
      </p:sp>
      <p:sp>
        <p:nvSpPr>
          <p:cNvPr id="45" name="Text Box 28"/>
          <p:cNvSpPr txBox="1">
            <a:spLocks noChangeArrowheads="1"/>
          </p:cNvSpPr>
          <p:nvPr/>
        </p:nvSpPr>
        <p:spPr bwMode="auto">
          <a:xfrm>
            <a:off x="2987675" y="5516563"/>
            <a:ext cx="2730500" cy="360362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/>
          <a:lstStyle/>
          <a:p>
            <a:pPr>
              <a:defRPr/>
            </a:pPr>
            <a:r>
              <a:rPr lang="en-US" b="1">
                <a:solidFill>
                  <a:schemeClr val="accent3"/>
                </a:solidFill>
              </a:rPr>
              <a:t>……</a:t>
            </a:r>
          </a:p>
        </p:txBody>
      </p:sp>
      <p:sp>
        <p:nvSpPr>
          <p:cNvPr id="51" name="Text Box 14"/>
          <p:cNvSpPr txBox="1">
            <a:spLocks noChangeArrowheads="1"/>
          </p:cNvSpPr>
          <p:nvPr/>
        </p:nvSpPr>
        <p:spPr bwMode="auto">
          <a:xfrm>
            <a:off x="323850" y="5084763"/>
            <a:ext cx="1773238" cy="276225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b="1">
                <a:solidFill>
                  <a:schemeClr val="tx2"/>
                </a:solidFill>
              </a:rPr>
              <a:t>Study books</a:t>
            </a:r>
          </a:p>
        </p:txBody>
      </p:sp>
      <p:sp>
        <p:nvSpPr>
          <p:cNvPr id="52" name="Text Box 14"/>
          <p:cNvSpPr txBox="1">
            <a:spLocks noChangeArrowheads="1"/>
          </p:cNvSpPr>
          <p:nvPr/>
        </p:nvSpPr>
        <p:spPr bwMode="auto">
          <a:xfrm>
            <a:off x="323850" y="5516563"/>
            <a:ext cx="1773238" cy="276225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chemeClr val="tx2"/>
                </a:solidFill>
              </a:rPr>
              <a:t>……..</a:t>
            </a:r>
          </a:p>
        </p:txBody>
      </p:sp>
      <p:sp>
        <p:nvSpPr>
          <p:cNvPr id="50" name="Text Box 10"/>
          <p:cNvSpPr txBox="1">
            <a:spLocks noChangeArrowheads="1"/>
          </p:cNvSpPr>
          <p:nvPr/>
        </p:nvSpPr>
        <p:spPr bwMode="auto">
          <a:xfrm>
            <a:off x="285750" y="2500313"/>
            <a:ext cx="1774825" cy="277812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chemeClr val="tx2"/>
                </a:solidFill>
              </a:rPr>
              <a:t>Traditional</a:t>
            </a:r>
          </a:p>
        </p:txBody>
      </p:sp>
      <p:cxnSp>
        <p:nvCxnSpPr>
          <p:cNvPr id="10288" name="AutoShape 27"/>
          <p:cNvCxnSpPr>
            <a:cxnSpLocks noChangeShapeType="1"/>
            <a:stCxn id="50" idx="3"/>
          </p:cNvCxnSpPr>
          <p:nvPr/>
        </p:nvCxnSpPr>
        <p:spPr bwMode="auto">
          <a:xfrm>
            <a:off x="2060575" y="2638425"/>
            <a:ext cx="439738" cy="719138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60" name="Text Box 14"/>
          <p:cNvSpPr txBox="1">
            <a:spLocks noChangeArrowheads="1"/>
          </p:cNvSpPr>
          <p:nvPr/>
        </p:nvSpPr>
        <p:spPr bwMode="auto">
          <a:xfrm>
            <a:off x="285750" y="2928938"/>
            <a:ext cx="1773238" cy="276225"/>
          </a:xfrm>
          <a:prstGeom prst="rect">
            <a:avLst/>
          </a:prstGeom>
          <a:noFill/>
          <a:ln w="3810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chemeClr val="tx2"/>
                </a:solidFill>
              </a:rPr>
              <a:t>……..</a:t>
            </a:r>
          </a:p>
        </p:txBody>
      </p:sp>
      <p:cxnSp>
        <p:nvCxnSpPr>
          <p:cNvPr id="61" name="Elbow Connector 60"/>
          <p:cNvCxnSpPr>
            <a:stCxn id="51" idx="3"/>
          </p:cNvCxnSpPr>
          <p:nvPr/>
        </p:nvCxnSpPr>
        <p:spPr>
          <a:xfrm flipV="1">
            <a:off x="2097088" y="3357563"/>
            <a:ext cx="403225" cy="1865312"/>
          </a:xfrm>
          <a:prstGeom prst="bentConnector2">
            <a:avLst/>
          </a:prstGeom>
          <a:ln w="381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64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noProof="0" dirty="0" err="1" smtClean="0">
                <a:latin typeface="+mj-lt"/>
                <a:ea typeface="+mj-ea"/>
                <a:cs typeface="+mj-cs"/>
              </a:rPr>
              <a:t>MediaWiki</a:t>
            </a:r>
            <a:r>
              <a:rPr lang="en-US" sz="4400" noProof="0" dirty="0" smtClean="0">
                <a:latin typeface="+mj-lt"/>
                <a:ea typeface="+mj-ea"/>
                <a:cs typeface="+mj-cs"/>
              </a:rPr>
              <a:t> </a:t>
            </a:r>
            <a:r>
              <a:rPr lang="fa-IR" sz="4400" dirty="0" smtClean="0">
                <a:latin typeface="+mj-lt"/>
                <a:ea typeface="+mj-ea"/>
                <a:cs typeface="+mj-cs"/>
              </a:rPr>
              <a:t>نرم افزاز آزاد</a:t>
            </a:r>
            <a:r>
              <a:rPr lang="en-US" sz="4400" noProof="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:6 </a:t>
            </a:r>
            <a: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سیستم نوع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نمونه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 descr="oer2012-0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4356"/>
            <a:ext cx="9144000" cy="55721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72132" y="6286520"/>
            <a:ext cx="2683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3"/>
              </a:rPr>
              <a:t>http://www.mediawiki.org</a:t>
            </a:r>
            <a:endParaRPr lang="en-US" dirty="0"/>
          </a:p>
        </p:txBody>
      </p:sp>
      <p:pic>
        <p:nvPicPr>
          <p:cNvPr id="9" name="Picture 8" descr="oer2012-0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714356"/>
            <a:ext cx="9144000" cy="5600998"/>
          </a:xfrm>
          <a:prstGeom prst="rect">
            <a:avLst/>
          </a:prstGeom>
        </p:spPr>
      </p:pic>
      <p:pic>
        <p:nvPicPr>
          <p:cNvPr id="10" name="Picture 9" descr="oer2012-05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670" y="697230"/>
            <a:ext cx="9090660" cy="5589290"/>
          </a:xfrm>
          <a:prstGeom prst="rect">
            <a:avLst/>
          </a:prstGeom>
        </p:spPr>
      </p:pic>
      <p:pic>
        <p:nvPicPr>
          <p:cNvPr id="11" name="Picture 10" descr="oer2012-05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714356"/>
            <a:ext cx="9144000" cy="5643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01C9B33-9FD6-4A37-AFF0-E89D70B6F582}" type="slidenum">
              <a:rPr lang="fr-CH" smtClean="0"/>
              <a:pPr/>
              <a:t>65</a:t>
            </a:fld>
            <a:endParaRPr lang="fr-CH" smtClean="0"/>
          </a:p>
        </p:txBody>
      </p:sp>
      <p:sp>
        <p:nvSpPr>
          <p:cNvPr id="18437" name="TextBox 6"/>
          <p:cNvSpPr txBox="1">
            <a:spLocks noChangeArrowheads="1"/>
          </p:cNvSpPr>
          <p:nvPr/>
        </p:nvSpPr>
        <p:spPr bwMode="auto">
          <a:xfrm>
            <a:off x="142875" y="214313"/>
            <a:ext cx="6357938" cy="461962"/>
          </a:xfrm>
          <a:prstGeom prst="rect">
            <a:avLst/>
          </a:prstGeom>
          <a:solidFill>
            <a:srgbClr val="FFFF00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H" sz="2400"/>
              <a:t>First principles of education (Merrill, 2002)</a:t>
            </a:r>
            <a:endParaRPr lang="en-US" sz="2400"/>
          </a:p>
        </p:txBody>
      </p:sp>
      <p:sp>
        <p:nvSpPr>
          <p:cNvPr id="18438" name="Rectangle 5"/>
          <p:cNvSpPr>
            <a:spLocks noChangeArrowheads="1"/>
          </p:cNvSpPr>
          <p:nvPr/>
        </p:nvSpPr>
        <p:spPr bwMode="auto">
          <a:xfrm>
            <a:off x="142875" y="785813"/>
            <a:ext cx="892968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AutoNum type="arabicPeriod"/>
            </a:pPr>
            <a:r>
              <a:rPr lang="en-US" dirty="0"/>
              <a:t>The demonstration principle</a:t>
            </a:r>
            <a:br>
              <a:rPr lang="en-US" dirty="0"/>
            </a:br>
            <a:r>
              <a:rPr lang="en-US" sz="1600" dirty="0"/>
              <a:t>Learning is promoted when learners observe a demonstration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en-US" dirty="0"/>
              <a:t>The application principle</a:t>
            </a:r>
            <a:br>
              <a:rPr lang="en-US" dirty="0"/>
            </a:br>
            <a:r>
              <a:rPr lang="en-US" sz="1600" dirty="0"/>
              <a:t>Learning is promoted when learners apply the new knowledge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en-US" dirty="0"/>
              <a:t>The activation principle</a:t>
            </a:r>
            <a:br>
              <a:rPr lang="en-US" dirty="0"/>
            </a:br>
            <a:r>
              <a:rPr lang="en-US" sz="1600" dirty="0"/>
              <a:t>Learning is promoted when learners activate prior knowledge or experience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en-US" dirty="0"/>
              <a:t>The integration principle:</a:t>
            </a:r>
            <a:br>
              <a:rPr lang="en-US" dirty="0"/>
            </a:br>
            <a:r>
              <a:rPr lang="en-US" sz="1600" dirty="0"/>
              <a:t>Learning is promoted when learners integrate their new knowledge into their everyday world</a:t>
            </a:r>
          </a:p>
          <a:p>
            <a:pPr marL="342900" indent="-342900">
              <a:buFont typeface="Arial" charset="0"/>
              <a:buAutoNum type="arabicPeriod"/>
            </a:pPr>
            <a:r>
              <a:rPr lang="en-US" dirty="0"/>
              <a:t>The task-centered principle</a:t>
            </a:r>
            <a:br>
              <a:rPr lang="en-US" dirty="0"/>
            </a:br>
            <a:r>
              <a:rPr lang="en-US" sz="1600" dirty="0"/>
              <a:t>Learning is promoted when learners engage in a task-centered instructional strategy</a:t>
            </a:r>
          </a:p>
        </p:txBody>
      </p:sp>
      <p:pic>
        <p:nvPicPr>
          <p:cNvPr id="184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875"/>
            <a:ext cx="8210579" cy="2794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8125" y="6308725"/>
            <a:ext cx="2133600" cy="287338"/>
          </a:xfrm>
          <a:noFill/>
        </p:spPr>
        <p:txBody>
          <a:bodyPr/>
          <a:lstStyle/>
          <a:p>
            <a:fld id="{66A3D44E-9475-448D-B533-171EC839BAA0}" type="slidenum">
              <a:rPr lang="fr-CH" smtClean="0"/>
              <a:pPr/>
              <a:t>66</a:t>
            </a:fld>
            <a:endParaRPr lang="fr-CH" dirty="0" smtClean="0"/>
          </a:p>
        </p:txBody>
      </p:sp>
      <p:sp>
        <p:nvSpPr>
          <p:cNvPr id="20483" name="TextBox 18"/>
          <p:cNvSpPr txBox="1">
            <a:spLocks noChangeArrowheads="1"/>
          </p:cNvSpPr>
          <p:nvPr/>
        </p:nvSpPr>
        <p:spPr bwMode="auto">
          <a:xfrm>
            <a:off x="468313" y="260350"/>
            <a:ext cx="4092575" cy="1477963"/>
          </a:xfrm>
          <a:prstGeom prst="rect">
            <a:avLst/>
          </a:prstGeom>
          <a:solidFill>
            <a:srgbClr val="FFFF00"/>
          </a:solidFill>
          <a:ln w="12700" cap="rnd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/>
              <a:t>Affordances in TEL</a:t>
            </a:r>
          </a:p>
          <a:p>
            <a:r>
              <a:rPr lang="en-US" sz="3600"/>
              <a:t>….the bottom line</a:t>
            </a:r>
          </a:p>
          <a:p>
            <a:r>
              <a:rPr lang="fr-CH"/>
              <a:t>(Clark, Kozma,etc.). </a:t>
            </a:r>
            <a:endParaRPr lang="en-US"/>
          </a:p>
        </p:txBody>
      </p:sp>
      <p:sp>
        <p:nvSpPr>
          <p:cNvPr id="20484" name="TextBox 45"/>
          <p:cNvSpPr txBox="1">
            <a:spLocks noChangeArrowheads="1"/>
          </p:cNvSpPr>
          <p:nvPr/>
        </p:nvSpPr>
        <p:spPr bwMode="auto">
          <a:xfrm>
            <a:off x="4286250" y="2152650"/>
            <a:ext cx="3168650" cy="15700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/>
              <a:t>Slower / cumbersome / anti-community:</a:t>
            </a:r>
          </a:p>
          <a:p>
            <a:r>
              <a:rPr lang="en-US" sz="2400" u="sng"/>
              <a:t>e-learning systems,</a:t>
            </a:r>
          </a:p>
          <a:p>
            <a:r>
              <a:rPr lang="fr-CH" sz="2400" u="sng"/>
              <a:t>workflow systems</a:t>
            </a:r>
            <a:endParaRPr lang="en-US" sz="2400" u="sng"/>
          </a:p>
        </p:txBody>
      </p:sp>
      <p:sp>
        <p:nvSpPr>
          <p:cNvPr id="20485" name="TextBox 46"/>
          <p:cNvSpPr txBox="1">
            <a:spLocks noChangeArrowheads="1"/>
          </p:cNvSpPr>
          <p:nvPr/>
        </p:nvSpPr>
        <p:spPr bwMode="auto">
          <a:xfrm>
            <a:off x="4284663" y="4140200"/>
            <a:ext cx="4002087" cy="24320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/>
              <a:t>Faster / easier / community-oriented:</a:t>
            </a:r>
          </a:p>
          <a:p>
            <a:r>
              <a:rPr lang="en-US" sz="2400" u="sng" dirty="0"/>
              <a:t>Street technology</a:t>
            </a:r>
          </a:p>
          <a:p>
            <a:r>
              <a:rPr lang="en-US" sz="2000" dirty="0"/>
              <a:t>	</a:t>
            </a:r>
            <a:r>
              <a:rPr lang="fr-CH" sz="2000" dirty="0"/>
              <a:t>→ </a:t>
            </a:r>
            <a:r>
              <a:rPr lang="fr-CH" sz="2000" dirty="0" err="1"/>
              <a:t>CMSs</a:t>
            </a:r>
            <a:r>
              <a:rPr lang="fr-CH" sz="2000" dirty="0"/>
              <a:t>, Blogs, etc.</a:t>
            </a:r>
            <a:endParaRPr lang="en-US" sz="2000" dirty="0"/>
          </a:p>
          <a:p>
            <a:r>
              <a:rPr lang="en-US" sz="2000" dirty="0"/>
              <a:t>	</a:t>
            </a:r>
            <a:r>
              <a:rPr lang="fr-CH" sz="2400" dirty="0"/>
              <a:t>→ </a:t>
            </a:r>
            <a:r>
              <a:rPr lang="fr-CH" sz="2000" dirty="0"/>
              <a:t>Wikis</a:t>
            </a:r>
          </a:p>
          <a:p>
            <a:r>
              <a:rPr lang="fr-CH" dirty="0"/>
              <a:t>              →  </a:t>
            </a:r>
            <a:r>
              <a:rPr lang="fr-CH" dirty="0" err="1"/>
              <a:t>Mediawikis</a:t>
            </a:r>
            <a:endParaRPr lang="fr-CH" dirty="0"/>
          </a:p>
          <a:p>
            <a:r>
              <a:rPr lang="fr-CH" dirty="0"/>
              <a:t>                    (</a:t>
            </a:r>
            <a:r>
              <a:rPr lang="fr-CH" dirty="0" err="1"/>
              <a:t>Wikipedia</a:t>
            </a:r>
            <a:r>
              <a:rPr lang="fr-CH" dirty="0"/>
              <a:t> </a:t>
            </a:r>
            <a:r>
              <a:rPr lang="fr-CH" dirty="0" err="1"/>
              <a:t>technology</a:t>
            </a:r>
            <a:r>
              <a:rPr lang="fr-CH" dirty="0"/>
              <a:t>)</a:t>
            </a:r>
            <a:endParaRPr lang="en-US" dirty="0"/>
          </a:p>
        </p:txBody>
      </p:sp>
      <p:sp>
        <p:nvSpPr>
          <p:cNvPr id="20486" name="TextBox 48"/>
          <p:cNvSpPr txBox="1">
            <a:spLocks noChangeArrowheads="1"/>
          </p:cNvSpPr>
          <p:nvPr/>
        </p:nvSpPr>
        <p:spPr bwMode="auto">
          <a:xfrm>
            <a:off x="500063" y="3071813"/>
            <a:ext cx="2320925" cy="157003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/>
              <a:t>Anything goes !</a:t>
            </a:r>
          </a:p>
          <a:p>
            <a:r>
              <a:rPr lang="fr-CH" sz="2400"/>
              <a:t>(media don’t make the difference.)</a:t>
            </a:r>
            <a:endParaRPr lang="en-US" sz="2400"/>
          </a:p>
        </p:txBody>
      </p:sp>
      <p:cxnSp>
        <p:nvCxnSpPr>
          <p:cNvPr id="20488" name="Straight Arrow Connector 56"/>
          <p:cNvCxnSpPr>
            <a:cxnSpLocks noChangeShapeType="1"/>
            <a:stCxn id="20486" idx="3"/>
            <a:endCxn id="20484" idx="1"/>
          </p:cNvCxnSpPr>
          <p:nvPr/>
        </p:nvCxnSpPr>
        <p:spPr bwMode="auto">
          <a:xfrm flipV="1">
            <a:off x="2820988" y="2938463"/>
            <a:ext cx="1465262" cy="917575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0489" name="Straight Arrow Connector 58"/>
          <p:cNvCxnSpPr>
            <a:cxnSpLocks noChangeShapeType="1"/>
            <a:stCxn id="20486" idx="3"/>
            <a:endCxn id="20485" idx="1"/>
          </p:cNvCxnSpPr>
          <p:nvPr/>
        </p:nvCxnSpPr>
        <p:spPr bwMode="auto">
          <a:xfrm>
            <a:off x="2820988" y="3856038"/>
            <a:ext cx="1463675" cy="1500187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dirty="0" smtClean="0"/>
              <a:t>kaveh.bazargan@unige.ch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000496" y="4000504"/>
            <a:ext cx="5072066" cy="2786058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000628" y="5643578"/>
            <a:ext cx="3286148" cy="928694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rtl="1"/>
            <a:r>
              <a:rPr lang="fa-IR" dirty="0" smtClean="0"/>
              <a:t>به سوی سند ملی راهبردی یادگیری الکترونیک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67</a:t>
            </a:fld>
            <a:endParaRPr lang="en-US"/>
          </a:p>
        </p:txBody>
      </p:sp>
      <p:pic>
        <p:nvPicPr>
          <p:cNvPr id="9" name="Picture 8" descr="oer2012-009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28670"/>
            <a:ext cx="9144000" cy="1928826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pic>
        <p:nvPicPr>
          <p:cNvPr id="10" name="Picture 9" descr="oer2012-0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865120"/>
            <a:ext cx="9144000" cy="3992880"/>
          </a:xfrm>
          <a:prstGeom prst="rect">
            <a:avLst/>
          </a:prstGeom>
        </p:spPr>
      </p:pic>
      <p:sp>
        <p:nvSpPr>
          <p:cNvPr id="11" name="Date Placeholder 3"/>
          <p:cNvSpPr txBox="1">
            <a:spLocks/>
          </p:cNvSpPr>
          <p:nvPr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1391/9/15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Slide Number Placeholder 5"/>
          <p:cNvSpPr txBox="1">
            <a:spLocks/>
          </p:cNvSpPr>
          <p:nvPr/>
        </p:nvSpPr>
        <p:spPr>
          <a:xfrm>
            <a:off x="6588125" y="6308725"/>
            <a:ext cx="2133600" cy="287338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6A3D44E-9475-448D-B533-171EC839BAA0}" type="slidenum">
              <a:rPr kumimoji="0" lang="fr-CH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67</a:t>
            </a:fld>
            <a:endParaRPr kumimoji="0" lang="fr-CH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Footer Placeholder 5"/>
          <p:cNvSpPr txBox="1">
            <a:spLocks/>
          </p:cNvSpPr>
          <p:nvPr/>
        </p:nvSpPr>
        <p:spPr>
          <a:xfrm>
            <a:off x="3276600" y="65087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kaveh.bazargan@unige.ch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3500438"/>
            <a:ext cx="4500562" cy="1357322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rtl="1"/>
            <a:r>
              <a:rPr lang="fa-IR" dirty="0" smtClean="0"/>
              <a:t>به سوی سند ملی راهبردی یادگیری الکترونیک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68</a:t>
            </a:fld>
            <a:endParaRPr lang="en-US"/>
          </a:p>
        </p:txBody>
      </p:sp>
      <p:pic>
        <p:nvPicPr>
          <p:cNvPr id="9" name="Picture 8" descr="oer2012-009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00108"/>
            <a:ext cx="9144000" cy="2643206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pic>
        <p:nvPicPr>
          <p:cNvPr id="10" name="Picture 9" descr="oer2012-0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500438"/>
            <a:ext cx="4786314" cy="3357562"/>
          </a:xfrm>
          <a:prstGeom prst="rect">
            <a:avLst/>
          </a:prstGeom>
        </p:spPr>
      </p:pic>
      <p:pic>
        <p:nvPicPr>
          <p:cNvPr id="11" name="Picture 10" descr="oer2012-0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3500438"/>
            <a:ext cx="4429124" cy="3357562"/>
          </a:xfrm>
          <a:prstGeom prst="rect">
            <a:avLst/>
          </a:prstGeom>
        </p:spPr>
      </p:pic>
      <p:sp>
        <p:nvSpPr>
          <p:cNvPr id="13" name="Slide Number Placeholder 5"/>
          <p:cNvSpPr txBox="1">
            <a:spLocks/>
          </p:cNvSpPr>
          <p:nvPr/>
        </p:nvSpPr>
        <p:spPr>
          <a:xfrm>
            <a:off x="6588125" y="6308725"/>
            <a:ext cx="2133600" cy="287338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6A3D44E-9475-448D-B533-171EC839BAA0}" type="slidenum">
              <a:rPr kumimoji="0" lang="fr-CH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68</a:t>
            </a:fld>
            <a:endParaRPr kumimoji="0" lang="fr-CH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Footer Placeholder 4"/>
          <p:cNvSpPr txBox="1">
            <a:spLocks/>
          </p:cNvSpPr>
          <p:nvPr/>
        </p:nvSpPr>
        <p:spPr>
          <a:xfrm>
            <a:off x="3276600" y="65087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kaveh.bazargan@unige.ch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rtl="1"/>
            <a:r>
              <a:rPr lang="fa-IR" dirty="0" smtClean="0"/>
              <a:t>به سوی سند ملی راهبردی یادگیری الکترونیک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69</a:t>
            </a:fld>
            <a:endParaRPr lang="en-US"/>
          </a:p>
        </p:txBody>
      </p:sp>
      <p:pic>
        <p:nvPicPr>
          <p:cNvPr id="9" name="Picture 8" descr="oer2012-009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57232"/>
            <a:ext cx="9144000" cy="2357454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pic>
        <p:nvPicPr>
          <p:cNvPr id="10" name="Picture 9" descr="oer2012-0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71604" y="3143248"/>
            <a:ext cx="6215074" cy="371475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500166" y="3143248"/>
            <a:ext cx="6500858" cy="1000132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 txBox="1">
            <a:spLocks/>
          </p:cNvSpPr>
          <p:nvPr/>
        </p:nvSpPr>
        <p:spPr>
          <a:xfrm>
            <a:off x="3276600" y="65087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kaveh.bazargan@unige.ch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rtl="1"/>
            <a:r>
              <a:rPr lang="fa-IR" dirty="0" smtClean="0"/>
              <a:t>به سوی سند ملی راهبردی یادگیری الکترونیک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70</a:t>
            </a:fld>
            <a:endParaRPr lang="en-US"/>
          </a:p>
        </p:txBody>
      </p:sp>
      <p:pic>
        <p:nvPicPr>
          <p:cNvPr id="9" name="Picture 8" descr="oer2012-009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57232"/>
            <a:ext cx="9144000" cy="2000264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pic>
        <p:nvPicPr>
          <p:cNvPr id="11" name="Picture 10" descr="oer2012-0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786058"/>
            <a:ext cx="4572000" cy="4071942"/>
          </a:xfrm>
          <a:prstGeom prst="rect">
            <a:avLst/>
          </a:prstGeom>
        </p:spPr>
      </p:pic>
      <p:pic>
        <p:nvPicPr>
          <p:cNvPr id="13" name="Picture 12" descr="oer2012-06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0562" y="2857496"/>
            <a:ext cx="4643438" cy="2643182"/>
          </a:xfrm>
          <a:prstGeom prst="rect">
            <a:avLst/>
          </a:prstGeom>
        </p:spPr>
      </p:pic>
      <p:sp>
        <p:nvSpPr>
          <p:cNvPr id="15" name="Footer Placeholder 4"/>
          <p:cNvSpPr txBox="1">
            <a:spLocks/>
          </p:cNvSpPr>
          <p:nvPr/>
        </p:nvSpPr>
        <p:spPr>
          <a:xfrm>
            <a:off x="3276600" y="65087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kaveh.bazargan@unige.ch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rtl="1"/>
            <a:r>
              <a:rPr lang="fa-IR" dirty="0" smtClean="0"/>
              <a:t>به سوی سند ملی راهبردی یادگیری الکترونیک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71</a:t>
            </a:fld>
            <a:endParaRPr lang="en-US"/>
          </a:p>
        </p:txBody>
      </p:sp>
      <p:pic>
        <p:nvPicPr>
          <p:cNvPr id="9" name="Picture 8" descr="oer2012-009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57232"/>
            <a:ext cx="9143999" cy="2000264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pic>
        <p:nvPicPr>
          <p:cNvPr id="11" name="Picture 10" descr="oer2012-0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857496"/>
            <a:ext cx="4572000" cy="3726499"/>
          </a:xfrm>
          <a:prstGeom prst="rect">
            <a:avLst/>
          </a:prstGeom>
        </p:spPr>
      </p:pic>
      <p:pic>
        <p:nvPicPr>
          <p:cNvPr id="13" name="Picture 12" descr="oer2012-06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438" y="2786058"/>
            <a:ext cx="4500562" cy="3699836"/>
          </a:xfrm>
          <a:prstGeom prst="rect">
            <a:avLst/>
          </a:prstGeom>
        </p:spPr>
      </p:pic>
      <p:sp>
        <p:nvSpPr>
          <p:cNvPr id="15" name="Footer Placeholder 4"/>
          <p:cNvSpPr txBox="1">
            <a:spLocks/>
          </p:cNvSpPr>
          <p:nvPr/>
        </p:nvSpPr>
        <p:spPr>
          <a:xfrm>
            <a:off x="3276600" y="65087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kaveh.bazargan@unige.ch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Date Placeholder 3"/>
          <p:cNvSpPr txBox="1">
            <a:spLocks/>
          </p:cNvSpPr>
          <p:nvPr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1391/9/15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rtl="1"/>
            <a:r>
              <a:rPr lang="fa-IR" dirty="0" smtClean="0"/>
              <a:t>به سوی سند ملی راهبردی یادگیری الکترونیک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72</a:t>
            </a:fld>
            <a:endParaRPr lang="en-US"/>
          </a:p>
        </p:txBody>
      </p:sp>
      <p:pic>
        <p:nvPicPr>
          <p:cNvPr id="9" name="Picture 8" descr="oer2012-009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57232"/>
            <a:ext cx="9144000" cy="2000264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  <p:pic>
        <p:nvPicPr>
          <p:cNvPr id="11" name="Picture 10" descr="oer2012-0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857496"/>
            <a:ext cx="4572000" cy="3500462"/>
          </a:xfrm>
          <a:prstGeom prst="rect">
            <a:avLst/>
          </a:prstGeom>
        </p:spPr>
      </p:pic>
      <p:pic>
        <p:nvPicPr>
          <p:cNvPr id="13" name="Picture 12" descr="oer2012-06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43801" y="2786058"/>
            <a:ext cx="3699836" cy="3699836"/>
          </a:xfrm>
          <a:prstGeom prst="rect">
            <a:avLst/>
          </a:prstGeom>
        </p:spPr>
      </p:pic>
      <p:sp>
        <p:nvSpPr>
          <p:cNvPr id="15" name="Footer Placeholder 4"/>
          <p:cNvSpPr txBox="1">
            <a:spLocks/>
          </p:cNvSpPr>
          <p:nvPr/>
        </p:nvSpPr>
        <p:spPr>
          <a:xfrm>
            <a:off x="3276600" y="65087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kaveh.bazargan@unige.ch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 fontScale="90000"/>
          </a:bodyPr>
          <a:lstStyle/>
          <a:p>
            <a:pPr rtl="1"/>
            <a:r>
              <a:rPr lang="fa-IR" dirty="0" smtClean="0"/>
              <a:t>ضرورت سند ملی راهبردی یادگیری الکترونیک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8670"/>
            <a:ext cx="8658196" cy="4740277"/>
          </a:xfrm>
        </p:spPr>
        <p:txBody>
          <a:bodyPr/>
          <a:lstStyle/>
          <a:p>
            <a:pPr algn="r" rtl="1">
              <a:buNone/>
            </a:pPr>
            <a:endParaRPr lang="fa-I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73</a:t>
            </a:fld>
            <a:endParaRPr lang="en-US"/>
          </a:p>
        </p:txBody>
      </p:sp>
      <p:pic>
        <p:nvPicPr>
          <p:cNvPr id="9" name="Picture 8" descr="oer2012-009.jp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9979" y="857232"/>
            <a:ext cx="7528235" cy="6000767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1391/9/15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1391/9/15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kaveh.bazargan@unige.ch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A387-1CEB-409B-B8D8-0C2A03667379}" type="slidenum">
              <a:rPr lang="en-US" smtClean="0"/>
              <a:pPr/>
              <a:t>74</a:t>
            </a:fld>
            <a:endParaRPr lang="en-US"/>
          </a:p>
        </p:txBody>
      </p:sp>
      <p:pic>
        <p:nvPicPr>
          <p:cNvPr id="7" name="Picture 6" descr="KBH_1472-800pi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00760" y="1357298"/>
            <a:ext cx="2636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kaveh.bazargan@unige.ch</a:t>
            </a:r>
            <a:endParaRPr lang="fa-IR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072066" y="428604"/>
            <a:ext cx="36679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dirty="0" smtClean="0"/>
              <a:t>با تشکر از توجه شما</a:t>
            </a:r>
            <a:endParaRPr lang="en-US" sz="4000" dirty="0"/>
          </a:p>
        </p:txBody>
      </p:sp>
      <p:sp>
        <p:nvSpPr>
          <p:cNvPr id="10" name="Rectangle 9"/>
          <p:cNvSpPr/>
          <p:nvPr/>
        </p:nvSpPr>
        <p:spPr>
          <a:xfrm rot="16200000">
            <a:off x="7495247" y="4994173"/>
            <a:ext cx="29281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(c) kaveh.bazargan@unige.ch</a:t>
            </a:r>
            <a:endParaRPr lang="fa-IR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2536</Words>
  <Application>Microsoft Office PowerPoint</Application>
  <PresentationFormat>On-screen Show (4:3)</PresentationFormat>
  <Paragraphs>651</Paragraphs>
  <Slides>74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5" baseType="lpstr">
      <vt:lpstr>Office Theme</vt:lpstr>
      <vt:lpstr>(HCI) جایگاه تعامل انسان و رایانه در سیستم های یادگیری الکترونیکی  مبتنی بر منابع آموزشی باز و آزاد</vt:lpstr>
      <vt:lpstr>فهرست مطالب</vt:lpstr>
      <vt:lpstr>هدف کلی:  یادگیری عمیق</vt:lpstr>
      <vt:lpstr>هدف کلی:  یادگیری عمیق</vt:lpstr>
      <vt:lpstr>هدف کلی:  ساختن دانش</vt:lpstr>
      <vt:lpstr>پرسش های اساسی</vt:lpstr>
      <vt:lpstr>تعریف HCI</vt:lpstr>
      <vt:lpstr> تعامل انسان و رایانه (HCI)</vt:lpstr>
      <vt:lpstr>جایگاه، دامنه و بردار HCI</vt:lpstr>
      <vt:lpstr>جایگاه، دامنه و بردار HCI</vt:lpstr>
      <vt:lpstr>Slide 11</vt:lpstr>
      <vt:lpstr>اهمیت user-centered design</vt:lpstr>
      <vt:lpstr>اهمیت usage</vt:lpstr>
      <vt:lpstr>میزان   usage و impact در ایران</vt:lpstr>
      <vt:lpstr> Network Readiness Index 2012</vt:lpstr>
      <vt:lpstr>طراحی کاربر – محور</vt:lpstr>
      <vt:lpstr>Slide 17</vt:lpstr>
      <vt:lpstr>Slide 18</vt:lpstr>
      <vt:lpstr>تعریف راهبرد تجربه کاربر</vt:lpstr>
      <vt:lpstr>فرایند طراحی تجربه کاربر</vt:lpstr>
      <vt:lpstr>آزمون های کاربرد پذیری</vt:lpstr>
      <vt:lpstr>USABILITY TESTING METHODOLOGY</vt:lpstr>
      <vt:lpstr>Slide 23</vt:lpstr>
      <vt:lpstr>Slide 24</vt:lpstr>
      <vt:lpstr>Slide 25</vt:lpstr>
      <vt:lpstr>Slide 26</vt:lpstr>
      <vt:lpstr>Slide 27</vt:lpstr>
      <vt:lpstr>منابع آموزشی باز  (Open Educational Resources - OER)</vt:lpstr>
      <vt:lpstr> ؟OER چرا </vt:lpstr>
      <vt:lpstr>بیانیه منابع آموزشی آزاد یونسکو- پاریس: 20 تا 22 ژوئن 2012 </vt:lpstr>
      <vt:lpstr>منابع آموزشی باز  (Open Educational Resources - OER)</vt:lpstr>
      <vt:lpstr>Slide 32</vt:lpstr>
      <vt:lpstr>Slide 33</vt:lpstr>
      <vt:lpstr>http://www.oercommons.org</vt:lpstr>
      <vt:lpstr>HY-SUP پروژه</vt:lpstr>
      <vt:lpstr>اهداف پروژه</vt:lpstr>
      <vt:lpstr>Slide 37</vt:lpstr>
      <vt:lpstr>Slide 38</vt:lpstr>
      <vt:lpstr>Slide 39</vt:lpstr>
      <vt:lpstr>14 نشانگر</vt:lpstr>
      <vt:lpstr>14 نشانگر</vt:lpstr>
      <vt:lpstr>14 نشانگر</vt:lpstr>
      <vt:lpstr>14 نشانگر</vt:lpstr>
      <vt:lpstr>     The scene (type 1) :1سیستم نوع  </vt:lpstr>
      <vt:lpstr>The screen (type 2) :2سیستم نوع  </vt:lpstr>
      <vt:lpstr>The cockpit (type 3 ) :3سیستم نوع  </vt:lpstr>
      <vt:lpstr>The crew (type 4) :4سیستم نوع </vt:lpstr>
      <vt:lpstr>The metro (type 5) :5سیستم نوع </vt:lpstr>
      <vt:lpstr>The ecosystem (type 6) :6سیستم نوع </vt:lpstr>
      <vt:lpstr>مقایسه سیستم ها بر اساس ملاک ها</vt:lpstr>
      <vt:lpstr>مقایسه سیستم ها بر اساس ملاک ها</vt:lpstr>
      <vt:lpstr>Percentage of teachers (N = 179) stating observing the listed effects, according to the types of hybrid systems implemented</vt:lpstr>
      <vt:lpstr>Comparison of the effects reported according to the two major families of hybrid systems types: 1. "focus on teaching and the transmission of content" (types 1 to 3) and 2. "centered on the building of learning "(types 4 to 6) </vt:lpstr>
      <vt:lpstr>Details for the comparison of statements on effects, according to types.</vt:lpstr>
      <vt:lpstr>هدف کلی:  یادگیری عمیق</vt:lpstr>
      <vt:lpstr>Slide 56</vt:lpstr>
      <vt:lpstr>edutechwiki.unige.ch/en :6 سیستم نوع نمونه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به سوی سند ملی راهبردی یادگیری الکترونیک</vt:lpstr>
      <vt:lpstr>به سوی سند ملی راهبردی یادگیری الکترونیک</vt:lpstr>
      <vt:lpstr>به سوی سند ملی راهبردی یادگیری الکترونیک</vt:lpstr>
      <vt:lpstr>به سوی سند ملی راهبردی یادگیری الکترونیک</vt:lpstr>
      <vt:lpstr>به سوی سند ملی راهبردی یادگیری الکترونیک</vt:lpstr>
      <vt:lpstr>به سوی سند ملی راهبردی یادگیری الکترونیک</vt:lpstr>
      <vt:lpstr>ضرورت سند ملی راهبردی یادگیری الکترونیک</vt:lpstr>
      <vt:lpstr>Slide 74</vt:lpstr>
    </vt:vector>
  </TitlesOfParts>
  <Company>Geneva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(HCI) جایگاه تعامل انسان و رایانهدر سیستم های یادگیری الکترونیکی مبتنی بر منابع آموزشی باز و آزاد</dc:title>
  <dc:subject>(HCI) جایگاه تعامل انسان و رایانهدر سیستم های یادگیری الکترونیکی مبتنی بر منابع آموزشی باز و آزاد</dc:subject>
  <dc:creator>ِDr. Kaveh Bazargan  دکتر کاوه بازرگان</dc:creator>
  <cp:keywords>(HCI) جایگاه تعامل انسان و رایانهدر سیستم های یادگیری الکترونیکی مبتنی بر منابع آموزشی باز و آزاد</cp:keywords>
  <dc:description> Dr. Kaveh Bazargan
دکتر کاوه بازرگان
(HCI) جایگاه تعامل انسان و رایانه
در سیستم های یادگیری الکترونیکی 
مبتنی بر منابع آموزشی باز و آزاد</dc:description>
  <cp:lastModifiedBy>Abbas Bazargan</cp:lastModifiedBy>
  <cp:revision>381</cp:revision>
  <dcterms:created xsi:type="dcterms:W3CDTF">2012-11-28T06:50:47Z</dcterms:created>
  <dcterms:modified xsi:type="dcterms:W3CDTF">2012-12-12T06:57:29Z</dcterms:modified>
  <cp:category>ِDr. Kaveh Bazargan</cp:category>
  <cp:contentStatus>ِDr. Kaveh Bazargan</cp:contentStatus>
</cp:coreProperties>
</file>