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53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4" r:id="rId8"/>
    <p:sldId id="261" r:id="rId9"/>
    <p:sldId id="262" r:id="rId10"/>
    <p:sldId id="265" r:id="rId11"/>
    <p:sldId id="266" r:id="rId12"/>
  </p:sldIdLst>
  <p:sldSz cx="9144000" cy="6858000" type="screen4x3"/>
  <p:notesSz cx="6858000" cy="9144000"/>
  <p:defaultTextStyle>
    <a:defPPr>
      <a:defRPr lang="fa-IR"/>
    </a:defPPr>
    <a:lvl1pPr algn="r" rtl="1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r" defTabSz="914400" rtl="1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r" defTabSz="914400" rtl="1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r" defTabSz="914400" rtl="1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r" defTabSz="914400" rtl="1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31" autoAdjust="0"/>
    <p:restoredTop sz="94595" autoAdjust="0"/>
  </p:normalViewPr>
  <p:slideViewPr>
    <p:cSldViewPr>
      <p:cViewPr varScale="1">
        <p:scale>
          <a:sx n="66" d="100"/>
          <a:sy n="66" d="100"/>
        </p:scale>
        <p:origin x="-5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2738438" y="1381125"/>
            <a:ext cx="6253162" cy="23336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741613" y="4124325"/>
            <a:ext cx="6249987" cy="1285875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2743200" y="5410200"/>
            <a:ext cx="6248400" cy="457200"/>
          </a:xfrm>
        </p:spPr>
        <p:txBody>
          <a:bodyPr wrap="none"/>
          <a:lstStyle>
            <a:lvl1pPr>
              <a:defRPr sz="3200" b="1">
                <a:latin typeface="+mn-lt"/>
              </a:defRPr>
            </a:lvl1pPr>
          </a:lstStyle>
          <a:p>
            <a:endParaRPr lang="en-US"/>
          </a:p>
        </p:txBody>
      </p:sp>
      <p:grpSp>
        <p:nvGrpSpPr>
          <p:cNvPr id="10245" name="Group 5"/>
          <p:cNvGrpSpPr>
            <a:grpSpLocks/>
          </p:cNvGrpSpPr>
          <p:nvPr/>
        </p:nvGrpSpPr>
        <p:grpSpPr bwMode="auto">
          <a:xfrm>
            <a:off x="0" y="0"/>
            <a:ext cx="1557338" cy="6878638"/>
            <a:chOff x="0" y="-6"/>
            <a:chExt cx="981" cy="4333"/>
          </a:xfrm>
        </p:grpSpPr>
        <p:sp>
          <p:nvSpPr>
            <p:cNvPr id="10246" name="Rectangle 6"/>
            <p:cNvSpPr>
              <a:spLocks noChangeArrowheads="1"/>
            </p:cNvSpPr>
            <p:nvPr/>
          </p:nvSpPr>
          <p:spPr bwMode="auto">
            <a:xfrm>
              <a:off x="453" y="2151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47" name="Rectangle 7"/>
            <p:cNvSpPr>
              <a:spLocks noChangeArrowheads="1"/>
            </p:cNvSpPr>
            <p:nvPr/>
          </p:nvSpPr>
          <p:spPr bwMode="auto">
            <a:xfrm>
              <a:off x="0" y="2151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l" rtl="0" eaLnBrk="0" hangingPunct="0"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10248" name="Rectangle 8"/>
            <p:cNvSpPr>
              <a:spLocks noChangeArrowheads="1"/>
            </p:cNvSpPr>
            <p:nvPr/>
          </p:nvSpPr>
          <p:spPr bwMode="auto">
            <a:xfrm>
              <a:off x="222" y="2151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49" name="Rectangle 9"/>
            <p:cNvSpPr>
              <a:spLocks noChangeArrowheads="1"/>
            </p:cNvSpPr>
            <p:nvPr/>
          </p:nvSpPr>
          <p:spPr bwMode="auto">
            <a:xfrm>
              <a:off x="567" y="2160"/>
              <a:ext cx="204" cy="2161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l" rtl="0" eaLnBrk="0" hangingPunct="0"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10250" name="Freeform 10"/>
            <p:cNvSpPr>
              <a:spLocks/>
            </p:cNvSpPr>
            <p:nvPr/>
          </p:nvSpPr>
          <p:spPr bwMode="auto">
            <a:xfrm>
              <a:off x="222" y="2636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51" name="Freeform 11"/>
            <p:cNvSpPr>
              <a:spLocks/>
            </p:cNvSpPr>
            <p:nvPr/>
          </p:nvSpPr>
          <p:spPr bwMode="auto">
            <a:xfrm>
              <a:off x="222" y="2908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52" name="Freeform 12"/>
            <p:cNvSpPr>
              <a:spLocks/>
            </p:cNvSpPr>
            <p:nvPr/>
          </p:nvSpPr>
          <p:spPr bwMode="auto">
            <a:xfrm>
              <a:off x="222" y="3165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53" name="Freeform 13"/>
            <p:cNvSpPr>
              <a:spLocks/>
            </p:cNvSpPr>
            <p:nvPr/>
          </p:nvSpPr>
          <p:spPr bwMode="auto">
            <a:xfrm>
              <a:off x="222" y="3420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54" name="Freeform 14"/>
            <p:cNvSpPr>
              <a:spLocks/>
            </p:cNvSpPr>
            <p:nvPr/>
          </p:nvSpPr>
          <p:spPr bwMode="auto">
            <a:xfrm>
              <a:off x="222" y="367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55" name="Freeform 15"/>
            <p:cNvSpPr>
              <a:spLocks/>
            </p:cNvSpPr>
            <p:nvPr/>
          </p:nvSpPr>
          <p:spPr bwMode="auto">
            <a:xfrm>
              <a:off x="301" y="3932"/>
              <a:ext cx="265" cy="392"/>
            </a:xfrm>
            <a:custGeom>
              <a:avLst/>
              <a:gdLst/>
              <a:ahLst/>
              <a:cxnLst>
                <a:cxn ang="0">
                  <a:pos x="264" y="52"/>
                </a:cxn>
                <a:cxn ang="0">
                  <a:pos x="264" y="194"/>
                </a:cxn>
                <a:cxn ang="0">
                  <a:pos x="256" y="188"/>
                </a:cxn>
                <a:cxn ang="0">
                  <a:pos x="236" y="188"/>
                </a:cxn>
                <a:cxn ang="0">
                  <a:pos x="221" y="194"/>
                </a:cxn>
                <a:cxn ang="0">
                  <a:pos x="205" y="209"/>
                </a:cxn>
                <a:cxn ang="0">
                  <a:pos x="162" y="261"/>
                </a:cxn>
                <a:cxn ang="0">
                  <a:pos x="66" y="366"/>
                </a:cxn>
                <a:cxn ang="0">
                  <a:pos x="45" y="391"/>
                </a:cxn>
                <a:cxn ang="0">
                  <a:pos x="0" y="391"/>
                </a:cxn>
                <a:cxn ang="0">
                  <a:pos x="178" y="190"/>
                </a:cxn>
                <a:cxn ang="0">
                  <a:pos x="218" y="138"/>
                </a:cxn>
                <a:cxn ang="0">
                  <a:pos x="233" y="111"/>
                </a:cxn>
                <a:cxn ang="0">
                  <a:pos x="246" y="84"/>
                </a:cxn>
                <a:cxn ang="0">
                  <a:pos x="256" y="39"/>
                </a:cxn>
                <a:cxn ang="0">
                  <a:pos x="264" y="0"/>
                </a:cxn>
                <a:cxn ang="0">
                  <a:pos x="264" y="117"/>
                </a:cxn>
              </a:cxnLst>
              <a:rect l="0" t="0" r="r" b="b"/>
              <a:pathLst>
                <a:path w="265" h="392">
                  <a:moveTo>
                    <a:pt x="264" y="52"/>
                  </a:moveTo>
                  <a:lnTo>
                    <a:pt x="264" y="194"/>
                  </a:lnTo>
                  <a:lnTo>
                    <a:pt x="256" y="188"/>
                  </a:lnTo>
                  <a:lnTo>
                    <a:pt x="236" y="188"/>
                  </a:lnTo>
                  <a:lnTo>
                    <a:pt x="221" y="194"/>
                  </a:lnTo>
                  <a:lnTo>
                    <a:pt x="205" y="209"/>
                  </a:lnTo>
                  <a:lnTo>
                    <a:pt x="162" y="261"/>
                  </a:lnTo>
                  <a:lnTo>
                    <a:pt x="66" y="366"/>
                  </a:lnTo>
                  <a:lnTo>
                    <a:pt x="45" y="391"/>
                  </a:lnTo>
                  <a:lnTo>
                    <a:pt x="0" y="391"/>
                  </a:lnTo>
                  <a:lnTo>
                    <a:pt x="178" y="190"/>
                  </a:lnTo>
                  <a:lnTo>
                    <a:pt x="218" y="138"/>
                  </a:lnTo>
                  <a:lnTo>
                    <a:pt x="233" y="111"/>
                  </a:lnTo>
                  <a:lnTo>
                    <a:pt x="246" y="84"/>
                  </a:lnTo>
                  <a:lnTo>
                    <a:pt x="256" y="39"/>
                  </a:lnTo>
                  <a:lnTo>
                    <a:pt x="264" y="0"/>
                  </a:lnTo>
                  <a:lnTo>
                    <a:pt x="264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56" name="Freeform 16"/>
            <p:cNvSpPr>
              <a:spLocks/>
            </p:cNvSpPr>
            <p:nvPr/>
          </p:nvSpPr>
          <p:spPr bwMode="auto">
            <a:xfrm>
              <a:off x="222" y="2366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57" name="Freeform 17"/>
            <p:cNvSpPr>
              <a:spLocks/>
            </p:cNvSpPr>
            <p:nvPr/>
          </p:nvSpPr>
          <p:spPr bwMode="auto">
            <a:xfrm>
              <a:off x="222" y="2151"/>
              <a:ext cx="346" cy="575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3"/>
                </a:cxn>
                <a:cxn ang="0">
                  <a:pos x="30" y="433"/>
                </a:cxn>
                <a:cxn ang="0">
                  <a:pos x="17" y="463"/>
                </a:cxn>
                <a:cxn ang="0">
                  <a:pos x="10" y="510"/>
                </a:cxn>
                <a:cxn ang="0">
                  <a:pos x="0" y="574"/>
                </a:cxn>
                <a:cxn ang="0">
                  <a:pos x="0" y="293"/>
                </a:cxn>
                <a:cxn ang="0">
                  <a:pos x="5" y="320"/>
                </a:cxn>
                <a:cxn ang="0">
                  <a:pos x="10" y="332"/>
                </a:cxn>
                <a:cxn ang="0">
                  <a:pos x="20" y="338"/>
                </a:cxn>
                <a:cxn ang="0">
                  <a:pos x="30" y="341"/>
                </a:cxn>
                <a:cxn ang="0">
                  <a:pos x="45" y="341"/>
                </a:cxn>
                <a:cxn ang="0">
                  <a:pos x="60" y="335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5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3"/>
                  </a:lnTo>
                  <a:lnTo>
                    <a:pt x="30" y="433"/>
                  </a:lnTo>
                  <a:lnTo>
                    <a:pt x="17" y="463"/>
                  </a:lnTo>
                  <a:lnTo>
                    <a:pt x="10" y="510"/>
                  </a:lnTo>
                  <a:lnTo>
                    <a:pt x="0" y="574"/>
                  </a:lnTo>
                  <a:lnTo>
                    <a:pt x="0" y="293"/>
                  </a:lnTo>
                  <a:lnTo>
                    <a:pt x="5" y="320"/>
                  </a:lnTo>
                  <a:lnTo>
                    <a:pt x="10" y="332"/>
                  </a:lnTo>
                  <a:lnTo>
                    <a:pt x="20" y="338"/>
                  </a:lnTo>
                  <a:lnTo>
                    <a:pt x="30" y="341"/>
                  </a:lnTo>
                  <a:lnTo>
                    <a:pt x="45" y="341"/>
                  </a:lnTo>
                  <a:lnTo>
                    <a:pt x="60" y="335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58" name="Rectangle 18"/>
            <p:cNvSpPr>
              <a:spLocks noChangeArrowheads="1"/>
            </p:cNvSpPr>
            <p:nvPr/>
          </p:nvSpPr>
          <p:spPr bwMode="auto">
            <a:xfrm>
              <a:off x="453" y="-3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59" name="Rectangle 19"/>
            <p:cNvSpPr>
              <a:spLocks noChangeArrowheads="1"/>
            </p:cNvSpPr>
            <p:nvPr/>
          </p:nvSpPr>
          <p:spPr bwMode="auto">
            <a:xfrm>
              <a:off x="0" y="-3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l" rtl="0" eaLnBrk="0" hangingPunct="0"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10260" name="Rectangle 20"/>
            <p:cNvSpPr>
              <a:spLocks noChangeArrowheads="1"/>
            </p:cNvSpPr>
            <p:nvPr/>
          </p:nvSpPr>
          <p:spPr bwMode="auto">
            <a:xfrm>
              <a:off x="222" y="-3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61" name="Rectangle 21"/>
            <p:cNvSpPr>
              <a:spLocks noChangeArrowheads="1"/>
            </p:cNvSpPr>
            <p:nvPr/>
          </p:nvSpPr>
          <p:spPr bwMode="auto">
            <a:xfrm>
              <a:off x="567" y="-3"/>
              <a:ext cx="204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l" rtl="0" eaLnBrk="0" hangingPunct="0"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10262" name="Freeform 22"/>
            <p:cNvSpPr>
              <a:spLocks/>
            </p:cNvSpPr>
            <p:nvPr/>
          </p:nvSpPr>
          <p:spPr bwMode="auto">
            <a:xfrm>
              <a:off x="222" y="49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63" name="Freeform 23"/>
            <p:cNvSpPr>
              <a:spLocks/>
            </p:cNvSpPr>
            <p:nvPr/>
          </p:nvSpPr>
          <p:spPr bwMode="auto">
            <a:xfrm>
              <a:off x="222" y="754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64" name="Freeform 24"/>
            <p:cNvSpPr>
              <a:spLocks/>
            </p:cNvSpPr>
            <p:nvPr/>
          </p:nvSpPr>
          <p:spPr bwMode="auto">
            <a:xfrm>
              <a:off x="222" y="1010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65" name="Freeform 25"/>
            <p:cNvSpPr>
              <a:spLocks/>
            </p:cNvSpPr>
            <p:nvPr/>
          </p:nvSpPr>
          <p:spPr bwMode="auto">
            <a:xfrm>
              <a:off x="222" y="126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66" name="Freeform 26"/>
            <p:cNvSpPr>
              <a:spLocks/>
            </p:cNvSpPr>
            <p:nvPr/>
          </p:nvSpPr>
          <p:spPr bwMode="auto">
            <a:xfrm>
              <a:off x="222" y="1522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67" name="Freeform 27"/>
            <p:cNvSpPr>
              <a:spLocks/>
            </p:cNvSpPr>
            <p:nvPr/>
          </p:nvSpPr>
          <p:spPr bwMode="auto">
            <a:xfrm>
              <a:off x="219" y="4178"/>
              <a:ext cx="349" cy="149"/>
            </a:xfrm>
            <a:custGeom>
              <a:avLst/>
              <a:gdLst/>
              <a:ahLst/>
              <a:cxnLst>
                <a:cxn ang="0">
                  <a:pos x="345" y="52"/>
                </a:cxn>
                <a:cxn ang="0">
                  <a:pos x="348" y="144"/>
                </a:cxn>
                <a:cxn ang="0">
                  <a:pos x="0" y="148"/>
                </a:cxn>
                <a:cxn ang="0">
                  <a:pos x="299" y="143"/>
                </a:cxn>
                <a:cxn ang="0">
                  <a:pos x="315" y="111"/>
                </a:cxn>
                <a:cxn ang="0">
                  <a:pos x="328" y="84"/>
                </a:cxn>
                <a:cxn ang="0">
                  <a:pos x="338" y="39"/>
                </a:cxn>
                <a:cxn ang="0">
                  <a:pos x="345" y="0"/>
                </a:cxn>
                <a:cxn ang="0">
                  <a:pos x="345" y="117"/>
                </a:cxn>
              </a:cxnLst>
              <a:rect l="0" t="0" r="r" b="b"/>
              <a:pathLst>
                <a:path w="349" h="149">
                  <a:moveTo>
                    <a:pt x="345" y="52"/>
                  </a:moveTo>
                  <a:lnTo>
                    <a:pt x="348" y="144"/>
                  </a:lnTo>
                  <a:lnTo>
                    <a:pt x="0" y="148"/>
                  </a:lnTo>
                  <a:lnTo>
                    <a:pt x="299" y="143"/>
                  </a:lnTo>
                  <a:lnTo>
                    <a:pt x="315" y="111"/>
                  </a:lnTo>
                  <a:lnTo>
                    <a:pt x="328" y="84"/>
                  </a:lnTo>
                  <a:lnTo>
                    <a:pt x="338" y="39"/>
                  </a:lnTo>
                  <a:lnTo>
                    <a:pt x="345" y="0"/>
                  </a:lnTo>
                  <a:lnTo>
                    <a:pt x="345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68" name="Freeform 28"/>
            <p:cNvSpPr>
              <a:spLocks/>
            </p:cNvSpPr>
            <p:nvPr/>
          </p:nvSpPr>
          <p:spPr bwMode="auto">
            <a:xfrm>
              <a:off x="222" y="211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69" name="Freeform 29"/>
            <p:cNvSpPr>
              <a:spLocks/>
            </p:cNvSpPr>
            <p:nvPr/>
          </p:nvSpPr>
          <p:spPr bwMode="auto">
            <a:xfrm>
              <a:off x="222" y="-3"/>
              <a:ext cx="346" cy="574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2"/>
                </a:cxn>
                <a:cxn ang="0">
                  <a:pos x="30" y="432"/>
                </a:cxn>
                <a:cxn ang="0">
                  <a:pos x="17" y="462"/>
                </a:cxn>
                <a:cxn ang="0">
                  <a:pos x="10" y="509"/>
                </a:cxn>
                <a:cxn ang="0">
                  <a:pos x="0" y="573"/>
                </a:cxn>
                <a:cxn ang="0">
                  <a:pos x="0" y="292"/>
                </a:cxn>
                <a:cxn ang="0">
                  <a:pos x="5" y="319"/>
                </a:cxn>
                <a:cxn ang="0">
                  <a:pos x="10" y="331"/>
                </a:cxn>
                <a:cxn ang="0">
                  <a:pos x="20" y="337"/>
                </a:cxn>
                <a:cxn ang="0">
                  <a:pos x="30" y="340"/>
                </a:cxn>
                <a:cxn ang="0">
                  <a:pos x="45" y="340"/>
                </a:cxn>
                <a:cxn ang="0">
                  <a:pos x="60" y="334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4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2"/>
                  </a:lnTo>
                  <a:lnTo>
                    <a:pt x="30" y="432"/>
                  </a:lnTo>
                  <a:lnTo>
                    <a:pt x="17" y="462"/>
                  </a:lnTo>
                  <a:lnTo>
                    <a:pt x="10" y="509"/>
                  </a:lnTo>
                  <a:lnTo>
                    <a:pt x="0" y="573"/>
                  </a:lnTo>
                  <a:lnTo>
                    <a:pt x="0" y="292"/>
                  </a:lnTo>
                  <a:lnTo>
                    <a:pt x="5" y="319"/>
                  </a:lnTo>
                  <a:lnTo>
                    <a:pt x="10" y="331"/>
                  </a:lnTo>
                  <a:lnTo>
                    <a:pt x="20" y="337"/>
                  </a:lnTo>
                  <a:lnTo>
                    <a:pt x="30" y="340"/>
                  </a:lnTo>
                  <a:lnTo>
                    <a:pt x="45" y="340"/>
                  </a:lnTo>
                  <a:lnTo>
                    <a:pt x="60" y="334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70" name="Freeform 30"/>
            <p:cNvSpPr>
              <a:spLocks/>
            </p:cNvSpPr>
            <p:nvPr/>
          </p:nvSpPr>
          <p:spPr bwMode="auto">
            <a:xfrm>
              <a:off x="224" y="-6"/>
              <a:ext cx="154" cy="294"/>
            </a:xfrm>
            <a:custGeom>
              <a:avLst/>
              <a:gdLst/>
              <a:ahLst/>
              <a:cxnLst>
                <a:cxn ang="0">
                  <a:pos x="153" y="3"/>
                </a:cxn>
                <a:cxn ang="0">
                  <a:pos x="50" y="122"/>
                </a:cxn>
                <a:cxn ang="0">
                  <a:pos x="30" y="152"/>
                </a:cxn>
                <a:cxn ang="0">
                  <a:pos x="17" y="182"/>
                </a:cxn>
                <a:cxn ang="0">
                  <a:pos x="10" y="229"/>
                </a:cxn>
                <a:cxn ang="0">
                  <a:pos x="0" y="293"/>
                </a:cxn>
                <a:cxn ang="0">
                  <a:pos x="0" y="12"/>
                </a:cxn>
                <a:cxn ang="0">
                  <a:pos x="5" y="39"/>
                </a:cxn>
                <a:cxn ang="0">
                  <a:pos x="10" y="51"/>
                </a:cxn>
                <a:cxn ang="0">
                  <a:pos x="20" y="57"/>
                </a:cxn>
                <a:cxn ang="0">
                  <a:pos x="30" y="60"/>
                </a:cxn>
                <a:cxn ang="0">
                  <a:pos x="45" y="60"/>
                </a:cxn>
                <a:cxn ang="0">
                  <a:pos x="60" y="54"/>
                </a:cxn>
                <a:cxn ang="0">
                  <a:pos x="110" y="0"/>
                </a:cxn>
              </a:cxnLst>
              <a:rect l="0" t="0" r="r" b="b"/>
              <a:pathLst>
                <a:path w="154" h="294">
                  <a:moveTo>
                    <a:pt x="153" y="3"/>
                  </a:moveTo>
                  <a:lnTo>
                    <a:pt x="50" y="122"/>
                  </a:lnTo>
                  <a:lnTo>
                    <a:pt x="30" y="152"/>
                  </a:lnTo>
                  <a:lnTo>
                    <a:pt x="17" y="182"/>
                  </a:lnTo>
                  <a:lnTo>
                    <a:pt x="10" y="229"/>
                  </a:lnTo>
                  <a:lnTo>
                    <a:pt x="0" y="293"/>
                  </a:lnTo>
                  <a:lnTo>
                    <a:pt x="0" y="12"/>
                  </a:lnTo>
                  <a:lnTo>
                    <a:pt x="5" y="39"/>
                  </a:lnTo>
                  <a:lnTo>
                    <a:pt x="10" y="51"/>
                  </a:lnTo>
                  <a:lnTo>
                    <a:pt x="20" y="57"/>
                  </a:lnTo>
                  <a:lnTo>
                    <a:pt x="30" y="60"/>
                  </a:lnTo>
                  <a:lnTo>
                    <a:pt x="45" y="60"/>
                  </a:lnTo>
                  <a:lnTo>
                    <a:pt x="60" y="54"/>
                  </a:lnTo>
                  <a:lnTo>
                    <a:pt x="110" y="0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71" name="Freeform 31"/>
            <p:cNvSpPr>
              <a:spLocks/>
            </p:cNvSpPr>
            <p:nvPr/>
          </p:nvSpPr>
          <p:spPr bwMode="auto">
            <a:xfrm>
              <a:off x="222" y="179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72" name="Rectangle 32"/>
            <p:cNvSpPr>
              <a:spLocks noChangeArrowheads="1"/>
            </p:cNvSpPr>
            <p:nvPr/>
          </p:nvSpPr>
          <p:spPr bwMode="auto">
            <a:xfrm>
              <a:off x="771" y="0"/>
              <a:ext cx="210" cy="4319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73" name="Line 33"/>
            <p:cNvSpPr>
              <a:spLocks noChangeShapeType="1"/>
            </p:cNvSpPr>
            <p:nvPr/>
          </p:nvSpPr>
          <p:spPr bwMode="auto">
            <a:xfrm>
              <a:off x="13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274" name="Line 34"/>
            <p:cNvSpPr>
              <a:spLocks noChangeShapeType="1"/>
            </p:cNvSpPr>
            <p:nvPr/>
          </p:nvSpPr>
          <p:spPr bwMode="auto">
            <a:xfrm>
              <a:off x="64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</p:grpSp>
      <p:grpSp>
        <p:nvGrpSpPr>
          <p:cNvPr id="10275" name="Group 35"/>
          <p:cNvGrpSpPr>
            <a:grpSpLocks/>
          </p:cNvGrpSpPr>
          <p:nvPr/>
        </p:nvGrpSpPr>
        <p:grpSpPr bwMode="auto">
          <a:xfrm>
            <a:off x="523875" y="1428750"/>
            <a:ext cx="2095500" cy="2095500"/>
            <a:chOff x="330" y="900"/>
            <a:chExt cx="1320" cy="1320"/>
          </a:xfrm>
        </p:grpSpPr>
        <p:sp>
          <p:nvSpPr>
            <p:cNvPr id="10276" name="Rectangle 36"/>
            <p:cNvSpPr>
              <a:spLocks noChangeArrowheads="1"/>
            </p:cNvSpPr>
            <p:nvPr/>
          </p:nvSpPr>
          <p:spPr bwMode="auto">
            <a:xfrm>
              <a:off x="975" y="900"/>
              <a:ext cx="675" cy="1320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grpSp>
          <p:nvGrpSpPr>
            <p:cNvPr id="10277" name="Group 37"/>
            <p:cNvGrpSpPr>
              <a:grpSpLocks/>
            </p:cNvGrpSpPr>
            <p:nvPr/>
          </p:nvGrpSpPr>
          <p:grpSpPr bwMode="auto">
            <a:xfrm>
              <a:off x="330" y="1015"/>
              <a:ext cx="1079" cy="1060"/>
              <a:chOff x="330" y="1015"/>
              <a:chExt cx="1079" cy="1060"/>
            </a:xfrm>
          </p:grpSpPr>
          <p:grpSp>
            <p:nvGrpSpPr>
              <p:cNvPr id="10278" name="Group 38"/>
              <p:cNvGrpSpPr>
                <a:grpSpLocks/>
              </p:cNvGrpSpPr>
              <p:nvPr/>
            </p:nvGrpSpPr>
            <p:grpSpPr bwMode="auto">
              <a:xfrm>
                <a:off x="330" y="1015"/>
                <a:ext cx="1079" cy="1060"/>
                <a:chOff x="330" y="1015"/>
                <a:chExt cx="1079" cy="1060"/>
              </a:xfrm>
            </p:grpSpPr>
            <p:grpSp>
              <p:nvGrpSpPr>
                <p:cNvPr id="10279" name="Group 39"/>
                <p:cNvGrpSpPr>
                  <a:grpSpLocks/>
                </p:cNvGrpSpPr>
                <p:nvPr/>
              </p:nvGrpSpPr>
              <p:grpSpPr bwMode="auto">
                <a:xfrm>
                  <a:off x="330" y="1015"/>
                  <a:ext cx="1079" cy="1060"/>
                  <a:chOff x="330" y="1015"/>
                  <a:chExt cx="1079" cy="1060"/>
                </a:xfrm>
              </p:grpSpPr>
              <p:sp>
                <p:nvSpPr>
                  <p:cNvPr id="10280" name="Rectangle 40"/>
                  <p:cNvSpPr>
                    <a:spLocks noChangeArrowheads="1"/>
                  </p:cNvSpPr>
                  <p:nvPr/>
                </p:nvSpPr>
                <p:spPr bwMode="auto">
                  <a:xfrm>
                    <a:off x="333" y="1910"/>
                    <a:ext cx="1074" cy="165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46275"/>
                          <a:invGamma/>
                        </a:schemeClr>
                      </a:gs>
                    </a:gsLst>
                    <a:lin ang="540000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fa-IR"/>
                  </a:p>
                </p:txBody>
              </p:sp>
              <p:sp>
                <p:nvSpPr>
                  <p:cNvPr id="10281" name="Rectangle 41"/>
                  <p:cNvSpPr>
                    <a:spLocks noChangeArrowheads="1"/>
                  </p:cNvSpPr>
                  <p:nvPr/>
                </p:nvSpPr>
                <p:spPr bwMode="auto">
                  <a:xfrm>
                    <a:off x="333" y="1015"/>
                    <a:ext cx="1074" cy="165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fa-IR"/>
                  </a:p>
                </p:txBody>
              </p:sp>
              <p:sp>
                <p:nvSpPr>
                  <p:cNvPr id="10282" name="AutoShape 42"/>
                  <p:cNvSpPr>
                    <a:spLocks noChangeArrowheads="1"/>
                  </p:cNvSpPr>
                  <p:nvPr/>
                </p:nvSpPr>
                <p:spPr bwMode="auto">
                  <a:xfrm rot="5400000" flipV="1">
                    <a:off x="-91" y="1446"/>
                    <a:ext cx="1028" cy="186"/>
                  </a:xfrm>
                  <a:custGeom>
                    <a:avLst/>
                    <a:gdLst>
                      <a:gd name="G0" fmla="+- 2645 0 0"/>
                      <a:gd name="G1" fmla="+- 21600 0 2645"/>
                      <a:gd name="G2" fmla="*/ 2645 1 2"/>
                      <a:gd name="G3" fmla="+- 21600 0 G2"/>
                      <a:gd name="G4" fmla="+/ 2645 21600 2"/>
                      <a:gd name="G5" fmla="+/ G1 0 2"/>
                      <a:gd name="G6" fmla="*/ 21600 21600 2645"/>
                      <a:gd name="G7" fmla="*/ G6 1 2"/>
                      <a:gd name="G8" fmla="+- 21600 0 G7"/>
                      <a:gd name="G9" fmla="*/ 21600 1 2"/>
                      <a:gd name="G10" fmla="+- 2645 0 G9"/>
                      <a:gd name="G11" fmla="?: G10 G8 0"/>
                      <a:gd name="G12" fmla="?: G10 G7 21600"/>
                      <a:gd name="T0" fmla="*/ 20277 w 21600"/>
                      <a:gd name="T1" fmla="*/ 10800 h 21600"/>
                      <a:gd name="T2" fmla="*/ 10800 w 21600"/>
                      <a:gd name="T3" fmla="*/ 21600 h 21600"/>
                      <a:gd name="T4" fmla="*/ 1323 w 21600"/>
                      <a:gd name="T5" fmla="*/ 10800 h 21600"/>
                      <a:gd name="T6" fmla="*/ 10800 w 21600"/>
                      <a:gd name="T7" fmla="*/ 0 h 21600"/>
                      <a:gd name="T8" fmla="*/ 3123 w 21600"/>
                      <a:gd name="T9" fmla="*/ 3123 h 21600"/>
                      <a:gd name="T10" fmla="*/ 18477 w 21600"/>
                      <a:gd name="T11" fmla="*/ 18477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2645" y="21600"/>
                        </a:lnTo>
                        <a:lnTo>
                          <a:pt x="18955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fa-IR"/>
                  </a:p>
                </p:txBody>
              </p:sp>
              <p:sp>
                <p:nvSpPr>
                  <p:cNvPr id="10283" name="AutoShape 43"/>
                  <p:cNvSpPr>
                    <a:spLocks noChangeArrowheads="1"/>
                  </p:cNvSpPr>
                  <p:nvPr/>
                </p:nvSpPr>
                <p:spPr bwMode="auto">
                  <a:xfrm rot="-5400000" flipH="1" flipV="1">
                    <a:off x="802" y="1436"/>
                    <a:ext cx="1028" cy="186"/>
                  </a:xfrm>
                  <a:custGeom>
                    <a:avLst/>
                    <a:gdLst>
                      <a:gd name="G0" fmla="+- 2645 0 0"/>
                      <a:gd name="G1" fmla="+- 21600 0 2645"/>
                      <a:gd name="G2" fmla="*/ 2645 1 2"/>
                      <a:gd name="G3" fmla="+- 21600 0 G2"/>
                      <a:gd name="G4" fmla="+/ 2645 21600 2"/>
                      <a:gd name="G5" fmla="+/ G1 0 2"/>
                      <a:gd name="G6" fmla="*/ 21600 21600 2645"/>
                      <a:gd name="G7" fmla="*/ G6 1 2"/>
                      <a:gd name="G8" fmla="+- 21600 0 G7"/>
                      <a:gd name="G9" fmla="*/ 21600 1 2"/>
                      <a:gd name="G10" fmla="+- 2645 0 G9"/>
                      <a:gd name="G11" fmla="?: G10 G8 0"/>
                      <a:gd name="G12" fmla="?: G10 G7 21600"/>
                      <a:gd name="T0" fmla="*/ 20277 w 21600"/>
                      <a:gd name="T1" fmla="*/ 10800 h 21600"/>
                      <a:gd name="T2" fmla="*/ 10800 w 21600"/>
                      <a:gd name="T3" fmla="*/ 21600 h 21600"/>
                      <a:gd name="T4" fmla="*/ 1323 w 21600"/>
                      <a:gd name="T5" fmla="*/ 10800 h 21600"/>
                      <a:gd name="T6" fmla="*/ 10800 w 21600"/>
                      <a:gd name="T7" fmla="*/ 0 h 21600"/>
                      <a:gd name="T8" fmla="*/ 3123 w 21600"/>
                      <a:gd name="T9" fmla="*/ 3123 h 21600"/>
                      <a:gd name="T10" fmla="*/ 18477 w 21600"/>
                      <a:gd name="T11" fmla="*/ 18477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2645" y="21600"/>
                        </a:lnTo>
                        <a:lnTo>
                          <a:pt x="18955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46275"/>
                          <a:invGamma/>
                        </a:schemeClr>
                      </a:gs>
                    </a:gsLst>
                    <a:lin ang="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fa-IR"/>
                  </a:p>
                </p:txBody>
              </p:sp>
            </p:grpSp>
            <p:sp>
              <p:nvSpPr>
                <p:cNvPr id="10284" name="Rectangle 44"/>
                <p:cNvSpPr>
                  <a:spLocks noChangeArrowheads="1"/>
                </p:cNvSpPr>
                <p:nvPr/>
              </p:nvSpPr>
              <p:spPr bwMode="auto">
                <a:xfrm>
                  <a:off x="433" y="1111"/>
                  <a:ext cx="874" cy="868"/>
                </a:xfrm>
                <a:prstGeom prst="rect">
                  <a:avLst/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0285" name="Oval 45"/>
                <p:cNvSpPr>
                  <a:spLocks noChangeArrowheads="1"/>
                </p:cNvSpPr>
                <p:nvPr/>
              </p:nvSpPr>
              <p:spPr bwMode="auto">
                <a:xfrm>
                  <a:off x="484" y="1170"/>
                  <a:ext cx="772" cy="750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l" rtl="0" eaLnBrk="0" hangingPunct="0">
                    <a:spcBef>
                      <a:spcPct val="50000"/>
                    </a:spcBef>
                  </a:pPr>
                  <a:endParaRPr lang="en-US"/>
                </a:p>
              </p:txBody>
            </p:sp>
            <p:sp>
              <p:nvSpPr>
                <p:cNvPr id="10286" name="Oval 46"/>
                <p:cNvSpPr>
                  <a:spLocks noChangeArrowheads="1"/>
                </p:cNvSpPr>
                <p:nvPr/>
              </p:nvSpPr>
              <p:spPr bwMode="auto">
                <a:xfrm>
                  <a:off x="559" y="1241"/>
                  <a:ext cx="622" cy="608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l" rtl="0" eaLnBrk="0" hangingPunct="0">
                    <a:spcBef>
                      <a:spcPct val="50000"/>
                    </a:spcBef>
                  </a:pPr>
                  <a:endParaRPr lang="en-US"/>
                </a:p>
              </p:txBody>
            </p:sp>
            <p:sp>
              <p:nvSpPr>
                <p:cNvPr id="10287" name="Oval 47"/>
                <p:cNvSpPr>
                  <a:spLocks noChangeArrowheads="1"/>
                </p:cNvSpPr>
                <p:nvPr/>
              </p:nvSpPr>
              <p:spPr bwMode="auto">
                <a:xfrm>
                  <a:off x="624" y="1303"/>
                  <a:ext cx="492" cy="484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l" rtl="0" eaLnBrk="0" hangingPunct="0">
                    <a:spcBef>
                      <a:spcPct val="50000"/>
                    </a:spcBef>
                  </a:pPr>
                  <a:endParaRPr lang="en-US"/>
                </a:p>
              </p:txBody>
            </p:sp>
          </p:grpSp>
          <p:grpSp>
            <p:nvGrpSpPr>
              <p:cNvPr id="10288" name="Group 48"/>
              <p:cNvGrpSpPr>
                <a:grpSpLocks/>
              </p:cNvGrpSpPr>
              <p:nvPr/>
            </p:nvGrpSpPr>
            <p:grpSpPr bwMode="auto">
              <a:xfrm>
                <a:off x="634" y="1345"/>
                <a:ext cx="447" cy="402"/>
                <a:chOff x="634" y="1345"/>
                <a:chExt cx="447" cy="402"/>
              </a:xfrm>
            </p:grpSpPr>
            <p:sp>
              <p:nvSpPr>
                <p:cNvPr id="10289" name="Arc 49"/>
                <p:cNvSpPr>
                  <a:spLocks/>
                </p:cNvSpPr>
                <p:nvPr/>
              </p:nvSpPr>
              <p:spPr bwMode="auto">
                <a:xfrm>
                  <a:off x="856" y="1409"/>
                  <a:ext cx="34" cy="288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43200"/>
                    <a:gd name="T2" fmla="*/ 0 w 21600"/>
                    <a:gd name="T3" fmla="*/ 43200 h 43200"/>
                    <a:gd name="T4" fmla="*/ 0 w 21600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32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3529"/>
                        <a:pt x="11929" y="43199"/>
                        <a:pt x="0" y="43200"/>
                      </a:cubicBezTo>
                    </a:path>
                    <a:path w="21600" h="432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3529"/>
                        <a:pt x="11929" y="43199"/>
                        <a:pt x="0" y="432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0290" name="Arc 50"/>
                <p:cNvSpPr>
                  <a:spLocks/>
                </p:cNvSpPr>
                <p:nvPr/>
              </p:nvSpPr>
              <p:spPr bwMode="auto">
                <a:xfrm>
                  <a:off x="827" y="1409"/>
                  <a:ext cx="34" cy="288"/>
                </a:xfrm>
                <a:custGeom>
                  <a:avLst/>
                  <a:gdLst>
                    <a:gd name="G0" fmla="+- 21600 0 0"/>
                    <a:gd name="G1" fmla="+- 21600 0 0"/>
                    <a:gd name="G2" fmla="+- 21600 0 0"/>
                    <a:gd name="T0" fmla="*/ 21600 w 21600"/>
                    <a:gd name="T1" fmla="*/ 43200 h 43200"/>
                    <a:gd name="T2" fmla="*/ 21600 w 21600"/>
                    <a:gd name="T3" fmla="*/ 0 h 43200"/>
                    <a:gd name="T4" fmla="*/ 21600 w 21600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3200" fill="none" extrusionOk="0">
                      <a:moveTo>
                        <a:pt x="21600" y="43200"/>
                      </a:moveTo>
                      <a:cubicBezTo>
                        <a:pt x="9670" y="43200"/>
                        <a:pt x="0" y="33529"/>
                        <a:pt x="0" y="21600"/>
                      </a:cubicBezTo>
                      <a:cubicBezTo>
                        <a:pt x="-1" y="9670"/>
                        <a:pt x="9670" y="0"/>
                        <a:pt x="21599" y="0"/>
                      </a:cubicBezTo>
                    </a:path>
                    <a:path w="21600" h="43200" stroke="0" extrusionOk="0">
                      <a:moveTo>
                        <a:pt x="21600" y="43200"/>
                      </a:moveTo>
                      <a:cubicBezTo>
                        <a:pt x="9670" y="43200"/>
                        <a:pt x="0" y="33529"/>
                        <a:pt x="0" y="21600"/>
                      </a:cubicBezTo>
                      <a:cubicBezTo>
                        <a:pt x="-1" y="9670"/>
                        <a:pt x="9670" y="0"/>
                        <a:pt x="21599" y="0"/>
                      </a:cubicBezTo>
                      <a:lnTo>
                        <a:pt x="2160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0291" name="AutoShape 51"/>
                <p:cNvSpPr>
                  <a:spLocks noChangeArrowheads="1"/>
                </p:cNvSpPr>
                <p:nvPr/>
              </p:nvSpPr>
              <p:spPr bwMode="auto">
                <a:xfrm>
                  <a:off x="798" y="1694"/>
                  <a:ext cx="122" cy="53"/>
                </a:xfrm>
                <a:prstGeom prst="roundRect">
                  <a:avLst>
                    <a:gd name="adj" fmla="val 49995"/>
                  </a:avLst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0292" name="Freeform 52"/>
                <p:cNvSpPr>
                  <a:spLocks/>
                </p:cNvSpPr>
                <p:nvPr/>
              </p:nvSpPr>
              <p:spPr bwMode="auto">
                <a:xfrm>
                  <a:off x="634" y="1467"/>
                  <a:ext cx="221" cy="230"/>
                </a:xfrm>
                <a:custGeom>
                  <a:avLst/>
                  <a:gdLst/>
                  <a:ahLst/>
                  <a:cxnLst>
                    <a:cxn ang="0">
                      <a:pos x="212" y="204"/>
                    </a:cxn>
                    <a:cxn ang="0">
                      <a:pos x="194" y="158"/>
                    </a:cxn>
                    <a:cxn ang="0">
                      <a:pos x="188" y="111"/>
                    </a:cxn>
                    <a:cxn ang="0">
                      <a:pos x="183" y="72"/>
                    </a:cxn>
                    <a:cxn ang="0">
                      <a:pos x="178" y="52"/>
                    </a:cxn>
                    <a:cxn ang="0">
                      <a:pos x="169" y="37"/>
                    </a:cxn>
                    <a:cxn ang="0">
                      <a:pos x="157" y="24"/>
                    </a:cxn>
                    <a:cxn ang="0">
                      <a:pos x="143" y="13"/>
                    </a:cxn>
                    <a:cxn ang="0">
                      <a:pos x="124" y="5"/>
                    </a:cxn>
                    <a:cxn ang="0">
                      <a:pos x="100" y="0"/>
                    </a:cxn>
                    <a:cxn ang="0">
                      <a:pos x="76" y="0"/>
                    </a:cxn>
                    <a:cxn ang="0">
                      <a:pos x="54" y="7"/>
                    </a:cxn>
                    <a:cxn ang="0">
                      <a:pos x="35" y="16"/>
                    </a:cxn>
                    <a:cxn ang="0">
                      <a:pos x="18" y="31"/>
                    </a:cxn>
                    <a:cxn ang="0">
                      <a:pos x="5" y="51"/>
                    </a:cxn>
                    <a:cxn ang="0">
                      <a:pos x="0" y="73"/>
                    </a:cxn>
                    <a:cxn ang="0">
                      <a:pos x="3" y="72"/>
                    </a:cxn>
                    <a:cxn ang="0">
                      <a:pos x="15" y="64"/>
                    </a:cxn>
                    <a:cxn ang="0">
                      <a:pos x="35" y="58"/>
                    </a:cxn>
                    <a:cxn ang="0">
                      <a:pos x="56" y="57"/>
                    </a:cxn>
                    <a:cxn ang="0">
                      <a:pos x="74" y="63"/>
                    </a:cxn>
                    <a:cxn ang="0">
                      <a:pos x="87" y="73"/>
                    </a:cxn>
                    <a:cxn ang="0">
                      <a:pos x="93" y="85"/>
                    </a:cxn>
                    <a:cxn ang="0">
                      <a:pos x="96" y="102"/>
                    </a:cxn>
                    <a:cxn ang="0">
                      <a:pos x="100" y="124"/>
                    </a:cxn>
                    <a:cxn ang="0">
                      <a:pos x="106" y="147"/>
                    </a:cxn>
                    <a:cxn ang="0">
                      <a:pos x="116" y="168"/>
                    </a:cxn>
                    <a:cxn ang="0">
                      <a:pos x="131" y="190"/>
                    </a:cxn>
                    <a:cxn ang="0">
                      <a:pos x="150" y="207"/>
                    </a:cxn>
                    <a:cxn ang="0">
                      <a:pos x="172" y="219"/>
                    </a:cxn>
                    <a:cxn ang="0">
                      <a:pos x="194" y="226"/>
                    </a:cxn>
                    <a:cxn ang="0">
                      <a:pos x="220" y="229"/>
                    </a:cxn>
                  </a:cxnLst>
                  <a:rect l="0" t="0" r="r" b="b"/>
                  <a:pathLst>
                    <a:path w="221" h="230">
                      <a:moveTo>
                        <a:pt x="220" y="229"/>
                      </a:moveTo>
                      <a:lnTo>
                        <a:pt x="212" y="204"/>
                      </a:lnTo>
                      <a:lnTo>
                        <a:pt x="202" y="180"/>
                      </a:lnTo>
                      <a:lnTo>
                        <a:pt x="194" y="158"/>
                      </a:lnTo>
                      <a:lnTo>
                        <a:pt x="190" y="136"/>
                      </a:lnTo>
                      <a:lnTo>
                        <a:pt x="188" y="111"/>
                      </a:lnTo>
                      <a:lnTo>
                        <a:pt x="185" y="85"/>
                      </a:lnTo>
                      <a:lnTo>
                        <a:pt x="183" y="72"/>
                      </a:lnTo>
                      <a:lnTo>
                        <a:pt x="181" y="61"/>
                      </a:lnTo>
                      <a:lnTo>
                        <a:pt x="178" y="52"/>
                      </a:lnTo>
                      <a:lnTo>
                        <a:pt x="173" y="43"/>
                      </a:lnTo>
                      <a:lnTo>
                        <a:pt x="169" y="37"/>
                      </a:lnTo>
                      <a:lnTo>
                        <a:pt x="164" y="30"/>
                      </a:lnTo>
                      <a:lnTo>
                        <a:pt x="157" y="24"/>
                      </a:lnTo>
                      <a:lnTo>
                        <a:pt x="150" y="18"/>
                      </a:lnTo>
                      <a:lnTo>
                        <a:pt x="143" y="13"/>
                      </a:lnTo>
                      <a:lnTo>
                        <a:pt x="134" y="9"/>
                      </a:lnTo>
                      <a:lnTo>
                        <a:pt x="124" y="5"/>
                      </a:lnTo>
                      <a:lnTo>
                        <a:pt x="112" y="2"/>
                      </a:lnTo>
                      <a:lnTo>
                        <a:pt x="100" y="0"/>
                      </a:lnTo>
                      <a:lnTo>
                        <a:pt x="88" y="0"/>
                      </a:lnTo>
                      <a:lnTo>
                        <a:pt x="76" y="0"/>
                      </a:lnTo>
                      <a:lnTo>
                        <a:pt x="65" y="2"/>
                      </a:lnTo>
                      <a:lnTo>
                        <a:pt x="54" y="7"/>
                      </a:lnTo>
                      <a:lnTo>
                        <a:pt x="45" y="10"/>
                      </a:lnTo>
                      <a:lnTo>
                        <a:pt x="35" y="16"/>
                      </a:lnTo>
                      <a:lnTo>
                        <a:pt x="25" y="24"/>
                      </a:lnTo>
                      <a:lnTo>
                        <a:pt x="18" y="31"/>
                      </a:lnTo>
                      <a:lnTo>
                        <a:pt x="11" y="41"/>
                      </a:lnTo>
                      <a:lnTo>
                        <a:pt x="5" y="51"/>
                      </a:lnTo>
                      <a:lnTo>
                        <a:pt x="1" y="63"/>
                      </a:lnTo>
                      <a:lnTo>
                        <a:pt x="0" y="73"/>
                      </a:lnTo>
                      <a:lnTo>
                        <a:pt x="0" y="79"/>
                      </a:lnTo>
                      <a:lnTo>
                        <a:pt x="3" y="72"/>
                      </a:lnTo>
                      <a:lnTo>
                        <a:pt x="8" y="67"/>
                      </a:lnTo>
                      <a:lnTo>
                        <a:pt x="15" y="64"/>
                      </a:lnTo>
                      <a:lnTo>
                        <a:pt x="25" y="60"/>
                      </a:lnTo>
                      <a:lnTo>
                        <a:pt x="35" y="58"/>
                      </a:lnTo>
                      <a:lnTo>
                        <a:pt x="46" y="57"/>
                      </a:lnTo>
                      <a:lnTo>
                        <a:pt x="56" y="57"/>
                      </a:lnTo>
                      <a:lnTo>
                        <a:pt x="67" y="60"/>
                      </a:lnTo>
                      <a:lnTo>
                        <a:pt x="74" y="63"/>
                      </a:lnTo>
                      <a:lnTo>
                        <a:pt x="81" y="67"/>
                      </a:lnTo>
                      <a:lnTo>
                        <a:pt x="87" y="73"/>
                      </a:lnTo>
                      <a:lnTo>
                        <a:pt x="91" y="78"/>
                      </a:lnTo>
                      <a:lnTo>
                        <a:pt x="93" y="85"/>
                      </a:lnTo>
                      <a:lnTo>
                        <a:pt x="95" y="92"/>
                      </a:lnTo>
                      <a:lnTo>
                        <a:pt x="96" y="102"/>
                      </a:lnTo>
                      <a:lnTo>
                        <a:pt x="98" y="112"/>
                      </a:lnTo>
                      <a:lnTo>
                        <a:pt x="100" y="124"/>
                      </a:lnTo>
                      <a:lnTo>
                        <a:pt x="103" y="135"/>
                      </a:lnTo>
                      <a:lnTo>
                        <a:pt x="106" y="147"/>
                      </a:lnTo>
                      <a:lnTo>
                        <a:pt x="111" y="158"/>
                      </a:lnTo>
                      <a:lnTo>
                        <a:pt x="116" y="168"/>
                      </a:lnTo>
                      <a:lnTo>
                        <a:pt x="123" y="180"/>
                      </a:lnTo>
                      <a:lnTo>
                        <a:pt x="131" y="190"/>
                      </a:lnTo>
                      <a:lnTo>
                        <a:pt x="140" y="199"/>
                      </a:lnTo>
                      <a:lnTo>
                        <a:pt x="150" y="207"/>
                      </a:lnTo>
                      <a:lnTo>
                        <a:pt x="163" y="215"/>
                      </a:lnTo>
                      <a:lnTo>
                        <a:pt x="172" y="219"/>
                      </a:lnTo>
                      <a:lnTo>
                        <a:pt x="183" y="223"/>
                      </a:lnTo>
                      <a:lnTo>
                        <a:pt x="194" y="226"/>
                      </a:lnTo>
                      <a:lnTo>
                        <a:pt x="207" y="228"/>
                      </a:lnTo>
                      <a:lnTo>
                        <a:pt x="220" y="229"/>
                      </a:lnTo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0293" name="Freeform 53"/>
                <p:cNvSpPr>
                  <a:spLocks/>
                </p:cNvSpPr>
                <p:nvPr/>
              </p:nvSpPr>
              <p:spPr bwMode="auto">
                <a:xfrm>
                  <a:off x="859" y="1467"/>
                  <a:ext cx="222" cy="230"/>
                </a:xfrm>
                <a:custGeom>
                  <a:avLst/>
                  <a:gdLst/>
                  <a:ahLst/>
                  <a:cxnLst>
                    <a:cxn ang="0">
                      <a:pos x="7" y="204"/>
                    </a:cxn>
                    <a:cxn ang="0">
                      <a:pos x="25" y="158"/>
                    </a:cxn>
                    <a:cxn ang="0">
                      <a:pos x="31" y="111"/>
                    </a:cxn>
                    <a:cxn ang="0">
                      <a:pos x="36" y="72"/>
                    </a:cxn>
                    <a:cxn ang="0">
                      <a:pos x="41" y="52"/>
                    </a:cxn>
                    <a:cxn ang="0">
                      <a:pos x="50" y="37"/>
                    </a:cxn>
                    <a:cxn ang="0">
                      <a:pos x="62" y="24"/>
                    </a:cxn>
                    <a:cxn ang="0">
                      <a:pos x="77" y="13"/>
                    </a:cxn>
                    <a:cxn ang="0">
                      <a:pos x="96" y="5"/>
                    </a:cxn>
                    <a:cxn ang="0">
                      <a:pos x="120" y="0"/>
                    </a:cxn>
                    <a:cxn ang="0">
                      <a:pos x="143" y="0"/>
                    </a:cxn>
                    <a:cxn ang="0">
                      <a:pos x="165" y="7"/>
                    </a:cxn>
                    <a:cxn ang="0">
                      <a:pos x="184" y="16"/>
                    </a:cxn>
                    <a:cxn ang="0">
                      <a:pos x="201" y="31"/>
                    </a:cxn>
                    <a:cxn ang="0">
                      <a:pos x="215" y="51"/>
                    </a:cxn>
                    <a:cxn ang="0">
                      <a:pos x="221" y="73"/>
                    </a:cxn>
                    <a:cxn ang="0">
                      <a:pos x="217" y="72"/>
                    </a:cxn>
                    <a:cxn ang="0">
                      <a:pos x="205" y="64"/>
                    </a:cxn>
                    <a:cxn ang="0">
                      <a:pos x="184" y="58"/>
                    </a:cxn>
                    <a:cxn ang="0">
                      <a:pos x="164" y="57"/>
                    </a:cxn>
                    <a:cxn ang="0">
                      <a:pos x="145" y="63"/>
                    </a:cxn>
                    <a:cxn ang="0">
                      <a:pos x="132" y="73"/>
                    </a:cxn>
                    <a:cxn ang="0">
                      <a:pos x="127" y="85"/>
                    </a:cxn>
                    <a:cxn ang="0">
                      <a:pos x="123" y="102"/>
                    </a:cxn>
                    <a:cxn ang="0">
                      <a:pos x="120" y="124"/>
                    </a:cxn>
                    <a:cxn ang="0">
                      <a:pos x="113" y="147"/>
                    </a:cxn>
                    <a:cxn ang="0">
                      <a:pos x="104" y="168"/>
                    </a:cxn>
                    <a:cxn ang="0">
                      <a:pos x="89" y="190"/>
                    </a:cxn>
                    <a:cxn ang="0">
                      <a:pos x="69" y="207"/>
                    </a:cxn>
                    <a:cxn ang="0">
                      <a:pos x="47" y="219"/>
                    </a:cxn>
                    <a:cxn ang="0">
                      <a:pos x="25" y="226"/>
                    </a:cxn>
                    <a:cxn ang="0">
                      <a:pos x="0" y="229"/>
                    </a:cxn>
                  </a:cxnLst>
                  <a:rect l="0" t="0" r="r" b="b"/>
                  <a:pathLst>
                    <a:path w="222" h="230">
                      <a:moveTo>
                        <a:pt x="0" y="229"/>
                      </a:moveTo>
                      <a:lnTo>
                        <a:pt x="7" y="204"/>
                      </a:lnTo>
                      <a:lnTo>
                        <a:pt x="17" y="180"/>
                      </a:lnTo>
                      <a:lnTo>
                        <a:pt x="25" y="158"/>
                      </a:lnTo>
                      <a:lnTo>
                        <a:pt x="29" y="136"/>
                      </a:lnTo>
                      <a:lnTo>
                        <a:pt x="31" y="111"/>
                      </a:lnTo>
                      <a:lnTo>
                        <a:pt x="34" y="85"/>
                      </a:lnTo>
                      <a:lnTo>
                        <a:pt x="36" y="72"/>
                      </a:lnTo>
                      <a:lnTo>
                        <a:pt x="38" y="61"/>
                      </a:lnTo>
                      <a:lnTo>
                        <a:pt x="41" y="52"/>
                      </a:lnTo>
                      <a:lnTo>
                        <a:pt x="46" y="43"/>
                      </a:lnTo>
                      <a:lnTo>
                        <a:pt x="50" y="37"/>
                      </a:lnTo>
                      <a:lnTo>
                        <a:pt x="56" y="30"/>
                      </a:lnTo>
                      <a:lnTo>
                        <a:pt x="62" y="24"/>
                      </a:lnTo>
                      <a:lnTo>
                        <a:pt x="69" y="18"/>
                      </a:lnTo>
                      <a:lnTo>
                        <a:pt x="77" y="13"/>
                      </a:lnTo>
                      <a:lnTo>
                        <a:pt x="86" y="9"/>
                      </a:lnTo>
                      <a:lnTo>
                        <a:pt x="96" y="5"/>
                      </a:lnTo>
                      <a:lnTo>
                        <a:pt x="108" y="2"/>
                      </a:lnTo>
                      <a:lnTo>
                        <a:pt x="120" y="0"/>
                      </a:lnTo>
                      <a:lnTo>
                        <a:pt x="132" y="0"/>
                      </a:lnTo>
                      <a:lnTo>
                        <a:pt x="143" y="0"/>
                      </a:lnTo>
                      <a:lnTo>
                        <a:pt x="155" y="2"/>
                      </a:lnTo>
                      <a:lnTo>
                        <a:pt x="165" y="7"/>
                      </a:lnTo>
                      <a:lnTo>
                        <a:pt x="175" y="10"/>
                      </a:lnTo>
                      <a:lnTo>
                        <a:pt x="184" y="16"/>
                      </a:lnTo>
                      <a:lnTo>
                        <a:pt x="195" y="24"/>
                      </a:lnTo>
                      <a:lnTo>
                        <a:pt x="201" y="31"/>
                      </a:lnTo>
                      <a:lnTo>
                        <a:pt x="209" y="41"/>
                      </a:lnTo>
                      <a:lnTo>
                        <a:pt x="215" y="51"/>
                      </a:lnTo>
                      <a:lnTo>
                        <a:pt x="219" y="63"/>
                      </a:lnTo>
                      <a:lnTo>
                        <a:pt x="221" y="73"/>
                      </a:lnTo>
                      <a:lnTo>
                        <a:pt x="220" y="79"/>
                      </a:lnTo>
                      <a:lnTo>
                        <a:pt x="217" y="72"/>
                      </a:lnTo>
                      <a:lnTo>
                        <a:pt x="212" y="67"/>
                      </a:lnTo>
                      <a:lnTo>
                        <a:pt x="205" y="64"/>
                      </a:lnTo>
                      <a:lnTo>
                        <a:pt x="195" y="60"/>
                      </a:lnTo>
                      <a:lnTo>
                        <a:pt x="184" y="58"/>
                      </a:lnTo>
                      <a:lnTo>
                        <a:pt x="174" y="57"/>
                      </a:lnTo>
                      <a:lnTo>
                        <a:pt x="164" y="57"/>
                      </a:lnTo>
                      <a:lnTo>
                        <a:pt x="153" y="60"/>
                      </a:lnTo>
                      <a:lnTo>
                        <a:pt x="145" y="63"/>
                      </a:lnTo>
                      <a:lnTo>
                        <a:pt x="139" y="67"/>
                      </a:lnTo>
                      <a:lnTo>
                        <a:pt x="132" y="73"/>
                      </a:lnTo>
                      <a:lnTo>
                        <a:pt x="129" y="78"/>
                      </a:lnTo>
                      <a:lnTo>
                        <a:pt x="127" y="85"/>
                      </a:lnTo>
                      <a:lnTo>
                        <a:pt x="125" y="92"/>
                      </a:lnTo>
                      <a:lnTo>
                        <a:pt x="123" y="102"/>
                      </a:lnTo>
                      <a:lnTo>
                        <a:pt x="122" y="112"/>
                      </a:lnTo>
                      <a:lnTo>
                        <a:pt x="120" y="124"/>
                      </a:lnTo>
                      <a:lnTo>
                        <a:pt x="117" y="135"/>
                      </a:lnTo>
                      <a:lnTo>
                        <a:pt x="113" y="147"/>
                      </a:lnTo>
                      <a:lnTo>
                        <a:pt x="109" y="158"/>
                      </a:lnTo>
                      <a:lnTo>
                        <a:pt x="104" y="168"/>
                      </a:lnTo>
                      <a:lnTo>
                        <a:pt x="97" y="180"/>
                      </a:lnTo>
                      <a:lnTo>
                        <a:pt x="89" y="190"/>
                      </a:lnTo>
                      <a:lnTo>
                        <a:pt x="79" y="199"/>
                      </a:lnTo>
                      <a:lnTo>
                        <a:pt x="69" y="207"/>
                      </a:lnTo>
                      <a:lnTo>
                        <a:pt x="57" y="215"/>
                      </a:lnTo>
                      <a:lnTo>
                        <a:pt x="47" y="219"/>
                      </a:lnTo>
                      <a:lnTo>
                        <a:pt x="37" y="223"/>
                      </a:lnTo>
                      <a:lnTo>
                        <a:pt x="25" y="226"/>
                      </a:lnTo>
                      <a:lnTo>
                        <a:pt x="12" y="228"/>
                      </a:lnTo>
                      <a:lnTo>
                        <a:pt x="0" y="229"/>
                      </a:lnTo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0294" name="Oval 54"/>
                <p:cNvSpPr>
                  <a:spLocks noChangeArrowheads="1"/>
                </p:cNvSpPr>
                <p:nvPr/>
              </p:nvSpPr>
              <p:spPr bwMode="auto">
                <a:xfrm>
                  <a:off x="829" y="1345"/>
                  <a:ext cx="56" cy="5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l" rtl="0" eaLnBrk="0" hangingPunct="0">
                    <a:spcBef>
                      <a:spcPct val="50000"/>
                    </a:spcBef>
                  </a:pPr>
                  <a:endParaRPr lang="en-US"/>
                </a:p>
              </p:txBody>
            </p:sp>
          </p:grpSp>
        </p:grpSp>
      </p:grpSp>
      <p:sp>
        <p:nvSpPr>
          <p:cNvPr id="10295" name="Rectangle 5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0296" name="Rectangle 5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63ACB5B-5286-49B0-A19E-7D8BF29FFD8A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D1690B-E441-4D32-8775-11914A5C760B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8DAAFC-07F9-4EE1-9810-660DBAABBD26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0188" y="1524000"/>
            <a:ext cx="3668712" cy="4714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21300" y="1524000"/>
            <a:ext cx="3670300" cy="4714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D850B1-56E8-4A39-9AEE-08A3473D5E5D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44222E-6EE6-4A26-9097-5759FCD7C7E4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3854BE-D803-48D6-91C6-2CDBF5BAA7C9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739B3-D64E-4BBC-A44A-6DBB82297903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07295F-54F4-4312-A263-362FB7A086D3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F58B6B-2E68-4A7E-AE4D-002D60AD66DB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CCF67-2509-4885-B476-54505DACF785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19938" y="228600"/>
            <a:ext cx="1871662" cy="6010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00188" y="228600"/>
            <a:ext cx="5467350" cy="6010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0FE561-34BF-4BE8-843E-306BBEF72FB3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0" y="-9525"/>
            <a:ext cx="1557338" cy="6878638"/>
            <a:chOff x="0" y="-6"/>
            <a:chExt cx="981" cy="4333"/>
          </a:xfrm>
        </p:grpSpPr>
        <p:sp>
          <p:nvSpPr>
            <p:cNvPr id="9219" name="Rectangle 3"/>
            <p:cNvSpPr>
              <a:spLocks noChangeArrowheads="1"/>
            </p:cNvSpPr>
            <p:nvPr/>
          </p:nvSpPr>
          <p:spPr bwMode="auto">
            <a:xfrm>
              <a:off x="453" y="2151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20" name="Rectangle 4"/>
            <p:cNvSpPr>
              <a:spLocks noChangeArrowheads="1"/>
            </p:cNvSpPr>
            <p:nvPr/>
          </p:nvSpPr>
          <p:spPr bwMode="auto">
            <a:xfrm>
              <a:off x="0" y="2151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l" rtl="0" eaLnBrk="0" hangingPunct="0"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9221" name="Rectangle 5"/>
            <p:cNvSpPr>
              <a:spLocks noChangeArrowheads="1"/>
            </p:cNvSpPr>
            <p:nvPr/>
          </p:nvSpPr>
          <p:spPr bwMode="auto">
            <a:xfrm>
              <a:off x="222" y="2151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22" name="Rectangle 6"/>
            <p:cNvSpPr>
              <a:spLocks noChangeArrowheads="1"/>
            </p:cNvSpPr>
            <p:nvPr/>
          </p:nvSpPr>
          <p:spPr bwMode="auto">
            <a:xfrm>
              <a:off x="567" y="2160"/>
              <a:ext cx="204" cy="2161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l" rtl="0" eaLnBrk="0" hangingPunct="0"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9223" name="Freeform 7"/>
            <p:cNvSpPr>
              <a:spLocks/>
            </p:cNvSpPr>
            <p:nvPr/>
          </p:nvSpPr>
          <p:spPr bwMode="auto">
            <a:xfrm>
              <a:off x="222" y="2636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24" name="Freeform 8"/>
            <p:cNvSpPr>
              <a:spLocks/>
            </p:cNvSpPr>
            <p:nvPr/>
          </p:nvSpPr>
          <p:spPr bwMode="auto">
            <a:xfrm>
              <a:off x="222" y="2908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25" name="Freeform 9"/>
            <p:cNvSpPr>
              <a:spLocks/>
            </p:cNvSpPr>
            <p:nvPr/>
          </p:nvSpPr>
          <p:spPr bwMode="auto">
            <a:xfrm>
              <a:off x="222" y="3165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26" name="Freeform 10"/>
            <p:cNvSpPr>
              <a:spLocks/>
            </p:cNvSpPr>
            <p:nvPr/>
          </p:nvSpPr>
          <p:spPr bwMode="auto">
            <a:xfrm>
              <a:off x="222" y="3420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27" name="Freeform 11"/>
            <p:cNvSpPr>
              <a:spLocks/>
            </p:cNvSpPr>
            <p:nvPr/>
          </p:nvSpPr>
          <p:spPr bwMode="auto">
            <a:xfrm>
              <a:off x="222" y="367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28" name="Freeform 12"/>
            <p:cNvSpPr>
              <a:spLocks/>
            </p:cNvSpPr>
            <p:nvPr/>
          </p:nvSpPr>
          <p:spPr bwMode="auto">
            <a:xfrm>
              <a:off x="301" y="3932"/>
              <a:ext cx="265" cy="392"/>
            </a:xfrm>
            <a:custGeom>
              <a:avLst/>
              <a:gdLst/>
              <a:ahLst/>
              <a:cxnLst>
                <a:cxn ang="0">
                  <a:pos x="264" y="52"/>
                </a:cxn>
                <a:cxn ang="0">
                  <a:pos x="264" y="194"/>
                </a:cxn>
                <a:cxn ang="0">
                  <a:pos x="256" y="188"/>
                </a:cxn>
                <a:cxn ang="0">
                  <a:pos x="236" y="188"/>
                </a:cxn>
                <a:cxn ang="0">
                  <a:pos x="221" y="194"/>
                </a:cxn>
                <a:cxn ang="0">
                  <a:pos x="205" y="209"/>
                </a:cxn>
                <a:cxn ang="0">
                  <a:pos x="162" y="261"/>
                </a:cxn>
                <a:cxn ang="0">
                  <a:pos x="66" y="366"/>
                </a:cxn>
                <a:cxn ang="0">
                  <a:pos x="45" y="391"/>
                </a:cxn>
                <a:cxn ang="0">
                  <a:pos x="0" y="391"/>
                </a:cxn>
                <a:cxn ang="0">
                  <a:pos x="178" y="190"/>
                </a:cxn>
                <a:cxn ang="0">
                  <a:pos x="218" y="138"/>
                </a:cxn>
                <a:cxn ang="0">
                  <a:pos x="233" y="111"/>
                </a:cxn>
                <a:cxn ang="0">
                  <a:pos x="246" y="84"/>
                </a:cxn>
                <a:cxn ang="0">
                  <a:pos x="256" y="39"/>
                </a:cxn>
                <a:cxn ang="0">
                  <a:pos x="264" y="0"/>
                </a:cxn>
                <a:cxn ang="0">
                  <a:pos x="264" y="117"/>
                </a:cxn>
              </a:cxnLst>
              <a:rect l="0" t="0" r="r" b="b"/>
              <a:pathLst>
                <a:path w="265" h="392">
                  <a:moveTo>
                    <a:pt x="264" y="52"/>
                  </a:moveTo>
                  <a:lnTo>
                    <a:pt x="264" y="194"/>
                  </a:lnTo>
                  <a:lnTo>
                    <a:pt x="256" y="188"/>
                  </a:lnTo>
                  <a:lnTo>
                    <a:pt x="236" y="188"/>
                  </a:lnTo>
                  <a:lnTo>
                    <a:pt x="221" y="194"/>
                  </a:lnTo>
                  <a:lnTo>
                    <a:pt x="205" y="209"/>
                  </a:lnTo>
                  <a:lnTo>
                    <a:pt x="162" y="261"/>
                  </a:lnTo>
                  <a:lnTo>
                    <a:pt x="66" y="366"/>
                  </a:lnTo>
                  <a:lnTo>
                    <a:pt x="45" y="391"/>
                  </a:lnTo>
                  <a:lnTo>
                    <a:pt x="0" y="391"/>
                  </a:lnTo>
                  <a:lnTo>
                    <a:pt x="178" y="190"/>
                  </a:lnTo>
                  <a:lnTo>
                    <a:pt x="218" y="138"/>
                  </a:lnTo>
                  <a:lnTo>
                    <a:pt x="233" y="111"/>
                  </a:lnTo>
                  <a:lnTo>
                    <a:pt x="246" y="84"/>
                  </a:lnTo>
                  <a:lnTo>
                    <a:pt x="256" y="39"/>
                  </a:lnTo>
                  <a:lnTo>
                    <a:pt x="264" y="0"/>
                  </a:lnTo>
                  <a:lnTo>
                    <a:pt x="264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29" name="Freeform 13"/>
            <p:cNvSpPr>
              <a:spLocks/>
            </p:cNvSpPr>
            <p:nvPr/>
          </p:nvSpPr>
          <p:spPr bwMode="auto">
            <a:xfrm>
              <a:off x="222" y="2366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30" name="Freeform 14"/>
            <p:cNvSpPr>
              <a:spLocks/>
            </p:cNvSpPr>
            <p:nvPr/>
          </p:nvSpPr>
          <p:spPr bwMode="auto">
            <a:xfrm>
              <a:off x="222" y="2151"/>
              <a:ext cx="346" cy="575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3"/>
                </a:cxn>
                <a:cxn ang="0">
                  <a:pos x="30" y="433"/>
                </a:cxn>
                <a:cxn ang="0">
                  <a:pos x="17" y="463"/>
                </a:cxn>
                <a:cxn ang="0">
                  <a:pos x="10" y="510"/>
                </a:cxn>
                <a:cxn ang="0">
                  <a:pos x="0" y="574"/>
                </a:cxn>
                <a:cxn ang="0">
                  <a:pos x="0" y="293"/>
                </a:cxn>
                <a:cxn ang="0">
                  <a:pos x="5" y="320"/>
                </a:cxn>
                <a:cxn ang="0">
                  <a:pos x="10" y="332"/>
                </a:cxn>
                <a:cxn ang="0">
                  <a:pos x="20" y="338"/>
                </a:cxn>
                <a:cxn ang="0">
                  <a:pos x="30" y="341"/>
                </a:cxn>
                <a:cxn ang="0">
                  <a:pos x="45" y="341"/>
                </a:cxn>
                <a:cxn ang="0">
                  <a:pos x="60" y="335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5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3"/>
                  </a:lnTo>
                  <a:lnTo>
                    <a:pt x="30" y="433"/>
                  </a:lnTo>
                  <a:lnTo>
                    <a:pt x="17" y="463"/>
                  </a:lnTo>
                  <a:lnTo>
                    <a:pt x="10" y="510"/>
                  </a:lnTo>
                  <a:lnTo>
                    <a:pt x="0" y="574"/>
                  </a:lnTo>
                  <a:lnTo>
                    <a:pt x="0" y="293"/>
                  </a:lnTo>
                  <a:lnTo>
                    <a:pt x="5" y="320"/>
                  </a:lnTo>
                  <a:lnTo>
                    <a:pt x="10" y="332"/>
                  </a:lnTo>
                  <a:lnTo>
                    <a:pt x="20" y="338"/>
                  </a:lnTo>
                  <a:lnTo>
                    <a:pt x="30" y="341"/>
                  </a:lnTo>
                  <a:lnTo>
                    <a:pt x="45" y="341"/>
                  </a:lnTo>
                  <a:lnTo>
                    <a:pt x="60" y="335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31" name="Rectangle 15"/>
            <p:cNvSpPr>
              <a:spLocks noChangeArrowheads="1"/>
            </p:cNvSpPr>
            <p:nvPr/>
          </p:nvSpPr>
          <p:spPr bwMode="auto">
            <a:xfrm>
              <a:off x="453" y="-3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32" name="Rectangle 16"/>
            <p:cNvSpPr>
              <a:spLocks noChangeArrowheads="1"/>
            </p:cNvSpPr>
            <p:nvPr/>
          </p:nvSpPr>
          <p:spPr bwMode="auto">
            <a:xfrm>
              <a:off x="0" y="-3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l" rtl="0" eaLnBrk="0" hangingPunct="0"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9233" name="Rectangle 17"/>
            <p:cNvSpPr>
              <a:spLocks noChangeArrowheads="1"/>
            </p:cNvSpPr>
            <p:nvPr/>
          </p:nvSpPr>
          <p:spPr bwMode="auto">
            <a:xfrm>
              <a:off x="222" y="-3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34" name="Rectangle 18"/>
            <p:cNvSpPr>
              <a:spLocks noChangeArrowheads="1"/>
            </p:cNvSpPr>
            <p:nvPr/>
          </p:nvSpPr>
          <p:spPr bwMode="auto">
            <a:xfrm>
              <a:off x="567" y="-3"/>
              <a:ext cx="204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l" rtl="0" eaLnBrk="0" hangingPunct="0"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9235" name="Freeform 19"/>
            <p:cNvSpPr>
              <a:spLocks/>
            </p:cNvSpPr>
            <p:nvPr/>
          </p:nvSpPr>
          <p:spPr bwMode="auto">
            <a:xfrm>
              <a:off x="222" y="49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36" name="Freeform 20"/>
            <p:cNvSpPr>
              <a:spLocks/>
            </p:cNvSpPr>
            <p:nvPr/>
          </p:nvSpPr>
          <p:spPr bwMode="auto">
            <a:xfrm>
              <a:off x="222" y="754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37" name="Freeform 21"/>
            <p:cNvSpPr>
              <a:spLocks/>
            </p:cNvSpPr>
            <p:nvPr/>
          </p:nvSpPr>
          <p:spPr bwMode="auto">
            <a:xfrm>
              <a:off x="222" y="1010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38" name="Freeform 22"/>
            <p:cNvSpPr>
              <a:spLocks/>
            </p:cNvSpPr>
            <p:nvPr/>
          </p:nvSpPr>
          <p:spPr bwMode="auto">
            <a:xfrm>
              <a:off x="222" y="126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39" name="Freeform 23"/>
            <p:cNvSpPr>
              <a:spLocks/>
            </p:cNvSpPr>
            <p:nvPr/>
          </p:nvSpPr>
          <p:spPr bwMode="auto">
            <a:xfrm>
              <a:off x="222" y="1522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40" name="Freeform 24"/>
            <p:cNvSpPr>
              <a:spLocks/>
            </p:cNvSpPr>
            <p:nvPr/>
          </p:nvSpPr>
          <p:spPr bwMode="auto">
            <a:xfrm>
              <a:off x="219" y="4178"/>
              <a:ext cx="349" cy="149"/>
            </a:xfrm>
            <a:custGeom>
              <a:avLst/>
              <a:gdLst/>
              <a:ahLst/>
              <a:cxnLst>
                <a:cxn ang="0">
                  <a:pos x="345" y="52"/>
                </a:cxn>
                <a:cxn ang="0">
                  <a:pos x="348" y="144"/>
                </a:cxn>
                <a:cxn ang="0">
                  <a:pos x="0" y="148"/>
                </a:cxn>
                <a:cxn ang="0">
                  <a:pos x="299" y="143"/>
                </a:cxn>
                <a:cxn ang="0">
                  <a:pos x="315" y="111"/>
                </a:cxn>
                <a:cxn ang="0">
                  <a:pos x="328" y="84"/>
                </a:cxn>
                <a:cxn ang="0">
                  <a:pos x="338" y="39"/>
                </a:cxn>
                <a:cxn ang="0">
                  <a:pos x="345" y="0"/>
                </a:cxn>
                <a:cxn ang="0">
                  <a:pos x="345" y="117"/>
                </a:cxn>
              </a:cxnLst>
              <a:rect l="0" t="0" r="r" b="b"/>
              <a:pathLst>
                <a:path w="349" h="149">
                  <a:moveTo>
                    <a:pt x="345" y="52"/>
                  </a:moveTo>
                  <a:lnTo>
                    <a:pt x="348" y="144"/>
                  </a:lnTo>
                  <a:lnTo>
                    <a:pt x="0" y="148"/>
                  </a:lnTo>
                  <a:lnTo>
                    <a:pt x="299" y="143"/>
                  </a:lnTo>
                  <a:lnTo>
                    <a:pt x="315" y="111"/>
                  </a:lnTo>
                  <a:lnTo>
                    <a:pt x="328" y="84"/>
                  </a:lnTo>
                  <a:lnTo>
                    <a:pt x="338" y="39"/>
                  </a:lnTo>
                  <a:lnTo>
                    <a:pt x="345" y="0"/>
                  </a:lnTo>
                  <a:lnTo>
                    <a:pt x="345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41" name="Freeform 25"/>
            <p:cNvSpPr>
              <a:spLocks/>
            </p:cNvSpPr>
            <p:nvPr/>
          </p:nvSpPr>
          <p:spPr bwMode="auto">
            <a:xfrm>
              <a:off x="222" y="211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42" name="Freeform 26"/>
            <p:cNvSpPr>
              <a:spLocks/>
            </p:cNvSpPr>
            <p:nvPr/>
          </p:nvSpPr>
          <p:spPr bwMode="auto">
            <a:xfrm>
              <a:off x="222" y="-3"/>
              <a:ext cx="346" cy="574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2"/>
                </a:cxn>
                <a:cxn ang="0">
                  <a:pos x="30" y="432"/>
                </a:cxn>
                <a:cxn ang="0">
                  <a:pos x="17" y="462"/>
                </a:cxn>
                <a:cxn ang="0">
                  <a:pos x="10" y="509"/>
                </a:cxn>
                <a:cxn ang="0">
                  <a:pos x="0" y="573"/>
                </a:cxn>
                <a:cxn ang="0">
                  <a:pos x="0" y="292"/>
                </a:cxn>
                <a:cxn ang="0">
                  <a:pos x="5" y="319"/>
                </a:cxn>
                <a:cxn ang="0">
                  <a:pos x="10" y="331"/>
                </a:cxn>
                <a:cxn ang="0">
                  <a:pos x="20" y="337"/>
                </a:cxn>
                <a:cxn ang="0">
                  <a:pos x="30" y="340"/>
                </a:cxn>
                <a:cxn ang="0">
                  <a:pos x="45" y="340"/>
                </a:cxn>
                <a:cxn ang="0">
                  <a:pos x="60" y="334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4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2"/>
                  </a:lnTo>
                  <a:lnTo>
                    <a:pt x="30" y="432"/>
                  </a:lnTo>
                  <a:lnTo>
                    <a:pt x="17" y="462"/>
                  </a:lnTo>
                  <a:lnTo>
                    <a:pt x="10" y="509"/>
                  </a:lnTo>
                  <a:lnTo>
                    <a:pt x="0" y="573"/>
                  </a:lnTo>
                  <a:lnTo>
                    <a:pt x="0" y="292"/>
                  </a:lnTo>
                  <a:lnTo>
                    <a:pt x="5" y="319"/>
                  </a:lnTo>
                  <a:lnTo>
                    <a:pt x="10" y="331"/>
                  </a:lnTo>
                  <a:lnTo>
                    <a:pt x="20" y="337"/>
                  </a:lnTo>
                  <a:lnTo>
                    <a:pt x="30" y="340"/>
                  </a:lnTo>
                  <a:lnTo>
                    <a:pt x="45" y="340"/>
                  </a:lnTo>
                  <a:lnTo>
                    <a:pt x="60" y="334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43" name="Freeform 27"/>
            <p:cNvSpPr>
              <a:spLocks/>
            </p:cNvSpPr>
            <p:nvPr/>
          </p:nvSpPr>
          <p:spPr bwMode="auto">
            <a:xfrm>
              <a:off x="224" y="-6"/>
              <a:ext cx="154" cy="294"/>
            </a:xfrm>
            <a:custGeom>
              <a:avLst/>
              <a:gdLst/>
              <a:ahLst/>
              <a:cxnLst>
                <a:cxn ang="0">
                  <a:pos x="153" y="3"/>
                </a:cxn>
                <a:cxn ang="0">
                  <a:pos x="50" y="122"/>
                </a:cxn>
                <a:cxn ang="0">
                  <a:pos x="30" y="152"/>
                </a:cxn>
                <a:cxn ang="0">
                  <a:pos x="17" y="182"/>
                </a:cxn>
                <a:cxn ang="0">
                  <a:pos x="10" y="229"/>
                </a:cxn>
                <a:cxn ang="0">
                  <a:pos x="0" y="293"/>
                </a:cxn>
                <a:cxn ang="0">
                  <a:pos x="0" y="12"/>
                </a:cxn>
                <a:cxn ang="0">
                  <a:pos x="5" y="39"/>
                </a:cxn>
                <a:cxn ang="0">
                  <a:pos x="10" y="51"/>
                </a:cxn>
                <a:cxn ang="0">
                  <a:pos x="20" y="57"/>
                </a:cxn>
                <a:cxn ang="0">
                  <a:pos x="30" y="60"/>
                </a:cxn>
                <a:cxn ang="0">
                  <a:pos x="45" y="60"/>
                </a:cxn>
                <a:cxn ang="0">
                  <a:pos x="60" y="54"/>
                </a:cxn>
                <a:cxn ang="0">
                  <a:pos x="110" y="0"/>
                </a:cxn>
              </a:cxnLst>
              <a:rect l="0" t="0" r="r" b="b"/>
              <a:pathLst>
                <a:path w="154" h="294">
                  <a:moveTo>
                    <a:pt x="153" y="3"/>
                  </a:moveTo>
                  <a:lnTo>
                    <a:pt x="50" y="122"/>
                  </a:lnTo>
                  <a:lnTo>
                    <a:pt x="30" y="152"/>
                  </a:lnTo>
                  <a:lnTo>
                    <a:pt x="17" y="182"/>
                  </a:lnTo>
                  <a:lnTo>
                    <a:pt x="10" y="229"/>
                  </a:lnTo>
                  <a:lnTo>
                    <a:pt x="0" y="293"/>
                  </a:lnTo>
                  <a:lnTo>
                    <a:pt x="0" y="12"/>
                  </a:lnTo>
                  <a:lnTo>
                    <a:pt x="5" y="39"/>
                  </a:lnTo>
                  <a:lnTo>
                    <a:pt x="10" y="51"/>
                  </a:lnTo>
                  <a:lnTo>
                    <a:pt x="20" y="57"/>
                  </a:lnTo>
                  <a:lnTo>
                    <a:pt x="30" y="60"/>
                  </a:lnTo>
                  <a:lnTo>
                    <a:pt x="45" y="60"/>
                  </a:lnTo>
                  <a:lnTo>
                    <a:pt x="60" y="54"/>
                  </a:lnTo>
                  <a:lnTo>
                    <a:pt x="110" y="0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44" name="Freeform 28"/>
            <p:cNvSpPr>
              <a:spLocks/>
            </p:cNvSpPr>
            <p:nvPr/>
          </p:nvSpPr>
          <p:spPr bwMode="auto">
            <a:xfrm>
              <a:off x="222" y="179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45" name="Rectangle 29"/>
            <p:cNvSpPr>
              <a:spLocks noChangeArrowheads="1"/>
            </p:cNvSpPr>
            <p:nvPr/>
          </p:nvSpPr>
          <p:spPr bwMode="auto">
            <a:xfrm>
              <a:off x="771" y="0"/>
              <a:ext cx="210" cy="4319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46" name="Line 30"/>
            <p:cNvSpPr>
              <a:spLocks noChangeShapeType="1"/>
            </p:cNvSpPr>
            <p:nvPr/>
          </p:nvSpPr>
          <p:spPr bwMode="auto">
            <a:xfrm>
              <a:off x="13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9247" name="Line 31"/>
            <p:cNvSpPr>
              <a:spLocks noChangeShapeType="1"/>
            </p:cNvSpPr>
            <p:nvPr/>
          </p:nvSpPr>
          <p:spPr bwMode="auto">
            <a:xfrm>
              <a:off x="64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fa-IR"/>
            </a:p>
          </p:txBody>
        </p:sp>
      </p:grpSp>
      <p:sp>
        <p:nvSpPr>
          <p:cNvPr id="9248" name="Rectangle 32"/>
          <p:cNvSpPr>
            <a:spLocks noGrp="1" noChangeArrowheads="1"/>
          </p:cNvSpPr>
          <p:nvPr>
            <p:ph type="title"/>
          </p:nvPr>
        </p:nvSpPr>
        <p:spPr bwMode="auto">
          <a:xfrm>
            <a:off x="1500188" y="228600"/>
            <a:ext cx="74914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9249" name="Rectangle 3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00188" y="1524000"/>
            <a:ext cx="7491412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50" name="Rectangle 3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47800" y="6324600"/>
            <a:ext cx="140970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>
              <a:defRPr kumimoji="0" sz="1400"/>
            </a:lvl1pPr>
          </a:lstStyle>
          <a:p>
            <a:endParaRPr lang="en-US"/>
          </a:p>
        </p:txBody>
      </p:sp>
      <p:sp>
        <p:nvSpPr>
          <p:cNvPr id="9251" name="Rectangle 3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33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rtl="0">
              <a:defRPr kumimoji="0" sz="1400"/>
            </a:lvl1pPr>
          </a:lstStyle>
          <a:p>
            <a:endParaRPr lang="en-US"/>
          </a:p>
        </p:txBody>
      </p:sp>
      <p:sp>
        <p:nvSpPr>
          <p:cNvPr id="9252" name="Rectangle 3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rtl="0">
              <a:defRPr kumimoji="0" sz="1400"/>
            </a:lvl1pPr>
          </a:lstStyle>
          <a:p>
            <a:fld id="{55D17A5A-D674-48D9-8F6B-E89130273BBC}" type="slidenum">
              <a:rPr lang="fa-IR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2pPr>
      <a:lvl3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3pPr>
      <a:lvl4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4pPr>
      <a:lvl5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l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lr>
          <a:schemeClr val="hlink"/>
        </a:buClr>
        <a:buChar char="–"/>
        <a:defRPr sz="2800" b="1">
          <a:solidFill>
            <a:schemeClr val="tx1"/>
          </a:solidFill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400" b="1">
          <a:solidFill>
            <a:schemeClr val="tx1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Char char="–"/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sz="8800">
                <a:cs typeface="IranNastaliq" pitchFamily="18" charset="0"/>
              </a:rPr>
              <a:t>اخلاق پژوهش و نگارش</a:t>
            </a:r>
            <a:endParaRPr lang="en-US" sz="8800">
              <a:cs typeface="IranNastaliq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39975" y="4581525"/>
            <a:ext cx="6249988" cy="1285875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fa-IR" sz="5400" b="0">
                <a:solidFill>
                  <a:schemeClr val="tx2"/>
                </a:solidFill>
                <a:latin typeface="Times New Roman" pitchFamily="18" charset="0"/>
                <a:cs typeface="IranNastaliq" pitchFamily="18" charset="0"/>
              </a:rPr>
              <a:t>دكتر عباس حرّي</a:t>
            </a:r>
          </a:p>
          <a:p>
            <a:pPr algn="ctr">
              <a:lnSpc>
                <a:spcPct val="80000"/>
              </a:lnSpc>
            </a:pPr>
            <a:r>
              <a:rPr lang="fa-IR" sz="2800" b="0">
                <a:solidFill>
                  <a:schemeClr val="tx2"/>
                </a:solidFill>
                <a:latin typeface="Times New Roman" pitchFamily="18" charset="0"/>
                <a:cs typeface="IranNastaliq" pitchFamily="18" charset="0"/>
              </a:rPr>
              <a:t>دي  1391</a:t>
            </a:r>
            <a:endParaRPr lang="en-US" sz="2800" b="0">
              <a:solidFill>
                <a:schemeClr val="tx2"/>
              </a:solidFill>
              <a:latin typeface="Times New Roman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4000" b="1">
                <a:cs typeface="B Zar" pitchFamily="2" charset="-78"/>
              </a:rPr>
              <a:t>مقدمه</a:t>
            </a:r>
            <a:r>
              <a:rPr lang="fa-IR" sz="4000" b="1"/>
              <a:t> </a:t>
            </a:r>
            <a:r>
              <a:rPr lang="en-US" sz="4000"/>
              <a:t/>
            </a:r>
            <a:br>
              <a:rPr lang="en-US" sz="4000"/>
            </a:br>
            <a:endParaRPr lang="en-US" sz="400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4000" b="0">
                <a:solidFill>
                  <a:schemeClr val="tx2"/>
                </a:solidFill>
                <a:latin typeface="Times New Roman" pitchFamily="18" charset="0"/>
                <a:cs typeface="B Zar" pitchFamily="2" charset="-78"/>
              </a:rPr>
              <a:t>تلفیق و تفکیک پژوهش و نگارش</a:t>
            </a:r>
            <a:endParaRPr lang="en-US" sz="4000" b="0">
              <a:solidFill>
                <a:schemeClr val="tx2"/>
              </a:solidFill>
              <a:latin typeface="Times New Roman" pitchFamily="18" charset="0"/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4000" b="1">
                <a:cs typeface="B Zar" pitchFamily="2" charset="-78"/>
              </a:rPr>
              <a:t>الف. اخلاق پژوهش </a:t>
            </a:r>
            <a:br>
              <a:rPr lang="fa-IR" sz="4000" b="1">
                <a:cs typeface="B Zar" pitchFamily="2" charset="-78"/>
              </a:rPr>
            </a:br>
            <a:endParaRPr lang="en-US" sz="4000" b="1">
              <a:cs typeface="B Zar" pitchFamily="2" charset="-78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fa-IR">
                <a:cs typeface="B Zar" pitchFamily="2" charset="-78"/>
              </a:rPr>
              <a:t>تعریف پژوهش </a:t>
            </a:r>
          </a:p>
          <a:p>
            <a:pPr lvl="1">
              <a:lnSpc>
                <a:spcPct val="90000"/>
              </a:lnSpc>
            </a:pPr>
            <a:r>
              <a:rPr lang="fa-IR" sz="3200" b="0">
                <a:cs typeface="B Zar" pitchFamily="2" charset="-78"/>
              </a:rPr>
              <a:t>تبیین راهبردهای پژوهش </a:t>
            </a:r>
          </a:p>
          <a:p>
            <a:pPr lvl="1">
              <a:lnSpc>
                <a:spcPct val="90000"/>
              </a:lnSpc>
            </a:pPr>
            <a:r>
              <a:rPr lang="fa-IR" sz="3200" b="0">
                <a:cs typeface="B Zar" pitchFamily="2" charset="-78"/>
              </a:rPr>
              <a:t>کسب پاسخی خاص </a:t>
            </a:r>
          </a:p>
          <a:p>
            <a:pPr lvl="1">
              <a:lnSpc>
                <a:spcPct val="90000"/>
              </a:lnSpc>
            </a:pPr>
            <a:r>
              <a:rPr lang="fa-IR" sz="3200" b="0">
                <a:cs typeface="B Zar" pitchFamily="2" charset="-78"/>
              </a:rPr>
              <a:t>کشف راه حل </a:t>
            </a:r>
          </a:p>
          <a:p>
            <a:pPr lvl="1">
              <a:lnSpc>
                <a:spcPct val="90000"/>
              </a:lnSpc>
            </a:pPr>
            <a:r>
              <a:rPr lang="fa-IR" b="0">
                <a:cs typeface="B Zar" pitchFamily="2" charset="-78"/>
              </a:rPr>
              <a:t>ارضای کنجکاوی علمی</a:t>
            </a:r>
            <a:r>
              <a:rPr lang="fa-IR">
                <a:cs typeface="B Zar" pitchFamily="2" charset="-78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a-IR">
                <a:cs typeface="B Zar" pitchFamily="2" charset="-78"/>
              </a:rPr>
              <a:t>تعریف مسئله </a:t>
            </a:r>
          </a:p>
          <a:p>
            <a:pPr lvl="1">
              <a:lnSpc>
                <a:spcPct val="90000"/>
              </a:lnSpc>
            </a:pPr>
            <a:r>
              <a:rPr lang="fa-IR" sz="2400" b="0">
                <a:cs typeface="B Zar" pitchFamily="2" charset="-78"/>
              </a:rPr>
              <a:t>شفاف سازی مسئله </a:t>
            </a:r>
          </a:p>
          <a:p>
            <a:pPr lvl="1">
              <a:lnSpc>
                <a:spcPct val="90000"/>
              </a:lnSpc>
            </a:pPr>
            <a:r>
              <a:rPr lang="fa-IR" sz="2400" b="0">
                <a:cs typeface="B Zar" pitchFamily="2" charset="-78"/>
              </a:rPr>
              <a:t>ارزشگذاری مسئله </a:t>
            </a:r>
          </a:p>
          <a:p>
            <a:pPr lvl="1">
              <a:lnSpc>
                <a:spcPct val="90000"/>
              </a:lnSpc>
            </a:pPr>
            <a:r>
              <a:rPr lang="fa-IR" sz="2400" b="0">
                <a:cs typeface="B Zar" pitchFamily="2" charset="-78"/>
              </a:rPr>
              <a:t>تعریف اصطلاحات </a:t>
            </a:r>
          </a:p>
          <a:p>
            <a:pPr>
              <a:lnSpc>
                <a:spcPct val="90000"/>
              </a:lnSpc>
            </a:pPr>
            <a:endParaRPr lang="fa-IR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>
                <a:cs typeface="B Zar" pitchFamily="2" charset="-78"/>
              </a:rPr>
              <a:t>الف. اخلاق پژوهش (ادامه)</a:t>
            </a:r>
            <a:endParaRPr lang="en-US" b="1">
              <a:cs typeface="B Zar" pitchFamily="2" charset="-78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>
                <a:cs typeface="B Zar" pitchFamily="2" charset="-78"/>
              </a:rPr>
              <a:t>پیشینه پژوهش </a:t>
            </a:r>
          </a:p>
          <a:p>
            <a:pPr lvl="1"/>
            <a:r>
              <a:rPr lang="fa-IR" b="0">
                <a:cs typeface="B Zar" pitchFamily="2" charset="-78"/>
              </a:rPr>
              <a:t>جامعیت و مانعیت </a:t>
            </a:r>
          </a:p>
          <a:p>
            <a:pPr lvl="1"/>
            <a:r>
              <a:rPr lang="fa-IR" b="0">
                <a:cs typeface="B Zar" pitchFamily="2" charset="-78"/>
              </a:rPr>
              <a:t>جمع بندی</a:t>
            </a:r>
          </a:p>
          <a:p>
            <a:r>
              <a:rPr lang="fa-IR">
                <a:cs typeface="B Zar" pitchFamily="2" charset="-78"/>
              </a:rPr>
              <a:t>روش شناسی </a:t>
            </a:r>
          </a:p>
          <a:p>
            <a:r>
              <a:rPr lang="fa-IR">
                <a:cs typeface="B Zar" pitchFamily="2" charset="-78"/>
              </a:rPr>
              <a:t>دفاع از تناسب روش با مسئله </a:t>
            </a:r>
          </a:p>
          <a:p>
            <a:pPr lvl="1"/>
            <a:r>
              <a:rPr lang="fa-IR" sz="3200" b="0">
                <a:cs typeface="B Zar" pitchFamily="2" charset="-78"/>
              </a:rPr>
              <a:t>جامعه و نمونه </a:t>
            </a:r>
          </a:p>
          <a:p>
            <a:pPr lvl="1"/>
            <a:endParaRPr lang="en-US" b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>
                <a:cs typeface="B Zar" pitchFamily="2" charset="-78"/>
              </a:rPr>
              <a:t>الف. اخلاق پژوهش (ادامه)</a:t>
            </a:r>
            <a:endParaRPr lang="en-US" b="1">
              <a:cs typeface="B Zar" pitchFamily="2" charset="-78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2800">
                <a:cs typeface="B Zar" pitchFamily="2" charset="-78"/>
              </a:rPr>
              <a:t>داده ها/ شواهد و آسیب های آنها </a:t>
            </a:r>
          </a:p>
          <a:p>
            <a:r>
              <a:rPr lang="fa-IR" sz="2800">
                <a:cs typeface="B Zar" pitchFamily="2" charset="-78"/>
              </a:rPr>
              <a:t>جعل (نمونه ها)</a:t>
            </a:r>
          </a:p>
          <a:p>
            <a:r>
              <a:rPr lang="fa-IR" sz="2800">
                <a:cs typeface="B Zar" pitchFamily="2" charset="-78"/>
              </a:rPr>
              <a:t>تحریف (نمونه ها)</a:t>
            </a:r>
          </a:p>
          <a:p>
            <a:pPr lvl="1">
              <a:buFontTx/>
              <a:buNone/>
            </a:pPr>
            <a:r>
              <a:rPr lang="fa-IR" sz="2400">
                <a:cs typeface="B Zar" pitchFamily="2" charset="-78"/>
              </a:rPr>
              <a:t>1. </a:t>
            </a:r>
            <a:r>
              <a:rPr lang="fa-IR" sz="2400" b="0">
                <a:cs typeface="B Zar" pitchFamily="2" charset="-78"/>
              </a:rPr>
              <a:t>عدم کفایت داده ها برای تعمیم</a:t>
            </a:r>
          </a:p>
          <a:p>
            <a:pPr lvl="1">
              <a:buFontTx/>
              <a:buNone/>
            </a:pPr>
            <a:r>
              <a:rPr lang="fa-IR" sz="2400" b="0">
                <a:cs typeface="B Zar" pitchFamily="2" charset="-78"/>
              </a:rPr>
              <a:t>2. سهل گیری در برقراری روابط علّی </a:t>
            </a:r>
          </a:p>
          <a:p>
            <a:pPr lvl="1">
              <a:buFontTx/>
              <a:buNone/>
            </a:pPr>
            <a:r>
              <a:rPr lang="fa-IR" sz="2400" b="0">
                <a:cs typeface="B Zar" pitchFamily="2" charset="-78"/>
              </a:rPr>
              <a:t>3. رابطه منطقی میان جزء و کل </a:t>
            </a:r>
          </a:p>
          <a:p>
            <a:pPr lvl="1">
              <a:buFontTx/>
              <a:buNone/>
            </a:pPr>
            <a:r>
              <a:rPr lang="fa-IR" sz="2400" b="0">
                <a:cs typeface="B Zar" pitchFamily="2" charset="-78"/>
              </a:rPr>
              <a:t>4. مقایسه غیر قابل دفاع </a:t>
            </a:r>
          </a:p>
          <a:p>
            <a:pPr lvl="1">
              <a:buFontTx/>
              <a:buNone/>
            </a:pPr>
            <a:r>
              <a:rPr lang="fa-IR" sz="2400" b="0">
                <a:cs typeface="B Zar" pitchFamily="2" charset="-78"/>
              </a:rPr>
              <a:t>5. نتیجه گیری نامرتبط </a:t>
            </a:r>
          </a:p>
          <a:p>
            <a:pPr lvl="1">
              <a:buFontTx/>
              <a:buNone/>
            </a:pPr>
            <a:r>
              <a:rPr lang="fa-IR" sz="2400" b="0">
                <a:cs typeface="B Zar" pitchFamily="2" charset="-78"/>
              </a:rPr>
              <a:t>6. فروکاهی اندیشه های رقیب </a:t>
            </a:r>
          </a:p>
          <a:p>
            <a:pPr lvl="1">
              <a:buFontTx/>
              <a:buNone/>
            </a:pPr>
            <a:r>
              <a:rPr lang="fa-IR" sz="2400" b="0">
                <a:cs typeface="B Zar" pitchFamily="2" charset="-78"/>
              </a:rPr>
              <a:t>7. سوگیری به دلیل حمایت مالی</a:t>
            </a:r>
            <a:endParaRPr lang="en-US" sz="2400" b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4000" b="1">
                <a:cs typeface="B Zar" pitchFamily="2" charset="-78"/>
              </a:rPr>
              <a:t>ب. اخلاق نگارش</a:t>
            </a:r>
            <a:r>
              <a:rPr lang="fa-IR" sz="4000">
                <a:cs typeface="B Zar" pitchFamily="2" charset="-78"/>
              </a:rPr>
              <a:t> </a:t>
            </a:r>
            <a:br>
              <a:rPr lang="fa-IR" sz="4000">
                <a:cs typeface="B Zar" pitchFamily="2" charset="-78"/>
              </a:rPr>
            </a:br>
            <a:endParaRPr lang="en-US" sz="4000">
              <a:cs typeface="B Zar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>
                <a:cs typeface="B Zar" pitchFamily="2" charset="-78"/>
              </a:rPr>
              <a:t>انگیزه های نگارش </a:t>
            </a:r>
          </a:p>
          <a:p>
            <a:pPr lvl="1">
              <a:buFontTx/>
              <a:buNone/>
            </a:pPr>
            <a:r>
              <a:rPr lang="fa-IR">
                <a:cs typeface="B Zar" pitchFamily="2" charset="-78"/>
              </a:rPr>
              <a:t>1. علمی </a:t>
            </a:r>
          </a:p>
          <a:p>
            <a:pPr lvl="2"/>
            <a:r>
              <a:rPr lang="fa-IR" b="0">
                <a:cs typeface="B Zar" pitchFamily="2" charset="-78"/>
              </a:rPr>
              <a:t>طرح اندیشه ای نو </a:t>
            </a:r>
          </a:p>
          <a:p>
            <a:pPr lvl="2"/>
            <a:r>
              <a:rPr lang="fa-IR" b="0">
                <a:cs typeface="B Zar" pitchFamily="2" charset="-78"/>
              </a:rPr>
              <a:t>نگاهی نو به مسئله پیشین </a:t>
            </a:r>
          </a:p>
          <a:p>
            <a:pPr lvl="2"/>
            <a:r>
              <a:rPr lang="fa-IR" b="0">
                <a:cs typeface="B Zar" pitchFamily="2" charset="-78"/>
              </a:rPr>
              <a:t>نقد اندیشه و امثال آن</a:t>
            </a:r>
            <a:r>
              <a:rPr lang="fa-IR">
                <a:cs typeface="B Zar" pitchFamily="2" charset="-78"/>
              </a:rPr>
              <a:t> </a:t>
            </a:r>
          </a:p>
          <a:p>
            <a:pPr lvl="1">
              <a:buFontTx/>
              <a:buNone/>
            </a:pPr>
            <a:r>
              <a:rPr lang="fa-IR">
                <a:cs typeface="B Zar" pitchFamily="2" charset="-78"/>
              </a:rPr>
              <a:t>2. مصلحت گرایانه </a:t>
            </a:r>
          </a:p>
          <a:p>
            <a:r>
              <a:rPr lang="fa-IR">
                <a:cs typeface="B Zar" pitchFamily="2" charset="-78"/>
              </a:rPr>
              <a:t> کثرت گرایی (به اعتبار تعریف رشد علمی 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>
                <a:cs typeface="B Zar" pitchFamily="2" charset="-78"/>
              </a:rPr>
              <a:t>ب. اخلاق نگارش (ادامه)</a:t>
            </a:r>
            <a:endParaRPr lang="en-US" b="1">
              <a:cs typeface="B Zar" pitchFamily="2" charset="-78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>
                <a:cs typeface="B Zar" pitchFamily="2" charset="-78"/>
              </a:rPr>
              <a:t>چارچوب نوشته علمی </a:t>
            </a:r>
          </a:p>
          <a:p>
            <a:pPr lvl="1"/>
            <a:r>
              <a:rPr lang="fa-IR" b="0">
                <a:cs typeface="B Zar" pitchFamily="2" charset="-78"/>
              </a:rPr>
              <a:t>ساختار </a:t>
            </a:r>
          </a:p>
          <a:p>
            <a:pPr lvl="1"/>
            <a:r>
              <a:rPr lang="fa-IR" b="0">
                <a:cs typeface="B Zar" pitchFamily="2" charset="-78"/>
              </a:rPr>
              <a:t>زبان </a:t>
            </a:r>
          </a:p>
          <a:p>
            <a:pPr lvl="1"/>
            <a:r>
              <a:rPr lang="fa-IR" b="0">
                <a:cs typeface="B Zar" pitchFamily="2" charset="-78"/>
              </a:rPr>
              <a:t>لحن </a:t>
            </a:r>
          </a:p>
          <a:p>
            <a:pPr lvl="1"/>
            <a:r>
              <a:rPr lang="fa-IR" b="0">
                <a:cs typeface="B Zar" pitchFamily="2" charset="-78"/>
              </a:rPr>
              <a:t>انواع نوشته علمی </a:t>
            </a:r>
          </a:p>
          <a:p>
            <a:pPr lvl="1"/>
            <a:r>
              <a:rPr lang="fa-IR" b="0">
                <a:cs typeface="B Zar" pitchFamily="2" charset="-78"/>
              </a:rPr>
              <a:t>مقاله مجله علمی (علمی پژوهشی ، علمی ترویجی، علمی مروری، دایره المعارفی، همایش)</a:t>
            </a:r>
          </a:p>
          <a:p>
            <a:endParaRPr lang="en-US" b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>
                <a:cs typeface="B Zar" pitchFamily="2" charset="-78"/>
              </a:rPr>
              <a:t>ب. اخلاق نگارش (ادامه)</a:t>
            </a:r>
            <a:endParaRPr lang="en-US" b="1">
              <a:cs typeface="B Zar" pitchFamily="2" charset="-78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>
              <a:cs typeface="B Zar" pitchFamily="2" charset="-78"/>
            </a:endParaRPr>
          </a:p>
          <a:p>
            <a:r>
              <a:rPr lang="fa-IR" b="0">
                <a:cs typeface="B Zar" pitchFamily="2" charset="-78"/>
              </a:rPr>
              <a:t>هم تألیفی </a:t>
            </a:r>
          </a:p>
          <a:p>
            <a:r>
              <a:rPr lang="fa-IR" b="0">
                <a:cs typeface="B Zar" pitchFamily="2" charset="-78"/>
              </a:rPr>
              <a:t>استناد </a:t>
            </a:r>
          </a:p>
          <a:p>
            <a:r>
              <a:rPr lang="fa-IR" b="0">
                <a:cs typeface="B Zar" pitchFamily="2" charset="-78"/>
              </a:rPr>
              <a:t>سرقت ادبی </a:t>
            </a:r>
          </a:p>
          <a:p>
            <a:r>
              <a:rPr lang="fa-IR" b="0">
                <a:cs typeface="B Zar" pitchFamily="2" charset="-78"/>
              </a:rPr>
              <a:t>بلع یک اثر یا بخش هایی از آن </a:t>
            </a:r>
          </a:p>
          <a:p>
            <a:r>
              <a:rPr lang="fa-IR" b="0">
                <a:cs typeface="B Zar" pitchFamily="2" charset="-78"/>
              </a:rPr>
              <a:t>نشر مکرّر</a:t>
            </a:r>
            <a:endParaRPr lang="en-US" b="0">
              <a:cs typeface="B Zar" pitchFamily="2" charset="-78"/>
            </a:endParaRPr>
          </a:p>
          <a:p>
            <a:endParaRPr lang="en-US" b="0">
              <a:cs typeface="B Zar" pitchFamily="2" charset="-7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588" y="549275"/>
            <a:ext cx="7491412" cy="1143000"/>
          </a:xfrm>
        </p:spPr>
        <p:txBody>
          <a:bodyPr/>
          <a:lstStyle/>
          <a:p>
            <a:pPr algn="r"/>
            <a:r>
              <a:rPr lang="fa-IR" b="1">
                <a:cs typeface="B Zar" pitchFamily="2" charset="-78"/>
              </a:rPr>
              <a:t>ج. چه باید کرد؟</a:t>
            </a:r>
            <a:endParaRPr lang="en-US" b="1">
              <a:cs typeface="B Zar" pitchFamily="2" charset="-78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52588" y="2143125"/>
            <a:ext cx="7491412" cy="4714875"/>
          </a:xfrm>
        </p:spPr>
        <p:txBody>
          <a:bodyPr/>
          <a:lstStyle/>
          <a:p>
            <a:r>
              <a:rPr lang="fa-IR" b="0">
                <a:cs typeface="B Zar" pitchFamily="2" charset="-78"/>
              </a:rPr>
              <a:t>آنچه را تبدیل به ارزش کرده ایم از حالت تک ارزشی خارج کنیم .</a:t>
            </a:r>
          </a:p>
          <a:p>
            <a:r>
              <a:rPr lang="fa-IR" b="0">
                <a:cs typeface="B Zar" pitchFamily="2" charset="-78"/>
              </a:rPr>
              <a:t> مثلاً تنها کثرت آثار نباشد </a:t>
            </a:r>
          </a:p>
          <a:p>
            <a:r>
              <a:rPr lang="fa-IR" b="0">
                <a:cs typeface="B Zar" pitchFamily="2" charset="-78"/>
              </a:rPr>
              <a:t> مثلاً تنها، استناد به آثار نباشد</a:t>
            </a:r>
          </a:p>
          <a:p>
            <a:r>
              <a:rPr lang="fa-IR" b="0"/>
              <a:t> </a:t>
            </a:r>
            <a:r>
              <a:rPr lang="fa-IR" b="0">
                <a:cs typeface="B Zar" pitchFamily="2" charset="-78"/>
              </a:rPr>
              <a:t>مثلاً ارزشگذاری های محتوایی بسیار مورد اهمیت قرار گیرد.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4000" b="1">
                <a:cs typeface="B Zar" pitchFamily="2" charset="-78"/>
              </a:rPr>
              <a:t>ج. چه باید کرد .... (ادامه)</a:t>
            </a:r>
            <a:r>
              <a:rPr lang="fa-IR" sz="4000">
                <a:cs typeface="B Zar" pitchFamily="2" charset="-78"/>
              </a:rPr>
              <a:t/>
            </a:r>
            <a:br>
              <a:rPr lang="fa-IR" sz="4000">
                <a:cs typeface="B Zar" pitchFamily="2" charset="-78"/>
              </a:rPr>
            </a:br>
            <a:endParaRPr lang="en-US" sz="4000">
              <a:cs typeface="B Zar" pitchFamily="2" charset="-78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b="0">
                <a:cs typeface="B Zar" pitchFamily="2" charset="-78"/>
              </a:rPr>
              <a:t>_ بخشی از محتوای برنامه های دانشگاهی، مثلاً درمبانی علم، در روش شناسی، در اعتباربخشی به اخلاق علمی و رعایت آن تخصیص یابد</a:t>
            </a:r>
          </a:p>
          <a:p>
            <a:r>
              <a:rPr lang="fa-IR" b="0">
                <a:cs typeface="B Zar" pitchFamily="2" charset="-78"/>
              </a:rPr>
              <a:t>_ جرایم سنگینی برای استادان و دانشجویانی که مواردی از بی اخلاقی دارند در نظر بگیریم</a:t>
            </a:r>
            <a:endParaRPr lang="en-US" b="0">
              <a:cs typeface="B Zar" pitchFamily="2" charset="-78"/>
            </a:endParaRPr>
          </a:p>
          <a:p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Grp="1" noChangeArrowheads="1"/>
          </p:cNvSpPr>
          <p:nvPr>
            <p:ph type="title"/>
          </p:nvPr>
        </p:nvSpPr>
        <p:spPr>
          <a:xfrm>
            <a:off x="1187450" y="2565400"/>
            <a:ext cx="7491413" cy="1143000"/>
          </a:xfrm>
        </p:spPr>
        <p:txBody>
          <a:bodyPr/>
          <a:lstStyle/>
          <a:p>
            <a:pPr algn="ctr"/>
            <a:r>
              <a:rPr lang="fa-IR" b="1">
                <a:cs typeface="B Zar" pitchFamily="2" charset="-78"/>
              </a:rPr>
              <a:t>پرسش و پاسخ</a:t>
            </a:r>
            <a:endParaRPr lang="en-US" b="1">
              <a:cs typeface="B Zar" pitchFamily="2" charset="-7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porting Progress or Status">
  <a:themeElements>
    <a:clrScheme name="Reporting Progress or Status 1">
      <a:dk1>
        <a:srgbClr val="333300"/>
      </a:dk1>
      <a:lt1>
        <a:srgbClr val="FFFFFF"/>
      </a:lt1>
      <a:dk2>
        <a:srgbClr val="000000"/>
      </a:dk2>
      <a:lt2>
        <a:srgbClr val="969696"/>
      </a:lt2>
      <a:accent1>
        <a:srgbClr val="E5D58A"/>
      </a:accent1>
      <a:accent2>
        <a:srgbClr val="CCCC00"/>
      </a:accent2>
      <a:accent3>
        <a:srgbClr val="FFFFFF"/>
      </a:accent3>
      <a:accent4>
        <a:srgbClr val="2A2A00"/>
      </a:accent4>
      <a:accent5>
        <a:srgbClr val="F0E7C4"/>
      </a:accent5>
      <a:accent6>
        <a:srgbClr val="B9B900"/>
      </a:accent6>
      <a:hlink>
        <a:srgbClr val="999933"/>
      </a:hlink>
      <a:folHlink>
        <a:srgbClr val="666633"/>
      </a:folHlink>
    </a:clrScheme>
    <a:fontScheme name="Reporting Progress or Status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fa-I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fa-I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pitchFamily="34" charset="0"/>
          </a:defRPr>
        </a:defPPr>
      </a:lstStyle>
    </a:lnDef>
  </a:objectDefaults>
  <a:extraClrSchemeLst>
    <a:extraClrScheme>
      <a:clrScheme name="Reporting Progress or Status 1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5D58A"/>
        </a:accent1>
        <a:accent2>
          <a:srgbClr val="CCCC00"/>
        </a:accent2>
        <a:accent3>
          <a:srgbClr val="FFFFFF"/>
        </a:accent3>
        <a:accent4>
          <a:srgbClr val="2A2A00"/>
        </a:accent4>
        <a:accent5>
          <a:srgbClr val="F0E7C4"/>
        </a:accent5>
        <a:accent6>
          <a:srgbClr val="B9B900"/>
        </a:accent6>
        <a:hlink>
          <a:srgbClr val="999933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porting Progress or Status 2">
        <a:dk1>
          <a:srgbClr val="000000"/>
        </a:dk1>
        <a:lt1>
          <a:srgbClr val="8EA1C0"/>
        </a:lt1>
        <a:dk2>
          <a:srgbClr val="FFFFFF"/>
        </a:dk2>
        <a:lt2>
          <a:srgbClr val="5F5F5F"/>
        </a:lt2>
        <a:accent1>
          <a:srgbClr val="B6CDDE"/>
        </a:accent1>
        <a:accent2>
          <a:srgbClr val="8A7CA2"/>
        </a:accent2>
        <a:accent3>
          <a:srgbClr val="C6CDDC"/>
        </a:accent3>
        <a:accent4>
          <a:srgbClr val="000000"/>
        </a:accent4>
        <a:accent5>
          <a:srgbClr val="D7E3EC"/>
        </a:accent5>
        <a:accent6>
          <a:srgbClr val="7D7092"/>
        </a:accent6>
        <a:hlink>
          <a:srgbClr val="336699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porting Progress or Status 3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2A2A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Reporting Progress or Status</Template>
  <TotalTime>56</TotalTime>
  <Words>334</Words>
  <Application>Microsoft Office PowerPoint</Application>
  <PresentationFormat>On-screen Show (4:3)</PresentationFormat>
  <Paragraphs>64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Times New Roman</vt:lpstr>
      <vt:lpstr>Wingdings</vt:lpstr>
      <vt:lpstr>IranNastaliq</vt:lpstr>
      <vt:lpstr>B Zar</vt:lpstr>
      <vt:lpstr>Reporting Progress or Status</vt:lpstr>
      <vt:lpstr>اخلاق پژوهش و نگارش</vt:lpstr>
      <vt:lpstr>مقدمه  </vt:lpstr>
      <vt:lpstr>الف. اخلاق پژوهش  </vt:lpstr>
      <vt:lpstr>الف. اخلاق پژوهش (ادامه)</vt:lpstr>
      <vt:lpstr>الف. اخلاق پژوهش (ادامه)</vt:lpstr>
      <vt:lpstr>ب. اخلاق نگارش  </vt:lpstr>
      <vt:lpstr>ب. اخلاق نگارش (ادامه)</vt:lpstr>
      <vt:lpstr>ب. اخلاق نگارش (ادامه)</vt:lpstr>
      <vt:lpstr>ج. چه باید کرد؟</vt:lpstr>
      <vt:lpstr>ج. چه باید کرد .... (ادامه) </vt:lpstr>
      <vt:lpstr>پرسش و پاسخ</vt:lpstr>
    </vt:vector>
  </TitlesOfParts>
  <Company>idoc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hajiazizi</dc:creator>
  <cp:lastModifiedBy>hajiazizi</cp:lastModifiedBy>
  <cp:revision>2</cp:revision>
  <dcterms:created xsi:type="dcterms:W3CDTF">2012-12-26T07:27:01Z</dcterms:created>
  <dcterms:modified xsi:type="dcterms:W3CDTF">2012-12-26T08:24:35Z</dcterms:modified>
</cp:coreProperties>
</file>