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>
                <a:cs typeface="B Zar" pitchFamily="2" charset="-78"/>
              </a:rPr>
              <a:t>فضای مجازی دربرابر فضای فیزیکی 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fa-IR" sz="2000" b="1" dirty="0" smtClean="0">
              <a:solidFill>
                <a:schemeClr val="tx1"/>
              </a:solidFill>
              <a:cs typeface="B Zar" pitchFamily="2" charset="-78"/>
            </a:endParaRPr>
          </a:p>
          <a:p>
            <a:r>
              <a:rPr lang="fa-IR" sz="2400" b="1" dirty="0" smtClean="0">
                <a:solidFill>
                  <a:schemeClr val="tx1"/>
                </a:solidFill>
                <a:cs typeface="B Zar" pitchFamily="2" charset="-78"/>
              </a:rPr>
              <a:t>فریبرز درودی</a:t>
            </a:r>
          </a:p>
          <a:p>
            <a:r>
              <a:rPr lang="fa-IR" sz="2000" b="1" dirty="0" smtClean="0">
                <a:solidFill>
                  <a:schemeClr val="tx1"/>
                </a:solidFill>
                <a:cs typeface="B Zar" pitchFamily="2" charset="-78"/>
              </a:rPr>
              <a:t>عضو هیئت علمی پژوهشگاه علوم و فناوری اطلاعات ایران</a:t>
            </a:r>
          </a:p>
          <a:p>
            <a:r>
              <a:rPr lang="fa-IR" sz="2000" b="1" dirty="0" smtClean="0">
                <a:solidFill>
                  <a:schemeClr val="tx1"/>
                </a:solidFill>
                <a:cs typeface="B Zar" pitchFamily="2" charset="-78"/>
              </a:rPr>
              <a:t> </a:t>
            </a:r>
            <a:r>
              <a:rPr lang="fa-IR" sz="2000" b="1" dirty="0" smtClean="0">
                <a:solidFill>
                  <a:schemeClr val="tx1"/>
                </a:solidFill>
                <a:cs typeface="B Zar" pitchFamily="2" charset="-78"/>
              </a:rPr>
              <a:t>(ایران داک</a:t>
            </a:r>
            <a:r>
              <a:rPr lang="fa-IR" sz="2000" b="1" dirty="0" smtClean="0">
                <a:solidFill>
                  <a:schemeClr val="tx1"/>
                </a:solidFill>
                <a:cs typeface="B Zar" pitchFamily="2" charset="-78"/>
              </a:rPr>
              <a:t>)</a:t>
            </a:r>
            <a:endParaRPr lang="en-US" sz="2000" b="1" dirty="0" smtClean="0">
              <a:solidFill>
                <a:schemeClr val="tx1"/>
              </a:solidFill>
              <a:cs typeface="B Zar" pitchFamily="2" charset="-78"/>
            </a:endParaRPr>
          </a:p>
          <a:p>
            <a:r>
              <a:rPr lang="fa-IR" sz="2000" b="1" smtClean="0">
                <a:solidFill>
                  <a:schemeClr val="tx1"/>
                </a:solidFill>
                <a:cs typeface="B Zar" pitchFamily="2" charset="-78"/>
              </a:rPr>
              <a:t>آذر ماه 1395</a:t>
            </a:r>
            <a:endParaRPr lang="en-US" sz="2000" b="1" dirty="0" smtClean="0">
              <a:solidFill>
                <a:schemeClr val="tx1"/>
              </a:solidFill>
              <a:cs typeface="B Zar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کتابخانه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Zar" pitchFamily="2" charset="-78"/>
              </a:rPr>
              <a:t>فراهم آوری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سازماندهی 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ذخیره سازی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بازیابی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اشاعه 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پاسخگویی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آموزش و پرورش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1026" name="AutoShape 2" descr="data:image/jpeg;base64,/9j/4AAQSkZJRgABAQAAAQABAAD/2wCEAAkGBxISEhUSEhMVFhUXFRUWGBgVFhUXFhUVFRUXFxcXGBgdHSggGRolGxUVITEhJSkrLi4uFx8zODMtNygtLisBCgoKDg0OGxAQGi0mHyUtLS0tLS0tLS0tLS0tLS0vLS0tLS0vLS0tLS0tLS0tLS0tLS0tLS0tLS0tLS0tLS0tLf/AABEIAMIBAwMBEQACEQEDEQH/xAAcAAABBQEBAQAAAAAAAAAAAAAFAAECAwQGBwj/xABIEAACAAMEBQgGBggGAgMAAAABAgADEQQSITEFBkFRYRMiMnGBkaGxM0JScrLBByNigpLCFENjc6Kz0fAWNFOD0uEVJBfD8f/EABsBAQADAQEBAQAAAAAAAAAAAAABAwQCBQYH/8QAOxEAAgECAwQHBwMDBAMBAAAAAAECAxEEITESMkFRBRNhcYHB8CIzkaGx0eEUFUIGI1I0YnKCQ7LCJf/aAAwDAQACEQMRAD8AuEuMZ0WLJgC5ZEAWLJgCwSoAkJUAWLIibAmLNCwJyrGWNFUsdygsR1gZRKi2QVT7K6mjSyn7yq16hTHwiXBrUFLWAnpMepeaP+XjHJIy2IDIAb956ztgBGzRFgRNngBv0eAFyEANyMALkYAbkYAXIwAuSgBclAC5KAH5GAFyMAV302Gvu849wrCwHodiN1mgHia+ELAXIufZHe3/ABhkBxZN7MeGAHgK+MAN+gruB4nnHvNTAEZtngDHMs8QCPJwATSTEguWXAFgWAHpEgekAMk5dnO90FsesYDtibEB3R+jFelZ0peF683URUU7zFih2i50Fm0BIXMFz9s4fhFFPaIsUEiAnLlhRRQABsAoO6OgORWAME/Qsh85YHFKpjvN2le2IcUwDrRqwvqTCODgN2AilPGOHTRNwfP1fnL6ob3GHiGp4Vjl02Lg6dZSvTUr7wK16q5xw4tAj+jxFiSJs8LAoeVEWBUVgBrsAK7AFXLJsYE7l5x7hjCwFyh2Ix4mijxNfCFgK659kfib/jAC5A7WY8BQDsoKjvgBxZU2qCd7c495qYAtpACpACpACpACpAEWWIBmmy4Az3IAKBIkCagFSaDecBAEOWHqhm6hh3mgPZWFgK652hernHvNAO4wAv0ZfWq3vYjuyHYIA0IaQBqSbhHQJJPK9ElfdJXyidpkGmVpmcuUxqbmo3iRXxidtixvkayTfWVG6ry+NT5R0qgsbZesSesjA/ZKkeJHlHXWIixrlaZkN69PeDKO8injE7SBsk2hH6DK3ukHyjoEyIAxTtESG/Vge7VPhpXtiGkwB7Zo6QtaWgA7muueoBaHzjhwRNznra5XoqXG9cO8PdPdXKK2lzAOa0HaUT3r2PUCF+cc2BPkic3bqFAPAV8YgkQsybRX3qse81hcFwWAHuwA12AFSAFSAGgBQAoARgCr9JT217CCe6FgRM8bAx+6w8SAPGAKZkxj6hHvFQPAmAM5L+yv4z/wiMgFhKmesKfuyp8Wp4AR3ZEEhJUGpVq7CQXPeK0hYE7y7WA97mnuMLAsSWDlj1RFiRzKgCp1gCF6IAr0ANegCaPADi3LleBO4YnuGMSCxbXXJWPYF+Ig+ESDNa9J3WulBWgOxhQkjbSmR3xy5qJ1GDloRTWGcvRdhwvkr+GmHfEdfyOupMGktZZooWKuNz32GwbWO+EarkS6SRCXrgoweWR7p+X/AHHVznYLl1osz4X7p3MD40qBEXRGwzTJtUuZ0HVvdYHygctWGFmXYLvukr30pWFwWS5TbGr7wB8qfOJBqRG2r+Eg+dPnE2IGdkHSN33ubU7hXPshYka8uxgfd5x7hCxAupWPYR8VIiwK3DbE/EwHlWFiSkh/sjsLeNREAjybbXP3QoHiDAC5EbSx+8w8AQIAb9HT2F6yAT3wBZWAIM0QCmY0AUxAPQRY7C2CzVHVOqf4iY1bMTkkNX5ZxSax67jDwAh1aFys6uPsmr+AjxvGI6sm5lm6tzCa0lN1k18U+cR1bFzNM0FOGUpvuzAB3Xx5RGwwCLehlmjM6nK7QMfhJjlxaBiaZM2VPWl3zYeUcklNrtU1ELFUrUAc5jmdvNFI5k0lcmMdp2Atq0pPP6wL7iKPFr0UOvyRoVBcWAdJ6QnqysruxNahqzB1hTUDsG2O6UpTuvoROEIkrJrvaFoDybgbxTuC0AizM42EFrPr8vrySOKtXwp84XI6vtLX00loYzJd4AKqm8KGoLHfxEU1Xmi2lGyK3tRinaLrA/SVpwHX81jZgHevH1wZRiF7DBU2aLoph1Yeqd0e9OhTks0jApyWjM8/rrjShpGergadnsZPvLI15cSplYUwPVX5VpujI+j6uuRd+ogbrJpy0p0Zr0+1zgNmAxA7oreFrLh5/knbps6HROucwMOVVZgwwBuE9oEV5x3l9UNiL0Z22i9crAfSWeYn3zNXtvEeUdqceRy4M6nRusOjW9FMkoeKiX4kAR2pxOdlhN9H2eaLwRDX1kNCfvKQTHTSZyYp+rinoTGXgwDAeR8Y5cELg216AnjohXH2Wo3c1AO+OHTZNzlNYZs6z3RyZUtXpq1MKYAggE47CYpqtwV7FlOO07Ag6WnU9TsU/Noo658i7qEZZmmZ3tDsUfOI66RPURMT60TpTG8BMXM4AEZbRgBjmQYthJyWhxKkloFLFrTImYElDubLvGziQI6uit02gos4MKqQQdoNQe2JOBiYgCuwAQNoANOVNd3MJ7gKx2QR5VjiFB4mVQ/xOIm4K5emgCV5eSp+zMIIO4gMPOJ2u0nZfI3yNKTDitpc+7MqPEsfGJ22RYDae0zOvlDMalAecSxqfeJA7BFFWtJZF1KmpK7OP01MLqBU1vqAakkVrlFUJNyzNGwtED1nWmWaJaHoFvUqQO6prF4dDOx0trs1vlUE+dKmSry1ughqlWK+qNq74irG0GZqUouSsjDNapjEbC3Q3+alf366R6PRvvfDzR5/SXufHyZ0a2SW8tr6I31XrKrfq03iK8a2q7t2fRFeE90vH6s5KzaGkzJqqUoC6g3SRgRL7PWPfGedSUYtr1qaaPtTSZfN0elna5LLEMkuZziDQtUECgGHNipVHNXZscFF2RUTAgwaVagB4/NY1YSoqdVSfAqrR2o2BbTcAKHCu72SPnHtrH0mrO6MLw80O80cc65HhFqxdGWkjh0prgWS3BNajv8A7/upi+E4yzTTOGmtUQk9Hs/OYR09cwzrNRqHlAQCKWfA4j0keF047Kn/ANvoj0ej1dz8PqwtM0dKKACWoYhaXarzmWYwypXpS+6PJjXknr6y/JsdKLWhXatByiGZHcUpStGFGei7K9Eqc47jipaM4lQjqhJq9aZamZIngULZF5bc1iMKV3b420ntwUllcx1GoTcXwLbPrLpiQAQzTFp6wSbXPMir+q3dFt5o49hmuxfTDNU3Z9mRiDQ8mxllab1a9U8KiHWtao66q+jG1k11s+kVlpKSajIWZhMVQKUUYEE1xPCKcRNSgu87pQcZHPz3jGzQYyYgkv0H6eZ+5bzlx6fR28+7zIWoa0hoSzzXN6WuNzFeacS+OGeQz3R6k6NOeqO3BNnn8mfMlEGW7CtMq8c6ZjDKMtbA2SdO77MjzY1k3aYasetsxKCal4bwLp68BTspGaWGrR1idXg9GGU1ushGLEHcQKjxil5ZMbDLW0vMligKngVFP4aQucmN7e80Eu1RU80YLgxA5vZtqYz1Ju9jVSgrJnL6YUGZNO0IKdiikWU37KN+HoQqKTkvWR2lq1SsoyVxjsmPvfeT7IjfQownKzR8/XxFSEbpgy0WJZDFELEGjc41NThnu5ojHj6ahUSjy82asDVlUpuUufkgfpEmi0BJvrgBUngBtMZqWpsb0MFotdCSyOvNK85aY7s41Jp6MnrVe7Ou0xrNZbQoSVMJa8hoUcYKr1xK0274ms/7b9cTDRg1NXBUYDcDtKTHUoUdkapxUkHfsI3DujRh5OLbRHUxqvZlodZN1VtkvlOTt7ELyi0dDiqcmtKlmGIcbPVjBT6UVacVOGctnO/Pw4WM3VxhHJaAddDaQlOrCZKYgqw66YVFwf6e+NSq0qns2eeXr4lzw8qb2+WY9s/SBMK2lUV1RFFw1BUVo2ZxNTu6omdJU8l3kxq9ZmVRWdkrNZ1mT5KOKqz0IxxGG6O4u12iupoFzqrZShIVlPB2/wBBX2k+sTHXWSv65lO0yu06kyQyhZs0Xq9K4aYqNij2jEqqydpmGbqS3qzwasRQyyMpgTMMd9conrVyG2ZG1LtA6JlEVYYMwPMJB9XhviyOIa0bRHsvVATR+lZknnSnZa3a4K1bhvDA1yIiysnVsqmdtPEtgurzjkEpOtk8XSSjXSDzkI6IUCtCNijvMZnhYssVaSNkvXFqFWlqahBVXp0LuNKGtbojh4XO6Z11/BoO2bXqRybI0uaCb5qAjLzmYjG9XbujXRtCCi+BjrQc5uS4k7FrPZSoUzLpunBkcbJu2lPWXbti3aRS6cuR59pearTpzAggtMIOw1ZiIh6mqG74GvVlvrT+7b40I8CIor7p2tQ3NapjIWFcAZhpEyJjMFDVQqQSRQG6a1od0bcJV6t3scOWyw1I1vkM1XV06GwOMC9csT0hsj1I4ym9bo7VRHG8sKjHYM8Nh3xshWpytstHkShJaolNXmknh5jGLWsrnBGcMTES1B1Fvj5s1FNmbmDrb4jGWpvM20t1GrRmipE5LQ8yWGZXQAmtQLiYYHiYrnVnFxSZdTgmpNgHWdTKtby5bOqAigEx/wDSVt9cyT2x6mEblThJvN3v8WediUk6ySXs7Nuy9rjauzneWxdmY36VZixpcU0qdlSYyYiTlJN8j0J0oU5OMFZfgLWdgJ0gk0AnysTs50Z3uy7mcx3l3hzTMwGU1CD9fMyP7IxVRXteHmMW/wC34+RzOkB9bJw9af5mNi3JeBlocTRFBqBmmmpcJ3nyi+jxOoTUJXfaehzNbrC3LUnjnGcRVZi1vGTTNR7Ld0eJQwVeFWm5RyTjfTg3cyyd4vxMM7T1lJX/ANiVkmbgZB659Y749CjRqKabi9fNG2tUi4Oz4eTBusFslzbS7ypiTFuoLyMrLUA4VBpWNuJ3kYsNlFg+MxoKZtsMl5c0LeKGtMcch84spq+RxNXQQla3vdumzNjWhDNsliWc04Vjt01fUoatlc0Pr1JLITLcXa1oUOZU7x7Jh1EksyLX4l0vXGzGnpBzicVBwM5X2MdgMc9WydlmqTrXZP8AUIxmnGXM9ZmI9XcREdXIWZ5iOiBQ7dh3GNvEuurDhhQ4jP8ApAm6sKbQqduPzhxD0FTZxHmP774CyNIlii55Hadxj1qeGpSpxbjw8jz51JKTSfEdZWWJz4bq7oPA0XzXiQq80a9CrSYThjK3b2X+kebj8NGlTTTeb8macPUc5O4XMeUaxoApk+lb3PmkWLdM9fQ0TrOjVvKpxbEgVxmUziU2vXYZk7Ftj0BJmz0lm8oa/W62OCEil6ozEWUm5OzOuski21ahCg5OdnXBlpk6oMVP2q5bI2RlOO7JkbcXrEGz9T7UrEVlmhzDYHvSLv1NfmiLUuTN9vGEYSTFZjze1viMZam8bae4gZbdIzpcx0lzGVWukgHAm6MfARbCnGUU2iHOSbSYOtU95rmZMYs5zJ6gvkAIvhJwSUdFoUyipbV/5Wv220CmryAI1Pb/ACrGatqjQpuWbN8+UHKKwqDMUEY4g13RzT1Oam6FdLar2RApWVQkzq8+YehW7m3CDrTS15GSpJxV0cnYLOomKRsOHaGrF1RvZZ7dbC04KTitLByMpjA2sp5q9cX0dWdQipSswTZhUYk9IDsj0KVOMo3Zgx8nRq7MNLX+bIzXINAdgz6qxcsLBq92cU6spRuw9oAcwnefIlflHmYuGxU2eRrpO6YTjKWmPSeQ7flF1HeIZvsucrrm+ZhP+XgY62+wAekvZ5NH1VPdj3L6GNhPV9AZ5qAeZNzAP6howdLf6d98fqacF73wZ3Fv0XZy2MiUeZMOMtMwUxy4mPk4VJpavhx7z25QjfRGZdUrLNnUKFQZgWiG6AOTBwFKDGIqYyrTpNp8OPeU1aUUm0PP+jyzXpt2bPFwAjnSzmtceZGePS1a0bpZ9/3M1jNP+jZDdC2hhemOnOlq1ArlQcGG6LI9MSzvDgnr2X7SLApvo+alROQ4yxjLI9IEI9Y5X/CPaw1R1qamstfk2vIplV2XaxknalT1ZlV5ZuKW6cwYDA0F3ONanVjpJle3TesSibqra1agCk19Vwcb5l+tTaISxdaGsvl+CVGlLgQsmjJ8pg01CqlKAkoa9Fh0TuMZ8TiZVYpSej+5dShGL9k2RiNAoAqkWGfOmuLPS8stnapUcxblelhmREyrU6UU6mjdvEqqRuD00pNzIBFdq49K9sO8xpcInUsBVXB/I32DWYypyTGlYLeqLxFbylcKr/dImnFRdymphZx1XyD8jXmzNdvCYlM6hWGM2W2F1iclOyNG0ih0pGidrTZGYsJuBO1Jg/LBTjzI6uXIE27KKSQfZuj2t8RjNU3jZT3UUroF7Q811IAWgNTToopPqn2hGzDUJ1IXjbxuZcRiYUp2lfPkC7bYOSfk2LVuhsLpFCobhjQwqU5wdnb5myFFylsoIaHSisMemc6bgNnVGSrqjt0nTeyy23zioVlpUOpFcq45xNCO3NRXHIqqu0bkbRrPa5gWqycC1KK2cwY15/GNlXAOnDak8suP4M9OCxEtiOpg0WJjMr0FytCduTU9bfFVSn/bcvWpsq4+Tq9RO1339/MNmMQAusQqFHE+RPyjRQWbI23F3Rhs9hm0BVagsCMsTUj2vsnujfTc4rJHm4utSq1G5ys0raP1xKpljmF7tOdgKXTn0d+8x3+qccmvmaKOGk6alHONr37A/omzvLUpMQowxowIJDEsD4+EediqiqT2lxLaSyZujMXGDS55op/eKxdR1OXfgYk0jMFKPlWmC+tnsi1xT4FcqMm7tMz8oajneXHhxMbVjaqS0y7Ct4TsZpsVrmS2vpiaMMRUUZSpy4GKsRiJ1obE7WyfwFOEacrp5hd9b7UTUiXkR0GyYqT63AR56wlNczS8TLsLJOu9qVr4WRUNexSZSoW7smZUEczwNKcdl3+X2IlXclZ2NY+kS01cmXIN8AGizBTCmHPMZ/2ellZyy7vsV7XaW/8AyPO5pMmVzXZ83FbzlqZxz+zRz9p6W07BtFH+PnpQyUzlnpkejCDdtueMeph6fU01BZ6/Nt+ZTKmpO9yDa9MWduQTnIyelOF7b0Iu6zsI6ntGbXqrXjIXMGnLftTM/wBPjSKqlpnUaezxK31gFpuywl26K1v3q0VE3DdFE42V7ltNWY0VFwoAK6nTAtotBJA/9SdmabZcZMem6UP+S8zh6nIp0R735o9Z6n0D08fMqtezrHk8TAyY3d8V5kLFm39+s0ev0d/Lw8z57F8PEsEoHGgzOziY9DZTMlzqrblHzJqBUhsO1viMZqm8bKe6i/R+sEuzmcjpMYtldC050tFFasPZMelgq8adOz7Tz8ZhpVaicWsgJpbSImzRMVWA5NVoaVqJYXYThURzXqKpK67D1KdZRntNc/pY16Km1Vjlzz5A/OMNVZo7q1VVltIWkm5o94fOO8K0qsW+a+pnrZwYOlzloMdq7DsAj2cZVhKjaLTeRV0f7FdSlkvybNCT15NUrzr2RrX1jHnVGupa9alVaLlj1NLK2v8A1CbtHnm4D6bOC9Z+Exooas4kEtGejle8PjnR6cN1HzuK99Px8ikf5n74/mCMNbeZ9bgf9DH/AIPzDmmiDPNP9OV8JjHLRGOloYo5LTFpA9Hr+axbTLcP72PeYkOHav5YuPWT9n4eRI9Ls/r/AFiOB1/P12h7RppLHUvwKYpnqfLV/ey739S2XgU9w/kiHxKiuV0G6h8C/OsS9QFLAxAnHci+HKR7HRfu5d/kU1NUaLWvOu40oi96zR8xHpvX12lZxWkWrNc75rn+JjFi0RJo1bmXZwOHoZvghPyiupojThH/AHPBnarOlqektAZpxI2Ggiu56l0BdKTEoqqykg5KQTQS5Q2cY83pJrq13+Rxl68AdHjAUAT0XYJU6dMWaoYLJdwCSKMLlDgeJi2MmlkU1Dof8K2OnoRXlCOlMyEwinS3CI62XMquB9O6v2ZJyokuguAkXnzq42ngI6VWVtSJTlpcHSNDyanmkdTuPXcbG4CO1iKsN2Vitu+p02i9UrI8pWZHJNa/XTx6x2B46ePxC0mdKnFrQF23KOjkDSvzN8RjPU3jZT3UCNKH61upfKLqe6jiepkvjeO+O7HIV0Q3Mb3/AMqxTVWaLYaE9JHmdo8jHNPeE9ATGgrNGjvSp1n4THFTdZMdQ47RmRcWaL0dLtE9Zc0VW6xpUjEZYjrjdgYKdSz5EbKk7MLytUbIRL5jYrU89vZr5mPUWGp8vmyVShyNVm1GsTIpMtqmY6nnnJWcDwURiqwjGbSMVWTjNpAe06LlWdgsoEKy3jU1x5SYvkqxgxC9pF9CTadyhjGcvMk+S8xkSWKuxoK0ArUb40UIOc9lcTiVbqf7nI0y9VLYaiiChGbDMAEZA8I3/oanZ8Sn99SX4/PYP/hS10L3pWAb1jXm1r+r4RP6Gpbh8zl9O+1x+C+5tXVi2LdXl5YBN3CpyQ/s9y0if253za+Zgl0hTbb2WWWTVe0zGu/pIHPaX0SchU7t0ZcbRWFoSrPO1su9peZZRxMKlRQUde0JSfo+nNcBtpAdC+EtsKXMPSY9PwjwZdMRV7U9HbXv7Ow39VEtH0euASbdNxdUNAwqCwU1+s+0cIR6cnHKMbZX17O4dVHkicn6PUYpftU83kLnEYFSgwrX2zET6crq+Wjtq+3t7CeqjyXwA2tmpMmy2Vp6TJrMJtyjcndoWIrggNctsaMH0nVxFZU5JWtfj9ydhHClcuPBeHDjHr7KJ2Smc5BFDsByG3siGlyNVCjGUbvmghq65Mw1NeY3xLFNXdJrUowScVzOhjOUCgBaP0kkibMZ71GkuguivOa5TblhFsY3RVUVw02u1mFOZOPPZuimRLEevxEOqZXssC6U1plTZt9VcC7doxQHwY8Y6VJ2scSptmWRpViTdks3UT7THYp3+EHBcWQqTegfsOtc1Jap+hTTQUqC+Jrj+rjhwj/kvXiWqlLkZ7blGkzgeSM/eb4jGepvGyluoEaU9K3UvlF1PdRzPUyx2chLRXRb3vyrFNXUshoXaRAuY5VFaZ7Y5p6nTi5WSMejrKs97ksuWulsbgwUVOcaYQnN2jYmWHlFXfkE/wDwjymLEejK3qsp6YoMs+kI5rwnTylbMpUo9Y4cVb5jsYylxs0La5cmerzGCrdcVOVTSgjbgJqNS8nw+wTSeYalay2QCXWcMEoea5oaLh0euPW6+n/kdKccjTI1ysShAZpwmOxpKmnA8pQ9H7S98YKs4ubaZgqQlKbaAFr0lLnlWlkkLLCmoI53KTG28GEYMQ7yVi+hFpO5kcxQXF2iP81I9+NmC9/H1wZkx3uJeuKO/lZt7w+BY+hPm2UP6F/dmHvvGI4E/wAkXzemvWx8KfmieJC0FoEVmA/tGb8Uiv5o8L+oZ2wLXOUfv5HodHq9ddif2Ogsoxk/uW/+n+kfBz/l3/c95DM1JdSQPrq44YC0/wBBD+WXL/5IMCaZs0sy79okrSVMBvTUFOdKpt4Hui54erJPZg3muD7QmjmNe9O2WbYp0uXPR3M2WyqhvEi+hJFOF7uj0ejcNWhiIylFpWevcxdHlxrsBy+R38aR9JdEbRVOksTUCmWZ3Ry2aaWIjCNrcfsENASisw1I6DZe8sVVd0ipXVSytzD8ZisizRIM0pQzvUA/VtmAcaLG3C8e483pFtRjb/JG0SlAwUdM7B7R/pEme5s0ePrcNw8m/rFWJ9x4lX/k8PNB/QOczs/mTo8qrovXBHt9G6S8ArZFN0+/M/mNFUtfgenHQ4i3HCPdPABUjLtb4jGapvGynuoDaUryrdS+UX091HE94yY8O7/uLDkKaHHNb3vyrFFXUthoXaX9Eev5GOKepbT3496KtR/8z/szfhj0sJ7x9xsr7kfXA67TOVo/2PyRz0jvL1yPGX+qn3R+jOdEeaawtqzZ0e1IrqrC45owDCuGNDFNeTVNtPked0nJqjdPidXZtGSLsn6mVilT9WmPMHDjGOVSd37T+J4cqk7vN/E5rSllliawEtB9YRgq7CeHCPosFd0I39ZjblzegIVQCaACuOGHrNFOM313Hu9Gtum78/JDGMh6Ay2zkJkubS9cNaVpXEDOhpnGjDT2Kily+zKMRT6ym4cwiNenqbslBU1xmFtgGxRu8Y9N498I/P8AB5v7bHjP5fkzPrbaihUJLC0IJCOTQjHG/Twit46eiSO1gKKzcn8V9jNO1rtbG8Jl2lejLXbSuandHXW4p/x+X3OlhMMu3x+xmXTlqGU6apw6JKHIKOiBsAEZcVCc0o11da2aXxNeHw0G26Uew06OM6e6S3tk1SxuKGae5GNKUqFAy9aMU4U4JtU18Ejb+lna8sgtJ1LRit+axJu3iEAILXwRiTjeWnbFTxbS9lBYdczVY9S7ObtXmmqK2aAVb7mUcSxk+S9eJ3HDx5sv/wAJ2US0a65JWpJdh+rZthG0RoVSRgk2mb/8M2RSgElcWoal2rzGO0naIjrJPiRdlsvQ9mCEiRKHPI9GlacrdzpEbUr6kGHWqQiLLuIq4t0VA2LuiLtospanOMYgvKJjR0kQYplr5NiaA1BXE0pULjxyjVh21ormTFUVVSTdrO5Oy22fNdZcpAzMxuhVYkk1NK1pv7o7qJ04OpNNRWrZWqNO9rhP/wANpJXAKGWWyq0kYUO4kjonujjDuOMi1SaaTz11OKqoUXeazNujdUrdOdlNoCZk/WzTXEHIChxc7d8UdISjgYxdSKd72t2W5luFrwqXVO6K7dqNMRyptCsRSp5M41APt8YxU+k4yjdQ+f4NLK7a0eqZAZKOHa3xGM9TeNlPdQG0m4E1q7l8oup7qOJalMirmiBmO5QSYssc3Oh0Hoa1MDSzWjpbZMwDojbSkVVISbVjqM4pZsK2nU23zVurZznmzy1G3e1fCIp05J5omVaPBgefqXpGRVv0WbgCKyiJhI20Eti1OFI0LaWjOXWctZAwS5iTV5VXRiThMDKx5p2NjFdRvZdxGzkFBGUvN2iNJy7NPWbNrduuuAqamlMOyOKlOVSDjExY+lKrS2Y63C6a8WZRL5s43UumipnRRtcbjFDwVR3zXrwPK/b6rvp8QBbdZJbzCwR6F2bG6DQ3qZE44iPZw8lTpRg+B1+3VOa+f2M1ltXKVNKUoPFj84oxMtqSZ6uDoulFpvj5IvAjMaxwPrJfvfMR1HRldXdCUvp03X/G43zMQ9DGQtTUlzepvgB+cWUVepBdq+pD0Od9Xr/Mf+4+s4GcT514gdwJ+ceN0i71UuzzPoOio2oN/wC76IM6pyC9pwzWXNYcCeaD3sI8jEytT8Ub62lvXH8HXWjSEpKkzEUc5hedReNUnKMTvZhGKMJPh60MjlFcfWpnTWWySyKzQaIF5qu/RJ9kEZR08PUlwOVWguJhtGuFnEtEVZjELQ0VQK8mV2sDmd2yNqpM85ptlFq17qQUkZEnnTOBGQXidsSqPaNkHTtdLQRdVZSi9eyYtW/fGbUz4R2qSDilqyoaXtE9xyzEqFYrzFVa1XIhRXDjEVKezHQmlODlaLT8R5jRQi8oJjoGS1ZnqPkI9Tovffd5mTFbq7w1qKK2+z+/M8Jc0/KLen3/APnVfD/2Rnoe8XrgejaeP16dS+U//qPJ/paP9ib/AN3l+SjpR+0l2eY2hZ6I7s7Kgo+LMFGDgZnqiv8AqiMpKkoq+cvI66L/AJ+HmAtOawWVp7lZ8thzaFTeU0QDAioMePQwtZU0nBnpyeZ0CalWT1hMf3np8IWPprIyXNEjVKwplZ1PvF3+ImGyuRO3LmbrPoizS+hIkqd6ykB7wIlZEN3NowwGUSQKAHrACvRAETUUOI3HEd0SAdadXLHM6VnlVOZVQjH7y0MQ4p6o6UpLRgXSP0b2KcKDlZe65Mr8YaIUIrRHXWS4nM6W+i+VKxFvSWP26qP4r48onZJ6w4vSuhORqRabNOAy5GY7E/wAeMT1ciesiR0P0W6x5Rlrao0QCaiKDsqnTQjIxyBx7xHcFe6K6qvEk+mkBqqsca40Hq03ncI76t2M/VszWrTJZWW6FvbS1aYAbhuiynHYkpciepuYJV96XKtTK4teHGN8ukKvYjnqKa1ZoXRs9gW5OZTE483IUOdNkYamIU5Xk8y+GJVOOxGVkXnQE/G8qjmsTeYGoWlRhXeIq6+HArliVLVtms6rOFJMxRQE0Ck5CvCOP1Kb0K/1K4IttOriJSsxjUnIAZd8dUa227WOHiZcih9GSxewJooIqxz526m6NBx103xLf0KWHFEXZmK7Jm/qHdEnLnJrNmqWAEww5+z97G2G6jyaudR+JTaDzZfu/JYy4zcXeeh0X72Xd5mN2jAe4JRAGLSLUPXhu2CN2BrKk22uFvmZ68HJJInojSs2zzVnSlUshal5WZauGXePbMWY6vHFUXRkrJ9ueTvyJo4KontJP4FmmtarZMesyawJGFy7LoBeGBQV2tt2xkwsFhqexSdle/iaZdHbc06iV/jz8AVZWM0lmOI25k1rmTCtVkj1ejuiaVS+23lysuf2NSSBxzO074zurI9in0ThLZw58Xz7z6IvRvPz8V6AFWAFWAMFr01ZpWEy0SUO5piA91axKi2ARa9fLBLw5a8dyI58aBfGJ2GAXO+kuTjydnnvuvXVB7QW8obKWrQB1o+kW1t6OzSk99mmeRTyiLwXEA6064aSf9eksfs5aebKT3GHWRWiAMtFstMw1m2qe3DlHC/hqQOyI63kkLGNbCgNaVO+p+UcurLmLELZJUIaKBiuwe0I6pybmrhkNCSyFNRTLyjLWaubqegSMUlg1lsqzp8qU9brNQ0NDTA59kJScIOS1MuLm4UpSjqjrZWrFkRH+pBKlsWZ2y5wwJp0SIxvFVW1meDLGV5Ne15fQJ2XRsmW7BJMtRdQ81FGN59wzwEUSqTks2/j3FEqk5L2m34mbS3pPuL8TxZS3fE1YTdYKb0Te6/zi9byNnEe2DP93M/JCHmgiFvtktVYNMQG61AWFSaHZEwhJtWRMYt6IGaU01INArFqE9EHdvNBGnD05RbbO1Rm+AInaXBvXUOIAxIGV7dXfGu52sNLiyidpZya0Ve85XttftHZC/AsWHitWUtbprYXmpWtAKY1rmBv4xojCvLKKfw+5V+nwyd2s+8exM16pr0DSprtXjFWJoVIQUp8XzNNF09pqC+VjcIwmkuRYgGK3dI+6fhEW09DThN99z8ivZ9780dnq8PHzBmlT9YB9keZjqOhnrTjGftO3pisMy4DUHE/1jipTcrFmF6Vo4dSum2+XjzL1tR3Dbv2mOeoXML+oJrSmuPH8HqM/wCkYn0NjmNxmOJfgFYHvjU5U1rJfU+Vs+Rhna66QboS7PLHEOzDtvEeEcOvSXNk7DB0/TWkJnStbKN0tVSnUyhTFbxUeEfmTsdpgm2ZpnpZ06ZwmTCw8Y5eLnwSROwicvRspRgg7anzip4io9ZE7KMUpABgAOoUjTdvUrLIAaAFACgBQBRb+getfiEWUt9EPQno/LsXyMY5noRLnMcIknoueqWmSzsFUNUsxAAGGZOUJxbpySMuNi5UJJLP8o6q26z2RRNXlbxcGlxWYYoF6QFPV37YxwwtV2dtPueHDB15W9n45fUol64LMc/o9mnzjRRzVwqCx9W8R0toiyOAm1m0Wro2pb2pJFzWLSloa8LPJkCgH10wthUmvMx27QI1U8FGKs36+ZqpYaFJNbTfhY2WfUmawInW16GvNkS5aUrnzmDE57hF6oU072LrRXAyaR+jV3xS2M32Zylv4g2H4YsUIrQsjNL+KA4+jS2DMy6b5Zv4b6NcPZFkacXrK3gWqpF6kn1KSWAZjTs1rVOTUgsAekp2VyMaoYei/wCVy1bD/kUac0XZJMo8mFvFcKuWYnlJQwBJ9UtkMqxoVGhC10vH8itFKD2dTmAnSCrieAGwDzjuWMw8E0n8F6R5/VVHr8zSllmE1CHZnhlXYab98Z59LQT9mPxf2udLD82TWxtLK3iOiRhnhdz/AP2POxGNlXiotaGijTjGWReixjZpLYgArScwg4bajvAi+kTGq6bbXFWMLTWOZPl5RdZCeKqy1l8MiEDOKAJiU3st3GIuibHYqkYCs0CXhEAqKQA6pAFpEABFyjctCkeJAoAUAKAFAGe3+jPWvxCLKW+iGELJYGYhZKPM5qVuKXocc7ow2RjtKXA2Qmks2GLLqZbJmaLLG+Y4y4BLx7DSO1RfEh148AvI+jeWactPduEtQm0GlWvVy3CLY00iqVZvQOWHU6wyqXbOjEbZlZhrv55IHYI7K3OT4hxVAFAAAMgMAOyByKkAILEgtRYlAuAiSR6QAOt+hrPO9LIlPxZFJ76ViLC7WgItOptlI5qvL9xz5NeHhFcqMHwJ2mCLVqMf1c/sdPzA/lip4dcGTtgPSGp9sBFESZSvQcbae3d3Rz1LRZCok8wVaNGzpXpJUxQNpRrv4qXfGOXCS4GhVIviYzMByNeqOToF6Sz7fyiL6ZXMzy7K5NKd+fcKnwjtySObBCToRj0sOvDwFT4iKnWXAi6CVk0VLXPHw/78YqlVbI2mERZUHqL+ERXtPmQIGIILq4QBSzwA1+FgOHhYAki70qjrwHfkY2xaehU0KOiBQBosVimzvRS3mcUVmA6yBQdsTZgO2LUi2PQsqSh9tgTTgEveJETsANWT6P5Y9LOduCKEHUSbxPhE7KIDNk1YskvKQhOdZlZhrvF+tOyGgC6igoMt2yAHgB6RNgPdhYDhYWBIJE2BIJEgkFgCYESB4AYiIBWywBU6xDBneOQUljAALWTSNhkj/wBpJbvSoS4rzTxFeiOJIHGOlByyCbWh5u1olWi0Ey5AlJdaiq7tU3lFSSc+CgDrivEQUIJrmWwnJvUJSJIGAAA4CkYG7nRoeXEXA0tIAtpEAxAx0C4HCAKjACpEA0WSxzJno5bvxVSR2kCg7Y7VOT0RF0GrJqnaW6QSWPttU9y3h3kRasNJ6s520EpH0fyc5jsT+zAlg9eZPhGiFLZ4nLlcN2HViySqXZCEja4MxuwvUjsixI5DCrsiQOVgCspEAjchYCuQsBwkAPcgCQWJBILADhYAekSB4AUANWAIlogFbPEAqZ4i4B2ldJybOl+dMVF2VzY7lUYseAEEm9Aee6b16nTiUsimWuRc05Q+YTxbGoIizZjDeIOal2bG85LMTUk4478cSeJiuVVvJaE2JaEH1z9Uz+YI5xXuo+H0Oqep0MsR5pcTeBBBYEkqwIIWSwzJno5bvxVSV7WyHaYsVOT0RF0G7LqpaG6QRBtvNU9gWoPeItWHk9Wc7aC1l1JlihmTXY7lART8R7jFscPFakbbDNk1fs0ul2SlRkWF9h95qmLowjHRHN2wmFjogkFgB7sAPSJA8AKAGIgBrsQBXYAe7ACpEgUANeiAK9ADXoAa9ACvQAxaAK2aIBltVpWWpeYyooxLMQFA4kxGoOC099IYxl2Nbxy5RwafcTM9bU6iIsVO2ciDjJwmTnMye7Ox3mppursHBcBHMqvCJNi1VAFAKDhFJI8AVaD9O/VM/mCOsV7qPrgTT1OjQx5pcOxgQVwJFAHqIj0zOWqYkFimJBMNEge9Ake9AgV6AHvQA96AFWJAqwAqwAqwAqwBEtEAgXgCJeIBG/C4GvxFwNfhcDh4XA96JBxmsX0gSJNUkUnuNoNJS9b+v1LhxEdxpt6kXPPdJW+02xr89yQMVFKKvuJkOs49cS6kYZRFhpUkLkO3aYzyk5anROIAoAUAUaHNJz9Uz+YI6xXuo+uBMNQ8syPOLSd6IJHgBQB6sUj1LGcakAPWFwK9C4FfhcC5SFwLlIXA/KwuBxNibgcTYXBLlIXAuUhcC5SFwLlIXBFnhcFZaIuBr0QBr0ARLQBGsAAtPa32ey1UnlJo/VoRUH7bZJntx4GO4wcgec6b1ltVuqrG7Kr6NKhPvnNz14cBFjcafeRqYZFlC45nfu6hFE6jkTYvjgkUAKAFACgDNov0zf7n8wR1ivdR9cCYahiseeWkg8AWLMiATvwB6+0eqUFbRAIwAxjkEDAETADQA0APADgxAJRIFACgB4AYwBAwA0AKAHEAc/r9PeXYZrS2ZGFzFSVOLAHEcI7p7wZ47TLrHmI0T3WchilMBGE7FACgBQAoAUAKAM+ifTP1TP5gjrFe6j4fQmGoYMeeWkYAQgCcQ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ISEhUSEhMVFhUXFRUWGBgVFhUXFhUVFRUXFxcXGBgdHSggGRolGxUVITEhJSkrLi4uFx8zODMtNygtLisBCgoKDg0OGxAQGi0mHyUtLS0tLS0tLS0tLS0tLS0vLS0tLS0vLS0tLS0tLS0tLS0tLS0tLS0tLS0tLS0tLS0tLf/AABEIAMIBAwMBEQACEQEDEQH/xAAcAAABBQEBAQAAAAAAAAAAAAAFAAECAwQGBwj/xABIEAACAAMEBQgGBggGAgMAAAABAgADEQQSITEFBkFRYRMiMnGBkaGxM0JScrLBByNigpLCFENjc6Kz0fAWNFOD0uEVJBfD8f/EABsBAQADAQEBAQAAAAAAAAAAAAABAwQCBQYH/8QAOxEAAgECAwQHBwMDBAMBAAAAAAECAxEEITESMkFRBRNhcYHB8CIzkaGx0eEUFUIGI1I0YnKCQ7LCJf/aAAwDAQACEQMRAD8AuEuMZ0WLJgC5ZEAWLJgCwSoAkJUAWLIibAmLNCwJyrGWNFUsdygsR1gZRKi2QVT7K6mjSyn7yq16hTHwiXBrUFLWAnpMepeaP+XjHJIy2IDIAb956ztgBGzRFgRNngBv0eAFyEANyMALkYAbkYAXIwAuSgBclAC5KAH5GAFyMAV302Gvu849wrCwHodiN1mgHia+ELAXIufZHe3/ABhkBxZN7MeGAHgK+MAN+gruB4nnHvNTAEZtngDHMs8QCPJwATSTEguWXAFgWAHpEgekAMk5dnO90FsesYDtibEB3R+jFelZ0peF683URUU7zFih2i50Fm0BIXMFz9s4fhFFPaIsUEiAnLlhRRQABsAoO6OgORWAME/Qsh85YHFKpjvN2le2IcUwDrRqwvqTCODgN2AilPGOHTRNwfP1fnL6ob3GHiGp4Vjl02Lg6dZSvTUr7wK16q5xw4tAj+jxFiSJs8LAoeVEWBUVgBrsAK7AFXLJsYE7l5x7hjCwFyh2Ix4mijxNfCFgK659kfib/jAC5A7WY8BQDsoKjvgBxZU2qCd7c495qYAtpACpACpACpACpAEWWIBmmy4Az3IAKBIkCagFSaDecBAEOWHqhm6hh3mgPZWFgK652hernHvNAO4wAv0ZfWq3vYjuyHYIA0IaQBqSbhHQJJPK9ElfdJXyidpkGmVpmcuUxqbmo3iRXxidtixvkayTfWVG6ry+NT5R0qgsbZesSesjA/ZKkeJHlHXWIixrlaZkN69PeDKO8injE7SBsk2hH6DK3ukHyjoEyIAxTtESG/Vge7VPhpXtiGkwB7Zo6QtaWgA7muueoBaHzjhwRNznra5XoqXG9cO8PdPdXKK2lzAOa0HaUT3r2PUCF+cc2BPkic3bqFAPAV8YgkQsybRX3qse81hcFwWAHuwA12AFSAFSAGgBQAoARgCr9JT217CCe6FgRM8bAx+6w8SAPGAKZkxj6hHvFQPAmAM5L+yv4z/wiMgFhKmesKfuyp8Wp4AR3ZEEhJUGpVq7CQXPeK0hYE7y7WA97mnuMLAsSWDlj1RFiRzKgCp1gCF6IAr0ANegCaPADi3LleBO4YnuGMSCxbXXJWPYF+Ig+ESDNa9J3WulBWgOxhQkjbSmR3xy5qJ1GDloRTWGcvRdhwvkr+GmHfEdfyOupMGktZZooWKuNz32GwbWO+EarkS6SRCXrgoweWR7p+X/AHHVznYLl1osz4X7p3MD40qBEXRGwzTJtUuZ0HVvdYHygctWGFmXYLvukr30pWFwWS5TbGr7wB8qfOJBqRG2r+Eg+dPnE2IGdkHSN33ubU7hXPshYka8uxgfd5x7hCxAupWPYR8VIiwK3DbE/EwHlWFiSkh/sjsLeNREAjybbXP3QoHiDAC5EbSx+8w8AQIAb9HT2F6yAT3wBZWAIM0QCmY0AUxAPQRY7C2CzVHVOqf4iY1bMTkkNX5ZxSax67jDwAh1aFys6uPsmr+AjxvGI6sm5lm6tzCa0lN1k18U+cR1bFzNM0FOGUpvuzAB3Xx5RGwwCLehlmjM6nK7QMfhJjlxaBiaZM2VPWl3zYeUcklNrtU1ELFUrUAc5jmdvNFI5k0lcmMdp2Atq0pPP6wL7iKPFr0UOvyRoVBcWAdJ6QnqysruxNahqzB1hTUDsG2O6UpTuvoROEIkrJrvaFoDybgbxTuC0AizM42EFrPr8vrySOKtXwp84XI6vtLX00loYzJd4AKqm8KGoLHfxEU1Xmi2lGyK3tRinaLrA/SVpwHX81jZgHevH1wZRiF7DBU2aLoph1Yeqd0e9OhTks0jApyWjM8/rrjShpGergadnsZPvLI15cSplYUwPVX5VpujI+j6uuRd+ogbrJpy0p0Zr0+1zgNmAxA7oreFrLh5/knbps6HROucwMOVVZgwwBuE9oEV5x3l9UNiL0Z22i9crAfSWeYn3zNXtvEeUdqceRy4M6nRusOjW9FMkoeKiX4kAR2pxOdlhN9H2eaLwRDX1kNCfvKQTHTSZyYp+rinoTGXgwDAeR8Y5cELg216AnjohXH2Wo3c1AO+OHTZNzlNYZs6z3RyZUtXpq1MKYAggE47CYpqtwV7FlOO07Ag6WnU9TsU/Noo658i7qEZZmmZ3tDsUfOI66RPURMT60TpTG8BMXM4AEZbRgBjmQYthJyWhxKkloFLFrTImYElDubLvGziQI6uit02gos4MKqQQdoNQe2JOBiYgCuwAQNoANOVNd3MJ7gKx2QR5VjiFB4mVQ/xOIm4K5emgCV5eSp+zMIIO4gMPOJ2u0nZfI3yNKTDitpc+7MqPEsfGJ22RYDae0zOvlDMalAecSxqfeJA7BFFWtJZF1KmpK7OP01MLqBU1vqAakkVrlFUJNyzNGwtED1nWmWaJaHoFvUqQO6prF4dDOx0trs1vlUE+dKmSry1ughqlWK+qNq74irG0GZqUouSsjDNapjEbC3Q3+alf366R6PRvvfDzR5/SXufHyZ0a2SW8tr6I31XrKrfq03iK8a2q7t2fRFeE90vH6s5KzaGkzJqqUoC6g3SRgRL7PWPfGedSUYtr1qaaPtTSZfN0elna5LLEMkuZziDQtUECgGHNipVHNXZscFF2RUTAgwaVagB4/NY1YSoqdVSfAqrR2o2BbTcAKHCu72SPnHtrH0mrO6MLw80O80cc65HhFqxdGWkjh0prgWS3BNajv8A7/upi+E4yzTTOGmtUQk9Hs/OYR09cwzrNRqHlAQCKWfA4j0keF047Kn/ANvoj0ej1dz8PqwtM0dKKACWoYhaXarzmWYwypXpS+6PJjXknr6y/JsdKLWhXatByiGZHcUpStGFGei7K9Eqc47jipaM4lQjqhJq9aZamZIngULZF5bc1iMKV3b420ntwUllcx1GoTcXwLbPrLpiQAQzTFp6wSbXPMir+q3dFt5o49hmuxfTDNU3Z9mRiDQ8mxllab1a9U8KiHWtao66q+jG1k11s+kVlpKSajIWZhMVQKUUYEE1xPCKcRNSgu87pQcZHPz3jGzQYyYgkv0H6eZ+5bzlx6fR28+7zIWoa0hoSzzXN6WuNzFeacS+OGeQz3R6k6NOeqO3BNnn8mfMlEGW7CtMq8c6ZjDKMtbA2SdO77MjzY1k3aYasetsxKCal4bwLp68BTspGaWGrR1idXg9GGU1ushGLEHcQKjxil5ZMbDLW0vMligKngVFP4aQucmN7e80Eu1RU80YLgxA5vZtqYz1Ju9jVSgrJnL6YUGZNO0IKdiikWU37KN+HoQqKTkvWR2lq1SsoyVxjsmPvfeT7IjfQownKzR8/XxFSEbpgy0WJZDFELEGjc41NThnu5ojHj6ahUSjy82asDVlUpuUufkgfpEmi0BJvrgBUngBtMZqWpsb0MFotdCSyOvNK85aY7s41Jp6MnrVe7Ou0xrNZbQoSVMJa8hoUcYKr1xK0274ms/7b9cTDRg1NXBUYDcDtKTHUoUdkapxUkHfsI3DujRh5OLbRHUxqvZlodZN1VtkvlOTt7ELyi0dDiqcmtKlmGIcbPVjBT6UVacVOGctnO/Pw4WM3VxhHJaAddDaQlOrCZKYgqw66YVFwf6e+NSq0qns2eeXr4lzw8qb2+WY9s/SBMK2lUV1RFFw1BUVo2ZxNTu6omdJU8l3kxq9ZmVRWdkrNZ1mT5KOKqz0IxxGG6O4u12iupoFzqrZShIVlPB2/wBBX2k+sTHXWSv65lO0yu06kyQyhZs0Xq9K4aYqNij2jEqqydpmGbqS3qzwasRQyyMpgTMMd9conrVyG2ZG1LtA6JlEVYYMwPMJB9XhviyOIa0bRHsvVATR+lZknnSnZa3a4K1bhvDA1yIiysnVsqmdtPEtgurzjkEpOtk8XSSjXSDzkI6IUCtCNijvMZnhYssVaSNkvXFqFWlqahBVXp0LuNKGtbojh4XO6Z11/BoO2bXqRybI0uaCb5qAjLzmYjG9XbujXRtCCi+BjrQc5uS4k7FrPZSoUzLpunBkcbJu2lPWXbti3aRS6cuR59pearTpzAggtMIOw1ZiIh6mqG74GvVlvrT+7b40I8CIor7p2tQ3NapjIWFcAZhpEyJjMFDVQqQSRQG6a1od0bcJV6t3scOWyw1I1vkM1XV06GwOMC9csT0hsj1I4ym9bo7VRHG8sKjHYM8Nh3xshWpytstHkShJaolNXmknh5jGLWsrnBGcMTES1B1Fvj5s1FNmbmDrb4jGWpvM20t1GrRmipE5LQ8yWGZXQAmtQLiYYHiYrnVnFxSZdTgmpNgHWdTKtby5bOqAigEx/wDSVt9cyT2x6mEblThJvN3v8WediUk6ySXs7Nuy9rjauzneWxdmY36VZixpcU0qdlSYyYiTlJN8j0J0oU5OMFZfgLWdgJ0gk0AnysTs50Z3uy7mcx3l3hzTMwGU1CD9fMyP7IxVRXteHmMW/wC34+RzOkB9bJw9af5mNi3JeBlocTRFBqBmmmpcJ3nyi+jxOoTUJXfaehzNbrC3LUnjnGcRVZi1vGTTNR7Ld0eJQwVeFWm5RyTjfTg3cyyd4vxMM7T1lJX/ANiVkmbgZB659Y749CjRqKabi9fNG2tUi4Oz4eTBusFslzbS7ypiTFuoLyMrLUA4VBpWNuJ3kYsNlFg+MxoKZtsMl5c0LeKGtMcch84spq+RxNXQQla3vdumzNjWhDNsliWc04Vjt01fUoatlc0Pr1JLITLcXa1oUOZU7x7Jh1EksyLX4l0vXGzGnpBzicVBwM5X2MdgMc9WydlmqTrXZP8AUIxmnGXM9ZmI9XcREdXIWZ5iOiBQ7dh3GNvEuurDhhQ4jP8ApAm6sKbQqduPzhxD0FTZxHmP774CyNIlii55Hadxj1qeGpSpxbjw8jz51JKTSfEdZWWJz4bq7oPA0XzXiQq80a9CrSYThjK3b2X+kebj8NGlTTTeb8macPUc5O4XMeUaxoApk+lb3PmkWLdM9fQ0TrOjVvKpxbEgVxmUziU2vXYZk7Ftj0BJmz0lm8oa/W62OCEil6ozEWUm5OzOuski21ahCg5OdnXBlpk6oMVP2q5bI2RlOO7JkbcXrEGz9T7UrEVlmhzDYHvSLv1NfmiLUuTN9vGEYSTFZjze1viMZam8bae4gZbdIzpcx0lzGVWukgHAm6MfARbCnGUU2iHOSbSYOtU95rmZMYs5zJ6gvkAIvhJwSUdFoUyipbV/5Wv220CmryAI1Pb/ACrGatqjQpuWbN8+UHKKwqDMUEY4g13RzT1Oam6FdLar2RApWVQkzq8+YehW7m3CDrTS15GSpJxV0cnYLOomKRsOHaGrF1RvZZ7dbC04KTitLByMpjA2sp5q9cX0dWdQipSswTZhUYk9IDsj0KVOMo3Zgx8nRq7MNLX+bIzXINAdgz6qxcsLBq92cU6spRuw9oAcwnefIlflHmYuGxU2eRrpO6YTjKWmPSeQ7flF1HeIZvsucrrm+ZhP+XgY62+wAekvZ5NH1VPdj3L6GNhPV9AZ5qAeZNzAP6howdLf6d98fqacF73wZ3Fv0XZy2MiUeZMOMtMwUxy4mPk4VJpavhx7z25QjfRGZdUrLNnUKFQZgWiG6AOTBwFKDGIqYyrTpNp8OPeU1aUUm0PP+jyzXpt2bPFwAjnSzmtceZGePS1a0bpZ9/3M1jNP+jZDdC2hhemOnOlq1ArlQcGG6LI9MSzvDgnr2X7SLApvo+alROQ4yxjLI9IEI9Y5X/CPaw1R1qamstfk2vIplV2XaxknalT1ZlV5ZuKW6cwYDA0F3ONanVjpJle3TesSibqra1agCk19Vwcb5l+tTaISxdaGsvl+CVGlLgQsmjJ8pg01CqlKAkoa9Fh0TuMZ8TiZVYpSej+5dShGL9k2RiNAoAqkWGfOmuLPS8stnapUcxblelhmREyrU6UU6mjdvEqqRuD00pNzIBFdq49K9sO8xpcInUsBVXB/I32DWYypyTGlYLeqLxFbylcKr/dImnFRdymphZx1XyD8jXmzNdvCYlM6hWGM2W2F1iclOyNG0ih0pGidrTZGYsJuBO1Jg/LBTjzI6uXIE27KKSQfZuj2t8RjNU3jZT3UUroF7Q811IAWgNTToopPqn2hGzDUJ1IXjbxuZcRiYUp2lfPkC7bYOSfk2LVuhsLpFCobhjQwqU5wdnb5myFFylsoIaHSisMemc6bgNnVGSrqjt0nTeyy23zioVlpUOpFcq45xNCO3NRXHIqqu0bkbRrPa5gWqycC1KK2cwY15/GNlXAOnDak8suP4M9OCxEtiOpg0WJjMr0FytCduTU9bfFVSn/bcvWpsq4+Tq9RO1339/MNmMQAusQqFHE+RPyjRQWbI23F3Rhs9hm0BVagsCMsTUj2vsnujfTc4rJHm4utSq1G5ys0raP1xKpljmF7tOdgKXTn0d+8x3+qccmvmaKOGk6alHONr37A/omzvLUpMQowxowIJDEsD4+EediqiqT2lxLaSyZujMXGDS55op/eKxdR1OXfgYk0jMFKPlWmC+tnsi1xT4FcqMm7tMz8oajneXHhxMbVjaqS0y7Ct4TsZpsVrmS2vpiaMMRUUZSpy4GKsRiJ1obE7WyfwFOEacrp5hd9b7UTUiXkR0GyYqT63AR56wlNczS8TLsLJOu9qVr4WRUNexSZSoW7smZUEczwNKcdl3+X2IlXclZ2NY+kS01cmXIN8AGizBTCmHPMZ/2ellZyy7vsV7XaW/8AyPO5pMmVzXZ83FbzlqZxz+zRz9p6W07BtFH+PnpQyUzlnpkejCDdtueMeph6fU01BZ6/Nt+ZTKmpO9yDa9MWduQTnIyelOF7b0Iu6zsI6ntGbXqrXjIXMGnLftTM/wBPjSKqlpnUaezxK31gFpuywl26K1v3q0VE3DdFE42V7ltNWY0VFwoAK6nTAtotBJA/9SdmabZcZMem6UP+S8zh6nIp0R735o9Z6n0D08fMqtezrHk8TAyY3d8V5kLFm39+s0ev0d/Lw8z57F8PEsEoHGgzOziY9DZTMlzqrblHzJqBUhsO1viMZqm8bKe6i/R+sEuzmcjpMYtldC050tFFasPZMelgq8adOz7Tz8ZhpVaicWsgJpbSImzRMVWA5NVoaVqJYXYThURzXqKpK67D1KdZRntNc/pY16Km1Vjlzz5A/OMNVZo7q1VVltIWkm5o94fOO8K0qsW+a+pnrZwYOlzloMdq7DsAj2cZVhKjaLTeRV0f7FdSlkvybNCT15NUrzr2RrX1jHnVGupa9alVaLlj1NLK2v8A1CbtHnm4D6bOC9Z+Exooas4kEtGejle8PjnR6cN1HzuK99Px8ikf5n74/mCMNbeZ9bgf9DH/AIPzDmmiDPNP9OV8JjHLRGOloYo5LTFpA9Hr+axbTLcP72PeYkOHav5YuPWT9n4eRI9Ls/r/AFiOB1/P12h7RppLHUvwKYpnqfLV/ey739S2XgU9w/kiHxKiuV0G6h8C/OsS9QFLAxAnHci+HKR7HRfu5d/kU1NUaLWvOu40oi96zR8xHpvX12lZxWkWrNc75rn+JjFi0RJo1bmXZwOHoZvghPyiupojThH/AHPBnarOlqektAZpxI2Ggiu56l0BdKTEoqqykg5KQTQS5Q2cY83pJrq13+Rxl68AdHjAUAT0XYJU6dMWaoYLJdwCSKMLlDgeJi2MmlkU1Dof8K2OnoRXlCOlMyEwinS3CI62XMquB9O6v2ZJyokuguAkXnzq42ngI6VWVtSJTlpcHSNDyanmkdTuPXcbG4CO1iKsN2Vitu+p02i9UrI8pWZHJNa/XTx6x2B46ePxC0mdKnFrQF23KOjkDSvzN8RjPU3jZT3UCNKH61upfKLqe6jiepkvjeO+O7HIV0Q3Mb3/AMqxTVWaLYaE9JHmdo8jHNPeE9ATGgrNGjvSp1n4THFTdZMdQ47RmRcWaL0dLtE9Zc0VW6xpUjEZYjrjdgYKdSz5EbKk7MLytUbIRL5jYrU89vZr5mPUWGp8vmyVShyNVm1GsTIpMtqmY6nnnJWcDwURiqwjGbSMVWTjNpAe06LlWdgsoEKy3jU1x5SYvkqxgxC9pF9CTadyhjGcvMk+S8xkSWKuxoK0ArUb40UIOc9lcTiVbqf7nI0y9VLYaiiChGbDMAEZA8I3/oanZ8Sn99SX4/PYP/hS10L3pWAb1jXm1r+r4RP6Gpbh8zl9O+1x+C+5tXVi2LdXl5YBN3CpyQ/s9y0if253za+Zgl0hTbb2WWWTVe0zGu/pIHPaX0SchU7t0ZcbRWFoSrPO1su9peZZRxMKlRQUde0JSfo+nNcBtpAdC+EtsKXMPSY9PwjwZdMRV7U9HbXv7Ow39VEtH0euASbdNxdUNAwqCwU1+s+0cIR6cnHKMbZX17O4dVHkicn6PUYpftU83kLnEYFSgwrX2zET6crq+Wjtq+3t7CeqjyXwA2tmpMmy2Vp6TJrMJtyjcndoWIrggNctsaMH0nVxFZU5JWtfj9ydhHClcuPBeHDjHr7KJ2Smc5BFDsByG3siGlyNVCjGUbvmghq65Mw1NeY3xLFNXdJrUowScVzOhjOUCgBaP0kkibMZ71GkuguivOa5TblhFsY3RVUVw02u1mFOZOPPZuimRLEevxEOqZXssC6U1plTZt9VcC7doxQHwY8Y6VJ2scSptmWRpViTdks3UT7THYp3+EHBcWQqTegfsOtc1Jap+hTTQUqC+Jrj+rjhwj/kvXiWqlLkZ7blGkzgeSM/eb4jGepvGyluoEaU9K3UvlF1PdRzPUyx2chLRXRb3vyrFNXUshoXaRAuY5VFaZ7Y5p6nTi5WSMejrKs97ksuWulsbgwUVOcaYQnN2jYmWHlFXfkE/wDwjymLEejK3qsp6YoMs+kI5rwnTylbMpUo9Y4cVb5jsYylxs0La5cmerzGCrdcVOVTSgjbgJqNS8nw+wTSeYalay2QCXWcMEoea5oaLh0euPW6+n/kdKccjTI1ysShAZpwmOxpKmnA8pQ9H7S98YKs4ubaZgqQlKbaAFr0lLnlWlkkLLCmoI53KTG28GEYMQ7yVi+hFpO5kcxQXF2iP81I9+NmC9/H1wZkx3uJeuKO/lZt7w+BY+hPm2UP6F/dmHvvGI4E/wAkXzemvWx8KfmieJC0FoEVmA/tGb8Uiv5o8L+oZ2wLXOUfv5HodHq9ddif2Ogsoxk/uW/+n+kfBz/l3/c95DM1JdSQPrq44YC0/wBBD+WXL/5IMCaZs0sy79okrSVMBvTUFOdKpt4Hui54erJPZg3muD7QmjmNe9O2WbYp0uXPR3M2WyqhvEi+hJFOF7uj0ejcNWhiIylFpWevcxdHlxrsBy+R38aR9JdEbRVOksTUCmWZ3Ry2aaWIjCNrcfsENASisw1I6DZe8sVVd0ipXVSytzD8ZisizRIM0pQzvUA/VtmAcaLG3C8e483pFtRjb/JG0SlAwUdM7B7R/pEme5s0ePrcNw8m/rFWJ9x4lX/k8PNB/QOczs/mTo8qrovXBHt9G6S8ArZFN0+/M/mNFUtfgenHQ4i3HCPdPABUjLtb4jGapvGynuoDaUryrdS+UX091HE94yY8O7/uLDkKaHHNb3vyrFFXUthoXaX9Eev5GOKepbT3496KtR/8z/szfhj0sJ7x9xsr7kfXA67TOVo/2PyRz0jvL1yPGX+qn3R+jOdEeaawtqzZ0e1IrqrC45owDCuGNDFNeTVNtPked0nJqjdPidXZtGSLsn6mVilT9WmPMHDjGOVSd37T+J4cqk7vN/E5rSllliawEtB9YRgq7CeHCPosFd0I39ZjblzegIVQCaACuOGHrNFOM313Hu9Gtum78/JDGMh6Ay2zkJkubS9cNaVpXEDOhpnGjDT2Kily+zKMRT6ym4cwiNenqbslBU1xmFtgGxRu8Y9N498I/P8AB5v7bHjP5fkzPrbaihUJLC0IJCOTQjHG/Twit46eiSO1gKKzcn8V9jNO1rtbG8Jl2lejLXbSuandHXW4p/x+X3OlhMMu3x+xmXTlqGU6apw6JKHIKOiBsAEZcVCc0o11da2aXxNeHw0G26Uew06OM6e6S3tk1SxuKGae5GNKUqFAy9aMU4U4JtU18Ejb+lna8sgtJ1LRit+axJu3iEAILXwRiTjeWnbFTxbS9lBYdczVY9S7ObtXmmqK2aAVb7mUcSxk+S9eJ3HDx5sv/wAJ2US0a65JWpJdh+rZthG0RoVSRgk2mb/8M2RSgElcWoal2rzGO0naIjrJPiRdlsvQ9mCEiRKHPI9GlacrdzpEbUr6kGHWqQiLLuIq4t0VA2LuiLtospanOMYgvKJjR0kQYplr5NiaA1BXE0pULjxyjVh21ormTFUVVSTdrO5Oy22fNdZcpAzMxuhVYkk1NK1pv7o7qJ04OpNNRWrZWqNO9rhP/wANpJXAKGWWyq0kYUO4kjonujjDuOMi1SaaTz11OKqoUXeazNujdUrdOdlNoCZk/WzTXEHIChxc7d8UdISjgYxdSKd72t2W5luFrwqXVO6K7dqNMRyptCsRSp5M41APt8YxU+k4yjdQ+f4NLK7a0eqZAZKOHa3xGM9TeNlPdQG0m4E1q7l8oup7qOJalMirmiBmO5QSYssc3Oh0Hoa1MDSzWjpbZMwDojbSkVVISbVjqM4pZsK2nU23zVurZznmzy1G3e1fCIp05J5omVaPBgefqXpGRVv0WbgCKyiJhI20Eti1OFI0LaWjOXWctZAwS5iTV5VXRiThMDKx5p2NjFdRvZdxGzkFBGUvN2iNJy7NPWbNrduuuAqamlMOyOKlOVSDjExY+lKrS2Y63C6a8WZRL5s43UumipnRRtcbjFDwVR3zXrwPK/b6rvp8QBbdZJbzCwR6F2bG6DQ3qZE44iPZw8lTpRg+B1+3VOa+f2M1ltXKVNKUoPFj84oxMtqSZ6uDoulFpvj5IvAjMaxwPrJfvfMR1HRldXdCUvp03X/G43zMQ9DGQtTUlzepvgB+cWUVepBdq+pD0Od9Xr/Mf+4+s4GcT514gdwJ+ceN0i71UuzzPoOio2oN/wC76IM6pyC9pwzWXNYcCeaD3sI8jEytT8Ub62lvXH8HXWjSEpKkzEUc5hedReNUnKMTvZhGKMJPh60MjlFcfWpnTWWySyKzQaIF5qu/RJ9kEZR08PUlwOVWguJhtGuFnEtEVZjELQ0VQK8mV2sDmd2yNqpM85ptlFq17qQUkZEnnTOBGQXidsSqPaNkHTtdLQRdVZSi9eyYtW/fGbUz4R2qSDilqyoaXtE9xyzEqFYrzFVa1XIhRXDjEVKezHQmlODlaLT8R5jRQi8oJjoGS1ZnqPkI9Tovffd5mTFbq7w1qKK2+z+/M8Jc0/KLen3/APnVfD/2Rnoe8XrgejaeP16dS+U//qPJ/paP9ib/AN3l+SjpR+0l2eY2hZ6I7s7Kgo+LMFGDgZnqiv8AqiMpKkoq+cvI66L/AJ+HmAtOawWVp7lZ8thzaFTeU0QDAioMePQwtZU0nBnpyeZ0CalWT1hMf3np8IWPprIyXNEjVKwplZ1PvF3+ImGyuRO3LmbrPoizS+hIkqd6ykB7wIlZEN3NowwGUSQKAHrACvRAETUUOI3HEd0SAdadXLHM6VnlVOZVQjH7y0MQ4p6o6UpLRgXSP0b2KcKDlZe65Mr8YaIUIrRHXWS4nM6W+i+VKxFvSWP26qP4r48onZJ6w4vSuhORqRabNOAy5GY7E/wAeMT1ciesiR0P0W6x5Rlrao0QCaiKDsqnTQjIxyBx7xHcFe6K6qvEk+mkBqqsca40Hq03ncI76t2M/VszWrTJZWW6FvbS1aYAbhuiynHYkpciepuYJV96XKtTK4teHGN8ukKvYjnqKa1ZoXRs9gW5OZTE483IUOdNkYamIU5Xk8y+GJVOOxGVkXnQE/G8qjmsTeYGoWlRhXeIq6+HArliVLVtms6rOFJMxRQE0Ck5CvCOP1Kb0K/1K4IttOriJSsxjUnIAZd8dUa227WOHiZcih9GSxewJooIqxz526m6NBx103xLf0KWHFEXZmK7Jm/qHdEnLnJrNmqWAEww5+z97G2G6jyaudR+JTaDzZfu/JYy4zcXeeh0X72Xd5mN2jAe4JRAGLSLUPXhu2CN2BrKk22uFvmZ68HJJInojSs2zzVnSlUshal5WZauGXePbMWY6vHFUXRkrJ9ueTvyJo4KontJP4FmmtarZMesyawJGFy7LoBeGBQV2tt2xkwsFhqexSdle/iaZdHbc06iV/jz8AVZWM0lmOI25k1rmTCtVkj1ejuiaVS+23lysuf2NSSBxzO074zurI9in0ThLZw58Xz7z6IvRvPz8V6AFWAFWAMFr01ZpWEy0SUO5piA91axKi2ARa9fLBLw5a8dyI58aBfGJ2GAXO+kuTjydnnvuvXVB7QW8obKWrQB1o+kW1t6OzSk99mmeRTyiLwXEA6064aSf9eksfs5aebKT3GHWRWiAMtFstMw1m2qe3DlHC/hqQOyI63kkLGNbCgNaVO+p+UcurLmLELZJUIaKBiuwe0I6pybmrhkNCSyFNRTLyjLWaubqegSMUlg1lsqzp8qU9brNQ0NDTA59kJScIOS1MuLm4UpSjqjrZWrFkRH+pBKlsWZ2y5wwJp0SIxvFVW1meDLGV5Ne15fQJ2XRsmW7BJMtRdQ81FGN59wzwEUSqTks2/j3FEqk5L2m34mbS3pPuL8TxZS3fE1YTdYKb0Te6/zi9byNnEe2DP93M/JCHmgiFvtktVYNMQG61AWFSaHZEwhJtWRMYt6IGaU01INArFqE9EHdvNBGnD05RbbO1Rm+AInaXBvXUOIAxIGV7dXfGu52sNLiyidpZya0Ve85XttftHZC/AsWHitWUtbprYXmpWtAKY1rmBv4xojCvLKKfw+5V+nwyd2s+8exM16pr0DSprtXjFWJoVIQUp8XzNNF09pqC+VjcIwmkuRYgGK3dI+6fhEW09DThN99z8ivZ9780dnq8PHzBmlT9YB9keZjqOhnrTjGftO3pisMy4DUHE/1jipTcrFmF6Vo4dSum2+XjzL1tR3Dbv2mOeoXML+oJrSmuPH8HqM/wCkYn0NjmNxmOJfgFYHvjU5U1rJfU+Vs+Rhna66QboS7PLHEOzDtvEeEcOvSXNk7DB0/TWkJnStbKN0tVSnUyhTFbxUeEfmTsdpgm2ZpnpZ06ZwmTCw8Y5eLnwSROwicvRspRgg7anzip4io9ZE7KMUpABgAOoUjTdvUrLIAaAFACgBQBRb+getfiEWUt9EPQno/LsXyMY5noRLnMcIknoueqWmSzsFUNUsxAAGGZOUJxbpySMuNi5UJJLP8o6q26z2RRNXlbxcGlxWYYoF6QFPV37YxwwtV2dtPueHDB15W9n45fUol64LMc/o9mnzjRRzVwqCx9W8R0toiyOAm1m0Wro2pb2pJFzWLSloa8LPJkCgH10wthUmvMx27QI1U8FGKs36+ZqpYaFJNbTfhY2WfUmawInW16GvNkS5aUrnzmDE57hF6oU072LrRXAyaR+jV3xS2M32Zylv4g2H4YsUIrQsjNL+KA4+jS2DMy6b5Zv4b6NcPZFkacXrK3gWqpF6kn1KSWAZjTs1rVOTUgsAekp2VyMaoYei/wCVy1bD/kUac0XZJMo8mFvFcKuWYnlJQwBJ9UtkMqxoVGhC10vH8itFKD2dTmAnSCrieAGwDzjuWMw8E0n8F6R5/VVHr8zSllmE1CHZnhlXYab98Z59LQT9mPxf2udLD82TWxtLK3iOiRhnhdz/AP2POxGNlXiotaGijTjGWReixjZpLYgArScwg4bajvAi+kTGq6bbXFWMLTWOZPl5RdZCeKqy1l8MiEDOKAJiU3st3GIuibHYqkYCs0CXhEAqKQA6pAFpEABFyjctCkeJAoAUAKAFAGe3+jPWvxCLKW+iGELJYGYhZKPM5qVuKXocc7ow2RjtKXA2Qmks2GLLqZbJmaLLG+Y4y4BLx7DSO1RfEh148AvI+jeWactPduEtQm0GlWvVy3CLY00iqVZvQOWHU6wyqXbOjEbZlZhrv55IHYI7K3OT4hxVAFAAAMgMAOyByKkAILEgtRYlAuAiSR6QAOt+hrPO9LIlPxZFJ76ViLC7WgItOptlI5qvL9xz5NeHhFcqMHwJ2mCLVqMf1c/sdPzA/lip4dcGTtgPSGp9sBFESZSvQcbae3d3Rz1LRZCok8wVaNGzpXpJUxQNpRrv4qXfGOXCS4GhVIviYzMByNeqOToF6Sz7fyiL6ZXMzy7K5NKd+fcKnwjtySObBCToRj0sOvDwFT4iKnWXAi6CVk0VLXPHw/78YqlVbI2mERZUHqL+ERXtPmQIGIILq4QBSzwA1+FgOHhYAki70qjrwHfkY2xaehU0KOiBQBosVimzvRS3mcUVmA6yBQdsTZgO2LUi2PQsqSh9tgTTgEveJETsANWT6P5Y9LOduCKEHUSbxPhE7KIDNk1YskvKQhOdZlZhrvF+tOyGgC6igoMt2yAHgB6RNgPdhYDhYWBIJE2BIJEgkFgCYESB4AYiIBWywBU6xDBneOQUljAALWTSNhkj/wBpJbvSoS4rzTxFeiOJIHGOlByyCbWh5u1olWi0Ey5AlJdaiq7tU3lFSSc+CgDrivEQUIJrmWwnJvUJSJIGAAA4CkYG7nRoeXEXA0tIAtpEAxAx0C4HCAKjACpEA0WSxzJno5bvxVSR2kCg7Y7VOT0RF0GrJqnaW6QSWPttU9y3h3kRasNJ6s520EpH0fyc5jsT+zAlg9eZPhGiFLZ4nLlcN2HViySqXZCEja4MxuwvUjsixI5DCrsiQOVgCspEAjchYCuQsBwkAPcgCQWJBILADhYAekSB4AUANWAIlogFbPEAqZ4i4B2ldJybOl+dMVF2VzY7lUYseAEEm9Aee6b16nTiUsimWuRc05Q+YTxbGoIizZjDeIOal2bG85LMTUk4478cSeJiuVVvJaE2JaEH1z9Uz+YI5xXuo+H0Oqep0MsR5pcTeBBBYEkqwIIWSwzJno5bvxVSV7WyHaYsVOT0RF0G7LqpaG6QRBtvNU9gWoPeItWHk9Wc7aC1l1JlihmTXY7lART8R7jFscPFakbbDNk1fs0ul2SlRkWF9h95qmLowjHRHN2wmFjogkFgB7sAPSJA8AKAGIgBrsQBXYAe7ACpEgUANeiAK9ADXoAa9ACvQAxaAK2aIBltVpWWpeYyooxLMQFA4kxGoOC099IYxl2Nbxy5RwafcTM9bU6iIsVO2ciDjJwmTnMye7Ox3mppursHBcBHMqvCJNi1VAFAKDhFJI8AVaD9O/VM/mCOsV7qPrgTT1OjQx5pcOxgQVwJFAHqIj0zOWqYkFimJBMNEge9Ake9AgV6AHvQA96AFWJAqwAqwAqwAqwBEtEAgXgCJeIBG/C4GvxFwNfhcDh4XA96JBxmsX0gSJNUkUnuNoNJS9b+v1LhxEdxpt6kXPPdJW+02xr89yQMVFKKvuJkOs49cS6kYZRFhpUkLkO3aYzyk5anROIAoAUAUaHNJz9Uz+YI6xXuo+uBMNQ8syPOLSd6IJHgBQB6sUj1LGcakAPWFwK9C4FfhcC5SFwLlIXA/KwuBxNibgcTYXBLlIXAuUhcC5SFwLlIXBFnhcFZaIuBr0QBr0ARLQBGsAAtPa32ey1UnlJo/VoRUH7bZJntx4GO4wcgec6b1ltVuqrG7Kr6NKhPvnNz14cBFjcafeRqYZFlC45nfu6hFE6jkTYvjgkUAKAFACgDNov0zf7n8wR1ivdR9cCYahiseeWkg8AWLMiATvwB6+0eqUFbRAIwAxjkEDAETADQA0APADgxAJRIFACgB4AYwBAwA0AKAHEAc/r9PeXYZrS2ZGFzFSVOLAHEcI7p7wZ47TLrHmI0T3WchilMBGE7FACgBQAoAUAKAM+ifTP1TP5gjrFe6j4fQmGoYMeeWkYAQgCcQ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‫کارتون کتابخانه‬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‫کارتون کتابخانه‬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Image result for ‫کارتون کتابخانه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5237928" cy="3599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کتابخانه های کلاسیک 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b="1" dirty="0" smtClean="0">
                <a:cs typeface="B Zar" pitchFamily="2" charset="-78"/>
              </a:rPr>
              <a:t>فضای مخزن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فضای مطالعه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فضای اداری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فضای خدمات دهی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فضای ارتباطی</a:t>
            </a:r>
          </a:p>
        </p:txBody>
      </p:sp>
      <p:pic>
        <p:nvPicPr>
          <p:cNvPr id="15362" name="Picture 2" descr="Image result for ‫کارتون کتابخانه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48768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fa-IR" b="1" dirty="0" smtClean="0">
                <a:cs typeface="B Zar" pitchFamily="2" charset="-78"/>
              </a:rPr>
              <a:t>انواع خدمات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 algn="r" rtl="1"/>
            <a:r>
              <a:rPr lang="fa-IR" sz="3000" b="1" dirty="0" smtClean="0">
                <a:cs typeface="B Zar" pitchFamily="2" charset="-78"/>
              </a:rPr>
              <a:t>خدمات مرجع</a:t>
            </a:r>
          </a:p>
          <a:p>
            <a:pPr lvl="2" algn="r" rtl="1"/>
            <a:endParaRPr lang="fa-IR" sz="3000" b="1" dirty="0" smtClean="0">
              <a:cs typeface="B Zar" pitchFamily="2" charset="-78"/>
            </a:endParaRPr>
          </a:p>
          <a:p>
            <a:pPr lvl="2" algn="r" rtl="1"/>
            <a:r>
              <a:rPr lang="fa-IR" sz="3000" b="1" dirty="0" smtClean="0">
                <a:cs typeface="B Zar" pitchFamily="2" charset="-78"/>
              </a:rPr>
              <a:t>خدمات امانت</a:t>
            </a:r>
          </a:p>
          <a:p>
            <a:pPr lvl="2" algn="r" rtl="1"/>
            <a:endParaRPr lang="fa-IR" sz="3000" b="1" dirty="0" smtClean="0">
              <a:cs typeface="B Zar" pitchFamily="2" charset="-78"/>
            </a:endParaRPr>
          </a:p>
          <a:p>
            <a:pPr lvl="2" algn="r" rtl="1"/>
            <a:r>
              <a:rPr lang="fa-IR" sz="3000" b="1" dirty="0" smtClean="0">
                <a:cs typeface="B Zar" pitchFamily="2" charset="-78"/>
              </a:rPr>
              <a:t>خدمات دیداری و شنیداری</a:t>
            </a:r>
          </a:p>
          <a:p>
            <a:pPr lvl="2" algn="r" rtl="1"/>
            <a:endParaRPr lang="fa-IR" sz="3000" b="1" dirty="0" smtClean="0">
              <a:cs typeface="B Zar" pitchFamily="2" charset="-78"/>
            </a:endParaRPr>
          </a:p>
          <a:p>
            <a:pPr lvl="2" algn="r" rtl="1"/>
            <a:r>
              <a:rPr lang="fa-IR" sz="3000" b="1" dirty="0" smtClean="0">
                <a:cs typeface="B Zar" pitchFamily="2" charset="-78"/>
              </a:rPr>
              <a:t>خدمات آگاهی رسانی</a:t>
            </a:r>
          </a:p>
          <a:p>
            <a:pPr lvl="2" algn="r" rtl="1"/>
            <a:endParaRPr lang="fa-IR" sz="3000" b="1" dirty="0" smtClean="0">
              <a:cs typeface="B Zar" pitchFamily="2" charset="-78"/>
            </a:endParaRPr>
          </a:p>
          <a:p>
            <a:pPr lvl="2" algn="r" rtl="1"/>
            <a:r>
              <a:rPr lang="fa-IR" sz="3000" b="1" dirty="0" smtClean="0">
                <a:cs typeface="B Zar" pitchFamily="2" charset="-78"/>
              </a:rPr>
              <a:t>خدمات پایگاه های اطلاعاتی </a:t>
            </a:r>
            <a:endParaRPr lang="en-US" sz="3000" b="1" dirty="0" smtClean="0">
              <a:cs typeface="B Zar" pitchFamily="2" charset="-78"/>
            </a:endParaRPr>
          </a:p>
        </p:txBody>
      </p:sp>
      <p:pic>
        <p:nvPicPr>
          <p:cNvPr id="16388" name="Picture 4" descr="Image result for ‫کارتون کتابخانه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3505200" cy="2735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فعالیت های کتابخانه ای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Zar" pitchFamily="2" charset="-78"/>
              </a:rPr>
              <a:t>شب شعر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همایش های کوچک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نشست های تخصصی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همفکری های حرفه ای</a:t>
            </a:r>
            <a:endParaRPr lang="en-US" b="1" dirty="0">
              <a:cs typeface="B Zar" pitchFamily="2" charset="-78"/>
            </a:endParaRPr>
          </a:p>
        </p:txBody>
      </p:sp>
      <p:pic>
        <p:nvPicPr>
          <p:cNvPr id="17410" name="Picture 2" descr="Image result for ‫کارتون کتابخانه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4572000" cy="3224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خدمات مبتنی بر حضور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sz="4400" b="1" dirty="0" smtClean="0">
                <a:cs typeface="B Zar" pitchFamily="2" charset="-78"/>
              </a:rPr>
              <a:t>چهره به چهره</a:t>
            </a:r>
          </a:p>
          <a:p>
            <a:pPr algn="r" rtl="1"/>
            <a:endParaRPr lang="fa-IR" sz="4400" b="1" dirty="0" smtClean="0">
              <a:cs typeface="B Zar" pitchFamily="2" charset="-78"/>
            </a:endParaRPr>
          </a:p>
          <a:p>
            <a:pPr algn="r" rtl="1"/>
            <a:r>
              <a:rPr lang="fa-IR" sz="4400" b="1" dirty="0" smtClean="0">
                <a:cs typeface="B Zar" pitchFamily="2" charset="-78"/>
              </a:rPr>
              <a:t>در مکان مشخص</a:t>
            </a:r>
          </a:p>
          <a:p>
            <a:pPr algn="r" rtl="1"/>
            <a:endParaRPr lang="fa-IR" sz="4400" b="1" dirty="0" smtClean="0">
              <a:cs typeface="B Zar" pitchFamily="2" charset="-78"/>
            </a:endParaRPr>
          </a:p>
          <a:p>
            <a:pPr algn="r" rtl="1"/>
            <a:r>
              <a:rPr lang="fa-IR" sz="4400" b="1" dirty="0" smtClean="0">
                <a:cs typeface="B Zar" pitchFamily="2" charset="-78"/>
              </a:rPr>
              <a:t>همراه با تجهیزات</a:t>
            </a:r>
          </a:p>
          <a:p>
            <a:pPr algn="r" rtl="1"/>
            <a:endParaRPr lang="fa-IR" sz="4400" b="1" dirty="0" smtClean="0">
              <a:cs typeface="B Zar" pitchFamily="2" charset="-78"/>
            </a:endParaRPr>
          </a:p>
          <a:p>
            <a:pPr algn="r" rtl="1"/>
            <a:r>
              <a:rPr lang="fa-IR" sz="4400" b="1" dirty="0" smtClean="0">
                <a:cs typeface="B Zar" pitchFamily="2" charset="-78"/>
              </a:rPr>
              <a:t>حس حضور در کتابخانه</a:t>
            </a:r>
          </a:p>
          <a:p>
            <a:pPr algn="r" rtl="1"/>
            <a:endParaRPr lang="fa-IR" sz="4400" b="1" dirty="0" smtClean="0">
              <a:cs typeface="B Zar" pitchFamily="2" charset="-78"/>
            </a:endParaRPr>
          </a:p>
          <a:p>
            <a:pPr algn="r" rtl="1"/>
            <a:r>
              <a:rPr lang="fa-IR" sz="4400" b="1" dirty="0" smtClean="0">
                <a:cs typeface="B Zar" pitchFamily="2" charset="-78"/>
              </a:rPr>
              <a:t>مشاوره حضوری</a:t>
            </a:r>
          </a:p>
          <a:p>
            <a:pPr algn="r" rtl="1"/>
            <a:endParaRPr lang="fa-IR" sz="4400" b="1" dirty="0" smtClean="0">
              <a:cs typeface="B Zar" pitchFamily="2" charset="-78"/>
            </a:endParaRPr>
          </a:p>
          <a:p>
            <a:pPr algn="r" rtl="1"/>
            <a:r>
              <a:rPr lang="fa-IR" sz="4400" b="1" dirty="0" smtClean="0">
                <a:cs typeface="B Zar" pitchFamily="2" charset="-78"/>
              </a:rPr>
              <a:t>مشاهده فیزیک منابع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b="1" dirty="0" smtClean="0">
                <a:cs typeface="B Zar" pitchFamily="2" charset="-78"/>
              </a:rPr>
              <a:t> 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>
              <a:buNone/>
            </a:pPr>
            <a:endParaRPr lang="en-US" b="1" dirty="0">
              <a:cs typeface="B Zar" pitchFamily="2" charset="-78"/>
            </a:endParaRPr>
          </a:p>
        </p:txBody>
      </p:sp>
      <p:pic>
        <p:nvPicPr>
          <p:cNvPr id="18434" name="Picture 2" descr="Image result for ‫کارتون کتابخانه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438400"/>
            <a:ext cx="4109474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تاثیر فضای کتابخانه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سکوت خوشایند</a:t>
            </a:r>
          </a:p>
          <a:p>
            <a:pPr algn="r" rtl="1">
              <a:buNone/>
            </a:pPr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تشویق به مطالعه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لذت از فضا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مشارکت در بررسی منابع</a:t>
            </a:r>
            <a:endParaRPr lang="en-US" b="1" dirty="0">
              <a:cs typeface="B Zar" pitchFamily="2" charset="-78"/>
            </a:endParaRPr>
          </a:p>
        </p:txBody>
      </p:sp>
      <p:pic>
        <p:nvPicPr>
          <p:cNvPr id="19458" name="Picture 2" descr="Image result for ‫کارتون کتابخانه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828800"/>
            <a:ext cx="4344938" cy="32669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فضای مجازی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Zar" pitchFamily="2" charset="-78"/>
              </a:rPr>
              <a:t>کتابخانه در محیط وب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ساختار غیر واقعی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دسترسی سریع و آسان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نداشتن محدودیت زمان</a:t>
            </a:r>
            <a:endParaRPr lang="en-US" b="1" dirty="0">
              <a:cs typeface="B Zar" pitchFamily="2" charset="-78"/>
            </a:endParaRPr>
          </a:p>
        </p:txBody>
      </p:sp>
      <p:pic>
        <p:nvPicPr>
          <p:cNvPr id="20482" name="Picture 2" descr="Image result for ‫کارتون کتابخانه دیجیتال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4579361" cy="34080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فضای مجازی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b="1" dirty="0" smtClean="0">
                <a:cs typeface="B Zar" pitchFamily="2" charset="-78"/>
              </a:rPr>
              <a:t>سرعت</a:t>
            </a:r>
          </a:p>
          <a:p>
            <a:pPr algn="r" rtl="1">
              <a:buNone/>
            </a:pPr>
            <a:r>
              <a:rPr lang="fa-IR" b="1" dirty="0" smtClean="0">
                <a:cs typeface="B Zar" pitchFamily="2" charset="-78"/>
              </a:rPr>
              <a:t> </a:t>
            </a:r>
          </a:p>
          <a:p>
            <a:pPr algn="r" rtl="1"/>
            <a:r>
              <a:rPr lang="fa-IR" b="1" dirty="0" smtClean="0">
                <a:cs typeface="B Zar" pitchFamily="2" charset="-78"/>
              </a:rPr>
              <a:t>دقت</a:t>
            </a:r>
          </a:p>
          <a:p>
            <a:pPr algn="r" rtl="1">
              <a:buNone/>
            </a:pPr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حجم بالای مطالب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بازیابی راحت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امکان بررسی بیشتر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صرفه جویی در هزینه ها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endParaRPr lang="en-US" b="1" dirty="0">
              <a:cs typeface="B Zar" pitchFamily="2" charset="-78"/>
            </a:endParaRPr>
          </a:p>
        </p:txBody>
      </p:sp>
      <p:pic>
        <p:nvPicPr>
          <p:cNvPr id="23554" name="Picture 2" descr="Image result for ‫کارتون کتابخانه دیجیتال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4648200" cy="3486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تاثیر روان شناختی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 smtClean="0">
                <a:cs typeface="B Zar" pitchFamily="2" charset="-78"/>
              </a:rPr>
              <a:t>تغییر الگوی مطالعه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تغییر نگرش به کتابخانه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تغییر فضای زندگی تخصصی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تغییر نگاه به اطلاعات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22532" name="AutoShape 4" descr="Image result for ‫کارتون کتابخانه دیجیتال‬‎"/>
          <p:cNvSpPr>
            <a:spLocks noChangeAspect="1" noChangeArrowheads="1"/>
          </p:cNvSpPr>
          <p:nvPr/>
        </p:nvSpPr>
        <p:spPr bwMode="auto">
          <a:xfrm>
            <a:off x="155575" y="-1576388"/>
            <a:ext cx="438150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4" name="AutoShape 6" descr="Image result for ‫کارتون کتابخانه دیجیتال‬‎"/>
          <p:cNvSpPr>
            <a:spLocks noChangeAspect="1" noChangeArrowheads="1"/>
          </p:cNvSpPr>
          <p:nvPr/>
        </p:nvSpPr>
        <p:spPr bwMode="auto">
          <a:xfrm>
            <a:off x="155575" y="-1576388"/>
            <a:ext cx="438150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6" name="AutoShape 8" descr="Image result for ‫کارتون کتابخانه دیجیتال‬‎"/>
          <p:cNvSpPr>
            <a:spLocks noChangeAspect="1" noChangeArrowheads="1"/>
          </p:cNvSpPr>
          <p:nvPr/>
        </p:nvSpPr>
        <p:spPr bwMode="auto">
          <a:xfrm>
            <a:off x="155575" y="-1576388"/>
            <a:ext cx="438150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8" name="AutoShape 10" descr="Image result for ‫کارتون کتابخانه دیجیتال‬‎"/>
          <p:cNvSpPr>
            <a:spLocks noChangeAspect="1" noChangeArrowheads="1"/>
          </p:cNvSpPr>
          <p:nvPr/>
        </p:nvSpPr>
        <p:spPr bwMode="auto">
          <a:xfrm>
            <a:off x="155575" y="-1576388"/>
            <a:ext cx="438150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0" name="AutoShape 12" descr="Image result for ‫کارتون کتابخانه دیجیتال‬‎"/>
          <p:cNvSpPr>
            <a:spLocks noChangeAspect="1" noChangeArrowheads="1"/>
          </p:cNvSpPr>
          <p:nvPr/>
        </p:nvSpPr>
        <p:spPr bwMode="auto">
          <a:xfrm>
            <a:off x="155575" y="-1576388"/>
            <a:ext cx="4381500" cy="32861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42" name="Picture 14" descr="Image result for ‫کتابخانه دیجیتال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4006244" cy="2657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چاپ هسته اصلی منابع کتابخانه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ابداع صنعت چاپ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توسعه صنعت چاپ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r>
              <a:rPr lang="fa-IR" b="1" dirty="0" smtClean="0">
                <a:cs typeface="B Zar" pitchFamily="2" charset="-78"/>
              </a:rPr>
              <a:t>جایگاه چاپ </a:t>
            </a:r>
          </a:p>
          <a:p>
            <a:pPr algn="r" rtl="1"/>
            <a:endParaRPr lang="fa-IR" b="1" dirty="0" smtClean="0">
              <a:cs typeface="B Zar" pitchFamily="2" charset="-78"/>
            </a:endParaRPr>
          </a:p>
          <a:p>
            <a:pPr algn="r" rtl="1"/>
            <a:endParaRPr lang="en-US" b="1" dirty="0">
              <a:cs typeface="B Zar" pitchFamily="2" charset="-78"/>
            </a:endParaRPr>
          </a:p>
        </p:txBody>
      </p:sp>
      <p:pic>
        <p:nvPicPr>
          <p:cNvPr id="21506" name="Picture 2" descr="Image result for ‫کارتون کتابخانه دیجیتال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343400"/>
            <a:ext cx="2819400" cy="2255520"/>
          </a:xfrm>
          <a:prstGeom prst="rect">
            <a:avLst/>
          </a:prstGeom>
          <a:noFill/>
        </p:spPr>
      </p:pic>
      <p:pic>
        <p:nvPicPr>
          <p:cNvPr id="21508" name="Picture 4" descr="Image result for ‫کارتون کتابخانه‬‎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4474091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Zar" pitchFamily="2" charset="-78"/>
              </a:rPr>
              <a:t>نتیجه گیری</a:t>
            </a:r>
            <a:endParaRPr lang="en-US" b="1" dirty="0">
              <a:cs typeface="B Za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cs typeface="B Zar" pitchFamily="2" charset="-78"/>
              </a:rPr>
              <a:t>کتابخانه به عنوان مکان همچنان از استحکام برخوردار است</a:t>
            </a:r>
          </a:p>
          <a:p>
            <a:pPr algn="r" rtl="1"/>
            <a:endParaRPr lang="fa-IR" sz="2400" b="1" dirty="0" smtClean="0">
              <a:cs typeface="B Zar" pitchFamily="2" charset="-78"/>
            </a:endParaRPr>
          </a:p>
          <a:p>
            <a:pPr algn="r" rtl="1"/>
            <a:r>
              <a:rPr lang="fa-IR" sz="2400" b="1" dirty="0" smtClean="0">
                <a:cs typeface="B Zar" pitchFamily="2" charset="-78"/>
              </a:rPr>
              <a:t>کتابخانه محل تبادل اطلاعات</a:t>
            </a:r>
          </a:p>
          <a:p>
            <a:pPr algn="r" rtl="1">
              <a:buNone/>
            </a:pPr>
            <a:r>
              <a:rPr lang="fa-IR" sz="2400" b="1" dirty="0" smtClean="0">
                <a:cs typeface="B Zar" pitchFamily="2" charset="-78"/>
              </a:rPr>
              <a:t>و دانش به صورت رسمی است</a:t>
            </a:r>
          </a:p>
          <a:p>
            <a:pPr algn="r" rtl="1"/>
            <a:endParaRPr lang="fa-IR" sz="2400" b="1" dirty="0" smtClean="0">
              <a:cs typeface="B Zar" pitchFamily="2" charset="-78"/>
            </a:endParaRPr>
          </a:p>
          <a:p>
            <a:pPr algn="r" rtl="1"/>
            <a:r>
              <a:rPr lang="fa-IR" sz="2400" b="1" dirty="0" smtClean="0">
                <a:cs typeface="B Zar" pitchFamily="2" charset="-78"/>
              </a:rPr>
              <a:t>کتابخانه مشوق رشد  و توسعه علمی است</a:t>
            </a:r>
          </a:p>
          <a:p>
            <a:pPr algn="r" rtl="1"/>
            <a:endParaRPr lang="fa-IR" sz="2400" b="1" dirty="0" smtClean="0">
              <a:cs typeface="B Zar" pitchFamily="2" charset="-78"/>
            </a:endParaRPr>
          </a:p>
          <a:p>
            <a:pPr algn="r" rtl="1"/>
            <a:r>
              <a:rPr lang="fa-IR" sz="2400" b="1" dirty="0" smtClean="0">
                <a:cs typeface="B Zar" pitchFamily="2" charset="-78"/>
              </a:rPr>
              <a:t>کتابخانه مجازی مکمل و تقویت کننده </a:t>
            </a:r>
          </a:p>
          <a:p>
            <a:pPr algn="r" rtl="1">
              <a:buNone/>
            </a:pPr>
            <a:r>
              <a:rPr lang="fa-IR" sz="2400" b="1" dirty="0" smtClean="0">
                <a:cs typeface="B Zar" pitchFamily="2" charset="-78"/>
              </a:rPr>
              <a:t>فعالیت کتابخانه به عنوان مکان است. </a:t>
            </a:r>
          </a:p>
          <a:p>
            <a:pPr algn="r" rtl="1"/>
            <a:endParaRPr lang="fa-IR" sz="2400" b="1" dirty="0" smtClean="0">
              <a:cs typeface="B Zar" pitchFamily="2" charset="-78"/>
            </a:endParaRPr>
          </a:p>
          <a:p>
            <a:pPr algn="r" rtl="1"/>
            <a:endParaRPr lang="en-US" sz="2400" b="1" dirty="0">
              <a:cs typeface="B Zar" pitchFamily="2" charset="-78"/>
            </a:endParaRPr>
          </a:p>
        </p:txBody>
      </p:sp>
      <p:pic>
        <p:nvPicPr>
          <p:cNvPr id="25602" name="Picture 2" descr="Image result for ‫کتابخانه دیجیتال‬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3640016" cy="27835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>
              <a:buNone/>
            </a:pPr>
            <a:endParaRPr lang="fa-IR" b="1" dirty="0" smtClean="0">
              <a:cs typeface="B Zar" pitchFamily="2" charset="-78"/>
            </a:endParaRPr>
          </a:p>
          <a:p>
            <a:pPr lvl="1" algn="ctr">
              <a:buNone/>
            </a:pPr>
            <a:endParaRPr lang="fa-IR" b="1" dirty="0" smtClean="0">
              <a:cs typeface="B Zar" pitchFamily="2" charset="-78"/>
            </a:endParaRPr>
          </a:p>
          <a:p>
            <a:pPr lvl="1" algn="ctr">
              <a:buNone/>
            </a:pPr>
            <a:r>
              <a:rPr lang="fa-IR" sz="3600" b="1" dirty="0" smtClean="0">
                <a:cs typeface="B Zar" pitchFamily="2" charset="-78"/>
              </a:rPr>
              <a:t>با تشکر از توجه حضار گرامی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233</Words>
  <Application>Microsoft Office PowerPoint</Application>
  <PresentationFormat>On-screen Show (4:3)</PresentationFormat>
  <Paragraphs>117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فضای مجازی دربرابر فضای فیزیکی </vt:lpstr>
      <vt:lpstr>کتابخانه</vt:lpstr>
      <vt:lpstr>کتابخانه های کلاسیک </vt:lpstr>
      <vt:lpstr>انواع خدمات</vt:lpstr>
      <vt:lpstr>فعالیت های کتابخانه ای</vt:lpstr>
      <vt:lpstr>خدمات مبتنی بر حضور</vt:lpstr>
      <vt:lpstr>تاثیر فضای کتابخانه</vt:lpstr>
      <vt:lpstr>فضای مجازی</vt:lpstr>
      <vt:lpstr>فضای مجازی</vt:lpstr>
      <vt:lpstr>تاثیر روان شناختی</vt:lpstr>
      <vt:lpstr>چاپ هسته اصلی منابع کتابخانه</vt:lpstr>
      <vt:lpstr>نتیجه گیری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فضای مجازی دربرابر فضای فیزیکی </dc:title>
  <dc:creator>Doroudi, Fariborz</dc:creator>
  <cp:lastModifiedBy>doroudi</cp:lastModifiedBy>
  <cp:revision>12</cp:revision>
  <dcterms:created xsi:type="dcterms:W3CDTF">2006-08-16T00:00:00Z</dcterms:created>
  <dcterms:modified xsi:type="dcterms:W3CDTF">2016-12-10T07:05:05Z</dcterms:modified>
</cp:coreProperties>
</file>