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41" r:id="rId1"/>
  </p:sldMasterIdLst>
  <p:sldIdLst>
    <p:sldId id="256" r:id="rId2"/>
    <p:sldId id="260" r:id="rId3"/>
    <p:sldId id="288" r:id="rId4"/>
    <p:sldId id="263" r:id="rId5"/>
    <p:sldId id="272" r:id="rId6"/>
    <p:sldId id="296" r:id="rId7"/>
    <p:sldId id="311" r:id="rId8"/>
    <p:sldId id="312" r:id="rId9"/>
    <p:sldId id="262" r:id="rId10"/>
    <p:sldId id="261" r:id="rId11"/>
    <p:sldId id="270" r:id="rId12"/>
    <p:sldId id="293" r:id="rId13"/>
    <p:sldId id="276" r:id="rId14"/>
    <p:sldId id="278" r:id="rId15"/>
    <p:sldId id="277" r:id="rId16"/>
    <p:sldId id="279" r:id="rId17"/>
    <p:sldId id="282" r:id="rId18"/>
    <p:sldId id="301" r:id="rId19"/>
    <p:sldId id="283" r:id="rId20"/>
    <p:sldId id="297" r:id="rId21"/>
    <p:sldId id="286" r:id="rId22"/>
    <p:sldId id="273" r:id="rId23"/>
    <p:sldId id="268" r:id="rId24"/>
    <p:sldId id="309" r:id="rId25"/>
    <p:sldId id="308" r:id="rId26"/>
    <p:sldId id="284" r:id="rId27"/>
    <p:sldId id="318" r:id="rId28"/>
    <p:sldId id="31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arUser" initials="D" lastIdx="1" clrIdx="0">
    <p:extLst>
      <p:ext uri="{19B8F6BF-5375-455C-9EA6-DF929625EA0E}">
        <p15:presenceInfo xmlns:p15="http://schemas.microsoft.com/office/powerpoint/2012/main" userId="Dear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0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F36FF5-4C81-4440-8F0F-577E576D1627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6EF1BB4E-320E-4055-A800-76D1DC61C648}">
      <dgm:prSet phldrT="[Text]" custT="1"/>
      <dgm:spPr/>
      <dgm:t>
        <a:bodyPr/>
        <a:lstStyle/>
        <a:p>
          <a:r>
            <a:rPr lang="fa-IR" sz="1400" b="1" dirty="0" smtClean="0">
              <a:solidFill>
                <a:schemeClr val="accent5">
                  <a:lumMod val="50000"/>
                </a:schemeClr>
              </a:solidFill>
            </a:rPr>
            <a:t>استراتژیک</a:t>
          </a:r>
          <a:endParaRPr lang="en-US" sz="1400" b="1" dirty="0">
            <a:solidFill>
              <a:schemeClr val="accent5">
                <a:lumMod val="50000"/>
              </a:schemeClr>
            </a:solidFill>
          </a:endParaRPr>
        </a:p>
      </dgm:t>
    </dgm:pt>
    <dgm:pt modelId="{453F7481-919E-4B7D-9032-B40DEFD6E320}" type="parTrans" cxnId="{540FC507-CFA8-479E-8636-BE4C188A9163}">
      <dgm:prSet/>
      <dgm:spPr/>
      <dgm:t>
        <a:bodyPr/>
        <a:lstStyle/>
        <a:p>
          <a:endParaRPr lang="en-US"/>
        </a:p>
      </dgm:t>
    </dgm:pt>
    <dgm:pt modelId="{391BBA8D-30A9-4B95-9386-872D90A6A82D}" type="sibTrans" cxnId="{540FC507-CFA8-479E-8636-BE4C188A9163}">
      <dgm:prSet/>
      <dgm:spPr/>
      <dgm:t>
        <a:bodyPr/>
        <a:lstStyle/>
        <a:p>
          <a:endParaRPr lang="en-US"/>
        </a:p>
      </dgm:t>
    </dgm:pt>
    <dgm:pt modelId="{F14A01ED-177E-408E-AC8E-41D183492BE0}">
      <dgm:prSet phldrT="[Text]" custT="1"/>
      <dgm:spPr/>
      <dgm:t>
        <a:bodyPr/>
        <a:lstStyle/>
        <a:p>
          <a:r>
            <a:rPr lang="fa-IR" sz="2000" b="1" dirty="0" smtClean="0">
              <a:solidFill>
                <a:schemeClr val="accent5">
                  <a:lumMod val="50000"/>
                </a:schemeClr>
              </a:solidFill>
            </a:rPr>
            <a:t>تاکتیکی</a:t>
          </a:r>
          <a:endParaRPr lang="en-US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F92989CB-1C3D-4449-BB6D-72F964EF296C}" type="parTrans" cxnId="{380B76C9-9109-47EF-AC76-1A120686AEDF}">
      <dgm:prSet/>
      <dgm:spPr/>
      <dgm:t>
        <a:bodyPr/>
        <a:lstStyle/>
        <a:p>
          <a:endParaRPr lang="en-US"/>
        </a:p>
      </dgm:t>
    </dgm:pt>
    <dgm:pt modelId="{1A0B9EBC-520A-4B08-8AF0-735A8F1230EA}" type="sibTrans" cxnId="{380B76C9-9109-47EF-AC76-1A120686AEDF}">
      <dgm:prSet/>
      <dgm:spPr/>
      <dgm:t>
        <a:bodyPr/>
        <a:lstStyle/>
        <a:p>
          <a:endParaRPr lang="en-US"/>
        </a:p>
      </dgm:t>
    </dgm:pt>
    <dgm:pt modelId="{C8EDA803-54B9-46FB-AE2D-0132C1ED448D}">
      <dgm:prSet phldrT="[Text]" custT="1"/>
      <dgm:spPr/>
      <dgm:t>
        <a:bodyPr/>
        <a:lstStyle/>
        <a:p>
          <a:r>
            <a:rPr lang="fa-IR" sz="3600" dirty="0" smtClean="0">
              <a:solidFill>
                <a:schemeClr val="accent5">
                  <a:lumMod val="50000"/>
                </a:schemeClr>
              </a:solidFill>
            </a:rPr>
            <a:t>عملیاتی</a:t>
          </a:r>
          <a:endParaRPr lang="en-US" sz="3600" dirty="0">
            <a:solidFill>
              <a:schemeClr val="accent5">
                <a:lumMod val="50000"/>
              </a:schemeClr>
            </a:solidFill>
          </a:endParaRPr>
        </a:p>
      </dgm:t>
    </dgm:pt>
    <dgm:pt modelId="{CD9BECB3-26B8-4ACB-AE4D-74CD58FC88B2}" type="parTrans" cxnId="{C25C73B9-A437-4D8F-8D66-AF7ED130F1F2}">
      <dgm:prSet/>
      <dgm:spPr/>
      <dgm:t>
        <a:bodyPr/>
        <a:lstStyle/>
        <a:p>
          <a:endParaRPr lang="en-US"/>
        </a:p>
      </dgm:t>
    </dgm:pt>
    <dgm:pt modelId="{8717227D-A258-4247-AA9B-638723CE226B}" type="sibTrans" cxnId="{C25C73B9-A437-4D8F-8D66-AF7ED130F1F2}">
      <dgm:prSet/>
      <dgm:spPr/>
      <dgm:t>
        <a:bodyPr/>
        <a:lstStyle/>
        <a:p>
          <a:endParaRPr lang="en-US"/>
        </a:p>
      </dgm:t>
    </dgm:pt>
    <dgm:pt modelId="{DE64A75E-BD47-4320-BACC-31493F83AF1A}" type="pres">
      <dgm:prSet presAssocID="{BAF36FF5-4C81-4440-8F0F-577E576D1627}" presName="Name0" presStyleCnt="0">
        <dgm:presLayoutVars>
          <dgm:dir/>
          <dgm:animLvl val="lvl"/>
          <dgm:resizeHandles val="exact"/>
        </dgm:presLayoutVars>
      </dgm:prSet>
      <dgm:spPr/>
    </dgm:pt>
    <dgm:pt modelId="{66C9B791-28DD-4A05-BE9E-B8455CAE4FE6}" type="pres">
      <dgm:prSet presAssocID="{6EF1BB4E-320E-4055-A800-76D1DC61C648}" presName="Name8" presStyleCnt="0"/>
      <dgm:spPr/>
    </dgm:pt>
    <dgm:pt modelId="{9568FB27-F6D5-426F-A8BF-51EC0E9F4729}" type="pres">
      <dgm:prSet presAssocID="{6EF1BB4E-320E-4055-A800-76D1DC61C648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15073-DB26-4095-A36A-16EA67C6527E}" type="pres">
      <dgm:prSet presAssocID="{6EF1BB4E-320E-4055-A800-76D1DC61C64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7BAA5D-AD94-45D3-B6F3-14BB6B02CF5E}" type="pres">
      <dgm:prSet presAssocID="{F14A01ED-177E-408E-AC8E-41D183492BE0}" presName="Name8" presStyleCnt="0"/>
      <dgm:spPr/>
    </dgm:pt>
    <dgm:pt modelId="{7423C990-B501-4367-B658-3DD7F6864E43}" type="pres">
      <dgm:prSet presAssocID="{F14A01ED-177E-408E-AC8E-41D183492BE0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62CC1-C199-4A4F-B8DB-6B469B86E104}" type="pres">
      <dgm:prSet presAssocID="{F14A01ED-177E-408E-AC8E-41D183492BE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967A12-E2F7-4839-8E1C-E0B6D84D0D49}" type="pres">
      <dgm:prSet presAssocID="{C8EDA803-54B9-46FB-AE2D-0132C1ED448D}" presName="Name8" presStyleCnt="0"/>
      <dgm:spPr/>
    </dgm:pt>
    <dgm:pt modelId="{21ADEC7D-869E-4A9F-BA1D-592E787BA8E4}" type="pres">
      <dgm:prSet presAssocID="{C8EDA803-54B9-46FB-AE2D-0132C1ED448D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94E70C-9489-43EE-B025-7E6DCB189CC2}" type="pres">
      <dgm:prSet presAssocID="{C8EDA803-54B9-46FB-AE2D-0132C1ED448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36A614-2ED7-4A5B-B56E-E58B1514939D}" type="presOf" srcId="{6EF1BB4E-320E-4055-A800-76D1DC61C648}" destId="{EEA15073-DB26-4095-A36A-16EA67C6527E}" srcOrd="1" destOrd="0" presId="urn:microsoft.com/office/officeart/2005/8/layout/pyramid1"/>
    <dgm:cxn modelId="{2CB717BF-D595-4A00-A537-E65BC6EF1895}" type="presOf" srcId="{6EF1BB4E-320E-4055-A800-76D1DC61C648}" destId="{9568FB27-F6D5-426F-A8BF-51EC0E9F4729}" srcOrd="0" destOrd="0" presId="urn:microsoft.com/office/officeart/2005/8/layout/pyramid1"/>
    <dgm:cxn modelId="{353C2810-63C4-475B-B180-507A1AA20BDE}" type="presOf" srcId="{C8EDA803-54B9-46FB-AE2D-0132C1ED448D}" destId="{9C94E70C-9489-43EE-B025-7E6DCB189CC2}" srcOrd="1" destOrd="0" presId="urn:microsoft.com/office/officeart/2005/8/layout/pyramid1"/>
    <dgm:cxn modelId="{FF35E99E-92EE-4DF7-A46A-27ED987B9BCA}" type="presOf" srcId="{F14A01ED-177E-408E-AC8E-41D183492BE0}" destId="{7423C990-B501-4367-B658-3DD7F6864E43}" srcOrd="0" destOrd="0" presId="urn:microsoft.com/office/officeart/2005/8/layout/pyramid1"/>
    <dgm:cxn modelId="{BD62CB50-9985-4C5E-BD32-C9108F95C69D}" type="presOf" srcId="{BAF36FF5-4C81-4440-8F0F-577E576D1627}" destId="{DE64A75E-BD47-4320-BACC-31493F83AF1A}" srcOrd="0" destOrd="0" presId="urn:microsoft.com/office/officeart/2005/8/layout/pyramid1"/>
    <dgm:cxn modelId="{C25C73B9-A437-4D8F-8D66-AF7ED130F1F2}" srcId="{BAF36FF5-4C81-4440-8F0F-577E576D1627}" destId="{C8EDA803-54B9-46FB-AE2D-0132C1ED448D}" srcOrd="2" destOrd="0" parTransId="{CD9BECB3-26B8-4ACB-AE4D-74CD58FC88B2}" sibTransId="{8717227D-A258-4247-AA9B-638723CE226B}"/>
    <dgm:cxn modelId="{4D201B03-4F1C-46D0-8450-6DC9F120CD52}" type="presOf" srcId="{C8EDA803-54B9-46FB-AE2D-0132C1ED448D}" destId="{21ADEC7D-869E-4A9F-BA1D-592E787BA8E4}" srcOrd="0" destOrd="0" presId="urn:microsoft.com/office/officeart/2005/8/layout/pyramid1"/>
    <dgm:cxn modelId="{6709D119-57DC-42FC-A99B-6155AEC1D466}" type="presOf" srcId="{F14A01ED-177E-408E-AC8E-41D183492BE0}" destId="{44462CC1-C199-4A4F-B8DB-6B469B86E104}" srcOrd="1" destOrd="0" presId="urn:microsoft.com/office/officeart/2005/8/layout/pyramid1"/>
    <dgm:cxn modelId="{540FC507-CFA8-479E-8636-BE4C188A9163}" srcId="{BAF36FF5-4C81-4440-8F0F-577E576D1627}" destId="{6EF1BB4E-320E-4055-A800-76D1DC61C648}" srcOrd="0" destOrd="0" parTransId="{453F7481-919E-4B7D-9032-B40DEFD6E320}" sibTransId="{391BBA8D-30A9-4B95-9386-872D90A6A82D}"/>
    <dgm:cxn modelId="{380B76C9-9109-47EF-AC76-1A120686AEDF}" srcId="{BAF36FF5-4C81-4440-8F0F-577E576D1627}" destId="{F14A01ED-177E-408E-AC8E-41D183492BE0}" srcOrd="1" destOrd="0" parTransId="{F92989CB-1C3D-4449-BB6D-72F964EF296C}" sibTransId="{1A0B9EBC-520A-4B08-8AF0-735A8F1230EA}"/>
    <dgm:cxn modelId="{AACFC50D-15DA-42E3-AAC7-63731A599411}" type="presParOf" srcId="{DE64A75E-BD47-4320-BACC-31493F83AF1A}" destId="{66C9B791-28DD-4A05-BE9E-B8455CAE4FE6}" srcOrd="0" destOrd="0" presId="urn:microsoft.com/office/officeart/2005/8/layout/pyramid1"/>
    <dgm:cxn modelId="{3D4927BB-153A-452D-8876-D38CA5AB5BAF}" type="presParOf" srcId="{66C9B791-28DD-4A05-BE9E-B8455CAE4FE6}" destId="{9568FB27-F6D5-426F-A8BF-51EC0E9F4729}" srcOrd="0" destOrd="0" presId="urn:microsoft.com/office/officeart/2005/8/layout/pyramid1"/>
    <dgm:cxn modelId="{572E49BD-927B-40BF-99BD-14FFF2921407}" type="presParOf" srcId="{66C9B791-28DD-4A05-BE9E-B8455CAE4FE6}" destId="{EEA15073-DB26-4095-A36A-16EA67C6527E}" srcOrd="1" destOrd="0" presId="urn:microsoft.com/office/officeart/2005/8/layout/pyramid1"/>
    <dgm:cxn modelId="{609E07E3-D618-43D5-A4AC-3140E8896202}" type="presParOf" srcId="{DE64A75E-BD47-4320-BACC-31493F83AF1A}" destId="{BC7BAA5D-AD94-45D3-B6F3-14BB6B02CF5E}" srcOrd="1" destOrd="0" presId="urn:microsoft.com/office/officeart/2005/8/layout/pyramid1"/>
    <dgm:cxn modelId="{020928CA-D891-458E-8FC3-DEEB237B2F68}" type="presParOf" srcId="{BC7BAA5D-AD94-45D3-B6F3-14BB6B02CF5E}" destId="{7423C990-B501-4367-B658-3DD7F6864E43}" srcOrd="0" destOrd="0" presId="urn:microsoft.com/office/officeart/2005/8/layout/pyramid1"/>
    <dgm:cxn modelId="{F61D4A4D-B9E0-42DB-9AD2-ADF8F7F06E39}" type="presParOf" srcId="{BC7BAA5D-AD94-45D3-B6F3-14BB6B02CF5E}" destId="{44462CC1-C199-4A4F-B8DB-6B469B86E104}" srcOrd="1" destOrd="0" presId="urn:microsoft.com/office/officeart/2005/8/layout/pyramid1"/>
    <dgm:cxn modelId="{A3218A2E-C5DC-4119-8C0B-575FA20CA4F4}" type="presParOf" srcId="{DE64A75E-BD47-4320-BACC-31493F83AF1A}" destId="{11967A12-E2F7-4839-8E1C-E0B6D84D0D49}" srcOrd="2" destOrd="0" presId="urn:microsoft.com/office/officeart/2005/8/layout/pyramid1"/>
    <dgm:cxn modelId="{6DE641E3-11AF-4DAE-9A83-BA9080125BB8}" type="presParOf" srcId="{11967A12-E2F7-4839-8E1C-E0B6D84D0D49}" destId="{21ADEC7D-869E-4A9F-BA1D-592E787BA8E4}" srcOrd="0" destOrd="0" presId="urn:microsoft.com/office/officeart/2005/8/layout/pyramid1"/>
    <dgm:cxn modelId="{A3C0908D-91E4-4802-A05D-C22E5FC759CF}" type="presParOf" srcId="{11967A12-E2F7-4839-8E1C-E0B6D84D0D49}" destId="{9C94E70C-9489-43EE-B025-7E6DCB189CC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68FB27-F6D5-426F-A8BF-51EC0E9F4729}">
      <dsp:nvSpPr>
        <dsp:cNvPr id="0" name=""/>
        <dsp:cNvSpPr/>
      </dsp:nvSpPr>
      <dsp:spPr>
        <a:xfrm>
          <a:off x="2321615" y="0"/>
          <a:ext cx="2321616" cy="1674924"/>
        </a:xfrm>
        <a:prstGeom prst="trapezoid">
          <a:avLst>
            <a:gd name="adj" fmla="val 6930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400" b="1" kern="1200" dirty="0" smtClean="0">
              <a:solidFill>
                <a:schemeClr val="accent5">
                  <a:lumMod val="50000"/>
                </a:schemeClr>
              </a:solidFill>
            </a:rPr>
            <a:t>استراتژیک</a:t>
          </a:r>
          <a:endParaRPr lang="en-US" sz="14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321615" y="0"/>
        <a:ext cx="2321616" cy="1674924"/>
      </dsp:txXfrm>
    </dsp:sp>
    <dsp:sp modelId="{7423C990-B501-4367-B658-3DD7F6864E43}">
      <dsp:nvSpPr>
        <dsp:cNvPr id="0" name=""/>
        <dsp:cNvSpPr/>
      </dsp:nvSpPr>
      <dsp:spPr>
        <a:xfrm>
          <a:off x="1160807" y="1674924"/>
          <a:ext cx="4643232" cy="1674924"/>
        </a:xfrm>
        <a:prstGeom prst="trapezoid">
          <a:avLst>
            <a:gd name="adj" fmla="val 6930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 smtClean="0">
              <a:solidFill>
                <a:schemeClr val="accent5">
                  <a:lumMod val="50000"/>
                </a:schemeClr>
              </a:solidFill>
            </a:rPr>
            <a:t>تاکتیکی</a:t>
          </a:r>
          <a:endParaRPr lang="en-US" sz="20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973373" y="1674924"/>
        <a:ext cx="3018100" cy="1674924"/>
      </dsp:txXfrm>
    </dsp:sp>
    <dsp:sp modelId="{21ADEC7D-869E-4A9F-BA1D-592E787BA8E4}">
      <dsp:nvSpPr>
        <dsp:cNvPr id="0" name=""/>
        <dsp:cNvSpPr/>
      </dsp:nvSpPr>
      <dsp:spPr>
        <a:xfrm>
          <a:off x="0" y="3349848"/>
          <a:ext cx="6964848" cy="1674924"/>
        </a:xfrm>
        <a:prstGeom prst="trapezoid">
          <a:avLst>
            <a:gd name="adj" fmla="val 6930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600" kern="1200" dirty="0" smtClean="0">
              <a:solidFill>
                <a:schemeClr val="accent5">
                  <a:lumMod val="50000"/>
                </a:schemeClr>
              </a:solidFill>
            </a:rPr>
            <a:t>عملیاتی</a:t>
          </a:r>
          <a:endParaRPr lang="en-US" sz="36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218848" y="3349848"/>
        <a:ext cx="4527151" cy="1674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0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1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0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5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8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7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374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5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156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0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9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6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0E44B-9BFF-4956-85E5-684B0A18D3BB}" type="datetimeFigureOut">
              <a:rPr lang="en-US" smtClean="0"/>
              <a:t>5/12/2015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C1F9AD6-45B0-491B-B09A-8CCC5D757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6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28.xml"/><Relationship Id="rId3" Type="http://schemas.openxmlformats.org/officeDocument/2006/relationships/slide" Target="slide11.xml"/><Relationship Id="rId7" Type="http://schemas.openxmlformats.org/officeDocument/2006/relationships/slide" Target="slide27.xml"/><Relationship Id="rId12" Type="http://schemas.openxmlformats.org/officeDocument/2006/relationships/slide" Target="slide10.xml"/><Relationship Id="rId2" Type="http://schemas.openxmlformats.org/officeDocument/2006/relationships/image" Target="../media/image3.jp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7.xml"/><Relationship Id="rId5" Type="http://schemas.openxmlformats.org/officeDocument/2006/relationships/slide" Target="slide23.xml"/><Relationship Id="rId15" Type="http://schemas.openxmlformats.org/officeDocument/2006/relationships/image" Target="../media/image4.png"/><Relationship Id="rId10" Type="http://schemas.openxmlformats.org/officeDocument/2006/relationships/slide" Target="slide6.xml"/><Relationship Id="rId4" Type="http://schemas.openxmlformats.org/officeDocument/2006/relationships/slide" Target="slide21.xml"/><Relationship Id="rId9" Type="http://schemas.openxmlformats.org/officeDocument/2006/relationships/slide" Target="slide4.xml"/><Relationship Id="rId14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4.png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17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28.xml"/><Relationship Id="rId5" Type="http://schemas.openxmlformats.org/officeDocument/2006/relationships/slide" Target="slide26.xml"/><Relationship Id="rId10" Type="http://schemas.openxmlformats.org/officeDocument/2006/relationships/slide" Target="slide10.xml"/><Relationship Id="rId4" Type="http://schemas.openxmlformats.org/officeDocument/2006/relationships/slide" Target="slide23.xml"/><Relationship Id="rId9" Type="http://schemas.openxmlformats.org/officeDocument/2006/relationships/slide" Target="slide7.xml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4.xml"/><Relationship Id="rId18" Type="http://schemas.openxmlformats.org/officeDocument/2006/relationships/slide" Target="slide17.xml"/><Relationship Id="rId3" Type="http://schemas.openxmlformats.org/officeDocument/2006/relationships/diagramLayout" Target="../diagrams/layout1.xml"/><Relationship Id="rId7" Type="http://schemas.openxmlformats.org/officeDocument/2006/relationships/slide" Target="slide11.xml"/><Relationship Id="rId12" Type="http://schemas.openxmlformats.org/officeDocument/2006/relationships/slide" Target="slide3.xml"/><Relationship Id="rId17" Type="http://schemas.openxmlformats.org/officeDocument/2006/relationships/slide" Target="slide28.xml"/><Relationship Id="rId2" Type="http://schemas.openxmlformats.org/officeDocument/2006/relationships/diagramData" Target="../diagrams/data1.xml"/><Relationship Id="rId16" Type="http://schemas.openxmlformats.org/officeDocument/2006/relationships/slide" Target="slide10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slide" Target="slide27.xml"/><Relationship Id="rId5" Type="http://schemas.openxmlformats.org/officeDocument/2006/relationships/diagramColors" Target="../diagrams/colors1.xml"/><Relationship Id="rId15" Type="http://schemas.openxmlformats.org/officeDocument/2006/relationships/slide" Target="slide7.xml"/><Relationship Id="rId10" Type="http://schemas.openxmlformats.org/officeDocument/2006/relationships/slide" Target="slide26.xml"/><Relationship Id="rId19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slide" Target="slide23.xml"/><Relationship Id="rId1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10.xml"/><Relationship Id="rId3" Type="http://schemas.openxmlformats.org/officeDocument/2006/relationships/image" Target="../media/image6.jpeg"/><Relationship Id="rId7" Type="http://schemas.openxmlformats.org/officeDocument/2006/relationships/slide" Target="slide26.xml"/><Relationship Id="rId12" Type="http://schemas.openxmlformats.org/officeDocument/2006/relationships/slide" Target="slide7.xml"/><Relationship Id="rId17" Type="http://schemas.microsoft.com/office/2007/relationships/hdphoto" Target="../media/hdphoto1.wdp"/><Relationship Id="rId2" Type="http://schemas.openxmlformats.org/officeDocument/2006/relationships/image" Target="../media/image5.jpe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11" Type="http://schemas.openxmlformats.org/officeDocument/2006/relationships/slide" Target="slide6.xml"/><Relationship Id="rId5" Type="http://schemas.openxmlformats.org/officeDocument/2006/relationships/slide" Target="slide21.xml"/><Relationship Id="rId15" Type="http://schemas.openxmlformats.org/officeDocument/2006/relationships/slide" Target="slide17.xml"/><Relationship Id="rId10" Type="http://schemas.openxmlformats.org/officeDocument/2006/relationships/slide" Target="slide4.xml"/><Relationship Id="rId4" Type="http://schemas.openxmlformats.org/officeDocument/2006/relationships/slide" Target="slide11.xml"/><Relationship Id="rId9" Type="http://schemas.openxmlformats.org/officeDocument/2006/relationships/slide" Target="slide3.xml"/><Relationship Id="rId14" Type="http://schemas.openxmlformats.org/officeDocument/2006/relationships/slide" Target="slide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28.xml"/><Relationship Id="rId3" Type="http://schemas.openxmlformats.org/officeDocument/2006/relationships/slide" Target="slide11.xml"/><Relationship Id="rId7" Type="http://schemas.openxmlformats.org/officeDocument/2006/relationships/slide" Target="slide27.xml"/><Relationship Id="rId12" Type="http://schemas.openxmlformats.org/officeDocument/2006/relationships/slide" Target="slide10.xml"/><Relationship Id="rId2" Type="http://schemas.openxmlformats.org/officeDocument/2006/relationships/image" Target="../media/image7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7.xml"/><Relationship Id="rId5" Type="http://schemas.openxmlformats.org/officeDocument/2006/relationships/slide" Target="slide23.xml"/><Relationship Id="rId15" Type="http://schemas.openxmlformats.org/officeDocument/2006/relationships/image" Target="../media/image4.png"/><Relationship Id="rId10" Type="http://schemas.openxmlformats.org/officeDocument/2006/relationships/slide" Target="slide6.xml"/><Relationship Id="rId4" Type="http://schemas.openxmlformats.org/officeDocument/2006/relationships/slide" Target="slide21.xml"/><Relationship Id="rId9" Type="http://schemas.openxmlformats.org/officeDocument/2006/relationships/slide" Target="slide4.xml"/><Relationship Id="rId14" Type="http://schemas.openxmlformats.org/officeDocument/2006/relationships/slide" Target="slide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28.xml"/><Relationship Id="rId3" Type="http://schemas.openxmlformats.org/officeDocument/2006/relationships/slide" Target="slide11.xml"/><Relationship Id="rId7" Type="http://schemas.openxmlformats.org/officeDocument/2006/relationships/slide" Target="slide27.xml"/><Relationship Id="rId12" Type="http://schemas.openxmlformats.org/officeDocument/2006/relationships/slide" Target="slide10.xml"/><Relationship Id="rId2" Type="http://schemas.openxmlformats.org/officeDocument/2006/relationships/image" Target="../media/image8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7.xml"/><Relationship Id="rId5" Type="http://schemas.openxmlformats.org/officeDocument/2006/relationships/slide" Target="slide23.xml"/><Relationship Id="rId15" Type="http://schemas.openxmlformats.org/officeDocument/2006/relationships/image" Target="../media/image4.png"/><Relationship Id="rId10" Type="http://schemas.openxmlformats.org/officeDocument/2006/relationships/slide" Target="slide6.xml"/><Relationship Id="rId4" Type="http://schemas.openxmlformats.org/officeDocument/2006/relationships/slide" Target="slide21.xml"/><Relationship Id="rId9" Type="http://schemas.openxmlformats.org/officeDocument/2006/relationships/slide" Target="slide4.xml"/><Relationship Id="rId14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28.xml"/><Relationship Id="rId3" Type="http://schemas.openxmlformats.org/officeDocument/2006/relationships/slide" Target="slide11.xml"/><Relationship Id="rId7" Type="http://schemas.openxmlformats.org/officeDocument/2006/relationships/slide" Target="slide27.xml"/><Relationship Id="rId12" Type="http://schemas.openxmlformats.org/officeDocument/2006/relationships/slide" Target="slide10.xml"/><Relationship Id="rId2" Type="http://schemas.openxmlformats.org/officeDocument/2006/relationships/image" Target="../media/image9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7.xml"/><Relationship Id="rId5" Type="http://schemas.openxmlformats.org/officeDocument/2006/relationships/slide" Target="slide23.xml"/><Relationship Id="rId15" Type="http://schemas.openxmlformats.org/officeDocument/2006/relationships/image" Target="../media/image4.png"/><Relationship Id="rId10" Type="http://schemas.openxmlformats.org/officeDocument/2006/relationships/slide" Target="slide6.xml"/><Relationship Id="rId4" Type="http://schemas.openxmlformats.org/officeDocument/2006/relationships/slide" Target="slide21.xml"/><Relationship Id="rId9" Type="http://schemas.openxmlformats.org/officeDocument/2006/relationships/slide" Target="slide4.xml"/><Relationship Id="rId1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28.xml"/><Relationship Id="rId3" Type="http://schemas.openxmlformats.org/officeDocument/2006/relationships/slide" Target="slide11.xml"/><Relationship Id="rId7" Type="http://schemas.openxmlformats.org/officeDocument/2006/relationships/slide" Target="slide27.xml"/><Relationship Id="rId12" Type="http://schemas.openxmlformats.org/officeDocument/2006/relationships/slide" Target="slide10.xml"/><Relationship Id="rId2" Type="http://schemas.openxmlformats.org/officeDocument/2006/relationships/image" Target="../media/image10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7.xml"/><Relationship Id="rId5" Type="http://schemas.openxmlformats.org/officeDocument/2006/relationships/slide" Target="slide23.xml"/><Relationship Id="rId15" Type="http://schemas.openxmlformats.org/officeDocument/2006/relationships/image" Target="../media/image4.png"/><Relationship Id="rId10" Type="http://schemas.openxmlformats.org/officeDocument/2006/relationships/slide" Target="slide6.xml"/><Relationship Id="rId4" Type="http://schemas.openxmlformats.org/officeDocument/2006/relationships/slide" Target="slide21.xml"/><Relationship Id="rId9" Type="http://schemas.openxmlformats.org/officeDocument/2006/relationships/slide" Target="slide4.xml"/><Relationship Id="rId1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28.xml"/><Relationship Id="rId3" Type="http://schemas.openxmlformats.org/officeDocument/2006/relationships/slide" Target="slide11.xml"/><Relationship Id="rId7" Type="http://schemas.openxmlformats.org/officeDocument/2006/relationships/slide" Target="slide27.xml"/><Relationship Id="rId12" Type="http://schemas.openxmlformats.org/officeDocument/2006/relationships/slide" Target="slide10.xml"/><Relationship Id="rId2" Type="http://schemas.openxmlformats.org/officeDocument/2006/relationships/image" Target="../media/image11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7.xml"/><Relationship Id="rId5" Type="http://schemas.openxmlformats.org/officeDocument/2006/relationships/slide" Target="slide23.xml"/><Relationship Id="rId15" Type="http://schemas.openxmlformats.org/officeDocument/2006/relationships/image" Target="../media/image4.png"/><Relationship Id="rId10" Type="http://schemas.openxmlformats.org/officeDocument/2006/relationships/slide" Target="slide6.xml"/><Relationship Id="rId4" Type="http://schemas.openxmlformats.org/officeDocument/2006/relationships/slide" Target="slide21.xml"/><Relationship Id="rId9" Type="http://schemas.openxmlformats.org/officeDocument/2006/relationships/slide" Target="slide4.xml"/><Relationship Id="rId14" Type="http://schemas.openxmlformats.org/officeDocument/2006/relationships/slide" Target="slide1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28.xml"/><Relationship Id="rId3" Type="http://schemas.openxmlformats.org/officeDocument/2006/relationships/slide" Target="slide11.xml"/><Relationship Id="rId7" Type="http://schemas.openxmlformats.org/officeDocument/2006/relationships/slide" Target="slide27.xml"/><Relationship Id="rId12" Type="http://schemas.openxmlformats.org/officeDocument/2006/relationships/slide" Target="slide10.xml"/><Relationship Id="rId2" Type="http://schemas.openxmlformats.org/officeDocument/2006/relationships/image" Target="../media/image12.jp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slide" Target="slide7.xml"/><Relationship Id="rId5" Type="http://schemas.openxmlformats.org/officeDocument/2006/relationships/slide" Target="slide23.xml"/><Relationship Id="rId15" Type="http://schemas.openxmlformats.org/officeDocument/2006/relationships/image" Target="../media/image4.png"/><Relationship Id="rId10" Type="http://schemas.openxmlformats.org/officeDocument/2006/relationships/slide" Target="slide6.xml"/><Relationship Id="rId4" Type="http://schemas.openxmlformats.org/officeDocument/2006/relationships/slide" Target="slide21.xml"/><Relationship Id="rId9" Type="http://schemas.openxmlformats.org/officeDocument/2006/relationships/slide" Target="slide4.xml"/><Relationship Id="rId14" Type="http://schemas.openxmlformats.org/officeDocument/2006/relationships/slide" Target="slide1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7.xml"/><Relationship Id="rId3" Type="http://schemas.openxmlformats.org/officeDocument/2006/relationships/slide" Target="slide21.xml"/><Relationship Id="rId7" Type="http://schemas.openxmlformats.org/officeDocument/2006/relationships/slide" Target="slide3.xml"/><Relationship Id="rId12" Type="http://schemas.openxmlformats.org/officeDocument/2006/relationships/slide" Target="slide2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10.xml"/><Relationship Id="rId5" Type="http://schemas.openxmlformats.org/officeDocument/2006/relationships/slide" Target="slide26.xml"/><Relationship Id="rId15" Type="http://schemas.microsoft.com/office/2007/relationships/hdphoto" Target="../media/hdphoto1.wdp"/><Relationship Id="rId10" Type="http://schemas.openxmlformats.org/officeDocument/2006/relationships/slide" Target="slide7.xml"/><Relationship Id="rId4" Type="http://schemas.openxmlformats.org/officeDocument/2006/relationships/slide" Target="slide23.xml"/><Relationship Id="rId9" Type="http://schemas.openxmlformats.org/officeDocument/2006/relationships/slide" Target="slide6.xml"/><Relationship Id="rId1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‫بسم الله الرحمن الرحیم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32" y="1049665"/>
            <a:ext cx="8606861" cy="435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67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solidFill>
                  <a:schemeClr val="accent1">
                    <a:lumMod val="75000"/>
                  </a:schemeClr>
                </a:solidFill>
                <a:cs typeface="Titr" panose="00000700000000000000" pitchFamily="2" charset="-78"/>
              </a:rPr>
              <a:t>سامانه‏های تصمیم‏یار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88" y="1619070"/>
            <a:ext cx="4813547" cy="5238930"/>
          </a:xfrm>
        </p:spPr>
      </p:pic>
    </p:spTree>
    <p:extLst>
      <p:ext uri="{BB962C8B-B14F-4D97-AF65-F5344CB8AC3E}">
        <p14:creationId xmlns:p14="http://schemas.microsoft.com/office/powerpoint/2010/main" val="352508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61" y="3021286"/>
            <a:ext cx="2996032" cy="2247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458" y="168275"/>
            <a:ext cx="8596668" cy="1320800"/>
          </a:xfrm>
        </p:spPr>
        <p:txBody>
          <a:bodyPr/>
          <a:lstStyle/>
          <a:p>
            <a:pPr algn="ctr"/>
            <a:r>
              <a:rPr lang="fa-IR" b="1" dirty="0" smtClean="0">
                <a:solidFill>
                  <a:srgbClr val="0070C0"/>
                </a:solidFill>
                <a:cs typeface="B Nasim" panose="00000700000000000000" pitchFamily="2" charset="-78"/>
              </a:rPr>
              <a:t>تصمیم و تصمیم‏گیری</a:t>
            </a:r>
            <a:endParaRPr lang="en-US" b="1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" y="846786"/>
            <a:ext cx="8721023" cy="3880773"/>
          </a:xfrm>
        </p:spPr>
        <p:txBody>
          <a:bodyPr>
            <a:normAutofit fontScale="92500" lnSpcReduction="10000"/>
          </a:bodyPr>
          <a:lstStyle/>
          <a:p>
            <a:pPr algn="ctr"/>
            <a:endParaRPr lang="fa-IR" dirty="0" smtClean="0">
              <a:ea typeface="SimSun" panose="02010600030101010101" pitchFamily="2" charset="-122"/>
            </a:endParaRPr>
          </a:p>
          <a:p>
            <a:pPr algn="r" rtl="1"/>
            <a:r>
              <a:rPr lang="fa-IR" b="1" dirty="0" smtClean="0">
                <a:ea typeface="SimSun" panose="02010600030101010101" pitchFamily="2" charset="-122"/>
                <a:cs typeface="+mj-cs"/>
              </a:rPr>
              <a:t>تصمیم:</a:t>
            </a:r>
          </a:p>
          <a:p>
            <a:pPr lvl="2" algn="r" rtl="1"/>
            <a:r>
              <a:rPr lang="fa-IR" sz="1800" b="1" dirty="0" smtClean="0">
                <a:ea typeface="SimSun" panose="02010600030101010101" pitchFamily="2" charset="-122"/>
                <a:cs typeface="+mj-cs"/>
              </a:rPr>
              <a:t>انتخاب بین چند گزینه</a:t>
            </a:r>
          </a:p>
          <a:p>
            <a:pPr marL="914400" lvl="2" indent="0" algn="r" rtl="1">
              <a:buNone/>
            </a:pPr>
            <a:r>
              <a:rPr lang="en-US" sz="1800" b="1" dirty="0" smtClean="0">
                <a:ea typeface="SimSun" panose="02010600030101010101" pitchFamily="2" charset="-122"/>
                <a:cs typeface="+mj-cs"/>
              </a:rPr>
              <a:t>)</a:t>
            </a:r>
            <a:r>
              <a:rPr lang="fa-IR" sz="1800" b="1" dirty="0" smtClean="0">
                <a:ea typeface="SimSun" panose="02010600030101010101" pitchFamily="2" charset="-122"/>
                <a:cs typeface="+mj-cs"/>
              </a:rPr>
              <a:t>.</a:t>
            </a:r>
            <a:r>
              <a:rPr lang="en-CA" altLang="zh-CN" sz="1800" b="1" dirty="0" smtClean="0">
                <a:ea typeface="SimSun" panose="02010600030101010101" pitchFamily="2" charset="-122"/>
                <a:cs typeface="+mj-cs"/>
              </a:rPr>
              <a:t> </a:t>
            </a:r>
            <a:r>
              <a:rPr lang="en-US" altLang="zh-CN" sz="1800" b="1" dirty="0" smtClean="0">
                <a:ea typeface="SimSun" panose="02010600030101010101" pitchFamily="2" charset="-122"/>
                <a:cs typeface="+mj-cs"/>
              </a:rPr>
              <a:t>(</a:t>
            </a:r>
            <a:r>
              <a:rPr lang="en-CA" altLang="zh-CN" sz="1800" b="1" dirty="0" smtClean="0">
                <a:ea typeface="SimSun" panose="02010600030101010101" pitchFamily="2" charset="-122"/>
                <a:cs typeface="+mj-cs"/>
              </a:rPr>
              <a:t>A </a:t>
            </a:r>
            <a:r>
              <a:rPr lang="en-CA" altLang="zh-CN" sz="1800" b="1" dirty="0">
                <a:solidFill>
                  <a:schemeClr val="accent1"/>
                </a:solidFill>
                <a:ea typeface="SimSun" panose="02010600030101010101" pitchFamily="2" charset="-122"/>
                <a:cs typeface="+mj-cs"/>
              </a:rPr>
              <a:t>decision</a:t>
            </a:r>
            <a:r>
              <a:rPr lang="en-CA" altLang="zh-CN" sz="1800" b="1" dirty="0">
                <a:ea typeface="SimSun" panose="02010600030101010101" pitchFamily="2" charset="-122"/>
                <a:cs typeface="+mj-cs"/>
              </a:rPr>
              <a:t> refers to a choice made between </a:t>
            </a:r>
            <a:r>
              <a:rPr lang="en-CA" altLang="zh-CN" sz="1800" b="1" dirty="0" smtClean="0">
                <a:ea typeface="SimSun" panose="02010600030101010101" pitchFamily="2" charset="-122"/>
                <a:cs typeface="+mj-cs"/>
              </a:rPr>
              <a:t>alternatives</a:t>
            </a:r>
            <a:r>
              <a:rPr lang="fa-IR" altLang="zh-CN" sz="1800" b="1" dirty="0" smtClean="0">
                <a:ea typeface="SimSun" panose="02010600030101010101" pitchFamily="2" charset="-122"/>
                <a:cs typeface="+mj-cs"/>
              </a:rPr>
              <a:t> </a:t>
            </a:r>
            <a:endParaRPr lang="fa-IR" sz="1800" b="1" dirty="0" smtClean="0">
              <a:ea typeface="SimSun" panose="02010600030101010101" pitchFamily="2" charset="-122"/>
              <a:cs typeface="+mj-cs"/>
            </a:endParaRPr>
          </a:p>
          <a:p>
            <a:pPr lvl="2" algn="r" rtl="1"/>
            <a:r>
              <a:rPr lang="fa-IR" sz="1800" b="1" dirty="0" smtClean="0">
                <a:ea typeface="SimSun" panose="02010600030101010101" pitchFamily="2" charset="-122"/>
                <a:cs typeface="+mj-cs"/>
              </a:rPr>
              <a:t>عمل یا نتیجه تفکر</a:t>
            </a:r>
          </a:p>
          <a:p>
            <a:pPr marL="914400" lvl="2" indent="0" algn="r" rtl="1">
              <a:buNone/>
            </a:pPr>
            <a:r>
              <a:rPr lang="en-US" sz="1800" b="1" dirty="0" smtClean="0">
                <a:ea typeface="SimSun" panose="02010600030101010101" pitchFamily="2" charset="-122"/>
                <a:cs typeface="+mj-cs"/>
              </a:rPr>
              <a:t>)</a:t>
            </a:r>
            <a:r>
              <a:rPr lang="fa-IR" sz="1800" b="1" dirty="0" smtClean="0">
                <a:ea typeface="SimSun" panose="02010600030101010101" pitchFamily="2" charset="-122"/>
                <a:cs typeface="+mj-cs"/>
              </a:rPr>
              <a:t>.</a:t>
            </a:r>
            <a:r>
              <a:rPr lang="en-US" sz="1800" b="1" dirty="0" smtClean="0">
                <a:ea typeface="SimSun" panose="02010600030101010101" pitchFamily="2" charset="-122"/>
                <a:cs typeface="+mj-cs"/>
              </a:rPr>
              <a:t> (</a:t>
            </a:r>
            <a:r>
              <a:rPr lang="en-US" sz="1800" b="1" dirty="0">
                <a:cs typeface="+mj-cs"/>
              </a:rPr>
              <a:t>a conclusion or resolution reached after </a:t>
            </a:r>
            <a:r>
              <a:rPr lang="en-US" sz="1800" b="1" dirty="0" smtClean="0">
                <a:cs typeface="+mj-cs"/>
              </a:rPr>
              <a:t>consideration</a:t>
            </a:r>
            <a:endParaRPr lang="fa-IR" sz="1800" b="1" dirty="0" smtClean="0">
              <a:ea typeface="SimSun" panose="02010600030101010101" pitchFamily="2" charset="-122"/>
              <a:cs typeface="+mj-cs"/>
            </a:endParaRPr>
          </a:p>
          <a:p>
            <a:pPr lvl="2" algn="r" rtl="1"/>
            <a:r>
              <a:rPr lang="fa-IR" sz="1800" b="1" dirty="0" smtClean="0">
                <a:ea typeface="SimSun" panose="02010600030101010101" pitchFamily="2" charset="-122"/>
                <a:cs typeface="+mj-cs"/>
              </a:rPr>
              <a:t>در فرهنگ معین و لغت نامه دهخدا:  معنی امروزی آن اراده کردن و قصد انجام کاری کردن است.</a:t>
            </a:r>
            <a:endParaRPr lang="en-US" sz="1800" b="1" dirty="0" smtClean="0">
              <a:ea typeface="SimSun" panose="02010600030101010101" pitchFamily="2" charset="-122"/>
              <a:cs typeface="+mj-cs"/>
            </a:endParaRPr>
          </a:p>
          <a:p>
            <a:pPr algn="r" rtl="1"/>
            <a:r>
              <a:rPr lang="fa-IR" b="1" dirty="0" smtClean="0">
                <a:ea typeface="SimSun" panose="02010600030101010101" pitchFamily="2" charset="-122"/>
                <a:cs typeface="+mj-cs"/>
              </a:rPr>
              <a:t>تصمیم‏گیری: </a:t>
            </a:r>
            <a:endParaRPr lang="en-US" b="1" dirty="0" smtClean="0">
              <a:ea typeface="SimSun" panose="02010600030101010101" pitchFamily="2" charset="-122"/>
              <a:cs typeface="+mj-cs"/>
            </a:endParaRPr>
          </a:p>
          <a:p>
            <a:pPr lvl="2" algn="r" rtl="1"/>
            <a:r>
              <a:rPr lang="fa-IR" sz="1800" b="1" dirty="0" smtClean="0">
                <a:ea typeface="SimSun" panose="02010600030101010101" pitchFamily="2" charset="-122"/>
                <a:cs typeface="+mj-cs"/>
              </a:rPr>
              <a:t>عمل یا فرایند اتخاذ تصمیم </a:t>
            </a:r>
            <a:endParaRPr lang="en-US" sz="1800" b="1" dirty="0" smtClean="0">
              <a:ea typeface="SimSun" panose="02010600030101010101" pitchFamily="2" charset="-122"/>
              <a:cs typeface="+mj-cs"/>
            </a:endParaRPr>
          </a:p>
          <a:p>
            <a:pPr lvl="2" algn="r" rtl="1"/>
            <a:r>
              <a:rPr lang="fa-IR" sz="1800" b="1" dirty="0" smtClean="0">
                <a:ea typeface="SimSun" panose="02010600030101010101" pitchFamily="2" charset="-122"/>
                <a:cs typeface="+mj-cs"/>
              </a:rPr>
              <a:t>فعالیت حل مسئله</a:t>
            </a:r>
            <a:endParaRPr lang="en-US" sz="1800" b="1" dirty="0">
              <a:cs typeface="+mj-cs"/>
            </a:endParaRPr>
          </a:p>
        </p:txBody>
      </p:sp>
      <p:sp>
        <p:nvSpPr>
          <p:cNvPr id="4" name="AutoShape 2" descr="Image result for ‫تصمیم‬‎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lowchart: Alternate Process 5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fld id="{4F8A11C5-4C78-4FCE-BFC1-DD9E25D4D031}" type="slidenum">
              <a:rPr lang="fa-IR" sz="1200" b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fld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be 7">
            <a:hlinkClick r:id="rId3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9" name="Cube 8">
            <a:hlinkClick r:id="rId4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10" name="Cube 9">
            <a:hlinkClick r:id="rId5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11" name="Cube 10">
            <a:hlinkClick r:id="rId6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12" name="Cube 11">
            <a:hlinkClick r:id="rId7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13" name="Cube 12">
            <a:hlinkClick r:id="rId8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14" name="Cube 13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9" action="ppaction://hlinksldjump"/>
              </a:rPr>
              <a:t>گیری</a:t>
            </a:r>
            <a:endParaRPr lang="fa-IR" dirty="0"/>
          </a:p>
        </p:txBody>
      </p:sp>
      <p:sp>
        <p:nvSpPr>
          <p:cNvPr id="15" name="Cube 14">
            <a:hlinkClick r:id="rId10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16" name="Cube 15">
            <a:hlinkClick r:id="rId11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17" name="Cube 16">
            <a:hlinkClick r:id="rId12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18" name="Cube 17">
            <a:hlinkClick r:id="rId13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19" name="Cube 18">
            <a:hlinkClick r:id="rId14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756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42" y="64707"/>
            <a:ext cx="7805666" cy="832233"/>
          </a:xfrm>
        </p:spPr>
        <p:txBody>
          <a:bodyPr>
            <a:noAutofit/>
          </a:bodyPr>
          <a:lstStyle/>
          <a:p>
            <a:pPr algn="ctr"/>
            <a:r>
              <a:rPr lang="fa-IR" b="1" dirty="0" smtClean="0">
                <a:solidFill>
                  <a:srgbClr val="0070C0"/>
                </a:solidFill>
                <a:cs typeface="B Nasim" panose="00000700000000000000" pitchFamily="2" charset="-78"/>
              </a:rPr>
              <a:t>فرایند تصمیم‏گیری(سایمون):</a:t>
            </a:r>
            <a:endParaRPr lang="en-US" b="1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-47886" y="956981"/>
            <a:ext cx="2368626" cy="166354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واقعیت</a:t>
            </a:r>
            <a:endParaRPr lang="en-US" dirty="0"/>
          </a:p>
        </p:txBody>
      </p:sp>
      <p:sp>
        <p:nvSpPr>
          <p:cNvPr id="6" name="Regular Pentagon 5"/>
          <p:cNvSpPr/>
          <p:nvPr/>
        </p:nvSpPr>
        <p:spPr>
          <a:xfrm>
            <a:off x="3588696" y="846785"/>
            <a:ext cx="3476384" cy="1842343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Wingdings" panose="05000000000000000000" pitchFamily="2" charset="2"/>
              <a:buChar char="ü"/>
            </a:pPr>
            <a:r>
              <a:rPr lang="fa-IR" b="1" dirty="0" smtClean="0"/>
              <a:t>جمع آوری داده‏ها</a:t>
            </a:r>
          </a:p>
          <a:p>
            <a:pPr marL="285750" indent="-285750" algn="ctr" rtl="1">
              <a:buFont typeface="Wingdings" panose="05000000000000000000" pitchFamily="2" charset="2"/>
              <a:buChar char="ü"/>
            </a:pPr>
            <a:r>
              <a:rPr lang="fa-IR" b="1" dirty="0" smtClean="0"/>
              <a:t>تعریف مسأله</a:t>
            </a:r>
          </a:p>
          <a:p>
            <a:pPr marL="285750" indent="-285750" algn="ctr" rtl="1">
              <a:buFont typeface="Wingdings" panose="05000000000000000000" pitchFamily="2" charset="2"/>
              <a:buChar char="ü"/>
            </a:pPr>
            <a:r>
              <a:rPr lang="fa-IR" b="1" dirty="0" smtClean="0"/>
              <a:t>دسته‏بندی و بیان مسأله</a:t>
            </a:r>
          </a:p>
        </p:txBody>
      </p:sp>
      <p:sp>
        <p:nvSpPr>
          <p:cNvPr id="7" name="Regular Pentagon 6"/>
          <p:cNvSpPr/>
          <p:nvPr/>
        </p:nvSpPr>
        <p:spPr>
          <a:xfrm>
            <a:off x="6337012" y="1812646"/>
            <a:ext cx="2695695" cy="292049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Wingdings" panose="05000000000000000000" pitchFamily="2" charset="2"/>
              <a:buChar char="ü"/>
            </a:pPr>
            <a:r>
              <a:rPr lang="fa-IR" b="1" dirty="0" smtClean="0"/>
              <a:t>طراحی  و ساخت یک مدل برای توصیف مسئله</a:t>
            </a:r>
            <a:endParaRPr lang="fa-IR" b="1" dirty="0"/>
          </a:p>
          <a:p>
            <a:pPr marL="285750" indent="-285750" algn="ctr" rtl="1">
              <a:buFont typeface="Wingdings" panose="05000000000000000000" pitchFamily="2" charset="2"/>
              <a:buChar char="ü"/>
            </a:pPr>
            <a:r>
              <a:rPr lang="fa-IR" b="1" dirty="0" smtClean="0"/>
              <a:t>تعیین معیارهای انتخاب </a:t>
            </a:r>
          </a:p>
        </p:txBody>
      </p:sp>
      <p:sp>
        <p:nvSpPr>
          <p:cNvPr id="8" name="Regular Pentagon 7"/>
          <p:cNvSpPr/>
          <p:nvPr/>
        </p:nvSpPr>
        <p:spPr>
          <a:xfrm>
            <a:off x="3309103" y="3994829"/>
            <a:ext cx="2920239" cy="1993308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 rtl="1">
              <a:buFont typeface="Wingdings" panose="05000000000000000000" pitchFamily="2" charset="2"/>
              <a:buChar char="ü"/>
            </a:pPr>
            <a:r>
              <a:rPr lang="fa-IR" b="1" dirty="0" smtClean="0"/>
              <a:t>مقایسه و انتخاب بهترین راه حل</a:t>
            </a:r>
          </a:p>
          <a:p>
            <a:pPr marL="285750" indent="-285750" algn="r" rtl="1">
              <a:buFont typeface="Wingdings" panose="05000000000000000000" pitchFamily="2" charset="2"/>
              <a:buChar char="ü"/>
            </a:pPr>
            <a:r>
              <a:rPr lang="fa-IR" b="1" dirty="0" smtClean="0"/>
              <a:t>تحلیل حساسیت</a:t>
            </a:r>
            <a:endParaRPr lang="en-US" b="1" dirty="0"/>
          </a:p>
        </p:txBody>
      </p:sp>
      <p:sp>
        <p:nvSpPr>
          <p:cNvPr id="9" name="Regular Pentagon 8"/>
          <p:cNvSpPr/>
          <p:nvPr/>
        </p:nvSpPr>
        <p:spPr>
          <a:xfrm>
            <a:off x="438591" y="3154081"/>
            <a:ext cx="2566930" cy="2210890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استقرار: پیاده سازی راه حل در عمل</a:t>
            </a:r>
            <a:endParaRPr lang="en-US" b="1" dirty="0"/>
          </a:p>
        </p:txBody>
      </p:sp>
      <p:cxnSp>
        <p:nvCxnSpPr>
          <p:cNvPr id="11" name="Curved Connector 10"/>
          <p:cNvCxnSpPr>
            <a:stCxn id="4" idx="6"/>
            <a:endCxn id="6" idx="1"/>
          </p:cNvCxnSpPr>
          <p:nvPr/>
        </p:nvCxnSpPr>
        <p:spPr>
          <a:xfrm flipV="1">
            <a:off x="2320740" y="1550496"/>
            <a:ext cx="1267960" cy="238259"/>
          </a:xfrm>
          <a:prstGeom prst="curvedConnector3">
            <a:avLst>
              <a:gd name="adj1" fmla="val -2222"/>
            </a:avLst>
          </a:prstGeom>
          <a:ln>
            <a:solidFill>
              <a:schemeClr val="accent1">
                <a:lumMod val="75000"/>
              </a:schemeClr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7" idx="2"/>
            <a:endCxn id="8" idx="5"/>
          </p:cNvCxnSpPr>
          <p:nvPr/>
        </p:nvCxnSpPr>
        <p:spPr>
          <a:xfrm rot="5400000">
            <a:off x="6529061" y="4433417"/>
            <a:ext cx="23065" cy="622507"/>
          </a:xfrm>
          <a:prstGeom prst="curvedConnector2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6" idx="5"/>
            <a:endCxn id="7" idx="0"/>
          </p:cNvCxnSpPr>
          <p:nvPr/>
        </p:nvCxnSpPr>
        <p:spPr>
          <a:xfrm>
            <a:off x="7065076" y="1550496"/>
            <a:ext cx="619784" cy="262150"/>
          </a:xfrm>
          <a:prstGeom prst="curvedConnector2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8" idx="1"/>
            <a:endCxn id="9" idx="5"/>
          </p:cNvCxnSpPr>
          <p:nvPr/>
        </p:nvCxnSpPr>
        <p:spPr>
          <a:xfrm rot="10800000">
            <a:off x="3005518" y="3998565"/>
            <a:ext cx="303588" cy="757639"/>
          </a:xfrm>
          <a:prstGeom prst="curvedConnector3">
            <a:avLst>
              <a:gd name="adj1" fmla="val 50000"/>
            </a:avLst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stCxn id="9" idx="1"/>
            <a:endCxn id="4" idx="4"/>
          </p:cNvCxnSpPr>
          <p:nvPr/>
        </p:nvCxnSpPr>
        <p:spPr>
          <a:xfrm rot="10800000" flipH="1">
            <a:off x="438593" y="2620528"/>
            <a:ext cx="697833" cy="1378036"/>
          </a:xfrm>
          <a:prstGeom prst="curvedConnector4">
            <a:avLst>
              <a:gd name="adj1" fmla="val -32759"/>
              <a:gd name="adj2" fmla="val 80641"/>
            </a:avLst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864213" y="2355859"/>
            <a:ext cx="2332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b="1" dirty="0" smtClean="0">
                <a:solidFill>
                  <a:schemeClr val="accent2"/>
                </a:solidFill>
              </a:rPr>
              <a:t>هوشمندی (آگاهی)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89654" y="3526345"/>
            <a:ext cx="106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solidFill>
                  <a:schemeClr val="accent2"/>
                </a:solidFill>
              </a:rPr>
              <a:t>طراحی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03353" y="3711011"/>
            <a:ext cx="125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solidFill>
                  <a:schemeClr val="accent2"/>
                </a:solidFill>
              </a:rPr>
              <a:t>انتخاب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4117" y="3247674"/>
            <a:ext cx="148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solidFill>
                  <a:schemeClr val="accent2"/>
                </a:solidFill>
              </a:rPr>
              <a:t>پیاده‏سازی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" name="AutoShape 2" descr="Image result for ‫فرایند تصمیم‬‎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lowchart: Alternate Process 36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4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Cube 38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40" name="Cube 39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41" name="Cube 40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42" name="Cube 41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43" name="Cube 42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44" name="Cube 43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45" name="Cube 44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>
                <a:solidFill>
                  <a:schemeClr val="bg1"/>
                </a:solidFill>
              </a:rPr>
              <a:t>2.فرایند تصمیم‏گیری</a:t>
            </a:r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46" name="Cube 45">
            <a:hlinkClick r:id="rId8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47" name="Cube 46">
            <a:hlinkClick r:id="rId9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48" name="Cube 47">
            <a:hlinkClick r:id="rId10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دلایل نیاز به سامانه</a:t>
            </a:r>
            <a:endParaRPr lang="fa-IR" dirty="0"/>
          </a:p>
        </p:txBody>
      </p:sp>
      <p:sp>
        <p:nvSpPr>
          <p:cNvPr id="49" name="Cube 48">
            <a:hlinkClick r:id="rId11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50" name="Cube 49">
            <a:hlinkClick r:id="rId12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8461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8308760">
            <a:off x="1705" y="4153318"/>
            <a:ext cx="1750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solidFill>
                  <a:srgbClr val="0070C0"/>
                </a:solidFill>
              </a:rPr>
              <a:t>ساخت‏یافته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8166843">
            <a:off x="765093" y="2808694"/>
            <a:ext cx="204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solidFill>
                  <a:srgbClr val="0070C0"/>
                </a:solidFill>
              </a:rPr>
              <a:t>نیمه‏ساخت یافته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8240234">
            <a:off x="2018742" y="1292733"/>
            <a:ext cx="1627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 smtClean="0">
                <a:solidFill>
                  <a:srgbClr val="0070C0"/>
                </a:solidFill>
              </a:rPr>
              <a:t>ساخت نیافته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21897" y="796383"/>
            <a:ext cx="3151163" cy="46170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51344" y="182922"/>
            <a:ext cx="6793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b="1" dirty="0" smtClean="0">
                <a:solidFill>
                  <a:srgbClr val="0070C0"/>
                </a:solidFill>
                <a:cs typeface="B Nasim" panose="00000700000000000000" pitchFamily="2" charset="-78"/>
              </a:rPr>
              <a:t>ساختار تصمیم و هرم مدیریت</a:t>
            </a:r>
            <a:endParaRPr lang="en-US" sz="3600" b="1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46736508"/>
              </p:ext>
            </p:extLst>
          </p:nvPr>
        </p:nvGraphicFramePr>
        <p:xfrm>
          <a:off x="758551" y="793699"/>
          <a:ext cx="6964848" cy="5024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Flowchart: Alternate Process 21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5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Cube 23">
            <a:hlinkClick r:id="rId7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5" name="Cube 24">
            <a:hlinkClick r:id="rId8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6" name="Cube 25">
            <a:hlinkClick r:id="rId9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7" name="Cube 26">
            <a:hlinkClick r:id="rId10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8" name="Cube 27">
            <a:hlinkClick r:id="rId11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9" name="Cube 28">
            <a:hlinkClick r:id="rId12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30" name="Cube 29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13" action="ppaction://hlinksldjump"/>
              </a:rPr>
              <a:t>گیری</a:t>
            </a:r>
            <a:endParaRPr lang="fa-IR" dirty="0"/>
          </a:p>
        </p:txBody>
      </p:sp>
      <p:sp>
        <p:nvSpPr>
          <p:cNvPr id="31" name="Cube 30">
            <a:hlinkClick r:id="rId14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32" name="Cube 31">
            <a:hlinkClick r:id="rId15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3" name="Cube 32">
            <a:hlinkClick r:id="rId16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5. اهمیت سامانه</a:t>
            </a:r>
            <a:endParaRPr lang="fa-IR" dirty="0"/>
          </a:p>
        </p:txBody>
      </p:sp>
      <p:sp>
        <p:nvSpPr>
          <p:cNvPr id="34" name="Cube 33">
            <a:hlinkClick r:id="rId17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5" name="Cube 34">
            <a:hlinkClick r:id="rId18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0998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60337"/>
            <a:ext cx="8596668" cy="1320800"/>
          </a:xfrm>
        </p:spPr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ساختار تصمیم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500" y="1150327"/>
            <a:ext cx="8899388" cy="4276246"/>
          </a:xfrm>
        </p:spPr>
        <p:txBody>
          <a:bodyPr>
            <a:normAutofit/>
          </a:bodyPr>
          <a:lstStyle/>
          <a:p>
            <a:pPr algn="r" rtl="1"/>
            <a:r>
              <a:rPr lang="fa-IR" b="1" dirty="0" smtClean="0"/>
              <a:t>مسائل </a:t>
            </a:r>
            <a:r>
              <a:rPr lang="fa-IR" b="1" dirty="0"/>
              <a:t>ساخت‏یافته مسائل تکراری و روتین هستند که راه‏حل‏های استانداردی </a:t>
            </a:r>
            <a:r>
              <a:rPr lang="fa-IR" b="1" dirty="0" smtClean="0"/>
              <a:t>دارند</a:t>
            </a:r>
            <a:r>
              <a:rPr lang="en-US" b="1" dirty="0" smtClean="0"/>
              <a:t>. </a:t>
            </a:r>
            <a:r>
              <a:rPr lang="fa-IR" b="1" dirty="0"/>
              <a:t>مدیران عملیاتی: کارهای روزانه یک سازمان نظیر تخصیص کارکنان به وظایف </a:t>
            </a:r>
          </a:p>
          <a:p>
            <a:pPr lvl="2" algn="r" rtl="1"/>
            <a:r>
              <a:rPr lang="fa-IR" b="1" dirty="0" smtClean="0"/>
              <a:t>به </a:t>
            </a:r>
            <a:r>
              <a:rPr lang="fa-IR" b="1" dirty="0"/>
              <a:t>عنوان مثال: </a:t>
            </a:r>
            <a:r>
              <a:rPr lang="fa-IR" b="1" dirty="0" smtClean="0"/>
              <a:t>بدست آوردن سطح موجودی مطلوب </a:t>
            </a:r>
          </a:p>
          <a:p>
            <a:pPr lvl="2" algn="r" rtl="1"/>
            <a:r>
              <a:rPr lang="en-US" b="1" dirty="0" smtClean="0"/>
              <a:t>MIS</a:t>
            </a:r>
            <a:r>
              <a:rPr lang="fa-IR" b="1" dirty="0" smtClean="0"/>
              <a:t> </a:t>
            </a:r>
            <a:r>
              <a:rPr lang="fa-IR" b="1" dirty="0"/>
              <a:t>عموما مسائل ساخت‏یافته را تحلیل می‏</a:t>
            </a:r>
            <a:r>
              <a:rPr lang="fa-IR" b="1" dirty="0" smtClean="0"/>
              <a:t>کند</a:t>
            </a:r>
          </a:p>
          <a:p>
            <a:pPr algn="r" rtl="1"/>
            <a:r>
              <a:rPr lang="fa-IR" b="1" dirty="0"/>
              <a:t>مسائل نیمه-ساخت‏یافته مابین مسائل ساخت‏یافته و ساخت نیافته هستند.</a:t>
            </a:r>
            <a:endParaRPr lang="en-US" b="1" dirty="0"/>
          </a:p>
          <a:p>
            <a:pPr lvl="2" algn="r" rtl="1"/>
            <a:r>
              <a:rPr lang="fa-IR" b="1" dirty="0" smtClean="0"/>
              <a:t>فقط </a:t>
            </a:r>
            <a:r>
              <a:rPr lang="fa-IR" b="1" dirty="0"/>
              <a:t>برخی از فازها در مسائل نیمه‏ساخت یافته </a:t>
            </a:r>
            <a:r>
              <a:rPr lang="fa-IR" b="1" dirty="0" smtClean="0"/>
              <a:t>مشخص </a:t>
            </a:r>
            <a:r>
              <a:rPr lang="fa-IR" b="1" dirty="0"/>
              <a:t>هستند.</a:t>
            </a:r>
            <a:endParaRPr lang="en-US" b="1" dirty="0"/>
          </a:p>
          <a:p>
            <a:pPr lvl="2" algn="r" rtl="1"/>
            <a:r>
              <a:rPr lang="fa-IR" b="1" dirty="0" smtClean="0"/>
              <a:t>نیاز </a:t>
            </a:r>
            <a:r>
              <a:rPr lang="fa-IR" b="1" dirty="0"/>
              <a:t>به ترکیب روالهای استاندارد و قضاوت شخصی دارد</a:t>
            </a:r>
            <a:endParaRPr lang="en-US" b="1" dirty="0"/>
          </a:p>
          <a:p>
            <a:pPr lvl="2" algn="r" rtl="1"/>
            <a:r>
              <a:rPr lang="fa-IR" b="1" dirty="0" smtClean="0"/>
              <a:t>به </a:t>
            </a:r>
            <a:r>
              <a:rPr lang="fa-IR" b="1" dirty="0"/>
              <a:t>عنوان نمونه: ارزیابی سالیانه کارکنان، مشخص نمودن بودجه بازاریابی برای محصولات </a:t>
            </a:r>
            <a:r>
              <a:rPr lang="fa-IR" b="1" dirty="0" smtClean="0"/>
              <a:t>مصرفی</a:t>
            </a:r>
            <a:endParaRPr lang="en-US" b="1" dirty="0" smtClean="0"/>
          </a:p>
          <a:p>
            <a:pPr algn="r" rtl="1">
              <a:lnSpc>
                <a:spcPct val="80000"/>
              </a:lnSpc>
            </a:pPr>
            <a:r>
              <a:rPr lang="fa-IR" b="1" dirty="0" smtClean="0"/>
              <a:t>مسائل ساخت نیافته جدید و غیرروتین و پیچیده هستند.</a:t>
            </a:r>
          </a:p>
          <a:p>
            <a:pPr lvl="2" algn="r" rtl="1">
              <a:lnSpc>
                <a:spcPct val="80000"/>
              </a:lnSpc>
            </a:pPr>
            <a:r>
              <a:rPr lang="fa-IR" b="1" dirty="0" smtClean="0"/>
              <a:t>برای </a:t>
            </a:r>
            <a:r>
              <a:rPr lang="fa-IR" b="1" dirty="0"/>
              <a:t>مسائل ساخت نیافته ما نمی‏توانیم روالی برای اتخاذ تصمیم مشخص </a:t>
            </a:r>
            <a:r>
              <a:rPr lang="fa-IR" b="1" dirty="0" smtClean="0"/>
              <a:t>کنیم</a:t>
            </a:r>
            <a:endParaRPr lang="en-US" b="1" dirty="0"/>
          </a:p>
          <a:p>
            <a:pPr lvl="2" algn="r" rtl="1">
              <a:lnSpc>
                <a:spcPct val="80000"/>
              </a:lnSpc>
            </a:pPr>
            <a:r>
              <a:rPr lang="fa-IR" b="1" dirty="0" smtClean="0"/>
              <a:t>به </a:t>
            </a:r>
            <a:r>
              <a:rPr lang="fa-IR" b="1" dirty="0"/>
              <a:t>عنوان نمونه: توسعه کسب و </a:t>
            </a:r>
            <a:r>
              <a:rPr lang="fa-IR" b="1" dirty="0" smtClean="0"/>
              <a:t>کار</a:t>
            </a:r>
          </a:p>
          <a:p>
            <a:pPr marL="0" indent="0" algn="r" rtl="1">
              <a:buNone/>
            </a:pPr>
            <a:endParaRPr lang="en-US" b="1" dirty="0"/>
          </a:p>
        </p:txBody>
      </p:sp>
      <p:sp>
        <p:nvSpPr>
          <p:cNvPr id="7" name="AutoShape 8" descr="Image result for camel fing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Flowchart: Alternate Process 19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 6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Cube 32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34" name="Cube 33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35" name="Cube 34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36" name="Cube 35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37" name="Cube 36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38" name="Cube 37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39" name="Cube 38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40" name="Cube 39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41" name="Cube 40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42" name="Cube 41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43" name="Cube 42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44" name="Cube 43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6410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>
                <a:solidFill>
                  <a:srgbClr val="0070C0"/>
                </a:solidFill>
                <a:cs typeface="B Nasim" panose="00000700000000000000" pitchFamily="2" charset="-78"/>
              </a:rPr>
              <a:t>تعاریف</a:t>
            </a:r>
            <a:endParaRPr lang="en-US" b="1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24" y="1374896"/>
            <a:ext cx="8529143" cy="4351338"/>
          </a:xfrm>
        </p:spPr>
        <p:txBody>
          <a:bodyPr>
            <a:normAutofit fontScale="92500" lnSpcReduction="10000"/>
          </a:bodyPr>
          <a:lstStyle/>
          <a:p>
            <a:pPr marL="0" indent="0" algn="ctr" rtl="1">
              <a:buNone/>
            </a:pPr>
            <a:r>
              <a:rPr lang="fa-IR" b="1" dirty="0" smtClean="0"/>
              <a:t>تعاریف مختلف سامانه‏های تصمیم‏یار از دیدگاه نویسندگان مختلف</a:t>
            </a:r>
          </a:p>
          <a:p>
            <a:pPr algn="just" rtl="1"/>
            <a:r>
              <a:rPr lang="fa-IR" b="1" dirty="0" smtClean="0"/>
              <a:t>یک مجموعه </a:t>
            </a:r>
            <a:r>
              <a:rPr lang="fa-IR" b="1" dirty="0" smtClean="0">
                <a:solidFill>
                  <a:srgbClr val="0070C0"/>
                </a:solidFill>
              </a:rPr>
              <a:t>رویه مبتنی بر مدل </a:t>
            </a:r>
            <a:r>
              <a:rPr lang="fa-IR" b="1" dirty="0" smtClean="0"/>
              <a:t>جهت جهت پردازش داده‏ها و آراء جهت کمک به تصمیم گیری مدیر (لیتل، 1970)</a:t>
            </a:r>
          </a:p>
          <a:p>
            <a:pPr algn="just" rtl="1"/>
            <a:r>
              <a:rPr lang="fa-IR" b="1" dirty="0" smtClean="0"/>
              <a:t>سیستم‏های تعاملی مبتنی بر کامپیوتر که به تصمیم‏گیرندگان کمک می‏کند تا از داده‏ها و مدل‏ها جهت حل مسائل غیر‏ساخت یافته استفاده نماید(گاری و مورتون 1971)</a:t>
            </a:r>
          </a:p>
          <a:p>
            <a:pPr algn="just" rtl="1"/>
            <a:r>
              <a:rPr lang="fa-IR" b="1" dirty="0" smtClean="0"/>
              <a:t>منابع فکری افراد را با قابلیت‏های کامپیوترها پیوند زده تا کیفیت تصمیم‏ها را بهبود بخشند.سامانه تصمیم‏یار یک سامانه پشتیبانی مبتنی بر رایانه برای تصمیم‏گیرندگان در سطوح مدیریتی که با مسائل نیمه ساخت یافته سروکار دارند (کین و مورتون 1978).</a:t>
            </a:r>
          </a:p>
          <a:p>
            <a:pPr algn="just" rtl="1"/>
            <a:r>
              <a:rPr lang="fa-IR" b="1" dirty="0" smtClean="0"/>
              <a:t>سامانه مبتنی بر رایانه متشکل از سه مولفه (بونزیک و همکاران): </a:t>
            </a:r>
          </a:p>
          <a:p>
            <a:pPr lvl="1" algn="just" rtl="1"/>
            <a:r>
              <a:rPr lang="fa-IR" b="1" dirty="0" smtClean="0"/>
              <a:t>زیر سامانه زبانی: ارتباط کاربر و سایر مولفه‏های سامان</a:t>
            </a:r>
          </a:p>
          <a:p>
            <a:pPr lvl="1" algn="just" rtl="1"/>
            <a:r>
              <a:rPr lang="fa-IR" b="1" dirty="0" smtClean="0"/>
              <a:t>زیر سامانه دانایی: مخزن دانایی حوزه مسئله، شامل داده‏ها و رویه‏ها</a:t>
            </a:r>
          </a:p>
          <a:p>
            <a:pPr lvl="1" algn="just" rtl="1"/>
            <a:r>
              <a:rPr lang="fa-IR" b="1" dirty="0" smtClean="0"/>
              <a:t>زیر سامانه پردازش مسئله</a:t>
            </a:r>
          </a:p>
          <a:p>
            <a:pPr algn="r" rtl="1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Flowchart: Alternate Process 17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7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Cube 19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1" name="Cube 20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2" name="Cube 21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3" name="Cube 22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4" name="Cube 23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5" name="Cube 24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6" name="Cube 25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7" name="Cube 26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8" name="Cube 27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29" name="Cube 28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0" name="Cube 29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1" name="Cube 30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0543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b="1" dirty="0" smtClean="0"/>
              <a:t>سامانه‏ای برای پشتیبانی تصمیم‏های مدیریت (اینمون، 1990)</a:t>
            </a:r>
          </a:p>
          <a:p>
            <a:pPr algn="just" rtl="1"/>
            <a:r>
              <a:rPr lang="fa-IR" b="1" dirty="0" smtClean="0"/>
              <a:t>اصطلاح سامانه تصمیم‏یاز یک اصطلاح مفید و فراگیر است که به بسیاری از انواع سیستم‏های اطلاعاتی گفته میشود که از تصمیم‏گیری پشتیبانی می‏کنند (پاور 2003).</a:t>
            </a:r>
            <a:endParaRPr lang="en-US" b="1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829734" y="7620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b="1" dirty="0" smtClean="0">
                <a:solidFill>
                  <a:srgbClr val="0070C0"/>
                </a:solidFill>
                <a:cs typeface="B Nasim" panose="00000700000000000000" pitchFamily="2" charset="-78"/>
              </a:rPr>
              <a:t>تعاریف</a:t>
            </a:r>
            <a:endParaRPr lang="en-US" b="1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8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ube 20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2" name="Cube 21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3" name="Cube 22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4" name="Cube 23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5" name="Cube 24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6" name="Cube 25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7" name="Cube 26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8" name="Cube 27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9" name="Cube 28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0" name="Cube 29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1" name="Cube 30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2" name="Cube 31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9153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تعاریف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220" y="1704436"/>
            <a:ext cx="8596668" cy="3880773"/>
          </a:xfrm>
        </p:spPr>
        <p:txBody>
          <a:bodyPr>
            <a:normAutofit/>
          </a:bodyPr>
          <a:lstStyle/>
          <a:p>
            <a:pPr algn="just" rtl="1"/>
            <a:r>
              <a:rPr lang="fa-IR" b="1" dirty="0" smtClean="0"/>
              <a:t>به نرم‏افزارهای کاربردی جهت پشتیبانی از تصمیم‏گیریها خواه ابزاری مستقل و یا ترکیب شده با سایر سیستم‏های اطلاعاتی باشند سامانه‏های تصمیم‏یار گویند</a:t>
            </a:r>
            <a:r>
              <a:rPr lang="en-US" b="1" dirty="0" smtClean="0"/>
              <a:t>(Turban et al., 98)</a:t>
            </a:r>
            <a:endParaRPr lang="fa-IR" b="1" dirty="0" smtClean="0"/>
          </a:p>
          <a:p>
            <a:pPr algn="just" rtl="1">
              <a:lnSpc>
                <a:spcPct val="80000"/>
              </a:lnSpc>
            </a:pPr>
            <a:r>
              <a:rPr lang="fa-IR" b="1" dirty="0" smtClean="0"/>
              <a:t>آنها به مدیران کمک می‏کنند تا تصمیم‏های موثر را با پاسخ به سئوالات پیچیده‏ای نظیر:</a:t>
            </a:r>
            <a:endParaRPr lang="en-US" b="1" dirty="0"/>
          </a:p>
          <a:p>
            <a:pPr algn="just" rtl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fa-IR" b="1" dirty="0"/>
              <a:t>آیا شرکت شما باید مستقیماً به خرده‏فروش‏ها بفروشد، یا از طریق توزیع‏کننده‏ها کار فروش را انجام دهد و یا هر دو؟</a:t>
            </a:r>
            <a:endParaRPr lang="en-US" b="1" dirty="0"/>
          </a:p>
          <a:p>
            <a:pPr algn="just" rtl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fa-IR" b="1" dirty="0"/>
              <a:t>آیا شرکت شما باید قطعات را در</a:t>
            </a:r>
            <a:r>
              <a:rPr lang="fa-IR" b="1" dirty="0" smtClean="0"/>
              <a:t> دوره‏های زمانی کوتاه‏تر و به مقدار کمتر سفارش دهد و یا خیر؟</a:t>
            </a:r>
          </a:p>
          <a:p>
            <a:pPr algn="just" rtl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fa-IR" b="1" dirty="0" smtClean="0"/>
              <a:t>اگر چه سامانه تصمیم‏یار از اطلاعات داخلی </a:t>
            </a:r>
            <a:r>
              <a:rPr lang="en-US" b="1" dirty="0" smtClean="0"/>
              <a:t>TPS</a:t>
            </a:r>
            <a:r>
              <a:rPr lang="fa-IR" b="1" dirty="0" smtClean="0"/>
              <a:t> و </a:t>
            </a:r>
            <a:r>
              <a:rPr lang="en-US" b="1" dirty="0" smtClean="0"/>
              <a:t>MIS</a:t>
            </a:r>
            <a:r>
              <a:rPr lang="fa-IR" b="1" dirty="0" smtClean="0"/>
              <a:t> استفاه می‏کند، از منابع خارجی نیز نظیر قیمت‏های محصول رقیب اطلاع داشته باشد.</a:t>
            </a:r>
            <a:endParaRPr lang="en-US" b="1" dirty="0"/>
          </a:p>
          <a:p>
            <a:pPr algn="just" rtl="1">
              <a:lnSpc>
                <a:spcPct val="80000"/>
              </a:lnSpc>
              <a:buFont typeface="Wingdings" panose="05000000000000000000" pitchFamily="2" charset="2"/>
              <a:buChar char="¯"/>
            </a:pPr>
            <a:endParaRPr lang="en-US" b="1" dirty="0"/>
          </a:p>
          <a:p>
            <a:pPr algn="just" rtl="1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 9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ube 20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2" name="Cube 21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3" name="Cube 22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4" name="Cube 23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5" name="Cube 24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6" name="Cube 25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7" name="Cube 26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8" name="Cube 27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9" name="Cube 28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0" name="Cube 29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1" name="Cube 30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2" name="Cube 31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0355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اهمیت سامانه‏های تصمیم‏یار</a:t>
            </a:r>
            <a:r>
              <a:rPr lang="en-US" dirty="0" smtClean="0">
                <a:solidFill>
                  <a:srgbClr val="0070C0"/>
                </a:solidFill>
                <a:cs typeface="B Nasim" panose="00000700000000000000" pitchFamily="2" charset="-78"/>
              </a:rPr>
              <a:t/>
            </a:r>
            <a:br>
              <a:rPr lang="en-US" dirty="0" smtClean="0">
                <a:solidFill>
                  <a:srgbClr val="0070C0"/>
                </a:solidFill>
                <a:cs typeface="B Nasim" panose="00000700000000000000" pitchFamily="2" charset="-78"/>
              </a:rPr>
            </a:b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4" y="1615611"/>
            <a:ext cx="8596668" cy="3880773"/>
          </a:xfrm>
        </p:spPr>
        <p:txBody>
          <a:bodyPr>
            <a:normAutofit/>
          </a:bodyPr>
          <a:lstStyle/>
          <a:p>
            <a:pPr algn="r" rtl="1"/>
            <a:r>
              <a:rPr lang="fa-IR" b="1" dirty="0" smtClean="0"/>
              <a:t>محاسبات سریع: امکان انجام سریع محاسبات به تصمیم گیرنده توسط رایانه</a:t>
            </a:r>
          </a:p>
          <a:p>
            <a:pPr algn="r" rtl="1"/>
            <a:r>
              <a:rPr lang="fa-IR" b="1" dirty="0" smtClean="0"/>
              <a:t>غلبه بر محدودیت‏های ادراکی انسان در پردازش و ذخیره‏سازی</a:t>
            </a:r>
          </a:p>
          <a:p>
            <a:pPr algn="r" rtl="1"/>
            <a:r>
              <a:rPr lang="fa-IR" b="1" dirty="0" smtClean="0"/>
              <a:t>بهبود ارتباطات و همکاری‏ها</a:t>
            </a:r>
          </a:p>
          <a:p>
            <a:pPr algn="r" rtl="1"/>
            <a:r>
              <a:rPr lang="fa-IR" b="1" dirty="0" smtClean="0"/>
              <a:t>کاهش هزینه</a:t>
            </a:r>
            <a:r>
              <a:rPr lang="en-US" b="1" dirty="0" smtClean="0"/>
              <a:t>  </a:t>
            </a:r>
            <a:r>
              <a:rPr lang="fa-IR" b="1" dirty="0" smtClean="0"/>
              <a:t>و افزایش کارایی فردی</a:t>
            </a:r>
          </a:p>
          <a:p>
            <a:pPr algn="r" rtl="1"/>
            <a:r>
              <a:rPr lang="fa-IR" b="1" dirty="0" smtClean="0"/>
              <a:t>پشتیبانی کیفی: بهبود کیفیت تصمیم‏ها، برای مثال انجام راههای مختلف و تحلیل ریسک به سرعت</a:t>
            </a:r>
          </a:p>
          <a:p>
            <a:pPr algn="r" rtl="1"/>
            <a:r>
              <a:rPr lang="fa-IR" b="1" dirty="0" smtClean="0"/>
              <a:t>رقابت، بازمهندسی فرایند کسب و کار و تفویض اختیار</a:t>
            </a:r>
          </a:p>
          <a:p>
            <a:pPr marL="0" indent="0" algn="r" rtl="1">
              <a:buNone/>
            </a:pPr>
            <a:r>
              <a:rPr lang="fa-IR" b="1" dirty="0"/>
              <a:t>	</a:t>
            </a:r>
            <a:r>
              <a:rPr lang="fa-IR" b="1" dirty="0" smtClean="0"/>
              <a:t>رقابت تنها بر سر قیمت نیست بلکه بر سر کیفیت، به موقع بودن و تنوع محصولات و پشتیبانی مشتری است. سازمان‏ها باید قادر باشند تا فرایند خود را به سرعت بازمهندسی کنند و به کارمندان تفویض اختیار نمایند</a:t>
            </a:r>
            <a:endParaRPr lang="en-US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Flowchart: Alternate Process 17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10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Cube 19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1" name="Cube 20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2" name="Cube 21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3" name="Cube 22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4" name="Cube 23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5" name="Cube 24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6" name="Cube 25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7" name="Cube 26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8" name="Cube 27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29" name="Cube 28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0" name="Cube 29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1" name="Cube 30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196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850409" y="675335"/>
            <a:ext cx="4763534" cy="36044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458" y="17482"/>
            <a:ext cx="10515600" cy="1325563"/>
          </a:xfrm>
        </p:spPr>
        <p:txBody>
          <a:bodyPr/>
          <a:lstStyle/>
          <a:p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اجزاء اصلی سامانه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4" name="Oval 3"/>
          <p:cNvSpPr/>
          <p:nvPr/>
        </p:nvSpPr>
        <p:spPr>
          <a:xfrm>
            <a:off x="2415024" y="1655794"/>
            <a:ext cx="1509311" cy="12559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رابط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4414354" y="2794069"/>
            <a:ext cx="1509311" cy="12559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مدیریت داده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4488949" y="784188"/>
            <a:ext cx="1509311" cy="12559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مدیریت مدل</a:t>
            </a:r>
            <a:endParaRPr lang="en-US" b="1" dirty="0"/>
          </a:p>
        </p:txBody>
      </p:sp>
      <p:sp>
        <p:nvSpPr>
          <p:cNvPr id="7" name="Flowchart: Magnetic Disk 6"/>
          <p:cNvSpPr/>
          <p:nvPr/>
        </p:nvSpPr>
        <p:spPr>
          <a:xfrm>
            <a:off x="7554931" y="929811"/>
            <a:ext cx="1189821" cy="125592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پایگاه مدل</a:t>
            </a:r>
            <a:endParaRPr lang="en-US" b="1" dirty="0"/>
          </a:p>
        </p:txBody>
      </p:sp>
      <p:sp>
        <p:nvSpPr>
          <p:cNvPr id="8" name="Flowchart: Magnetic Disk 7"/>
          <p:cNvSpPr/>
          <p:nvPr/>
        </p:nvSpPr>
        <p:spPr>
          <a:xfrm>
            <a:off x="4877660" y="4803950"/>
            <a:ext cx="1189821" cy="125592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پایگاه داده</a:t>
            </a:r>
          </a:p>
          <a:p>
            <a:pPr algn="ctr"/>
            <a:r>
              <a:rPr lang="fa-IR" b="1" dirty="0" smtClean="0"/>
              <a:t>خارجی</a:t>
            </a:r>
            <a:endParaRPr lang="en-US" b="1" dirty="0"/>
          </a:p>
        </p:txBody>
      </p:sp>
      <p:sp>
        <p:nvSpPr>
          <p:cNvPr id="9" name="Flowchart: Magnetic Disk 8"/>
          <p:cNvSpPr/>
          <p:nvPr/>
        </p:nvSpPr>
        <p:spPr>
          <a:xfrm>
            <a:off x="2764093" y="4877914"/>
            <a:ext cx="1189821" cy="125592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پایگاه داده</a:t>
            </a:r>
          </a:p>
          <a:p>
            <a:pPr algn="ctr"/>
            <a:r>
              <a:rPr lang="en-US" b="1" dirty="0" smtClean="0"/>
              <a:t>TPS</a:t>
            </a:r>
          </a:p>
          <a:p>
            <a:pPr algn="ctr"/>
            <a:r>
              <a:rPr lang="en-US" b="1" dirty="0" smtClean="0"/>
              <a:t>MIS</a:t>
            </a:r>
            <a:endParaRPr lang="en-US" b="1" dirty="0"/>
          </a:p>
        </p:txBody>
      </p:sp>
      <p:pic>
        <p:nvPicPr>
          <p:cNvPr id="1026" name="Picture 2" descr="Image result for us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3" y="1684970"/>
            <a:ext cx="1449817" cy="144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>
            <a:off x="1174249" y="2283755"/>
            <a:ext cx="124077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https://encrypted-tbn1.gstatic.com/images?q=tbn:ANd9GcTs16Q1tp_aGkHP76BPQeiAmsuTHTmp8OexhFNxpTY4wrfacUaXUa1wrKD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6" y="3238899"/>
            <a:ext cx="1457325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8" descr="Image result for report"/>
          <p:cNvSpPr>
            <a:spLocks noChangeAspect="1" noChangeArrowheads="1"/>
          </p:cNvSpPr>
          <p:nvPr/>
        </p:nvSpPr>
        <p:spPr bwMode="auto">
          <a:xfrm>
            <a:off x="231775" y="3724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10" descr="Image result for report"/>
          <p:cNvSpPr>
            <a:spLocks noChangeAspect="1" noChangeArrowheads="1"/>
          </p:cNvSpPr>
          <p:nvPr/>
        </p:nvSpPr>
        <p:spPr bwMode="auto">
          <a:xfrm>
            <a:off x="307975" y="4587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12" descr="Image result for report"/>
          <p:cNvSpPr>
            <a:spLocks noChangeAspect="1" noChangeArrowheads="1"/>
          </p:cNvSpPr>
          <p:nvPr/>
        </p:nvSpPr>
        <p:spPr bwMode="auto">
          <a:xfrm>
            <a:off x="-485571" y="41555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16" descr="Image result for report"/>
          <p:cNvSpPr>
            <a:spLocks noChangeAspect="1" noChangeArrowheads="1"/>
          </p:cNvSpPr>
          <p:nvPr/>
        </p:nvSpPr>
        <p:spPr bwMode="auto">
          <a:xfrm>
            <a:off x="-333171" y="52701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3924335" y="1655794"/>
            <a:ext cx="661930" cy="3843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7" idx="2"/>
          </p:cNvCxnSpPr>
          <p:nvPr/>
        </p:nvCxnSpPr>
        <p:spPr>
          <a:xfrm>
            <a:off x="6029988" y="1418436"/>
            <a:ext cx="1524943" cy="1393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812788" y="2675487"/>
            <a:ext cx="869271" cy="7461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3963976" y="4019548"/>
            <a:ext cx="940987" cy="10103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369013" y="4049991"/>
            <a:ext cx="0" cy="7474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243603" y="2040110"/>
            <a:ext cx="125410" cy="11482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3" name="Flowchart: Alternate Process 42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11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Cube 44">
            <a:hlinkClick r:id="rId4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46" name="Cube 45">
            <a:hlinkClick r:id="rId5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47" name="Cube 46">
            <a:hlinkClick r:id="rId6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48" name="Cube 47">
            <a:hlinkClick r:id="rId7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49" name="Cube 48">
            <a:hlinkClick r:id="rId8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50" name="Cube 49">
            <a:hlinkClick r:id="rId9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51" name="Cube 50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10" action="ppaction://hlinksldjump"/>
              </a:rPr>
              <a:t>گیری</a:t>
            </a:r>
            <a:endParaRPr lang="fa-IR" dirty="0"/>
          </a:p>
        </p:txBody>
      </p:sp>
      <p:sp>
        <p:nvSpPr>
          <p:cNvPr id="52" name="Cube 51">
            <a:hlinkClick r:id="rId11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53" name="Cube 52">
            <a:hlinkClick r:id="rId12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54" name="Cube 53">
            <a:hlinkClick r:id="rId13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55" name="Cube 54">
            <a:hlinkClick r:id="rId14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56" name="Cube 55">
            <a:hlinkClick r:id="rId15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634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973" y="1326944"/>
            <a:ext cx="8668011" cy="2834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rt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a-IR" b="1" dirty="0" smtClean="0">
                <a:ea typeface="新細明體" panose="02020500000000000000" pitchFamily="18" charset="-120"/>
              </a:rPr>
              <a:t>مدل یک نمایش ساده‏شده از واقعیت است. ساده شده است زیرا واقعیت خیلی پیچیده است که بتوان نمونه دقیق آن را ساخت و از طرفی مقدار زیادی از پیچیدگی فرایندها مربوط به یک مسئله مشخص نمی‏باشد.</a:t>
            </a:r>
            <a:endParaRPr lang="en-US" b="1" dirty="0"/>
          </a:p>
          <a:p>
            <a:pPr marL="285750" indent="-285750" algn="just" rt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a-IR" b="1" dirty="0" smtClean="0"/>
              <a:t>یک پایگاه مدل سامانه تصمیم‏یار یک جزء نرم‏افزاری است که شامل همه مدل‏‏هایی که برای اجرای سامانه لازم هستند.</a:t>
            </a:r>
            <a:endParaRPr lang="en-US" b="1" dirty="0"/>
          </a:p>
          <a:p>
            <a:pPr marL="285750" indent="-285750" algn="just" rt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a-IR" b="1" dirty="0" smtClean="0"/>
              <a:t>سامانه تصمیم‏یار برای دستکاری داده‏ها از مدل‏ها استفاده می‏کند.</a:t>
            </a:r>
            <a:endParaRPr lang="en-US" b="1" dirty="0"/>
          </a:p>
          <a:p>
            <a:pPr algn="just" rtl="1">
              <a:lnSpc>
                <a:spcPct val="90000"/>
              </a:lnSpc>
            </a:pPr>
            <a:r>
              <a:rPr lang="fa-IR" b="1" dirty="0" smtClean="0"/>
              <a:t>به عنوان نمونه: اگر داده‏های فروش را در طول زمان داشته باشیم‏، شما می‏توانید از انواع مختلف مدل‏ها برای پیشگویی فروش آینده استفاده می‏کنیم.</a:t>
            </a:r>
          </a:p>
          <a:p>
            <a:pPr marL="285750" indent="-285750" algn="just" rtl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a-IR" b="1" dirty="0" smtClean="0"/>
              <a:t>مدل‏های آماری</a:t>
            </a:r>
          </a:p>
          <a:p>
            <a:pPr marL="285750" indent="-285750" algn="just" rtl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a-IR" b="1" dirty="0" smtClean="0"/>
              <a:t>مدل‏های بهینه‏سازی</a:t>
            </a:r>
          </a:p>
          <a:p>
            <a:pPr marL="285750" indent="-285750" algn="just" rtl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a-IR" b="1" dirty="0" smtClean="0"/>
              <a:t>مدل‏های پیشگویی</a:t>
            </a:r>
            <a:endParaRPr lang="fa-IR" b="1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363458" y="17482"/>
            <a:ext cx="10515600" cy="1325563"/>
          </a:xfrm>
        </p:spPr>
        <p:txBody>
          <a:bodyPr/>
          <a:lstStyle/>
          <a:p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اجزاء اصلی سامانه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Flowchart: Alternate Process 19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 12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ube 21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3" name="Cube 22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4" name="Cube 23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5" name="Cube 24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6" name="Cube 25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7" name="Cube 26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8" name="Cube 27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9" name="Cube 28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30" name="Cube 29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1" name="Cube 30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2" name="Cube 31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3" name="Cube 32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869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050" y="609600"/>
            <a:ext cx="6149235" cy="542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363458" y="17482"/>
            <a:ext cx="10515600" cy="1325563"/>
          </a:xfrm>
        </p:spPr>
        <p:txBody>
          <a:bodyPr/>
          <a:lstStyle/>
          <a:p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اجزاء اصلی سامانه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13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ube 20">
            <a:hlinkClick r:id="rId3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2" name="Cube 21">
            <a:hlinkClick r:id="rId4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3" name="Cube 22">
            <a:hlinkClick r:id="rId5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4" name="Cube 23">
            <a:hlinkClick r:id="rId6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5" name="Cube 24">
            <a:hlinkClick r:id="rId7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6" name="Cube 25">
            <a:hlinkClick r:id="rId8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7" name="Cube 26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9" action="ppaction://hlinksldjump"/>
              </a:rPr>
              <a:t>گیری</a:t>
            </a:r>
            <a:endParaRPr lang="fa-IR" dirty="0"/>
          </a:p>
        </p:txBody>
      </p:sp>
      <p:sp>
        <p:nvSpPr>
          <p:cNvPr id="28" name="Cube 27">
            <a:hlinkClick r:id="rId10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9" name="Cube 28">
            <a:hlinkClick r:id="rId11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0" name="Cube 29">
            <a:hlinkClick r:id="rId12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1" name="Cube 30">
            <a:hlinkClick r:id="rId13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2" name="Cube 31">
            <a:hlinkClick r:id="rId14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7532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780" y="963265"/>
            <a:ext cx="5057775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1363458" y="174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mtClean="0">
                <a:solidFill>
                  <a:srgbClr val="0070C0"/>
                </a:solidFill>
                <a:cs typeface="B Nasim" panose="00000700000000000000" pitchFamily="2" charset="-78"/>
              </a:rPr>
              <a:t>اجزاء اصلی سامانه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Flowchart: Alternate Process 20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14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Cube 22">
            <a:hlinkClick r:id="rId3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4" name="Cube 23">
            <a:hlinkClick r:id="rId4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5" name="Cube 24">
            <a:hlinkClick r:id="rId5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6" name="Cube 25">
            <a:hlinkClick r:id="rId6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7" name="Cube 26">
            <a:hlinkClick r:id="rId7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8" name="Cube 27">
            <a:hlinkClick r:id="rId8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9" name="Cube 28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9" action="ppaction://hlinksldjump"/>
              </a:rPr>
              <a:t>گیری</a:t>
            </a:r>
            <a:endParaRPr lang="fa-IR" dirty="0"/>
          </a:p>
        </p:txBody>
      </p:sp>
      <p:sp>
        <p:nvSpPr>
          <p:cNvPr id="30" name="Cube 29">
            <a:hlinkClick r:id="rId10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31" name="Cube 30">
            <a:hlinkClick r:id="rId11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2" name="Cube 31">
            <a:hlinkClick r:id="rId12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3" name="Cube 32">
            <a:hlinkClick r:id="rId13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4" name="Cube 33">
            <a:hlinkClick r:id="rId14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756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170" y="720659"/>
            <a:ext cx="624205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1363458" y="174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mtClean="0">
                <a:solidFill>
                  <a:srgbClr val="0070C0"/>
                </a:solidFill>
                <a:cs typeface="B Nasim" panose="00000700000000000000" pitchFamily="2" charset="-78"/>
              </a:rPr>
              <a:t>اجزاء اصلی سامانه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Flowchart: Alternate Process 21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15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Cube 23">
            <a:hlinkClick r:id="rId3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5" name="Cube 24">
            <a:hlinkClick r:id="rId4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6" name="Cube 25">
            <a:hlinkClick r:id="rId5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7" name="Cube 26">
            <a:hlinkClick r:id="rId6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8" name="Cube 27">
            <a:hlinkClick r:id="rId7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9" name="Cube 28">
            <a:hlinkClick r:id="rId8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30" name="Cube 29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9" action="ppaction://hlinksldjump"/>
              </a:rPr>
              <a:t>گیری</a:t>
            </a:r>
            <a:endParaRPr lang="fa-IR" dirty="0"/>
          </a:p>
        </p:txBody>
      </p:sp>
      <p:sp>
        <p:nvSpPr>
          <p:cNvPr id="31" name="Cube 30">
            <a:hlinkClick r:id="rId10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32" name="Cube 31">
            <a:hlinkClick r:id="rId11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3" name="Cube 32">
            <a:hlinkClick r:id="rId12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4" name="Cube 33">
            <a:hlinkClick r:id="rId13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5" name="Cube 34">
            <a:hlinkClick r:id="rId14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7221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279" y="1224594"/>
            <a:ext cx="4133850" cy="483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67466" y="315991"/>
            <a:ext cx="8596668" cy="1320800"/>
          </a:xfrm>
        </p:spPr>
        <p:txBody>
          <a:bodyPr/>
          <a:lstStyle/>
          <a:p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اجزاء اصلی سامانه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Flowchart: Alternate Process 19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 16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ube 21">
            <a:hlinkClick r:id="rId3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3" name="Cube 22">
            <a:hlinkClick r:id="rId4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4" name="Cube 23">
            <a:hlinkClick r:id="rId5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5" name="Cube 24">
            <a:hlinkClick r:id="rId6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6" name="Cube 25">
            <a:hlinkClick r:id="rId7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7" name="Cube 26">
            <a:hlinkClick r:id="rId8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8" name="Cube 27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9" action="ppaction://hlinksldjump"/>
              </a:rPr>
              <a:t>گیری</a:t>
            </a:r>
            <a:endParaRPr lang="fa-IR" dirty="0"/>
          </a:p>
        </p:txBody>
      </p:sp>
      <p:sp>
        <p:nvSpPr>
          <p:cNvPr id="29" name="Cube 28">
            <a:hlinkClick r:id="rId10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30" name="Cube 29">
            <a:hlinkClick r:id="rId11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1" name="Cube 30">
            <a:hlinkClick r:id="rId12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2" name="Cube 31">
            <a:hlinkClick r:id="rId13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3" name="Cube 32">
            <a:hlinkClick r:id="rId14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3907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93" y="1799542"/>
            <a:ext cx="8596668" cy="3880773"/>
          </a:xfrm>
        </p:spPr>
        <p:txBody>
          <a:bodyPr>
            <a:normAutofit/>
          </a:bodyPr>
          <a:lstStyle/>
          <a:p>
            <a:pPr algn="r" rtl="1">
              <a:buFont typeface="Wingdings" panose="05000000000000000000" pitchFamily="2" charset="2"/>
              <a:buChar char="Ø"/>
            </a:pPr>
            <a:r>
              <a:rPr lang="ar-SA" b="1" dirty="0"/>
              <a:t>از بدو پيدايش تا کنون، طبقه­بندي­هاي متفاوتي از سامانه­هاي تصمیم­یار صورت گرفته است. </a:t>
            </a:r>
            <a:endParaRPr lang="fa-IR" b="1" dirty="0" smtClean="0"/>
          </a:p>
          <a:p>
            <a:pPr algn="r" rtl="1">
              <a:buFont typeface="Wingdings" panose="05000000000000000000" pitchFamily="2" charset="2"/>
              <a:buChar char="Ø"/>
            </a:pPr>
            <a:r>
              <a:rPr lang="ar-SA" b="1" dirty="0" smtClean="0"/>
              <a:t>آلتر </a:t>
            </a:r>
            <a:r>
              <a:rPr lang="ar-SA" b="1" dirty="0"/>
              <a:t>آنها را بر اساس عملياتي که انجام مي­دهند تقسيم­بندي کر</a:t>
            </a:r>
            <a:r>
              <a:rPr lang="fa-IR" b="1" dirty="0"/>
              <a:t>د و بیان کرد که </a:t>
            </a:r>
            <a:r>
              <a:rPr lang="ar-SA" b="1" dirty="0"/>
              <a:t>سامانه­های تصمیم­یار به همراه مديريت تصميم­سازي استراتژيک مي­آيند</a:t>
            </a:r>
            <a:r>
              <a:rPr lang="en-US" b="1" dirty="0"/>
              <a:t>(Alter 1980</a:t>
            </a:r>
            <a:r>
              <a:rPr lang="en-US" b="1" dirty="0" smtClean="0"/>
              <a:t>)</a:t>
            </a:r>
            <a:r>
              <a:rPr lang="fa-IR" b="1" dirty="0" smtClean="0"/>
              <a:t>.</a:t>
            </a:r>
            <a:endParaRPr lang="en-US" b="1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5791" y="339305"/>
            <a:ext cx="8596668" cy="1320800"/>
          </a:xfrm>
        </p:spPr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طبقه‏بندی انواع سامانه‏های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17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ube 20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2" name="Cube 21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3" name="Cube 22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4" name="Cube 23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5" name="Cube 24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6" name="Cube 25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7" name="Cube 26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8" name="Cube 27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9" name="Cube 28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0" name="Cube 29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1" name="Cube 30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2" name="Cube 31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8071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6028" y="1688150"/>
            <a:ext cx="805617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b="1" dirty="0"/>
              <a:t>دونوان و </a:t>
            </a:r>
            <a:r>
              <a:rPr lang="ar-SA" b="1" dirty="0" smtClean="0"/>
              <a:t>مدنيک</a:t>
            </a:r>
            <a:r>
              <a:rPr lang="fa-IR" b="1" dirty="0" smtClean="0"/>
              <a:t>:</a:t>
            </a:r>
          </a:p>
          <a:p>
            <a:pPr algn="r" rtl="1"/>
            <a:endParaRPr lang="en-US" b="1" dirty="0" smtClean="0"/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ar-SA" b="1" dirty="0" smtClean="0"/>
              <a:t>سامانه </a:t>
            </a:r>
            <a:r>
              <a:rPr lang="ar-SA" b="1" dirty="0"/>
              <a:t>تصمیم­یار سازماني از تصميماتي که به طور مرتب و دوره ای در سازمان گرفته می­شوند پشتيباني می­کند. </a:t>
            </a:r>
            <a:endParaRPr lang="en-US" b="1" dirty="0"/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ar-SA" b="1" dirty="0"/>
              <a:t>يک سامانه تصمیم­یار موردی، پرس و جوهاي درخواست­هايي که يک بار اجرا مي­شوند را پشتيباني مي­کند. </a:t>
            </a:r>
            <a:endParaRPr lang="en-US" b="1" dirty="0" smtClean="0"/>
          </a:p>
          <a:p>
            <a:pPr algn="r" rtl="1"/>
            <a:endParaRPr lang="en-US" b="1" dirty="0"/>
          </a:p>
          <a:p>
            <a:pPr algn="r" rtl="1"/>
            <a:r>
              <a:rPr lang="ar-SA" b="1" dirty="0" smtClean="0"/>
              <a:t>هاکاتورن </a:t>
            </a:r>
            <a:r>
              <a:rPr lang="ar-SA" b="1" dirty="0"/>
              <a:t>و </a:t>
            </a:r>
            <a:r>
              <a:rPr lang="ar-SA" b="1" dirty="0" smtClean="0"/>
              <a:t>کين</a:t>
            </a:r>
            <a:r>
              <a:rPr lang="fa-IR" b="1" dirty="0" smtClean="0"/>
              <a:t>: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ar-SA" b="1" dirty="0" smtClean="0"/>
              <a:t> شخصي</a:t>
            </a:r>
            <a:endParaRPr lang="en-US" b="1" dirty="0" smtClean="0"/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ar-SA" b="1" dirty="0" smtClean="0"/>
              <a:t>گروهي </a:t>
            </a:r>
            <a:endParaRPr lang="en-US" b="1" dirty="0" smtClean="0"/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ar-SA" b="1" dirty="0" smtClean="0"/>
              <a:t>سازماني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5791" y="339305"/>
            <a:ext cx="8596668" cy="1320800"/>
          </a:xfrm>
        </p:spPr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طبقه‏بندی انواع سامانه‏های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Flowchart: Alternate Process 19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18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ube 21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3" name="Cube 22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4" name="Cube 23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5" name="Cube 24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6" name="Cube 25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7" name="Cube 26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8" name="Cube 27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9" name="Cube 28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30" name="Cube 29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1" name="Cube 30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2" name="Cube 31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3" name="Cube 32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9432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60105"/>
            <a:ext cx="8596668" cy="3880773"/>
          </a:xfrm>
        </p:spPr>
        <p:txBody>
          <a:bodyPr>
            <a:normAutofit/>
          </a:bodyPr>
          <a:lstStyle/>
          <a:p>
            <a:pPr algn="r" rtl="1"/>
            <a:r>
              <a:rPr lang="ar-SA" b="1" dirty="0"/>
              <a:t>از لحاظ تاريخي مي­توان تاريخچه پنج نوع سامانه تصمیم­یار مشخص شامل</a:t>
            </a:r>
            <a:r>
              <a:rPr lang="ar-SA" b="1" dirty="0" smtClean="0"/>
              <a:t>:</a:t>
            </a:r>
            <a:endParaRPr lang="fa-IR" b="1" dirty="0" smtClean="0"/>
          </a:p>
          <a:p>
            <a:pPr algn="r" rtl="1"/>
            <a:r>
              <a:rPr lang="ar-SA" b="1" dirty="0" smtClean="0"/>
              <a:t> </a:t>
            </a:r>
            <a:r>
              <a:rPr lang="ar-SA" b="1" dirty="0"/>
              <a:t>(1) سامانه تصمیم­یار </a:t>
            </a:r>
            <a:r>
              <a:rPr lang="ar-SA" b="1" dirty="0" smtClean="0"/>
              <a:t>ارتباط</a:t>
            </a:r>
            <a:r>
              <a:rPr lang="en-US" b="1" dirty="0" smtClean="0"/>
              <a:t> </a:t>
            </a:r>
            <a:r>
              <a:rPr lang="ar-SA" b="1" dirty="0" smtClean="0"/>
              <a:t>گرا</a:t>
            </a:r>
            <a:r>
              <a:rPr lang="fa-IR" b="1" dirty="0" smtClean="0"/>
              <a:t>: یک یا چند نفر که کار اشتراکی انجام می‏دهند را یاری می‏دهد نظیر </a:t>
            </a:r>
            <a:r>
              <a:rPr lang="en-US" b="1" dirty="0" smtClean="0"/>
              <a:t>Google docs, Groove(SharePoint)</a:t>
            </a:r>
            <a:r>
              <a:rPr lang="ar-SA" b="1" dirty="0" smtClean="0"/>
              <a:t>، </a:t>
            </a:r>
            <a:endParaRPr lang="en-US" b="1" dirty="0" smtClean="0"/>
          </a:p>
          <a:p>
            <a:pPr algn="r" rtl="1"/>
            <a:r>
              <a:rPr lang="ar-SA" b="1" dirty="0" smtClean="0"/>
              <a:t>(</a:t>
            </a:r>
            <a:r>
              <a:rPr lang="ar-SA" b="1" dirty="0"/>
              <a:t>2) سامانه تصمیم­یار </a:t>
            </a:r>
            <a:r>
              <a:rPr lang="ar-SA" b="1" dirty="0" smtClean="0"/>
              <a:t>داده­گرا</a:t>
            </a:r>
            <a:r>
              <a:rPr lang="en-US" b="1" dirty="0" smtClean="0"/>
              <a:t>: </a:t>
            </a:r>
            <a:r>
              <a:rPr lang="fa-IR" b="1" dirty="0" smtClean="0"/>
              <a:t> دسترسی و کار با سریهای زمانی داده‏های درونی و بیرونی سازمان</a:t>
            </a:r>
            <a:endParaRPr lang="en-US" b="1" dirty="0" smtClean="0"/>
          </a:p>
          <a:p>
            <a:pPr algn="r" rtl="1"/>
            <a:r>
              <a:rPr lang="ar-SA" b="1" dirty="0" smtClean="0"/>
              <a:t> </a:t>
            </a:r>
            <a:r>
              <a:rPr lang="ar-SA" b="1" dirty="0"/>
              <a:t>(3) سامانه تصمیم­یار </a:t>
            </a:r>
            <a:r>
              <a:rPr lang="ar-SA" b="1" dirty="0" smtClean="0"/>
              <a:t>سند­گرا</a:t>
            </a:r>
            <a:r>
              <a:rPr lang="fa-IR" b="1" dirty="0" smtClean="0"/>
              <a:t>: مدیریت و بازیابی اطلاعات ساخت نیافته در قالب  اسناد الکترونیک</a:t>
            </a:r>
          </a:p>
          <a:p>
            <a:pPr algn="r" rtl="1"/>
            <a:r>
              <a:rPr lang="ar-SA" b="1" dirty="0" smtClean="0"/>
              <a:t> </a:t>
            </a:r>
            <a:r>
              <a:rPr lang="ar-SA" b="1" dirty="0"/>
              <a:t>(4) سامانه </a:t>
            </a:r>
            <a:r>
              <a:rPr lang="ar-SA" b="1" dirty="0" smtClean="0"/>
              <a:t> تصمیم</a:t>
            </a:r>
            <a:r>
              <a:rPr lang="fa-IR" b="1" dirty="0" smtClean="0"/>
              <a:t>‏یار</a:t>
            </a:r>
            <a:r>
              <a:rPr lang="ar-SA" b="1" dirty="0" smtClean="0"/>
              <a:t> دانش­گرا</a:t>
            </a:r>
            <a:r>
              <a:rPr lang="fa-IR" b="1" dirty="0" smtClean="0"/>
              <a:t> : حل مسئله از طریق تجرییاتی نظیر قوانین، حقایق و سایر موارد مشابه</a:t>
            </a:r>
          </a:p>
          <a:p>
            <a:pPr algn="r" rtl="1"/>
            <a:r>
              <a:rPr lang="ar-SA" b="1" dirty="0" smtClean="0"/>
              <a:t>(</a:t>
            </a:r>
            <a:r>
              <a:rPr lang="ar-SA" b="1" dirty="0"/>
              <a:t>5) سامانه </a:t>
            </a:r>
            <a:r>
              <a:rPr lang="fa-IR" b="1" dirty="0" smtClean="0"/>
              <a:t>تصمیم یار </a:t>
            </a:r>
            <a:r>
              <a:rPr lang="ar-SA" b="1" dirty="0" smtClean="0"/>
              <a:t>مدل­گرا</a:t>
            </a:r>
            <a:r>
              <a:rPr lang="fa-IR" b="1" dirty="0" smtClean="0"/>
              <a:t>: دسترسی و کار با مدل‏های مختلف از قبیل مدل‏های آماری، مالی و بهینه‏سازی</a:t>
            </a:r>
            <a:r>
              <a:rPr lang="ar-SA" b="1" dirty="0" smtClean="0"/>
              <a:t> </a:t>
            </a:r>
            <a:r>
              <a:rPr lang="en-US" b="1" dirty="0" smtClean="0"/>
              <a:t>(</a:t>
            </a:r>
            <a:r>
              <a:rPr lang="en-US" b="1" dirty="0"/>
              <a:t>Power 2002)</a:t>
            </a:r>
            <a:r>
              <a:rPr lang="ar-SA" b="1" dirty="0"/>
              <a:t>.  </a:t>
            </a:r>
            <a:endParaRPr lang="en-US" b="1" dirty="0" smtClean="0"/>
          </a:p>
          <a:p>
            <a:pPr algn="r" rtl="1"/>
            <a:endParaRPr lang="en-US" b="1" dirty="0" smtClean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5791" y="339305"/>
            <a:ext cx="8596668" cy="1320800"/>
          </a:xfrm>
        </p:spPr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طبقه‏بندی انواع سامانه‏های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 19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ube 20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2" name="Cube 21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3" name="Cube 22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4" name="Cube 23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5" name="Cube 24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6" name="Cube 25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7" name="Cube 26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8" name="Cube 27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9" name="Cube 28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0" name="Cube 29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1" name="Cube 30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2" name="Cube 31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515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006" y="1563060"/>
            <a:ext cx="8596668" cy="3880773"/>
          </a:xfrm>
        </p:spPr>
        <p:txBody>
          <a:bodyPr/>
          <a:lstStyle/>
          <a:p>
            <a:pPr marL="0" indent="0" algn="r" rtl="1">
              <a:buNone/>
            </a:pPr>
            <a:r>
              <a:rPr lang="ar-SA" b="1" dirty="0" smtClean="0"/>
              <a:t>هاتنشولر</a:t>
            </a:r>
            <a:r>
              <a:rPr lang="fa-IR" b="1" dirty="0" smtClean="0"/>
              <a:t>:</a:t>
            </a:r>
            <a:endParaRPr lang="en-US" b="1" dirty="0"/>
          </a:p>
          <a:p>
            <a:pPr algn="r" rtl="1"/>
            <a:r>
              <a:rPr lang="ar-SA" b="1" dirty="0"/>
              <a:t> فعال</a:t>
            </a:r>
            <a:r>
              <a:rPr lang="en-US" b="1" dirty="0"/>
              <a:t>: </a:t>
            </a:r>
            <a:r>
              <a:rPr lang="fa-IR" b="1" dirty="0"/>
              <a:t> برخی راه‏حلها را ارائه می‏دهد.</a:t>
            </a:r>
            <a:r>
              <a:rPr lang="ar-SA" b="1" dirty="0"/>
              <a:t>  </a:t>
            </a:r>
            <a:endParaRPr lang="en-US" b="1" dirty="0"/>
          </a:p>
          <a:p>
            <a:pPr algn="r" rtl="1"/>
            <a:r>
              <a:rPr lang="ar-SA" b="1" dirty="0"/>
              <a:t>غيرفعال </a:t>
            </a:r>
            <a:r>
              <a:rPr lang="fa-IR" b="1" dirty="0"/>
              <a:t>: به فرایند تصمیم‏گیری کمک می‏نماید ولی راه حلی ارائه نمی‏دهد.</a:t>
            </a:r>
            <a:endParaRPr lang="en-US" b="1" dirty="0"/>
          </a:p>
          <a:p>
            <a:pPr algn="r" rtl="1"/>
            <a:r>
              <a:rPr lang="ar-SA" b="1" dirty="0"/>
              <a:t> </a:t>
            </a:r>
            <a:r>
              <a:rPr lang="fa-IR" b="1" dirty="0"/>
              <a:t>همکاري : اجازه تصیح راه‏حل به سامانه قبل از ارائه راه‏حل نهایی داده می‏شود.</a:t>
            </a:r>
            <a:r>
              <a:rPr lang="ar-SA" b="1" dirty="0"/>
              <a:t> </a:t>
            </a:r>
            <a:r>
              <a:rPr lang="en-US" b="1" dirty="0"/>
              <a:t>(</a:t>
            </a:r>
            <a:r>
              <a:rPr lang="en-US" b="1" dirty="0" err="1"/>
              <a:t>Haettenschwiler</a:t>
            </a:r>
            <a:r>
              <a:rPr lang="en-US" b="1" dirty="0"/>
              <a:t> 1999)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25791" y="339305"/>
            <a:ext cx="8596668" cy="1320800"/>
          </a:xfrm>
        </p:spPr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طبقه‏بندی انواع سامانه‏های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 20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ube 20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2" name="Cube 21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3" name="Cube 22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4" name="Cube 23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5" name="Cube 24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6" name="Cube 25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7" name="Cube 26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8" name="Cube 27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9" name="Cube 28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0" name="Cube 29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1" name="Cube 30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2" name="Cube 31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9016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>
                <a:solidFill>
                  <a:srgbClr val="0070C0"/>
                </a:solidFill>
                <a:cs typeface="B Nasim" panose="00000700000000000000" pitchFamily="2" charset="-78"/>
              </a:rPr>
              <a:t>ویژگی‏های اصلی</a:t>
            </a:r>
            <a:endParaRPr lang="en-US" b="1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94" y="1730007"/>
            <a:ext cx="8596668" cy="3880773"/>
          </a:xfrm>
        </p:spPr>
        <p:txBody>
          <a:bodyPr>
            <a:normAutofit/>
          </a:bodyPr>
          <a:lstStyle/>
          <a:p>
            <a:r>
              <a:rPr lang="en-US" b="1" dirty="0" smtClean="0"/>
              <a:t>What if analysis</a:t>
            </a:r>
          </a:p>
          <a:p>
            <a:pPr marL="0" indent="0">
              <a:buNone/>
            </a:pPr>
            <a:r>
              <a:rPr lang="fa-IR" b="1" dirty="0" smtClean="0"/>
              <a:t>تغییرات موردی ورودی‏ها چه تأثیری بر خروجی دارد</a:t>
            </a:r>
            <a:endParaRPr lang="en-US" b="1" dirty="0" smtClean="0"/>
          </a:p>
          <a:p>
            <a:r>
              <a:rPr lang="en-US" b="1" dirty="0" smtClean="0"/>
              <a:t>Goal Seeking </a:t>
            </a:r>
            <a:endParaRPr lang="fa-IR" b="1" dirty="0" smtClean="0"/>
          </a:p>
          <a:p>
            <a:pPr marL="0" indent="0">
              <a:buNone/>
            </a:pPr>
            <a:r>
              <a:rPr lang="fa-IR" b="1" dirty="0" smtClean="0"/>
              <a:t>برای رسیدن به خروجی مورد نظر چه وردی هایی مورد نیاز است.</a:t>
            </a:r>
          </a:p>
          <a:p>
            <a:r>
              <a:rPr lang="en-US" b="1" dirty="0" smtClean="0"/>
              <a:t>Sensitivity </a:t>
            </a:r>
            <a:r>
              <a:rPr lang="en-US" b="1" dirty="0" err="1" smtClean="0"/>
              <a:t>Analisys</a:t>
            </a:r>
            <a:endParaRPr lang="fa-IR" b="1" dirty="0" smtClean="0"/>
          </a:p>
          <a:p>
            <a:pPr marL="0" indent="0">
              <a:buNone/>
            </a:pPr>
            <a:r>
              <a:rPr lang="fa-IR" b="1" dirty="0" smtClean="0"/>
              <a:t>تغییرات جزئی در کدام وردی تأثیر بیشتری در تغییر خروجی ها دارد(شناسایی ورودیهای مهمتر) که معمولا توسط سیستم با تغییر ورودیها در دامنه قابل قبول آنها انجام می شود.</a:t>
            </a:r>
            <a:endParaRPr lang="en-US" b="1" dirty="0" smtClean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Flowchart: Alternate Process 17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21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Cube 19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1" name="Cube 20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2" name="Cube 21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3" name="Cube 22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4" name="Cube 23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5" name="Cube 24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6" name="Cube 25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7" name="Cube 26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8" name="Cube 27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29" name="Cube 28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0" name="Cube 29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1" name="Cube 30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431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147" y="106845"/>
            <a:ext cx="8596668" cy="1320800"/>
          </a:xfrm>
        </p:spPr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قابلیت‏های سیستم‏های تصمیم‏یار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02448" y="2604836"/>
            <a:ext cx="1499616" cy="14264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سامانه </a:t>
            </a:r>
          </a:p>
          <a:p>
            <a:pPr algn="ctr"/>
            <a:r>
              <a:rPr lang="fa-IR" dirty="0" smtClean="0"/>
              <a:t>تصمیم‏یار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994452" y="2293325"/>
            <a:ext cx="2078736" cy="201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2- پشتیبانی از مدیران در همه سطوح</a:t>
            </a:r>
            <a:endParaRPr lang="en-US" b="1" dirty="0"/>
          </a:p>
        </p:txBody>
      </p:sp>
      <p:sp>
        <p:nvSpPr>
          <p:cNvPr id="15" name="Oval 14"/>
          <p:cNvSpPr/>
          <p:nvPr/>
        </p:nvSpPr>
        <p:spPr>
          <a:xfrm>
            <a:off x="4666580" y="4031300"/>
            <a:ext cx="2078736" cy="201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3- پشتیبانی افراد یا گروه‏ها</a:t>
            </a:r>
            <a:endParaRPr lang="en-US" b="1" dirty="0"/>
          </a:p>
        </p:txBody>
      </p:sp>
      <p:sp>
        <p:nvSpPr>
          <p:cNvPr id="16" name="Oval 15"/>
          <p:cNvSpPr/>
          <p:nvPr/>
        </p:nvSpPr>
        <p:spPr>
          <a:xfrm>
            <a:off x="4510808" y="730567"/>
            <a:ext cx="2078736" cy="201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1- مسائل ساخت‏</a:t>
            </a:r>
            <a:r>
              <a:rPr lang="fa-IR" sz="1200" b="1" dirty="0" smtClean="0"/>
              <a:t>نیافته</a:t>
            </a:r>
            <a:r>
              <a:rPr lang="fa-IR" b="1" dirty="0" smtClean="0"/>
              <a:t> یا نیمه‏ساخت یافته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2177761" y="4090732"/>
            <a:ext cx="2078736" cy="201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4- پشتیبانی از فازهای هوشمندی، طراحی، انتخاب و پیاده سازی</a:t>
            </a:r>
            <a:endParaRPr lang="en-US" b="1" dirty="0"/>
          </a:p>
        </p:txBody>
      </p:sp>
      <p:sp>
        <p:nvSpPr>
          <p:cNvPr id="18" name="Oval 17"/>
          <p:cNvSpPr/>
          <p:nvPr/>
        </p:nvSpPr>
        <p:spPr>
          <a:xfrm>
            <a:off x="1899292" y="758439"/>
            <a:ext cx="2078736" cy="201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6- تعاملی و استفاده آسان</a:t>
            </a:r>
            <a:endParaRPr lang="en-US" b="1" dirty="0"/>
          </a:p>
        </p:txBody>
      </p:sp>
      <p:sp>
        <p:nvSpPr>
          <p:cNvPr id="19" name="Oval 18"/>
          <p:cNvSpPr/>
          <p:nvPr/>
        </p:nvSpPr>
        <p:spPr>
          <a:xfrm>
            <a:off x="587397" y="2464101"/>
            <a:ext cx="2078736" cy="201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/>
              <a:t>5-تطبیق پذیرو منعطف</a:t>
            </a:r>
            <a:endParaRPr lang="en-US" b="1" dirty="0"/>
          </a:p>
        </p:txBody>
      </p:sp>
      <p:cxnSp>
        <p:nvCxnSpPr>
          <p:cNvPr id="6" name="Straight Arrow Connector 5"/>
          <p:cNvCxnSpPr>
            <a:stCxn id="4" idx="1"/>
          </p:cNvCxnSpPr>
          <p:nvPr/>
        </p:nvCxnSpPr>
        <p:spPr>
          <a:xfrm flipH="1" flipV="1">
            <a:off x="3502448" y="2604836"/>
            <a:ext cx="219614" cy="2089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7"/>
          </p:cNvCxnSpPr>
          <p:nvPr/>
        </p:nvCxnSpPr>
        <p:spPr>
          <a:xfrm flipV="1">
            <a:off x="4782450" y="2604836"/>
            <a:ext cx="219614" cy="2089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684309" y="3364351"/>
            <a:ext cx="81813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4" idx="3"/>
            <a:endCxn id="17" idx="0"/>
          </p:cNvCxnSpPr>
          <p:nvPr/>
        </p:nvCxnSpPr>
        <p:spPr>
          <a:xfrm flipH="1">
            <a:off x="3217129" y="3822399"/>
            <a:ext cx="504933" cy="2683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4" idx="5"/>
            <a:endCxn id="15" idx="1"/>
          </p:cNvCxnSpPr>
          <p:nvPr/>
        </p:nvCxnSpPr>
        <p:spPr>
          <a:xfrm>
            <a:off x="4782450" y="3822399"/>
            <a:ext cx="188554" cy="5032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021092" y="3318068"/>
            <a:ext cx="96301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2" name="Flowchart: Alternate Process 31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 22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Cube 35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37" name="Cube 36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38" name="Cube 37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39" name="Cube 38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40" name="Cube 39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41" name="Cube 40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42" name="Cube 41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43" name="Cube 42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44" name="Cube 43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45" name="Cube 44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46" name="Cube 45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47" name="Cube 46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729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768" y="90806"/>
            <a:ext cx="9175061" cy="388166"/>
          </a:xfrm>
        </p:spPr>
        <p:txBody>
          <a:bodyPr>
            <a:noAutofit/>
          </a:bodyPr>
          <a:lstStyle/>
          <a:p>
            <a:pPr algn="ctr"/>
            <a:r>
              <a:rPr lang="fa-IR" sz="2400" dirty="0" smtClean="0">
                <a:solidFill>
                  <a:srgbClr val="0070C0"/>
                </a:solidFill>
                <a:cs typeface="B Nasim" panose="00000700000000000000" pitchFamily="2" charset="-78"/>
              </a:rPr>
              <a:t>کاربردها </a:t>
            </a:r>
            <a:endParaRPr lang="en-US" sz="2400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942877"/>
              </p:ext>
            </p:extLst>
          </p:nvPr>
        </p:nvGraphicFramePr>
        <p:xfrm>
          <a:off x="354519" y="573568"/>
          <a:ext cx="11547195" cy="6245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0167"/>
                <a:gridCol w="5892800"/>
                <a:gridCol w="226422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نتایج مطالعه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مطالعات بررسی شده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حوزه کاربرد سامانه</a:t>
                      </a:r>
                      <a:r>
                        <a:rPr lang="fa-IR" baseline="0" dirty="0" smtClean="0"/>
                        <a:t> تصمیم‏یار</a:t>
                      </a:r>
                      <a:endParaRPr lang="en-US" dirty="0"/>
                    </a:p>
                  </a:txBody>
                  <a:tcPr/>
                </a:tc>
              </a:tr>
              <a:tr h="92890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اثربخشی کاربرد</a:t>
                      </a:r>
                      <a:r>
                        <a:rPr lang="fa-IR" baseline="0" dirty="0" smtClean="0"/>
                        <a:t> سامانه تصمیم یار در فرایند جریان بیماری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مدیریت آسم</a:t>
                      </a:r>
                    </a:p>
                    <a:p>
                      <a:pPr algn="r"/>
                      <a:r>
                        <a:rPr lang="fa-IR" dirty="0" smtClean="0"/>
                        <a:t>مدیریت خطر در بیماران بخش</a:t>
                      </a:r>
                      <a:r>
                        <a:rPr lang="fa-IR" baseline="0" dirty="0" smtClean="0"/>
                        <a:t> سی سی یو</a:t>
                      </a:r>
                    </a:p>
                    <a:p>
                      <a:pPr algn="r"/>
                      <a:r>
                        <a:rPr lang="fa-IR" dirty="0" smtClean="0"/>
                        <a:t>مدیریت تب ناشناخته</a:t>
                      </a:r>
                      <a:r>
                        <a:rPr lang="fa-IR" baseline="0" dirty="0" smtClean="0"/>
                        <a:t> در کودکان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مدیریت جریان بیماری</a:t>
                      </a:r>
                    </a:p>
                    <a:p>
                      <a:pPr algn="ctr"/>
                      <a:r>
                        <a:rPr lang="fa-IR" dirty="0" smtClean="0"/>
                        <a:t>(15 درصد)</a:t>
                      </a:r>
                      <a:endParaRPr lang="en-US" dirty="0"/>
                    </a:p>
                  </a:txBody>
                  <a:tcPr/>
                </a:tc>
              </a:tr>
              <a:tr h="1207577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بهبود در کیفیت</a:t>
                      </a:r>
                      <a:r>
                        <a:rPr lang="fa-IR" baseline="0" dirty="0" smtClean="0"/>
                        <a:t> فرایند مراقبت و درمان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درمان دیابت</a:t>
                      </a:r>
                    </a:p>
                    <a:p>
                      <a:pPr algn="r"/>
                      <a:r>
                        <a:rPr lang="fa-IR" dirty="0" smtClean="0"/>
                        <a:t>درمان افسردگی</a:t>
                      </a:r>
                      <a:r>
                        <a:rPr lang="fa-IR" baseline="0" dirty="0" smtClean="0"/>
                        <a:t> ماژور</a:t>
                      </a:r>
                    </a:p>
                    <a:p>
                      <a:pPr algn="r"/>
                      <a:r>
                        <a:rPr lang="fa-IR" baseline="0" dirty="0" smtClean="0"/>
                        <a:t>مراقبت از راه دور</a:t>
                      </a:r>
                    </a:p>
                    <a:p>
                      <a:pPr algn="r"/>
                      <a:r>
                        <a:rPr lang="fa-IR" baseline="0" dirty="0" smtClean="0"/>
                        <a:t>ارائه مراقبت های پرستاری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مراقبت و درمان</a:t>
                      </a:r>
                    </a:p>
                    <a:p>
                      <a:pPr algn="ctr"/>
                      <a:r>
                        <a:rPr lang="fa-IR" dirty="0" smtClean="0"/>
                        <a:t>(27</a:t>
                      </a:r>
                      <a:r>
                        <a:rPr lang="fa-IR" baseline="0" dirty="0" smtClean="0"/>
                        <a:t> درصد)</a:t>
                      </a:r>
                      <a:endParaRPr lang="en-US" dirty="0"/>
                    </a:p>
                  </a:txBody>
                  <a:tcPr/>
                </a:tc>
              </a:tr>
              <a:tr h="1640472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کاهش خطاهای دارویی </a:t>
                      </a:r>
                    </a:p>
                    <a:p>
                      <a:pPr algn="ctr"/>
                      <a:r>
                        <a:rPr lang="fa-IR" dirty="0" smtClean="0"/>
                        <a:t>کاهش عوارض جانبی و بعدی داروها</a:t>
                      </a:r>
                    </a:p>
                    <a:p>
                      <a:pPr algn="ctr"/>
                      <a:r>
                        <a:rPr lang="fa-IR" dirty="0" smtClean="0"/>
                        <a:t>کاهش هزینه مصرف داروها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تجویز دارو برای بیماران مبتلا به سرطان</a:t>
                      </a:r>
                    </a:p>
                    <a:p>
                      <a:pPr algn="r"/>
                      <a:r>
                        <a:rPr lang="fa-IR" dirty="0" smtClean="0"/>
                        <a:t>تجویز</a:t>
                      </a:r>
                      <a:r>
                        <a:rPr lang="fa-IR" baseline="0" dirty="0" smtClean="0"/>
                        <a:t> دارو برای بیماران مبتلا به نارسایی کلیه</a:t>
                      </a:r>
                    </a:p>
                    <a:p>
                      <a:pPr algn="r"/>
                      <a:r>
                        <a:rPr lang="fa-IR" baseline="0" dirty="0" smtClean="0"/>
                        <a:t>انسولین درمانی</a:t>
                      </a:r>
                    </a:p>
                    <a:p>
                      <a:pPr algn="r"/>
                      <a:r>
                        <a:rPr lang="fa-IR" baseline="0" dirty="0" smtClean="0"/>
                        <a:t>جلوگیری از واکنش های بد دارویی در بیماران آی سی یو</a:t>
                      </a:r>
                    </a:p>
                    <a:p>
                      <a:pPr algn="r"/>
                      <a:r>
                        <a:rPr lang="fa-IR" baseline="0" dirty="0" smtClean="0"/>
                        <a:t>کاهش هزینه های تجویز دارو در مراقبت های اولیه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تجویز</a:t>
                      </a:r>
                      <a:r>
                        <a:rPr lang="fa-IR" baseline="0" dirty="0" smtClean="0"/>
                        <a:t> دارو</a:t>
                      </a:r>
                    </a:p>
                    <a:p>
                      <a:pPr algn="ctr"/>
                      <a:r>
                        <a:rPr lang="fa-IR" baseline="0" dirty="0" smtClean="0"/>
                        <a:t>(27 درصد)</a:t>
                      </a:r>
                      <a:endParaRPr lang="en-US" dirty="0"/>
                    </a:p>
                  </a:txBody>
                  <a:tcPr/>
                </a:tc>
              </a:tr>
              <a:tr h="105485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عملکرد بهتر درمانگران</a:t>
                      </a:r>
                      <a:r>
                        <a:rPr lang="fa-IR" baseline="0" dirty="0" smtClean="0"/>
                        <a:t> بر مبنای توصیه های ارائه شده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ارزیابی از لحاظ پاسخ دهی به درمان: ارزیابی</a:t>
                      </a:r>
                      <a:r>
                        <a:rPr lang="fa-IR" baseline="0" dirty="0" smtClean="0"/>
                        <a:t> بیماران مبتلا به سرطان</a:t>
                      </a:r>
                    </a:p>
                    <a:p>
                      <a:pPr algn="r"/>
                      <a:r>
                        <a:rPr lang="fa-IR" baseline="0" dirty="0" smtClean="0"/>
                        <a:t>تعیین کیفیت عملکرد بالینی: ارائه معیارهای کیفی مراقبت قلبی و آموزش بیماران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ارزیابی</a:t>
                      </a:r>
                    </a:p>
                    <a:p>
                      <a:pPr algn="ctr"/>
                      <a:r>
                        <a:rPr lang="fa-IR" dirty="0" smtClean="0"/>
                        <a:t>(18 درصد)</a:t>
                      </a:r>
                      <a:endParaRPr lang="en-US" dirty="0"/>
                    </a:p>
                  </a:txBody>
                  <a:tcPr/>
                </a:tc>
              </a:tr>
              <a:tr h="376723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افزایش درصد</a:t>
                      </a:r>
                      <a:r>
                        <a:rPr lang="fa-IR" baseline="0" dirty="0" smtClean="0"/>
                        <a:t> غربالگرد</a:t>
                      </a:r>
                    </a:p>
                    <a:p>
                      <a:pPr algn="ctr"/>
                      <a:r>
                        <a:rPr lang="fa-IR" baseline="0" dirty="0" smtClean="0"/>
                        <a:t>کاهش ابتلا به بیماری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غربالگری افسردگی</a:t>
                      </a:r>
                      <a:r>
                        <a:rPr lang="fa-IR" baseline="0" dirty="0" smtClean="0"/>
                        <a:t> در کودکان</a:t>
                      </a:r>
                    </a:p>
                    <a:p>
                      <a:pPr algn="r"/>
                      <a:r>
                        <a:rPr lang="fa-IR" baseline="0" dirty="0" smtClean="0"/>
                        <a:t>غربالگری پوکی استخوان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پیشگیری</a:t>
                      </a:r>
                    </a:p>
                    <a:p>
                      <a:pPr algn="ctr"/>
                      <a:r>
                        <a:rPr lang="fa-IR" dirty="0" smtClean="0"/>
                        <a:t>(12 درصد)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4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23" t="25718" r="14371" b="6394"/>
          <a:stretch/>
        </p:blipFill>
        <p:spPr>
          <a:xfrm>
            <a:off x="409904" y="835573"/>
            <a:ext cx="9301656" cy="499766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24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ube 20">
            <a:hlinkClick r:id="rId3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2" name="Cube 21">
            <a:hlinkClick r:id="rId4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3" name="Cube 22">
            <a:hlinkClick r:id="rId5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4" name="Cube 23">
            <a:hlinkClick r:id="rId6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5" name="Cube 24">
            <a:hlinkClick r:id="rId7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6" name="Cube 25">
            <a:hlinkClick r:id="rId8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7" name="Cube 26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9" action="ppaction://hlinksldjump"/>
              </a:rPr>
              <a:t>گیری</a:t>
            </a:r>
            <a:endParaRPr lang="fa-IR" dirty="0"/>
          </a:p>
        </p:txBody>
      </p:sp>
      <p:sp>
        <p:nvSpPr>
          <p:cNvPr id="28" name="Cube 27">
            <a:hlinkClick r:id="rId10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9" name="Cube 28">
            <a:hlinkClick r:id="rId11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0" name="Cube 29">
            <a:hlinkClick r:id="rId12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1" name="Cube 30">
            <a:hlinkClick r:id="rId13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2" name="Cube 31">
            <a:hlinkClick r:id="rId14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8092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Farnaz" panose="00000400000000000000" pitchFamily="2" charset="-78"/>
              </a:rPr>
              <a:t>کاربرد: نگهداری راه و جاده</a:t>
            </a:r>
            <a:endParaRPr lang="en-US" dirty="0">
              <a:solidFill>
                <a:srgbClr val="0070C0"/>
              </a:solidFill>
              <a:cs typeface="B Farnaz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729" y="1508254"/>
            <a:ext cx="6199878" cy="4750657"/>
          </a:xfrm>
        </p:spPr>
      </p:pic>
      <p:sp>
        <p:nvSpPr>
          <p:cNvPr id="18" name="TextBox 17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 25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ube 20">
            <a:hlinkClick r:id="rId3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2" name="Cube 21">
            <a:hlinkClick r:id="rId4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3" name="Cube 22">
            <a:hlinkClick r:id="rId5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4" name="Cube 23">
            <a:hlinkClick r:id="rId6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5" name="Cube 24">
            <a:hlinkClick r:id="rId7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6" name="Cube 25">
            <a:hlinkClick r:id="rId8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7" name="Cube 26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9" action="ppaction://hlinksldjump"/>
              </a:rPr>
              <a:t>گیری</a:t>
            </a:r>
            <a:endParaRPr lang="fa-IR" dirty="0"/>
          </a:p>
        </p:txBody>
      </p:sp>
      <p:sp>
        <p:nvSpPr>
          <p:cNvPr id="28" name="Cube 27">
            <a:hlinkClick r:id="rId10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9" name="Cube 28">
            <a:hlinkClick r:id="rId11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30" name="Cube 29">
            <a:hlinkClick r:id="rId12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1" name="Cube 30">
            <a:hlinkClick r:id="rId13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2" name="Cube 31">
            <a:hlinkClick r:id="rId14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8579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نتیجه‏گیری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4" y="1427645"/>
            <a:ext cx="8596668" cy="3880773"/>
          </a:xfrm>
        </p:spPr>
        <p:txBody>
          <a:bodyPr/>
          <a:lstStyle/>
          <a:p>
            <a:pPr algn="r" rtl="1"/>
            <a:r>
              <a:rPr lang="fa-IR" b="1" dirty="0" smtClean="0"/>
              <a:t>از نگرانی‏های هر مدیری در سازمان، تصمیم‏گیری و حل مسائل است. </a:t>
            </a:r>
          </a:p>
          <a:p>
            <a:pPr algn="r" rtl="1"/>
            <a:r>
              <a:rPr lang="fa-IR" b="1" dirty="0" smtClean="0"/>
              <a:t>مدیران کنونی با داده‏ها و اطلاعات زیادی روبرو هستند که بهره‏برداری از آنها به یک معضل تبدیل شده است. </a:t>
            </a:r>
          </a:p>
          <a:p>
            <a:pPr algn="r" rtl="1"/>
            <a:r>
              <a:rPr lang="fa-IR" b="1" dirty="0" smtClean="0"/>
              <a:t>لازم است تا با کمک سیستم‏های تصمیم‏یار بر این معضل غلبه کنند.</a:t>
            </a:r>
          </a:p>
          <a:p>
            <a:pPr algn="r" rtl="1"/>
            <a:r>
              <a:rPr lang="fa-IR" b="1" dirty="0" smtClean="0"/>
              <a:t>در این نوشتار : </a:t>
            </a:r>
          </a:p>
          <a:p>
            <a:pPr lvl="2" algn="r" rtl="1"/>
            <a:r>
              <a:rPr lang="fa-IR" b="1" dirty="0" smtClean="0"/>
              <a:t> تصمیم و تصمیم‏گیری </a:t>
            </a:r>
          </a:p>
          <a:p>
            <a:pPr lvl="2" algn="r" rtl="1"/>
            <a:r>
              <a:rPr lang="fa-IR" b="1" dirty="0" smtClean="0"/>
              <a:t> تعاریف و دلایل نیاز به سامانه تصمیم‏یار </a:t>
            </a:r>
          </a:p>
          <a:p>
            <a:pPr lvl="2" algn="r" rtl="1"/>
            <a:r>
              <a:rPr lang="fa-IR" b="1" dirty="0" smtClean="0"/>
              <a:t>اجزاء و ویژگیهای سامانه و کابردهای آن </a:t>
            </a:r>
            <a:endParaRPr lang="en-US" b="1" dirty="0" smtClean="0"/>
          </a:p>
          <a:p>
            <a:pPr algn="r" rtl="1"/>
            <a:r>
              <a:rPr lang="fa-IR" b="1" dirty="0" smtClean="0"/>
              <a:t>در آینده شاهد گسترش روزافزون سامانه‏های تصمیم‏یار خواهیم بود.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609708" y="6055006"/>
            <a:ext cx="1691288" cy="98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Flowchart: Alternate Process 17"/>
          <p:cNvSpPr/>
          <p:nvPr/>
        </p:nvSpPr>
        <p:spPr>
          <a:xfrm>
            <a:off x="368300" y="6140509"/>
            <a:ext cx="8933358" cy="658425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061983" y="6220196"/>
            <a:ext cx="8670588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ضفحه:  26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اردیبهشت94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مهدی نخعی    </a:t>
            </a:r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</a:t>
            </a:r>
            <a:r>
              <a:rPr lang="fa-IR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پژوهشگاه علوم و فناوری اطلاعات ايران</a:t>
            </a:r>
            <a:endParaRPr lang="en-US" sz="12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Cube 19">
            <a:hlinkClick r:id="rId2" action="ppaction://hlinksldjump"/>
          </p:cNvPr>
          <p:cNvSpPr>
            <a:spLocks/>
          </p:cNvSpPr>
          <p:nvPr/>
        </p:nvSpPr>
        <p:spPr>
          <a:xfrm>
            <a:off x="9405848" y="3004212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6.اجزاء</a:t>
            </a:r>
            <a:endParaRPr lang="fa-IR" dirty="0"/>
          </a:p>
        </p:txBody>
      </p:sp>
      <p:sp>
        <p:nvSpPr>
          <p:cNvPr id="21" name="Cube 20">
            <a:hlinkClick r:id="rId3" action="ppaction://hlinksldjump"/>
          </p:cNvPr>
          <p:cNvSpPr>
            <a:spLocks/>
          </p:cNvSpPr>
          <p:nvPr/>
        </p:nvSpPr>
        <p:spPr>
          <a:xfrm>
            <a:off x="9405848" y="403947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8.ویژگیها و قابلیت‏ها</a:t>
            </a:r>
            <a:endParaRPr lang="fa-IR" dirty="0"/>
          </a:p>
        </p:txBody>
      </p:sp>
      <p:sp>
        <p:nvSpPr>
          <p:cNvPr id="22" name="Cube 21">
            <a:hlinkClick r:id="rId4" action="ppaction://hlinksldjump"/>
          </p:cNvPr>
          <p:cNvSpPr>
            <a:spLocks/>
          </p:cNvSpPr>
          <p:nvPr/>
        </p:nvSpPr>
        <p:spPr>
          <a:xfrm>
            <a:off x="9405848" y="458602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9.کاربردها</a:t>
            </a:r>
            <a:endParaRPr lang="fa-IR" dirty="0"/>
          </a:p>
        </p:txBody>
      </p:sp>
      <p:sp>
        <p:nvSpPr>
          <p:cNvPr id="23" name="Cube 22">
            <a:hlinkClick r:id="rId5" action="ppaction://hlinksldjump"/>
          </p:cNvPr>
          <p:cNvSpPr>
            <a:spLocks/>
          </p:cNvSpPr>
          <p:nvPr/>
        </p:nvSpPr>
        <p:spPr>
          <a:xfrm>
            <a:off x="9405848" y="5101019"/>
            <a:ext cx="2743200" cy="45720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10.نتیجه‏گیری</a:t>
            </a:r>
            <a:endParaRPr lang="fa-IR" dirty="0"/>
          </a:p>
        </p:txBody>
      </p:sp>
      <p:sp>
        <p:nvSpPr>
          <p:cNvPr id="24" name="Cube 23">
            <a:hlinkClick r:id="rId6" action="ppaction://hlinksldjump"/>
          </p:cNvPr>
          <p:cNvSpPr>
            <a:spLocks/>
          </p:cNvSpPr>
          <p:nvPr/>
        </p:nvSpPr>
        <p:spPr>
          <a:xfrm>
            <a:off x="9405848" y="563179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11.مراجع و منابع </a:t>
            </a:r>
            <a:endParaRPr lang="fa-IR" dirty="0"/>
          </a:p>
        </p:txBody>
      </p:sp>
      <p:sp>
        <p:nvSpPr>
          <p:cNvPr id="25" name="Cube 24">
            <a:hlinkClick r:id="rId7" action="ppaction://hlinksldjump"/>
          </p:cNvPr>
          <p:cNvSpPr>
            <a:spLocks/>
          </p:cNvSpPr>
          <p:nvPr/>
        </p:nvSpPr>
        <p:spPr>
          <a:xfrm>
            <a:off x="9405848" y="381866"/>
            <a:ext cx="2743200" cy="457200"/>
          </a:xfrm>
          <a:prstGeom prst="cub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1.تصمیم و تصمیم‏گیری</a:t>
            </a:r>
            <a:endParaRPr lang="fa-IR" dirty="0"/>
          </a:p>
        </p:txBody>
      </p:sp>
      <p:sp>
        <p:nvSpPr>
          <p:cNvPr id="26" name="Cube 25"/>
          <p:cNvSpPr>
            <a:spLocks/>
          </p:cNvSpPr>
          <p:nvPr/>
        </p:nvSpPr>
        <p:spPr>
          <a:xfrm>
            <a:off x="9405848" y="881101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2.فرایند تصمیم‏</a:t>
            </a:r>
            <a:r>
              <a:rPr lang="fa-IR" dirty="0" smtClean="0">
                <a:hlinkClick r:id="rId8" action="ppaction://hlinksldjump"/>
              </a:rPr>
              <a:t>گیری</a:t>
            </a:r>
            <a:endParaRPr lang="fa-IR" dirty="0"/>
          </a:p>
        </p:txBody>
      </p:sp>
      <p:sp>
        <p:nvSpPr>
          <p:cNvPr id="27" name="Cube 26">
            <a:hlinkClick r:id="rId9" action="ppaction://hlinksldjump"/>
          </p:cNvPr>
          <p:cNvSpPr>
            <a:spLocks/>
          </p:cNvSpPr>
          <p:nvPr/>
        </p:nvSpPr>
        <p:spPr>
          <a:xfrm>
            <a:off x="9405848" y="1427645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3. </a:t>
            </a:r>
            <a:r>
              <a:rPr lang="fa-IR" dirty="0" smtClean="0"/>
              <a:t>ساختار تصمیم</a:t>
            </a:r>
            <a:endParaRPr lang="fa-IR" dirty="0"/>
          </a:p>
        </p:txBody>
      </p:sp>
      <p:sp>
        <p:nvSpPr>
          <p:cNvPr id="28" name="Cube 27">
            <a:hlinkClick r:id="rId10" action="ppaction://hlinksldjump"/>
          </p:cNvPr>
          <p:cNvSpPr>
            <a:spLocks/>
          </p:cNvSpPr>
          <p:nvPr/>
        </p:nvSpPr>
        <p:spPr>
          <a:xfrm>
            <a:off x="9405848" y="1942643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4. </a:t>
            </a:r>
            <a:r>
              <a:rPr lang="fa-IR" dirty="0" smtClean="0"/>
              <a:t>تعاریف</a:t>
            </a:r>
            <a:endParaRPr lang="fa-IR" dirty="0"/>
          </a:p>
        </p:txBody>
      </p:sp>
      <p:sp>
        <p:nvSpPr>
          <p:cNvPr id="29" name="Cube 28">
            <a:hlinkClick r:id="rId11" action="ppaction://hlinksldjump"/>
          </p:cNvPr>
          <p:cNvSpPr>
            <a:spLocks/>
          </p:cNvSpPr>
          <p:nvPr/>
        </p:nvSpPr>
        <p:spPr>
          <a:xfrm>
            <a:off x="9405848" y="2473417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/>
              <a:t>5. </a:t>
            </a:r>
            <a:r>
              <a:rPr lang="fa-IR" dirty="0" smtClean="0"/>
              <a:t>اهمیت سامانه</a:t>
            </a:r>
            <a:endParaRPr lang="fa-IR" dirty="0"/>
          </a:p>
        </p:txBody>
      </p:sp>
      <p:sp>
        <p:nvSpPr>
          <p:cNvPr id="30" name="Cube 29">
            <a:hlinkClick r:id="rId12" action="ppaction://hlinksldjump"/>
          </p:cNvPr>
          <p:cNvSpPr>
            <a:spLocks/>
          </p:cNvSpPr>
          <p:nvPr/>
        </p:nvSpPr>
        <p:spPr>
          <a:xfrm>
            <a:off x="9405848" y="6131044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12.سئوالات</a:t>
            </a:r>
            <a:endParaRPr lang="fa-IR" dirty="0"/>
          </a:p>
        </p:txBody>
      </p:sp>
      <p:sp>
        <p:nvSpPr>
          <p:cNvPr id="31" name="Cube 30">
            <a:hlinkClick r:id="rId13" action="ppaction://hlinksldjump"/>
          </p:cNvPr>
          <p:cNvSpPr>
            <a:spLocks/>
          </p:cNvSpPr>
          <p:nvPr/>
        </p:nvSpPr>
        <p:spPr>
          <a:xfrm>
            <a:off x="9405848" y="3534996"/>
            <a:ext cx="2743200" cy="457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dirty="0" smtClean="0"/>
              <a:t>7.طبقه‏بندی</a:t>
            </a:r>
            <a:endParaRPr lang="fa-IR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92" y="6140509"/>
            <a:ext cx="695004" cy="658425"/>
          </a:xfrm>
          <a:prstGeom prst="rect">
            <a:avLst/>
          </a:prstGeom>
          <a:effectLst>
            <a:outerShdw blurRad="50800" dist="50800" dir="63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062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solidFill>
                  <a:srgbClr val="0070C0"/>
                </a:solidFill>
                <a:cs typeface="B Nasim" panose="00000700000000000000" pitchFamily="2" charset="-78"/>
              </a:rPr>
              <a:t>مراجع و منابع</a:t>
            </a:r>
            <a:endParaRPr lang="en-US" dirty="0">
              <a:solidFill>
                <a:srgbClr val="0070C0"/>
              </a:solidFill>
              <a:cs typeface="B Nasim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71601"/>
            <a:ext cx="11288694" cy="4669762"/>
          </a:xfrm>
        </p:spPr>
        <p:txBody>
          <a:bodyPr>
            <a:normAutofit fontScale="85000" lnSpcReduction="10000"/>
          </a:bodyPr>
          <a:lstStyle/>
          <a:p>
            <a:pPr algn="r" rtl="1">
              <a:buFont typeface="Wingdings" panose="05000000000000000000" pitchFamily="2" charset="2"/>
              <a:buChar char="q"/>
            </a:pPr>
            <a:r>
              <a:rPr lang="fa-IR" dirty="0" smtClean="0"/>
              <a:t>رضا صفدری، م. کرمی، م. میرزایی، آ. رحیمی، (1392)، مروری نظام مند بر تأثیر سیستمهای پشتیبان از تصمیم‏گیری در نظام مراقبت سلامت، مجله پیراپزشکی دانشگاه علوم پزشکی تهران، دوره 7 شماره 1، فروردین و اردیبهشت 92، 70-56</a:t>
            </a:r>
            <a:endParaRPr lang="en-US" dirty="0" smtClean="0"/>
          </a:p>
          <a:p>
            <a:r>
              <a:rPr lang="en-US" dirty="0" smtClean="0"/>
              <a:t>Alter</a:t>
            </a:r>
            <a:r>
              <a:rPr lang="en-US" dirty="0"/>
              <a:t>, S. L., (1980), Decision Support Systems: Current Practice and Continuing </a:t>
            </a:r>
            <a:r>
              <a:rPr lang="en-US" dirty="0" smtClean="0"/>
              <a:t>Challenges</a:t>
            </a:r>
            <a:r>
              <a:rPr lang="en-US" dirty="0"/>
              <a:t>. Reading, Mass., Addison-Wesley Pub.</a:t>
            </a:r>
          </a:p>
          <a:p>
            <a:r>
              <a:rPr lang="en-US" dirty="0" smtClean="0"/>
              <a:t>Bhargava</a:t>
            </a:r>
            <a:r>
              <a:rPr lang="en-US" dirty="0"/>
              <a:t>, H., &amp; D. J. Power., (2001), Decision Support Systems and </a:t>
            </a:r>
            <a:r>
              <a:rPr lang="en-US" dirty="0" smtClean="0"/>
              <a:t>Web Technologies</a:t>
            </a:r>
            <a:r>
              <a:rPr lang="en-US" dirty="0"/>
              <a:t>: A Status Report, Americas Conference on Information Systems, </a:t>
            </a:r>
            <a:r>
              <a:rPr lang="en-US" dirty="0" smtClean="0"/>
              <a:t>Boston</a:t>
            </a:r>
            <a:r>
              <a:rPr lang="en-US" dirty="0"/>
              <a:t>, MA</a:t>
            </a:r>
            <a:r>
              <a:rPr lang="en-US" dirty="0" smtClean="0"/>
              <a:t>.</a:t>
            </a:r>
            <a:endParaRPr lang="fa-IR" dirty="0" smtClean="0"/>
          </a:p>
          <a:p>
            <a:r>
              <a:rPr lang="en-US" dirty="0" err="1"/>
              <a:t>Hackathorn</a:t>
            </a:r>
            <a:r>
              <a:rPr lang="en-US" dirty="0"/>
              <a:t>, R. D., &amp; P. G. W. Keen. (1981), Organizational Strategies </a:t>
            </a:r>
            <a:r>
              <a:rPr lang="en-US" dirty="0" smtClean="0"/>
              <a:t>for Personal </a:t>
            </a:r>
            <a:r>
              <a:rPr lang="en-US" dirty="0"/>
              <a:t>Computing in Decision Support Systems, MIS Quarterly 5(3).</a:t>
            </a:r>
          </a:p>
          <a:p>
            <a:r>
              <a:rPr lang="en-US" dirty="0" err="1" smtClean="0"/>
              <a:t>Holsapple</a:t>
            </a:r>
            <a:r>
              <a:rPr lang="en-US" dirty="0"/>
              <a:t>, C.W., &amp; A. B. </a:t>
            </a:r>
            <a:r>
              <a:rPr lang="en-US" dirty="0" err="1"/>
              <a:t>Whinston</a:t>
            </a:r>
            <a:r>
              <a:rPr lang="en-US" dirty="0"/>
              <a:t>., (1996), Decision Support Systems: </a:t>
            </a:r>
            <a:r>
              <a:rPr lang="en-US" dirty="0" smtClean="0"/>
              <a:t>A</a:t>
            </a:r>
            <a:r>
              <a:rPr lang="fa-IR" dirty="0" smtClean="0"/>
              <a:t> </a:t>
            </a:r>
            <a:r>
              <a:rPr lang="en-US" dirty="0" smtClean="0"/>
              <a:t>Knowledge-Based </a:t>
            </a:r>
            <a:r>
              <a:rPr lang="en-US" dirty="0"/>
              <a:t>Approach. St. Paul: West Publishing</a:t>
            </a:r>
            <a:r>
              <a:rPr lang="en-US" dirty="0" smtClean="0"/>
              <a:t>.</a:t>
            </a:r>
            <a:endParaRPr lang="fa-IR" dirty="0" smtClean="0"/>
          </a:p>
          <a:p>
            <a:r>
              <a:rPr lang="en-US" dirty="0"/>
              <a:t>Keen, P. G. W. &amp; M. S. Scott Morton, (1978), Decision Support Systems: </a:t>
            </a:r>
            <a:r>
              <a:rPr lang="en-US" dirty="0" smtClean="0"/>
              <a:t>An</a:t>
            </a:r>
            <a:r>
              <a:rPr lang="fa-IR" dirty="0" smtClean="0"/>
              <a:t> </a:t>
            </a:r>
            <a:r>
              <a:rPr lang="en-US" dirty="0" smtClean="0"/>
              <a:t>Organizational </a:t>
            </a:r>
            <a:r>
              <a:rPr lang="en-US" dirty="0"/>
              <a:t>Perspective, Reading, MA: Addison-Wesley, Inc.</a:t>
            </a:r>
          </a:p>
          <a:p>
            <a:r>
              <a:rPr lang="en-US" dirty="0" smtClean="0"/>
              <a:t>Little</a:t>
            </a:r>
            <a:r>
              <a:rPr lang="en-US" dirty="0"/>
              <a:t>, J. D. C., (1970), Models and Managers: The Concept of a </a:t>
            </a:r>
            <a:r>
              <a:rPr lang="en-US" dirty="0" smtClean="0"/>
              <a:t>Decision</a:t>
            </a:r>
            <a:r>
              <a:rPr lang="fa-IR" dirty="0" smtClean="0"/>
              <a:t> </a:t>
            </a:r>
            <a:r>
              <a:rPr lang="en-US" dirty="0" smtClean="0"/>
              <a:t>Calculus</a:t>
            </a:r>
            <a:r>
              <a:rPr lang="en-US" dirty="0"/>
              <a:t>, Management Science 16(8), 466-485.</a:t>
            </a:r>
          </a:p>
          <a:p>
            <a:r>
              <a:rPr lang="en-US" dirty="0" err="1" smtClean="0"/>
              <a:t>Marakas</a:t>
            </a:r>
            <a:r>
              <a:rPr lang="en-US" dirty="0"/>
              <a:t>, G. M., (1999), Decision support systems in the twenty-first century, </a:t>
            </a:r>
            <a:r>
              <a:rPr lang="en-US" dirty="0" smtClean="0"/>
              <a:t>Upper </a:t>
            </a:r>
            <a:r>
              <a:rPr lang="en-US" dirty="0"/>
              <a:t>Saddle River, N.J., Prentice Hall</a:t>
            </a:r>
            <a:r>
              <a:rPr lang="en-US" dirty="0" smtClean="0"/>
              <a:t>.</a:t>
            </a:r>
            <a:endParaRPr lang="fa-IR" dirty="0" smtClean="0"/>
          </a:p>
          <a:p>
            <a:r>
              <a:rPr lang="de-DE" dirty="0"/>
              <a:t>Haettenschwiler,  P.,  (1999), Neues anwenderfreundliches Konzept </a:t>
            </a:r>
            <a:r>
              <a:rPr lang="de-DE" dirty="0" smtClean="0"/>
              <a:t>der</a:t>
            </a:r>
            <a:r>
              <a:rPr lang="fa-IR" dirty="0" smtClean="0"/>
              <a:t> </a:t>
            </a:r>
            <a:r>
              <a:rPr lang="de-DE" dirty="0" smtClean="0"/>
              <a:t>Entscheidungsunterstützung</a:t>
            </a:r>
            <a:r>
              <a:rPr lang="de-DE" dirty="0"/>
              <a:t>. Gutes Entscheiden in Wirtschaft, Politik </a:t>
            </a:r>
            <a:r>
              <a:rPr lang="de-DE" dirty="0" smtClean="0"/>
              <a:t>und</a:t>
            </a:r>
            <a:r>
              <a:rPr lang="fa-IR" dirty="0" smtClean="0"/>
              <a:t> </a:t>
            </a:r>
            <a:r>
              <a:rPr lang="de-DE" dirty="0" smtClean="0"/>
              <a:t>Gesellschaft</a:t>
            </a:r>
            <a:r>
              <a:rPr lang="de-DE" dirty="0"/>
              <a:t>. Zurich, vdf Hochschulverlag AG: 189-208.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2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b="1" dirty="0" smtClean="0"/>
              <a:t/>
            </a:r>
            <a:br>
              <a:rPr lang="fa-IR" b="1" dirty="0" smtClean="0"/>
            </a:br>
            <a:r>
              <a:rPr lang="fa-IR" b="1" dirty="0" smtClean="0"/>
              <a:t>بسیار سپاسگزارم</a:t>
            </a:r>
            <a:br>
              <a:rPr lang="fa-IR" b="1" dirty="0" smtClean="0"/>
            </a:br>
            <a:r>
              <a:rPr lang="fa-IR" b="1" dirty="0"/>
              <a:t/>
            </a:r>
            <a:br>
              <a:rPr lang="fa-IR" b="1" dirty="0"/>
            </a:br>
            <a:r>
              <a:rPr lang="fa-IR" b="1" dirty="0"/>
              <a:t/>
            </a:r>
            <a:br>
              <a:rPr lang="fa-IR" b="1" dirty="0"/>
            </a:br>
            <a:r>
              <a:rPr lang="fa-IR" b="1" dirty="0" smtClean="0"/>
              <a:t>سئوالات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105" y="3585029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349234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1677</TotalTime>
  <Words>3103</Words>
  <Application>Microsoft Office PowerPoint</Application>
  <PresentationFormat>Widescreen</PresentationFormat>
  <Paragraphs>491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新細明體</vt:lpstr>
      <vt:lpstr>SimSun</vt:lpstr>
      <vt:lpstr>Arial</vt:lpstr>
      <vt:lpstr>B Farnaz</vt:lpstr>
      <vt:lpstr>B Nasim</vt:lpstr>
      <vt:lpstr>Tahoma</vt:lpstr>
      <vt:lpstr>Titr</vt:lpstr>
      <vt:lpstr>Trebuchet MS</vt:lpstr>
      <vt:lpstr>Wingdings</vt:lpstr>
      <vt:lpstr>Wingdings 3</vt:lpstr>
      <vt:lpstr>Facet</vt:lpstr>
      <vt:lpstr>PowerPoint Presentation</vt:lpstr>
      <vt:lpstr>سامانه‏های تصمیم‏یار</vt:lpstr>
      <vt:lpstr>تصمیم و تصمیم‏گیری</vt:lpstr>
      <vt:lpstr>فرایند تصمیم‏گیری(سایمون):</vt:lpstr>
      <vt:lpstr>PowerPoint Presentation</vt:lpstr>
      <vt:lpstr>ساختار تصمیم</vt:lpstr>
      <vt:lpstr>تعاریف</vt:lpstr>
      <vt:lpstr>PowerPoint Presentation</vt:lpstr>
      <vt:lpstr>تعاریف</vt:lpstr>
      <vt:lpstr>اهمیت سامانه‏های تصمیم‏یار </vt:lpstr>
      <vt:lpstr>اجزاء اصلی سامانه تصمیم‏یار</vt:lpstr>
      <vt:lpstr>اجزاء اصلی سامانه تصمیم‏یار</vt:lpstr>
      <vt:lpstr>اجزاء اصلی سامانه تصمیم‏یار</vt:lpstr>
      <vt:lpstr>PowerPoint Presentation</vt:lpstr>
      <vt:lpstr>PowerPoint Presentation</vt:lpstr>
      <vt:lpstr>اجزاء اصلی سامانه تصمیم‏یار</vt:lpstr>
      <vt:lpstr>طبقه‏بندی انواع سامانه‏های تصمیم‏یار</vt:lpstr>
      <vt:lpstr>طبقه‏بندی انواع سامانه‏های تصمیم‏یار</vt:lpstr>
      <vt:lpstr>طبقه‏بندی انواع سامانه‏های تصمیم‏یار</vt:lpstr>
      <vt:lpstr>طبقه‏بندی انواع سامانه‏های تصمیم‏یار</vt:lpstr>
      <vt:lpstr>ویژگی‏های اصلی</vt:lpstr>
      <vt:lpstr>قابلیت‏های سیستم‏های تصمیم‏یار</vt:lpstr>
      <vt:lpstr>کاربردها </vt:lpstr>
      <vt:lpstr>PowerPoint Presentation</vt:lpstr>
      <vt:lpstr>کاربرد: نگهداری راه و جاده</vt:lpstr>
      <vt:lpstr>نتیجه‏گیری</vt:lpstr>
      <vt:lpstr>مراجع و منابع</vt:lpstr>
      <vt:lpstr> بسیار سپاسگزارم   سئوالات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((بسم الله الرحمن الرحيم))</dc:title>
  <dc:creator>DearUser</dc:creator>
  <cp:lastModifiedBy>Mahdi</cp:lastModifiedBy>
  <cp:revision>190</cp:revision>
  <dcterms:created xsi:type="dcterms:W3CDTF">2015-04-23T04:04:23Z</dcterms:created>
  <dcterms:modified xsi:type="dcterms:W3CDTF">2015-05-12T12:43:59Z</dcterms:modified>
</cp:coreProperties>
</file>