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embedTrueTypeFonts="1" saveSubsetFonts="1">
  <p:sldMasterIdLst>
    <p:sldMasterId id="2147483660" r:id="rId1"/>
  </p:sldMasterIdLst>
  <p:notesMasterIdLst>
    <p:notesMasterId r:id="rId17"/>
  </p:notesMasterIdLst>
  <p:sldIdLst>
    <p:sldId id="256" r:id="rId2"/>
    <p:sldId id="259" r:id="rId3"/>
    <p:sldId id="357" r:id="rId4"/>
    <p:sldId id="358" r:id="rId5"/>
    <p:sldId id="359" r:id="rId6"/>
    <p:sldId id="361" r:id="rId7"/>
    <p:sldId id="360" r:id="rId8"/>
    <p:sldId id="362" r:id="rId9"/>
    <p:sldId id="363" r:id="rId10"/>
    <p:sldId id="364" r:id="rId11"/>
    <p:sldId id="368" r:id="rId12"/>
    <p:sldId id="365" r:id="rId13"/>
    <p:sldId id="366" r:id="rId14"/>
    <p:sldId id="367" r:id="rId15"/>
    <p:sldId id="355" r:id="rId16"/>
  </p:sldIdLst>
  <p:sldSz cx="9144000" cy="6858000" type="screen4x3"/>
  <p:notesSz cx="6858000" cy="9144000"/>
  <p:embeddedFontLst>
    <p:embeddedFont>
      <p:font typeface="IranNastaliq" pitchFamily="18" charset="0"/>
      <p:regular r:id="rId18"/>
    </p:embeddedFont>
    <p:embeddedFont>
      <p:font typeface="B Titr" pitchFamily="2" charset="-78"/>
      <p:bold r:id="rId19"/>
    </p:embeddedFont>
    <p:embeddedFont>
      <p:font typeface="Wingdings 2" pitchFamily="18" charset="2"/>
      <p:regular r:id="rId20"/>
    </p:embeddedFont>
    <p:embeddedFont>
      <p:font typeface="Constantia" pitchFamily="18" charset="0"/>
      <p:regular r:id="rId21"/>
      <p:bold r:id="rId22"/>
      <p:italic r:id="rId23"/>
      <p:boldItalic r:id="rId24"/>
    </p:embeddedFont>
    <p:embeddedFont>
      <p:font typeface="B Zar" pitchFamily="2" charset="-78"/>
      <p:regular r:id="rId25"/>
      <p:bold r:id="rId26"/>
    </p:embeddedFont>
    <p:embeddedFont>
      <p:font typeface="Calibri" pitchFamily="34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0000CC"/>
    <a:srgbClr val="2E0FB1"/>
    <a:srgbClr val="00CCFF"/>
    <a:srgbClr val="003399"/>
    <a:srgbClr val="77CBF1"/>
    <a:srgbClr val="69D8FF"/>
    <a:srgbClr val="BEDDF0"/>
    <a:srgbClr val="E7FBFF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100" d="100"/>
          <a:sy n="100" d="100"/>
        </p:scale>
        <p:origin x="-2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959E1982-6E93-4A7D-BE27-18F3CF59AA39}" type="datetimeFigureOut">
              <a:rPr lang="fa-IR" smtClean="0"/>
              <a:pPr/>
              <a:t>1432/11/14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3116A707-1927-417B-AD9C-6F153FCB9ADF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6A707-1927-417B-AD9C-6F153FCB9ADF}" type="slidenum">
              <a:rPr lang="fa-IR" smtClean="0"/>
              <a:pPr/>
              <a:t>1</a:t>
            </a:fld>
            <a:endParaRPr lang="fa-I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6A707-1927-417B-AD9C-6F153FCB9ADF}" type="slidenum">
              <a:rPr lang="fa-IR" smtClean="0"/>
              <a:pPr/>
              <a:t>2</a:t>
            </a:fld>
            <a:endParaRPr lang="fa-I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6A707-1927-417B-AD9C-6F153FCB9ADF}" type="slidenum">
              <a:rPr lang="fa-IR" smtClean="0"/>
              <a:pPr/>
              <a:t>3</a:t>
            </a:fld>
            <a:endParaRPr lang="fa-I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6A707-1927-417B-AD9C-6F153FCB9ADF}" type="slidenum">
              <a:rPr lang="fa-IR" smtClean="0"/>
              <a:pPr/>
              <a:t>4</a:t>
            </a:fld>
            <a:endParaRPr lang="fa-I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6A707-1927-417B-AD9C-6F153FCB9ADF}" type="slidenum">
              <a:rPr lang="fa-IR" smtClean="0"/>
              <a:pPr/>
              <a:t>5</a:t>
            </a:fld>
            <a:endParaRPr lang="fa-I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6A707-1927-417B-AD9C-6F153FCB9ADF}" type="slidenum">
              <a:rPr lang="fa-IR" smtClean="0"/>
              <a:pPr/>
              <a:t>6</a:t>
            </a:fld>
            <a:endParaRPr lang="fa-I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6A707-1927-417B-AD9C-6F153FCB9ADF}" type="slidenum">
              <a:rPr lang="fa-IR" smtClean="0"/>
              <a:pPr/>
              <a:t>7</a:t>
            </a:fld>
            <a:endParaRPr lang="fa-I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6A707-1927-417B-AD9C-6F153FCB9ADF}" type="slidenum">
              <a:rPr lang="fa-IR" smtClean="0"/>
              <a:pPr/>
              <a:t>8</a:t>
            </a:fld>
            <a:endParaRPr lang="fa-I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6A707-1927-417B-AD9C-6F153FCB9ADF}" type="slidenum">
              <a:rPr lang="fa-IR" smtClean="0"/>
              <a:pPr/>
              <a:t>9</a:t>
            </a:fld>
            <a:endParaRPr lang="fa-I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6A707-1927-417B-AD9C-6F153FCB9ADF}" type="slidenum">
              <a:rPr lang="fa-IR" smtClean="0"/>
              <a:pPr/>
              <a:t>10</a:t>
            </a:fld>
            <a:endParaRPr lang="fa-I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6A707-1927-417B-AD9C-6F153FCB9ADF}" type="slidenum">
              <a:rPr lang="fa-IR" smtClean="0"/>
              <a:pPr/>
              <a:t>11</a:t>
            </a:fld>
            <a:endParaRPr lang="fa-I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6A707-1927-417B-AD9C-6F153FCB9ADF}" type="slidenum">
              <a:rPr lang="fa-IR" smtClean="0"/>
              <a:pPr/>
              <a:t>12</a:t>
            </a:fld>
            <a:endParaRPr lang="fa-I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6A707-1927-417B-AD9C-6F153FCB9ADF}" type="slidenum">
              <a:rPr lang="fa-IR" smtClean="0"/>
              <a:pPr/>
              <a:t>13</a:t>
            </a:fld>
            <a:endParaRPr lang="fa-I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6A707-1927-417B-AD9C-6F153FCB9ADF}" type="slidenum">
              <a:rPr lang="fa-IR" smtClean="0"/>
              <a:pPr/>
              <a:t>14</a:t>
            </a:fld>
            <a:endParaRPr lang="fa-I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6A707-1927-417B-AD9C-6F153FCB9ADF}" type="slidenum">
              <a:rPr lang="fa-IR" smtClean="0"/>
              <a:pPr/>
              <a:t>15</a:t>
            </a:fld>
            <a:endParaRPr lang="fa-I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10/11/2011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10/11/2011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10/11/2011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10/11/2011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10/11/2011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10/11/2011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10/11/2011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10/11/2011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10/11/2011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10/11/2011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10/11/2011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tx1"/>
            </a:gs>
            <a:gs pos="64999">
              <a:srgbClr val="F0EBD5"/>
            </a:gs>
            <a:gs pos="100000">
              <a:srgbClr val="D1C39F"/>
            </a:gs>
          </a:gsLst>
          <a:lin ang="2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10/11/2011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8" y="357166"/>
            <a:ext cx="9001156" cy="6000792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200000"/>
              </a:lnSpc>
            </a:pPr>
            <a:r>
              <a:rPr lang="fa-IR" sz="4000" b="1" spc="50" dirty="0" smtClean="0">
                <a:ln w="11430"/>
                <a:solidFill>
                  <a:srgbClr val="34CC3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بسم‌الله‌الرحمن‌الرحيم </a:t>
            </a:r>
            <a:endParaRPr lang="fa-IR" sz="4000" b="1" spc="50" dirty="0" smtClean="0">
              <a:ln w="11430"/>
              <a:solidFill>
                <a:schemeClr val="accent1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ranNastaliq" pitchFamily="18" charset="0"/>
              <a:cs typeface="B Titr" pitchFamily="2" charset="-78"/>
            </a:endParaRPr>
          </a:p>
          <a:p>
            <a:pPr algn="justLow">
              <a:lnSpc>
                <a:spcPct val="200000"/>
              </a:lnSpc>
            </a:pPr>
            <a:endParaRPr lang="fa-IR" sz="2400" b="1" spc="50" dirty="0" smtClean="0">
              <a:ln w="11430"/>
              <a:solidFill>
                <a:schemeClr val="accent1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ranNastaliq" pitchFamily="18" charset="0"/>
              <a:cs typeface="B Titr" pitchFamily="2" charset="-78"/>
            </a:endParaRPr>
          </a:p>
          <a:p>
            <a:pPr lvl="0" algn="ctr">
              <a:lnSpc>
                <a:spcPct val="200000"/>
              </a:lnSpc>
            </a:pPr>
            <a:r>
              <a:rPr lang="fa-IR" sz="36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خرد هر کجا گنجي آرد پديد                                 ز نام خدا سازد آن را کليد </a:t>
            </a:r>
          </a:p>
          <a:p>
            <a:pPr lvl="0" algn="ctr">
              <a:lnSpc>
                <a:spcPct val="200000"/>
              </a:lnSpc>
            </a:pPr>
            <a:r>
              <a:rPr lang="fa-IR" sz="36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 همه بودي از بود او هست نام                     تمام اوست ديگر همه نا تمام</a:t>
            </a:r>
          </a:p>
          <a:p>
            <a:pPr algn="justLow">
              <a:lnSpc>
                <a:spcPct val="200000"/>
              </a:lnSpc>
            </a:pPr>
            <a:endParaRPr lang="fa-IR" sz="3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  <a:p>
            <a:pPr>
              <a:lnSpc>
                <a:spcPct val="200000"/>
              </a:lnSpc>
            </a:pPr>
            <a:endParaRPr lang="fa-IR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06" y="857232"/>
            <a:ext cx="8929750" cy="5786478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endParaRPr lang="fa-IR" sz="36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cs typeface="B Titr" pitchFamily="2" charset="-78"/>
            </a:endParaRPr>
          </a:p>
          <a:p>
            <a:pPr algn="ctr"/>
            <a:r>
              <a:rPr lang="fa-IR" sz="7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B Titr" pitchFamily="2" charset="-78"/>
              </a:rPr>
              <a:t>فضای سایبر</a:t>
            </a:r>
          </a:p>
          <a:p>
            <a:pPr algn="ctr"/>
            <a:r>
              <a:rPr lang="fa-IR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B Titr" pitchFamily="2" charset="-78"/>
              </a:rPr>
              <a:t>و</a:t>
            </a:r>
          </a:p>
          <a:p>
            <a:pPr algn="ctr"/>
            <a:r>
              <a:rPr lang="fa-IR" sz="7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B Titr" pitchFamily="2" charset="-78"/>
              </a:rPr>
              <a:t> کنش‌های ارتباط‍ی</a:t>
            </a:r>
          </a:p>
          <a:p>
            <a:pPr algn="ctr"/>
            <a:endParaRPr lang="fa-IR" sz="36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0800" algn="tl" rotWithShape="0">
                  <a:srgbClr val="000000"/>
                </a:outerShdw>
              </a:effectLst>
              <a:cs typeface="B Titr" pitchFamily="2" charset="-78"/>
            </a:endParaRPr>
          </a:p>
          <a:p>
            <a:pPr algn="ctr"/>
            <a:endParaRPr lang="fa-IR" sz="8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50800" algn="tl" rotWithShape="0">
                  <a:srgbClr val="000000"/>
                </a:outerShdw>
              </a:effectLst>
              <a:cs typeface="B Titr" pitchFamily="2" charset="-78"/>
            </a:endParaRPr>
          </a:p>
          <a:p>
            <a:endParaRPr lang="fa-IR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06" y="908720"/>
            <a:ext cx="8929750" cy="573499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>
              <a:lnSpc>
                <a:spcPct val="200000"/>
              </a:lnSpc>
            </a:pPr>
            <a:r>
              <a:rPr lang="fa-I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B Titr" pitchFamily="2" charset="-78"/>
              </a:rPr>
              <a:t> </a:t>
            </a:r>
            <a:r>
              <a:rPr lang="fa-IR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B Titr" pitchFamily="2" charset="-78"/>
              </a:rPr>
              <a:t>- مفهوم فضای سایبر</a:t>
            </a:r>
          </a:p>
          <a:p>
            <a:pPr>
              <a:lnSpc>
                <a:spcPct val="200000"/>
              </a:lnSpc>
            </a:pPr>
            <a:r>
              <a:rPr lang="fa-IR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B Titr" pitchFamily="2" charset="-78"/>
              </a:rPr>
              <a:t> - </a:t>
            </a:r>
            <a:r>
              <a:rPr lang="fa-IR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B Titr" pitchFamily="2" charset="-78"/>
              </a:rPr>
              <a:t> تعامل در فضای سایبر</a:t>
            </a:r>
            <a:endParaRPr lang="fa-IR" sz="4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00CC"/>
              </a:solidFill>
              <a:effectLst>
                <a:outerShdw blurRad="50800" algn="tl" rotWithShape="0">
                  <a:srgbClr val="000000"/>
                </a:outerShdw>
              </a:effectLst>
              <a:cs typeface="B Titr" pitchFamily="2" charset="-78"/>
            </a:endParaRPr>
          </a:p>
          <a:p>
            <a:pPr>
              <a:lnSpc>
                <a:spcPct val="200000"/>
              </a:lnSpc>
            </a:pPr>
            <a:r>
              <a:rPr lang="fa-IR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B Titr" pitchFamily="2" charset="-78"/>
              </a:rPr>
              <a:t> </a:t>
            </a:r>
            <a:r>
              <a:rPr lang="fa-IR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B Titr" pitchFamily="2" charset="-78"/>
              </a:rPr>
              <a:t>-</a:t>
            </a:r>
            <a:r>
              <a:rPr lang="fa-IR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B Titr" pitchFamily="2" charset="-78"/>
              </a:rPr>
              <a:t>ساز و کارهای ارتباطی فضای سایبر</a:t>
            </a:r>
            <a:endParaRPr lang="fa-IR" sz="4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00CC"/>
              </a:solidFill>
              <a:effectLst>
                <a:outerShdw blurRad="50800" algn="tl" rotWithShape="0">
                  <a:srgbClr val="000000"/>
                </a:outerShdw>
              </a:effectLst>
              <a:cs typeface="B Titr" pitchFamily="2" charset="-78"/>
            </a:endParaRPr>
          </a:p>
          <a:p>
            <a:pPr algn="ctr">
              <a:lnSpc>
                <a:spcPct val="200000"/>
              </a:lnSpc>
            </a:pPr>
            <a:endParaRPr lang="fa-IR" sz="36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00CC"/>
              </a:solidFill>
              <a:effectLst>
                <a:outerShdw blurRad="50800" algn="tl" rotWithShape="0">
                  <a:srgbClr val="000000"/>
                </a:outerShdw>
              </a:effectLst>
              <a:cs typeface="B Titr" pitchFamily="2" charset="-78"/>
            </a:endParaRPr>
          </a:p>
          <a:p>
            <a:pPr algn="ctr"/>
            <a:endParaRPr lang="fa-IR" sz="8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00CC"/>
              </a:solidFill>
              <a:effectLst>
                <a:outerShdw blurRad="50800" algn="tl" rotWithShape="0">
                  <a:srgbClr val="000000"/>
                </a:outerShdw>
              </a:effectLst>
              <a:cs typeface="B Titr" pitchFamily="2" charset="-78"/>
            </a:endParaRPr>
          </a:p>
          <a:p>
            <a:endParaRPr lang="fa-IR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00CC"/>
              </a:solidFill>
              <a:effectLst>
                <a:outerShdw blurRad="50800" algn="tl" rotWithShape="0">
                  <a:srgbClr val="000000"/>
                </a:outerShdw>
              </a:effectLst>
              <a:cs typeface="B Titr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036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</a:t>
            </a:r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فضای سایبر و  کنش‌های ارتباط‍ی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06" y="908720"/>
            <a:ext cx="8929750" cy="573499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lnSpc>
                <a:spcPct val="150000"/>
              </a:lnSpc>
            </a:pPr>
            <a:r>
              <a:rPr lang="fa-IR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B Titr" pitchFamily="2" charset="-78"/>
              </a:rPr>
              <a:t>  فضای سایبر</a:t>
            </a:r>
          </a:p>
          <a:p>
            <a:pPr algn="ctr">
              <a:lnSpc>
                <a:spcPct val="150000"/>
              </a:lnSpc>
            </a:pPr>
            <a:endParaRPr lang="fa-IR" sz="4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00CC"/>
              </a:solidFill>
              <a:effectLst>
                <a:outerShdw blurRad="50800" algn="tl" rotWithShape="0">
                  <a:srgbClr val="000000"/>
                </a:outerShdw>
              </a:effectLst>
              <a:cs typeface="B Titr" pitchFamily="2" charset="-78"/>
            </a:endParaRPr>
          </a:p>
          <a:p>
            <a:pPr>
              <a:lnSpc>
                <a:spcPct val="150000"/>
              </a:lnSpc>
            </a:pPr>
            <a:endParaRPr lang="fa-IR" sz="16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00CC"/>
              </a:solidFill>
              <a:effectLst>
                <a:outerShdw blurRad="50800" algn="tl" rotWithShape="0">
                  <a:srgbClr val="000000"/>
                </a:outerShdw>
              </a:effectLst>
              <a:cs typeface="B Titr" pitchFamily="2" charset="-78"/>
            </a:endParaRPr>
          </a:p>
          <a:p>
            <a:pPr algn="ctr">
              <a:lnSpc>
                <a:spcPct val="200000"/>
              </a:lnSpc>
            </a:pPr>
            <a:endParaRPr lang="fa-IR" sz="36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00CC"/>
              </a:solidFill>
              <a:effectLst>
                <a:outerShdw blurRad="50800" algn="tl" rotWithShape="0">
                  <a:srgbClr val="000000"/>
                </a:outerShdw>
              </a:effectLst>
              <a:cs typeface="B Titr" pitchFamily="2" charset="-78"/>
            </a:endParaRPr>
          </a:p>
          <a:p>
            <a:pPr algn="ctr"/>
            <a:endParaRPr lang="fa-IR" sz="8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00CC"/>
              </a:solidFill>
              <a:effectLst>
                <a:outerShdw blurRad="50800" algn="tl" rotWithShape="0">
                  <a:srgbClr val="000000"/>
                </a:outerShdw>
              </a:effectLst>
              <a:cs typeface="B Titr" pitchFamily="2" charset="-78"/>
            </a:endParaRPr>
          </a:p>
          <a:p>
            <a:endParaRPr lang="fa-IR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00CC"/>
              </a:solidFill>
              <a:effectLst>
                <a:outerShdw blurRad="50800" algn="tl" rotWithShape="0">
                  <a:srgbClr val="000000"/>
                </a:outerShdw>
              </a:effectLst>
              <a:cs typeface="B Titr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036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</a:t>
            </a:r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فضای سایبر و  کنش‌های ارتباط‍ی</a:t>
            </a:r>
          </a:p>
        </p:txBody>
      </p:sp>
      <p:sp>
        <p:nvSpPr>
          <p:cNvPr id="5" name="Oval 4"/>
          <p:cNvSpPr/>
          <p:nvPr/>
        </p:nvSpPr>
        <p:spPr>
          <a:xfrm>
            <a:off x="179512" y="3284984"/>
            <a:ext cx="2736304" cy="1440160"/>
          </a:xfrm>
          <a:prstGeom prst="ellipse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rtl="1"/>
            <a:r>
              <a:rPr lang="fa-IR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تعامل انسان- ماشين</a:t>
            </a:r>
          </a:p>
          <a:p>
            <a:pPr algn="ctr" rtl="1"/>
            <a:r>
              <a:rPr lang="en-US" sz="14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Human Machine interaction (HMI)</a:t>
            </a:r>
          </a:p>
          <a:p>
            <a:pPr algn="ctr"/>
            <a:endParaRPr lang="fa-IR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rot="10800000" flipV="1">
            <a:off x="1979712" y="1916832"/>
            <a:ext cx="2304256" cy="136815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3059832" y="3284984"/>
            <a:ext cx="2952328" cy="1440160"/>
          </a:xfrm>
          <a:prstGeom prst="ellipse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rtl="1"/>
            <a:r>
              <a:rPr lang="fa-IR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تعامل انسان – کامپيوتر</a:t>
            </a:r>
          </a:p>
          <a:p>
            <a:pPr algn="ctr" rtl="1"/>
            <a:r>
              <a:rPr lang="fa-IR" sz="14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 </a:t>
            </a:r>
            <a:r>
              <a:rPr lang="en-US" sz="14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Human–computer interaction (HCI)</a:t>
            </a:r>
          </a:p>
          <a:p>
            <a:pPr algn="ctr"/>
            <a:endParaRPr lang="fa-IR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rot="5400000">
            <a:off x="3887130" y="2600908"/>
            <a:ext cx="1224930" cy="79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6156176" y="3212976"/>
            <a:ext cx="2808312" cy="1440160"/>
          </a:xfrm>
          <a:prstGeom prst="ellipse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rtl="1">
              <a:lnSpc>
                <a:spcPct val="200000"/>
              </a:lnSpc>
            </a:pPr>
            <a:r>
              <a:rPr lang="fa-IR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سايبرنتيك</a:t>
            </a:r>
          </a:p>
          <a:p>
            <a:pPr algn="ctr"/>
            <a:r>
              <a:rPr lang="en-US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Cybernetics</a:t>
            </a:r>
          </a:p>
          <a:p>
            <a:pPr algn="ctr"/>
            <a:endParaRPr lang="en-US" b="1" dirty="0" smtClean="0">
              <a:ln w="50800"/>
              <a:solidFill>
                <a:schemeClr val="bg1">
                  <a:shade val="50000"/>
                </a:schemeClr>
              </a:solidFill>
              <a:cs typeface="B Titr" pitchFamily="2" charset="-78"/>
            </a:endParaRPr>
          </a:p>
          <a:p>
            <a:pPr algn="ctr"/>
            <a:endParaRPr lang="fa-IR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4716016" y="1916832"/>
            <a:ext cx="2520280" cy="12961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06" y="908720"/>
            <a:ext cx="8929750" cy="573499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lnSpc>
                <a:spcPct val="150000"/>
              </a:lnSpc>
            </a:pPr>
            <a:r>
              <a:rPr lang="fa-I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  تعامل انسان - كامپيوتر</a:t>
            </a:r>
          </a:p>
          <a:p>
            <a:pPr algn="ctr">
              <a:lnSpc>
                <a:spcPct val="150000"/>
              </a:lnSpc>
            </a:pPr>
            <a:endParaRPr lang="fa-IR" sz="4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00CC"/>
              </a:solidFill>
              <a:effectLst>
                <a:outerShdw blurRad="50800" algn="tl" rotWithShape="0">
                  <a:srgbClr val="000000"/>
                </a:outerShdw>
              </a:effectLst>
              <a:cs typeface="B Titr" pitchFamily="2" charset="-78"/>
            </a:endParaRPr>
          </a:p>
          <a:p>
            <a:pPr>
              <a:lnSpc>
                <a:spcPct val="150000"/>
              </a:lnSpc>
            </a:pPr>
            <a:endParaRPr lang="fa-IR" sz="16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00CC"/>
              </a:solidFill>
              <a:effectLst>
                <a:outerShdw blurRad="50800" algn="tl" rotWithShape="0">
                  <a:srgbClr val="000000"/>
                </a:outerShdw>
              </a:effectLst>
              <a:cs typeface="B Titr" pitchFamily="2" charset="-78"/>
            </a:endParaRPr>
          </a:p>
          <a:p>
            <a:pPr algn="ctr">
              <a:lnSpc>
                <a:spcPct val="200000"/>
              </a:lnSpc>
            </a:pPr>
            <a:endParaRPr lang="fa-IR" sz="36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00CC"/>
              </a:solidFill>
              <a:effectLst>
                <a:outerShdw blurRad="50800" algn="tl" rotWithShape="0">
                  <a:srgbClr val="000000"/>
                </a:outerShdw>
              </a:effectLst>
              <a:cs typeface="B Titr" pitchFamily="2" charset="-78"/>
            </a:endParaRPr>
          </a:p>
          <a:p>
            <a:pPr algn="ctr"/>
            <a:endParaRPr lang="fa-IR" sz="8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00CC"/>
              </a:solidFill>
              <a:effectLst>
                <a:outerShdw blurRad="50800" algn="tl" rotWithShape="0">
                  <a:srgbClr val="000000"/>
                </a:outerShdw>
              </a:effectLst>
              <a:cs typeface="B Titr" pitchFamily="2" charset="-78"/>
            </a:endParaRPr>
          </a:p>
          <a:p>
            <a:endParaRPr lang="fa-IR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00CC"/>
              </a:solidFill>
              <a:effectLst>
                <a:outerShdw blurRad="50800" algn="tl" rotWithShape="0">
                  <a:srgbClr val="000000"/>
                </a:outerShdw>
              </a:effectLst>
              <a:cs typeface="B Titr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036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</a:t>
            </a:r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فضای سایبر و  کنش‌های ارتباط‍ی</a:t>
            </a:r>
          </a:p>
        </p:txBody>
      </p:sp>
      <p:sp>
        <p:nvSpPr>
          <p:cNvPr id="5" name="Oval 4"/>
          <p:cNvSpPr/>
          <p:nvPr/>
        </p:nvSpPr>
        <p:spPr>
          <a:xfrm>
            <a:off x="827584" y="4941168"/>
            <a:ext cx="2736304" cy="1440160"/>
          </a:xfrm>
          <a:prstGeom prst="ellipse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rtl="1"/>
            <a:r>
              <a:rPr lang="fa-IR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وب 2</a:t>
            </a:r>
          </a:p>
          <a:p>
            <a:pPr algn="ctr" rtl="1"/>
            <a:r>
              <a:rPr lang="en-US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Web 2.0</a:t>
            </a:r>
          </a:p>
          <a:p>
            <a:pPr algn="ctr"/>
            <a:endParaRPr lang="fa-IR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rot="10800000" flipV="1">
            <a:off x="2843808" y="4005064"/>
            <a:ext cx="1728192" cy="10081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3059832" y="2564904"/>
            <a:ext cx="2952328" cy="1440160"/>
          </a:xfrm>
          <a:prstGeom prst="ellipse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rtl="1"/>
            <a:r>
              <a:rPr lang="fa-IR" sz="32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اينترنت</a:t>
            </a:r>
          </a:p>
          <a:p>
            <a:pPr algn="ctr" rtl="1"/>
            <a:r>
              <a:rPr lang="en-U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internet</a:t>
            </a:r>
          </a:p>
          <a:p>
            <a:pPr algn="ctr"/>
            <a:endParaRPr lang="fa-IR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rot="5400000">
            <a:off x="4247964" y="2240868"/>
            <a:ext cx="504056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5796136" y="4941168"/>
            <a:ext cx="2808312" cy="1512168"/>
          </a:xfrm>
          <a:prstGeom prst="ellipse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lnSpc>
                <a:spcPct val="200000"/>
              </a:lnSpc>
            </a:pPr>
            <a:r>
              <a:rPr lang="fa-IR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سازوكارهاي ارتباطي</a:t>
            </a:r>
          </a:p>
          <a:p>
            <a:pPr algn="ctr"/>
            <a:r>
              <a:rPr lang="en-US" b="1" dirty="0" err="1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CommunicationMechanism</a:t>
            </a:r>
            <a:endParaRPr lang="en-US" b="1" dirty="0" smtClean="0">
              <a:ln w="50800"/>
              <a:solidFill>
                <a:schemeClr val="bg1">
                  <a:shade val="50000"/>
                </a:schemeClr>
              </a:solidFill>
              <a:cs typeface="B Titr" pitchFamily="2" charset="-78"/>
            </a:endParaRPr>
          </a:p>
          <a:p>
            <a:pPr algn="ctr"/>
            <a:endParaRPr lang="en-US" b="1" dirty="0" smtClean="0">
              <a:ln w="50800"/>
              <a:solidFill>
                <a:schemeClr val="bg1">
                  <a:shade val="50000"/>
                </a:schemeClr>
              </a:solidFill>
              <a:cs typeface="B Titr" pitchFamily="2" charset="-78"/>
            </a:endParaRPr>
          </a:p>
          <a:p>
            <a:pPr algn="ctr"/>
            <a:endParaRPr lang="fa-IR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 rot="16200000" flipH="1">
            <a:off x="5166066" y="3410998"/>
            <a:ext cx="936104" cy="21242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5" idx="6"/>
          </p:cNvCxnSpPr>
          <p:nvPr/>
        </p:nvCxnSpPr>
        <p:spPr>
          <a:xfrm>
            <a:off x="3563888" y="5661248"/>
            <a:ext cx="2232248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3635896" y="4365104"/>
            <a:ext cx="1872208" cy="1224136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رسانه اجتماعي</a:t>
            </a:r>
            <a:endParaRPr lang="fa-IR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71600" y="2924939"/>
            <a:ext cx="7429552" cy="3816429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 rtl="1"/>
            <a:r>
              <a:rPr lang="fa-I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                   - مفهوم</a:t>
            </a:r>
          </a:p>
          <a:p>
            <a:pPr algn="r" rtl="1">
              <a:lnSpc>
                <a:spcPct val="200000"/>
              </a:lnSpc>
            </a:pPr>
            <a:r>
              <a:rPr lang="fa-I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                   - مؤلفه‌ها</a:t>
            </a:r>
          </a:p>
          <a:p>
            <a:pPr algn="r" rtl="1">
              <a:lnSpc>
                <a:spcPct val="200000"/>
              </a:lnSpc>
            </a:pPr>
            <a:r>
              <a:rPr lang="fa-I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                   - ويژگي‌هاي تعاملي</a:t>
            </a:r>
          </a:p>
          <a:p>
            <a:pPr algn="r" rtl="1">
              <a:lnSpc>
                <a:spcPct val="200000"/>
              </a:lnSpc>
            </a:pPr>
            <a:r>
              <a:rPr lang="fa-IR" sz="320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bg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                      </a:t>
            </a:r>
          </a:p>
          <a:p>
            <a:pPr algn="r" rtl="1"/>
            <a:endParaRPr lang="fa-IR" dirty="0">
              <a:ln w="50800">
                <a:solidFill>
                  <a:schemeClr val="bg1"/>
                </a:solidFill>
              </a:ln>
              <a:solidFill>
                <a:schemeClr val="bg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036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</a:t>
            </a:r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فضای سایبر و  کنش‌های ارتباط‍ی</a:t>
            </a:r>
          </a:p>
        </p:txBody>
      </p:sp>
      <p:sp>
        <p:nvSpPr>
          <p:cNvPr id="5" name="Rectangle 4"/>
          <p:cNvSpPr/>
          <p:nvPr/>
        </p:nvSpPr>
        <p:spPr>
          <a:xfrm>
            <a:off x="1043608" y="908720"/>
            <a:ext cx="7344816" cy="100811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>
              <a:spcBef>
                <a:spcPts val="1800"/>
              </a:spcBef>
            </a:pPr>
            <a:endParaRPr lang="fa-IR" sz="48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cs typeface="B Titr" pitchFamily="2" charset="-78"/>
            </a:endParaRPr>
          </a:p>
          <a:p>
            <a:pPr algn="ctr" rtl="1"/>
            <a:r>
              <a:rPr lang="fa-IR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B Titr" pitchFamily="2" charset="-78"/>
              </a:rPr>
              <a:t>وب </a:t>
            </a:r>
            <a:r>
              <a:rPr lang="en-US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B Titr" pitchFamily="2" charset="-78"/>
              </a:rPr>
              <a:t>2.0</a:t>
            </a:r>
            <a:endParaRPr lang="fa-IR" sz="48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cs typeface="B Titr" pitchFamily="2" charset="-78"/>
            </a:endParaRPr>
          </a:p>
          <a:p>
            <a:pPr algn="ctr"/>
            <a:endParaRPr lang="fa-IR" sz="4800" dirty="0"/>
          </a:p>
        </p:txBody>
      </p:sp>
      <p:pic>
        <p:nvPicPr>
          <p:cNvPr id="82946" name="Picture 2" descr="http://www.mediatures.org/wp-content/uploads/2011/04/What-Is-Web-2.0-Technology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963762"/>
            <a:ext cx="3419475" cy="30575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Content Creation, Facebook, Twitter, YouTube, digg, Social Networking, BlogHer, Wikis, Microblog, Video, Virtual Worlds, Livecast, Discussion, Digital Platform, Web 3.0, TechCrunch, Mashable, Podcast, SEO &amp; SEM, Search, Search Marketing, Blogs, Inbound Marketi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764704"/>
            <a:ext cx="4221097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0922" y="934370"/>
            <a:ext cx="8929750" cy="573499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lnSpc>
                <a:spcPct val="200000"/>
              </a:lnSpc>
            </a:pPr>
            <a:r>
              <a:rPr lang="fa-IR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                                                                شبكه‌هاي اجتماعي (</a:t>
            </a:r>
            <a:r>
              <a:rPr lang="en-US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Social Networks</a:t>
            </a:r>
            <a:r>
              <a:rPr lang="fa-IR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)</a:t>
            </a:r>
          </a:p>
          <a:p>
            <a:pPr algn="ctr">
              <a:lnSpc>
                <a:spcPct val="200000"/>
              </a:lnSpc>
            </a:pPr>
            <a:r>
              <a:rPr lang="fa-IR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                                         وبلاگستان (</a:t>
            </a:r>
            <a:r>
              <a:rPr lang="en-US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Blogosphere</a:t>
            </a:r>
            <a:r>
              <a:rPr lang="fa-IR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)</a:t>
            </a:r>
          </a:p>
          <a:p>
            <a:pPr algn="ctr">
              <a:lnSpc>
                <a:spcPct val="200000"/>
              </a:lnSpc>
            </a:pPr>
            <a:r>
              <a:rPr lang="fa-IR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                    ويكي‌ها (</a:t>
            </a:r>
            <a:r>
              <a:rPr lang="en-US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Wikis</a:t>
            </a:r>
            <a:r>
              <a:rPr lang="fa-IR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)</a:t>
            </a:r>
          </a:p>
          <a:p>
            <a:pPr algn="ctr">
              <a:lnSpc>
                <a:spcPct val="200000"/>
              </a:lnSpc>
            </a:pPr>
            <a:r>
              <a:rPr lang="fa-IR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                                                                 گروه‌هاي مباحثه (</a:t>
            </a:r>
            <a:r>
              <a:rPr lang="en-US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Discussion Groups</a:t>
            </a:r>
            <a:r>
              <a:rPr lang="fa-IR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)</a:t>
            </a:r>
          </a:p>
          <a:p>
            <a:pPr algn="ctr">
              <a:lnSpc>
                <a:spcPct val="200000"/>
              </a:lnSpc>
            </a:pPr>
            <a:r>
              <a:rPr lang="fa-IR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                                                     تبادل لينك </a:t>
            </a:r>
            <a:r>
              <a:rPr lang="fa-IR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(</a:t>
            </a:r>
            <a:r>
              <a:rPr lang="en-US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Link Interchange</a:t>
            </a:r>
            <a:r>
              <a:rPr lang="fa-IR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)</a:t>
            </a:r>
            <a:endParaRPr lang="fa-IR" sz="2000" b="1" dirty="0" smtClean="0">
              <a:ln w="50800"/>
              <a:solidFill>
                <a:schemeClr val="bg1">
                  <a:shade val="50000"/>
                </a:schemeClr>
              </a:solidFill>
              <a:cs typeface="B Titr" pitchFamily="2" charset="-78"/>
            </a:endParaRPr>
          </a:p>
          <a:p>
            <a:pPr algn="ctr">
              <a:lnSpc>
                <a:spcPct val="200000"/>
              </a:lnSpc>
            </a:pPr>
            <a:r>
              <a:rPr lang="fa-IR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                  ايميل (</a:t>
            </a:r>
            <a:r>
              <a:rPr lang="en-US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E-mail</a:t>
            </a:r>
            <a:r>
              <a:rPr lang="fa-IR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)</a:t>
            </a:r>
          </a:p>
          <a:p>
            <a:pPr algn="ctr">
              <a:lnSpc>
                <a:spcPct val="200000"/>
              </a:lnSpc>
            </a:pPr>
            <a:r>
              <a:rPr lang="fa-IR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                                         چث(اتاق‌هاي گفتگو) (</a:t>
            </a:r>
            <a:r>
              <a:rPr lang="en-US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Chat</a:t>
            </a:r>
            <a:r>
              <a:rPr lang="fa-IR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)</a:t>
            </a:r>
          </a:p>
          <a:p>
            <a:pPr algn="ctr">
              <a:lnSpc>
                <a:spcPct val="200000"/>
              </a:lnSpc>
            </a:pPr>
            <a:r>
              <a:rPr lang="fa-IR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                                                             سيستم پيام فوري (</a:t>
            </a:r>
            <a:r>
              <a:rPr lang="en-US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Instant Message</a:t>
            </a:r>
            <a:r>
              <a:rPr lang="fa-IR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Titr" pitchFamily="2" charset="-78"/>
              </a:rPr>
              <a:t>)</a:t>
            </a:r>
          </a:p>
          <a:p>
            <a:pPr algn="ctr">
              <a:lnSpc>
                <a:spcPct val="150000"/>
              </a:lnSpc>
            </a:pPr>
            <a:endParaRPr lang="fa-IR" sz="4400" b="1" dirty="0" smtClean="0">
              <a:ln w="50800"/>
              <a:solidFill>
                <a:schemeClr val="bg1">
                  <a:shade val="50000"/>
                </a:schemeClr>
              </a:solidFill>
              <a:cs typeface="B Titr" pitchFamily="2" charset="-78"/>
            </a:endParaRPr>
          </a:p>
          <a:p>
            <a:pPr algn="ctr">
              <a:lnSpc>
                <a:spcPct val="150000"/>
              </a:lnSpc>
            </a:pPr>
            <a:endParaRPr lang="fa-IR" sz="4400" b="1" dirty="0" smtClean="0">
              <a:ln w="50800"/>
              <a:solidFill>
                <a:schemeClr val="bg1">
                  <a:shade val="50000"/>
                </a:schemeClr>
              </a:solidFill>
              <a:cs typeface="B Titr" pitchFamily="2" charset="-78"/>
            </a:endParaRPr>
          </a:p>
          <a:p>
            <a:pPr>
              <a:lnSpc>
                <a:spcPct val="150000"/>
              </a:lnSpc>
            </a:pPr>
            <a:endParaRPr lang="fa-IR" sz="1600" b="1" dirty="0" smtClean="0">
              <a:ln w="50800"/>
              <a:solidFill>
                <a:schemeClr val="bg1">
                  <a:shade val="50000"/>
                </a:schemeClr>
              </a:solidFill>
              <a:cs typeface="B Titr" pitchFamily="2" charset="-78"/>
            </a:endParaRPr>
          </a:p>
          <a:p>
            <a:pPr algn="ctr">
              <a:lnSpc>
                <a:spcPct val="200000"/>
              </a:lnSpc>
            </a:pPr>
            <a:endParaRPr lang="fa-IR" sz="3600" b="1" dirty="0" smtClean="0">
              <a:ln w="50800"/>
              <a:solidFill>
                <a:schemeClr val="bg1">
                  <a:shade val="50000"/>
                </a:schemeClr>
              </a:solidFill>
              <a:cs typeface="B Titr" pitchFamily="2" charset="-78"/>
            </a:endParaRPr>
          </a:p>
          <a:p>
            <a:pPr algn="ctr"/>
            <a:endParaRPr lang="fa-IR" sz="800" b="1" dirty="0" smtClean="0">
              <a:ln w="50800"/>
              <a:solidFill>
                <a:schemeClr val="bg1">
                  <a:shade val="50000"/>
                </a:schemeClr>
              </a:solidFill>
              <a:cs typeface="B Titr" pitchFamily="2" charset="-78"/>
            </a:endParaRPr>
          </a:p>
          <a:p>
            <a:endParaRPr lang="fa-IR" sz="3600" b="1" dirty="0">
              <a:ln w="50800"/>
              <a:solidFill>
                <a:schemeClr val="bg1">
                  <a:shade val="50000"/>
                </a:schemeClr>
              </a:solidFill>
              <a:cs typeface="B Titr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036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</a:t>
            </a:r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فضای سایبر و  کنش‌های ارتباط‍ی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092280" y="2996952"/>
            <a:ext cx="2016224" cy="122413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سازوكارهاي </a:t>
            </a:r>
            <a:r>
              <a:rPr lang="en-U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</a:t>
            </a:r>
            <a:r>
              <a:rPr lang="fa-IR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ارتباطي اينترنت</a:t>
            </a:r>
            <a:endParaRPr lang="en-US" sz="2400" b="1" dirty="0" smtClean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</p:txBody>
      </p:sp>
      <p:sp>
        <p:nvSpPr>
          <p:cNvPr id="14" name="Right Brace 13"/>
          <p:cNvSpPr/>
          <p:nvPr/>
        </p:nvSpPr>
        <p:spPr>
          <a:xfrm>
            <a:off x="6372200" y="836712"/>
            <a:ext cx="648072" cy="5616624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036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</a:t>
            </a:r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فضای سایبر و  کنش‌های ارتباط‍ی</a:t>
            </a:r>
          </a:p>
        </p:txBody>
      </p:sp>
      <p:sp>
        <p:nvSpPr>
          <p:cNvPr id="8" name="Oval 7"/>
          <p:cNvSpPr/>
          <p:nvPr/>
        </p:nvSpPr>
        <p:spPr>
          <a:xfrm>
            <a:off x="6588224" y="2492896"/>
            <a:ext cx="2304256" cy="216024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كنش ارتباطي</a:t>
            </a:r>
          </a:p>
          <a:p>
            <a:pPr algn="ctr"/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communicative Action</a:t>
            </a:r>
          </a:p>
        </p:txBody>
      </p:sp>
      <p:cxnSp>
        <p:nvCxnSpPr>
          <p:cNvPr id="10" name="Straight Arrow Connector 9"/>
          <p:cNvCxnSpPr>
            <a:stCxn id="8" idx="2"/>
          </p:cNvCxnSpPr>
          <p:nvPr/>
        </p:nvCxnSpPr>
        <p:spPr>
          <a:xfrm rot="10800000">
            <a:off x="4788024" y="1988840"/>
            <a:ext cx="1800200" cy="15841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8" idx="2"/>
          </p:cNvCxnSpPr>
          <p:nvPr/>
        </p:nvCxnSpPr>
        <p:spPr>
          <a:xfrm rot="10800000">
            <a:off x="4427984" y="3284984"/>
            <a:ext cx="216024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8" idx="2"/>
          </p:cNvCxnSpPr>
          <p:nvPr/>
        </p:nvCxnSpPr>
        <p:spPr>
          <a:xfrm rot="10800000" flipV="1">
            <a:off x="4427984" y="3573016"/>
            <a:ext cx="2160240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Rounded Rectangle 20"/>
          <p:cNvSpPr/>
          <p:nvPr/>
        </p:nvSpPr>
        <p:spPr>
          <a:xfrm>
            <a:off x="2699792" y="1340768"/>
            <a:ext cx="2016224" cy="936104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>
                <a:cs typeface="B Titr" pitchFamily="2" charset="-78"/>
              </a:rPr>
              <a:t>مفهوم‌شناسي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2339752" y="2780928"/>
            <a:ext cx="2016224" cy="936104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>
                <a:cs typeface="B Titr" pitchFamily="2" charset="-78"/>
              </a:rPr>
              <a:t>ديدگاه وبر</a:t>
            </a:r>
            <a:endParaRPr lang="en-US" dirty="0" smtClean="0">
              <a:cs typeface="B Titr" pitchFamily="2" charset="-78"/>
            </a:endParaRPr>
          </a:p>
          <a:p>
            <a:pPr algn="ctr"/>
            <a:r>
              <a:rPr lang="en-US" dirty="0" smtClean="0">
                <a:cs typeface="B Titr" pitchFamily="2" charset="-78"/>
              </a:rPr>
              <a:t>Max Weber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2411760" y="4077072"/>
            <a:ext cx="2016224" cy="936104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>
                <a:cs typeface="B Titr" pitchFamily="2" charset="-78"/>
              </a:rPr>
              <a:t>هابرماس </a:t>
            </a:r>
          </a:p>
          <a:p>
            <a:pPr algn="ctr"/>
            <a:r>
              <a:rPr lang="en-US" dirty="0" err="1" smtClean="0">
                <a:cs typeface="B Titr" pitchFamily="2" charset="-78"/>
              </a:rPr>
              <a:t>Jurgen</a:t>
            </a:r>
            <a:r>
              <a:rPr lang="en-US" dirty="0" smtClean="0">
                <a:cs typeface="B Titr" pitchFamily="2" charset="-78"/>
              </a:rPr>
              <a:t> Habermas</a:t>
            </a: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036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</a:t>
            </a:r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فضای سایبر و  کنش‌های ارتباط‍ی</a:t>
            </a:r>
          </a:p>
        </p:txBody>
      </p:sp>
      <p:sp>
        <p:nvSpPr>
          <p:cNvPr id="8" name="Oval 7"/>
          <p:cNvSpPr/>
          <p:nvPr/>
        </p:nvSpPr>
        <p:spPr>
          <a:xfrm>
            <a:off x="6372200" y="4077072"/>
            <a:ext cx="2664296" cy="252028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2000" b="1" dirty="0" smtClean="0">
                <a:cs typeface="B Titr" pitchFamily="2" charset="-78"/>
              </a:rPr>
              <a:t>عقلانیت ارتباطی</a:t>
            </a:r>
          </a:p>
          <a:p>
            <a:pPr algn="ctr"/>
            <a:r>
              <a:rPr lang="en-US" sz="1600" b="1" dirty="0" smtClean="0">
                <a:cs typeface="B Titr" pitchFamily="2" charset="-78"/>
              </a:rPr>
              <a:t>Communicative Rationality </a:t>
            </a:r>
            <a:endParaRPr lang="fa-IR" sz="1600" b="1" dirty="0" smtClean="0">
              <a:cs typeface="B Titr" pitchFamily="2" charset="-78"/>
            </a:endParaRPr>
          </a:p>
        </p:txBody>
      </p:sp>
      <p:cxnSp>
        <p:nvCxnSpPr>
          <p:cNvPr id="43" name="Straight Arrow Connector 42"/>
          <p:cNvCxnSpPr/>
          <p:nvPr/>
        </p:nvCxnSpPr>
        <p:spPr>
          <a:xfrm rot="10800000">
            <a:off x="5580112" y="5301208"/>
            <a:ext cx="79208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Rounded Rectangle 44"/>
          <p:cNvSpPr/>
          <p:nvPr/>
        </p:nvSpPr>
        <p:spPr>
          <a:xfrm>
            <a:off x="4355976" y="5013176"/>
            <a:ext cx="1152128" cy="648072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dirty="0" smtClean="0">
                <a:cs typeface="B Titr" pitchFamily="2" charset="-78"/>
              </a:rPr>
              <a:t>سيستم</a:t>
            </a:r>
          </a:p>
          <a:p>
            <a:pPr algn="ctr" rtl="1"/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System</a:t>
            </a:r>
            <a:endParaRPr lang="fa-I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827584" y="1196752"/>
            <a:ext cx="2664296" cy="252028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2000" b="1" dirty="0" smtClean="0">
                <a:cs typeface="B Titr" pitchFamily="2" charset="-78"/>
              </a:rPr>
              <a:t>حوزه عمومي</a:t>
            </a:r>
          </a:p>
          <a:p>
            <a:pPr algn="ctr"/>
            <a:r>
              <a:rPr lang="en-US" sz="1600" b="1" dirty="0" smtClean="0">
                <a:cs typeface="B Titr" pitchFamily="2" charset="-78"/>
              </a:rPr>
              <a:t>public sphere</a:t>
            </a:r>
            <a:endParaRPr lang="fa-IR" sz="1600" b="1" dirty="0" smtClean="0">
              <a:cs typeface="B Titr" pitchFamily="2" charset="-78"/>
            </a:endParaRPr>
          </a:p>
        </p:txBody>
      </p:sp>
      <p:cxnSp>
        <p:nvCxnSpPr>
          <p:cNvPr id="56" name="Straight Arrow Connector 55"/>
          <p:cNvCxnSpPr/>
          <p:nvPr/>
        </p:nvCxnSpPr>
        <p:spPr>
          <a:xfrm>
            <a:off x="3491880" y="2419300"/>
            <a:ext cx="64807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7" name="Rounded Rectangle 56"/>
          <p:cNvSpPr/>
          <p:nvPr/>
        </p:nvSpPr>
        <p:spPr>
          <a:xfrm>
            <a:off x="4211960" y="1988840"/>
            <a:ext cx="1368152" cy="648072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dirty="0" smtClean="0">
                <a:cs typeface="B Titr" pitchFamily="2" charset="-78"/>
              </a:rPr>
              <a:t>جهان زيست‌</a:t>
            </a:r>
          </a:p>
          <a:p>
            <a:pPr algn="ctr" rtl="1"/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Life World</a:t>
            </a:r>
            <a:endParaRPr lang="fa-I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300192" y="1124744"/>
            <a:ext cx="2664296" cy="252028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2000" b="1" dirty="0" smtClean="0">
                <a:cs typeface="B Titr" pitchFamily="2" charset="-78"/>
              </a:rPr>
              <a:t>عقلانیت ابزاري</a:t>
            </a:r>
          </a:p>
          <a:p>
            <a:pPr algn="ctr"/>
            <a:r>
              <a:rPr lang="en-US" sz="1600" b="1" dirty="0" smtClean="0">
                <a:cs typeface="B Titr" pitchFamily="2" charset="-78"/>
              </a:rPr>
              <a:t>Communicative Instrumental</a:t>
            </a:r>
            <a:endParaRPr lang="fa-IR" sz="1600" b="1" dirty="0" smtClean="0">
              <a:cs typeface="B Titr" pitchFamily="2" charset="-78"/>
            </a:endParaRPr>
          </a:p>
        </p:txBody>
      </p:sp>
      <p:cxnSp>
        <p:nvCxnSpPr>
          <p:cNvPr id="59" name="Straight Arrow Connector 58"/>
          <p:cNvCxnSpPr/>
          <p:nvPr/>
        </p:nvCxnSpPr>
        <p:spPr>
          <a:xfrm rot="10800000">
            <a:off x="5508104" y="2348881"/>
            <a:ext cx="79208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6" name="Oval 65"/>
          <p:cNvSpPr/>
          <p:nvPr/>
        </p:nvSpPr>
        <p:spPr>
          <a:xfrm>
            <a:off x="979984" y="4005064"/>
            <a:ext cx="2664296" cy="252028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1600" b="1" dirty="0" smtClean="0">
                <a:cs typeface="B Titr" pitchFamily="2" charset="-78"/>
              </a:rPr>
              <a:t>سرمايه‌داري لجام گسيخته، نابودي حيات فكري و فرهنگي انسان</a:t>
            </a:r>
          </a:p>
        </p:txBody>
      </p:sp>
      <p:cxnSp>
        <p:nvCxnSpPr>
          <p:cNvPr id="67" name="Straight Arrow Connector 66"/>
          <p:cNvCxnSpPr/>
          <p:nvPr/>
        </p:nvCxnSpPr>
        <p:spPr>
          <a:xfrm>
            <a:off x="3707904" y="5301208"/>
            <a:ext cx="64807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036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</a:t>
            </a:r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فضای سایبر و  کنش‌های ارتباط‍ی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1547664" y="1124744"/>
            <a:ext cx="6408712" cy="648072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فضاي سايبر به عنوان حوزه عمومي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835696" y="2204864"/>
            <a:ext cx="6912768" cy="429348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200000"/>
              </a:lnSpc>
              <a:buClr>
                <a:srgbClr val="FF0000"/>
              </a:buClr>
              <a:buFont typeface="Wingdings" pitchFamily="2" charset="2"/>
              <a:buChar char="q"/>
            </a:pPr>
            <a:r>
              <a:rPr lang="fa-I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B Titr" pitchFamily="2" charset="-78"/>
              </a:rPr>
              <a:t>جنبه‌های موثر فضاي سايبر</a:t>
            </a:r>
          </a:p>
          <a:p>
            <a:pPr algn="r" rtl="1">
              <a:lnSpc>
                <a:spcPct val="200000"/>
              </a:lnSpc>
              <a:buClr>
                <a:srgbClr val="FF0000"/>
              </a:buClr>
              <a:buFont typeface="Wingdings" pitchFamily="2" charset="2"/>
              <a:buChar char="q"/>
            </a:pPr>
            <a:r>
              <a:rPr lang="fa-I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ابزار- محوري: برخورداري از ابزارهاي ارتباطي</a:t>
            </a:r>
          </a:p>
          <a:p>
            <a:pPr algn="r" rtl="1">
              <a:lnSpc>
                <a:spcPct val="200000"/>
              </a:lnSpc>
              <a:buClr>
                <a:srgbClr val="FF0000"/>
              </a:buClr>
              <a:buFont typeface="Wingdings" pitchFamily="2" charset="2"/>
              <a:buChar char="q"/>
            </a:pPr>
            <a:r>
              <a:rPr lang="fa-I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امکان شکل‌گیری اجتماعات مجازی</a:t>
            </a:r>
          </a:p>
          <a:p>
            <a:pPr algn="r" rtl="1">
              <a:lnSpc>
                <a:spcPct val="200000"/>
              </a:lnSpc>
              <a:buClr>
                <a:srgbClr val="FF0000"/>
              </a:buClr>
              <a:buFont typeface="Wingdings" pitchFamily="2" charset="2"/>
              <a:buChar char="q"/>
            </a:pPr>
            <a:r>
              <a:rPr lang="fa-I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تعامل آزادانه‌تر</a:t>
            </a:r>
          </a:p>
          <a:p>
            <a:pPr algn="r" rtl="1">
              <a:lnSpc>
                <a:spcPct val="200000"/>
              </a:lnSpc>
              <a:buClr>
                <a:srgbClr val="FF0000"/>
              </a:buClr>
              <a:buFont typeface="Wingdings" pitchFamily="2" charset="2"/>
              <a:buChar char="q"/>
            </a:pPr>
            <a:r>
              <a:rPr lang="fa-I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استقلال نسبي بيشتر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036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</a:t>
            </a:r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فضای سایبر و  کنش‌های ارتباط‍ی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1331640" y="1124744"/>
            <a:ext cx="6408712" cy="1224136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فضاي سايبر به عنوان حوزه </a:t>
            </a:r>
            <a:r>
              <a:rPr lang="fa-I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عمومي</a:t>
            </a:r>
          </a:p>
          <a:p>
            <a:pPr algn="ctr" rtl="1"/>
            <a:r>
              <a:rPr lang="fa-IR" sz="28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محدوديت‌ها</a:t>
            </a:r>
            <a:endParaRPr lang="fa-IR" sz="2800" b="1" dirty="0" smtClean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35696" y="2636912"/>
            <a:ext cx="6912768" cy="369331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200000"/>
              </a:lnSpc>
              <a:buClr>
                <a:srgbClr val="FF0000"/>
              </a:buClr>
              <a:buFont typeface="Wingdings" pitchFamily="2" charset="2"/>
              <a:buChar char="q"/>
            </a:pP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سلطة تجاري و فعاليت‌هاي سوداگرانه</a:t>
            </a:r>
            <a:endParaRPr lang="fa-I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Calibri"/>
              <a:cs typeface="B Titr" pitchFamily="2" charset="-78"/>
            </a:endParaRPr>
          </a:p>
          <a:p>
            <a:pPr algn="r" rtl="1">
              <a:lnSpc>
                <a:spcPct val="200000"/>
              </a:lnSpc>
              <a:buClr>
                <a:srgbClr val="FF0000"/>
              </a:buClr>
              <a:buFont typeface="Wingdings" pitchFamily="2" charset="2"/>
              <a:buChar char="q"/>
            </a:pP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B Titr" pitchFamily="2" charset="-78"/>
              </a:rPr>
              <a:t>پوپوليسم (عوام‌گرايي)</a:t>
            </a:r>
            <a:endParaRPr lang="fa-I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  <a:p>
            <a:pPr algn="r" rtl="1">
              <a:lnSpc>
                <a:spcPct val="200000"/>
              </a:lnSpc>
              <a:buClr>
                <a:srgbClr val="FF0000"/>
              </a:buClr>
              <a:buFont typeface="Wingdings" pitchFamily="2" charset="2"/>
              <a:buChar char="q"/>
            </a:pP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كنترل‌هاي سياسي و امنيتي</a:t>
            </a:r>
            <a:endParaRPr lang="fa-I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  <a:p>
            <a:pPr algn="r" rtl="1">
              <a:lnSpc>
                <a:spcPct val="200000"/>
              </a:lnSpc>
              <a:buClr>
                <a:srgbClr val="FF0000"/>
              </a:buClr>
              <a:buFont typeface="Wingdings" pitchFamily="2" charset="2"/>
              <a:buChar char="q"/>
            </a:pP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افراطي‌گري</a:t>
            </a:r>
            <a:endParaRPr lang="fa-I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  <a:p>
            <a:pPr algn="r" rtl="1">
              <a:lnSpc>
                <a:spcPct val="200000"/>
              </a:lnSpc>
              <a:buClr>
                <a:srgbClr val="FF0000"/>
              </a:buClr>
              <a:buFont typeface="Wingdings" pitchFamily="2" charset="2"/>
              <a:buChar char="q"/>
            </a:pP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محدوديت‌هاي زيرساختي و منطقه‌اي </a:t>
            </a:r>
            <a:endParaRPr lang="fa-I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ran_cyberspac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3068960"/>
            <a:ext cx="1739900" cy="1849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0" y="0"/>
            <a:ext cx="9036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</a:t>
            </a:r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فضای سایبر و  کنش‌های ارتباط‍ی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1331640" y="1700808"/>
            <a:ext cx="6408712" cy="648072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3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فضاي سايبر ايران و كنش‌هاي ارتباطي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7544" y="2996952"/>
            <a:ext cx="8424936" cy="203132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  <a:buClr>
                <a:srgbClr val="FF0000"/>
              </a:buClr>
              <a:buFont typeface="Wingdings 2" pitchFamily="18" charset="2"/>
              <a:buChar char=""/>
            </a:pPr>
            <a:r>
              <a:rPr lang="fa-I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وضعيت حضور در اجتماعات آنلاين</a:t>
            </a:r>
          </a:p>
          <a:p>
            <a:pPr algn="r" rtl="1">
              <a:lnSpc>
                <a:spcPct val="150000"/>
              </a:lnSpc>
              <a:buClr>
                <a:srgbClr val="FF0000"/>
              </a:buClr>
              <a:buFont typeface="Wingdings 2" pitchFamily="18" charset="2"/>
              <a:buChar char=""/>
            </a:pPr>
            <a:r>
              <a:rPr lang="fa-I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كنشگري در فضاي وبلاگستان و شبكه‌هاي اجتماعي </a:t>
            </a:r>
          </a:p>
          <a:p>
            <a:pPr algn="r" rtl="1">
              <a:lnSpc>
                <a:spcPct val="150000"/>
              </a:lnSpc>
              <a:buClr>
                <a:srgbClr val="FF0000"/>
              </a:buClr>
              <a:buFont typeface="Wingdings 2" pitchFamily="18" charset="2"/>
              <a:buChar char=""/>
            </a:pPr>
            <a:r>
              <a:rPr lang="fa-I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  <a:sym typeface="Wingdings 2"/>
              </a:rPr>
              <a:t>و</a:t>
            </a:r>
            <a:r>
              <a:rPr lang="fa-I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ضعيت استفاده از سازوكارهاي ارتباطي در </a:t>
            </a:r>
            <a:r>
              <a:rPr lang="fa-I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كنشگري</a:t>
            </a:r>
            <a:endParaRPr lang="fa-IR" sz="28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036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</a:t>
            </a:r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فضای سایبر و  کنش‌های ارتباط‍ی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1331640" y="836712"/>
            <a:ext cx="6408712" cy="648072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نتيجه‌گيري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7504" y="1595021"/>
            <a:ext cx="8856984" cy="452431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  <a:sym typeface="Wingdings 2"/>
              </a:rPr>
              <a:t></a:t>
            </a: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رابطة تنگاتنگي بين ميزان و كيفيت تأثير گذاري فضاي سايبر، با متغيرهاي ديگر اجتماعي، مهارتي، فني، فرهنگي و سياسي وجود دارد؛     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  <a:sym typeface="Wingdings 2"/>
              </a:rPr>
              <a:t></a:t>
            </a: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پتانسيل دگرگون‌ساز فناوري، نتوانسته است  موجوديت فضاي سايبر را به مثابه نمادي از حوزة عمومي به اثبات برساند؛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  <a:sym typeface="Wingdings 2"/>
              </a:rPr>
              <a:t></a:t>
            </a: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استفاده از فضاي سايبر، بيش از آن كه كاركردهاي حوزة عمومي را داشته باشد و محل تفاهم باشد، به مثابه ابزار آگاهي ‌رساني مورد استفاده قرار مي‌گيرد؛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  <a:sym typeface="Wingdings 2"/>
              </a:rPr>
              <a:t></a:t>
            </a: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كيفيت استفاده از ابزارهاي ارتباطي، گوياي سطح تعامل  است. اطلاعات موجود، اين تعاملات را  سطحي و نه چندان پايدار نشان مي‌دهد.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036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</a:t>
            </a:r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فضای سایبر و  کنش‌های ارتباط‍ی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1331640" y="836712"/>
            <a:ext cx="6408712" cy="648072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...نتيجه‌گيري</a:t>
            </a:r>
            <a:r>
              <a:rPr lang="fa-I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-</a:t>
            </a:r>
            <a:r>
              <a:rPr lang="fa-I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ادامه</a:t>
            </a:r>
            <a:endParaRPr lang="fa-I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7504" y="1595021"/>
            <a:ext cx="8856984" cy="60016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  <a:sym typeface="Wingdings 2"/>
              </a:rPr>
              <a:t></a:t>
            </a: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</a:t>
            </a: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نگاه </a:t>
            </a: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سنتي و متن محور  به محيط سايبر </a:t>
            </a: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تعامل </a:t>
            </a: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در </a:t>
            </a: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ساده‌ترين </a:t>
            </a: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سطح نگه </a:t>
            </a: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مي‌دارد</a:t>
            </a:r>
            <a:endParaRPr lang="fa-I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rgbClr val="00CCFF"/>
            </a:gs>
            <a:gs pos="64999">
              <a:srgbClr val="F0EBD5"/>
            </a:gs>
            <a:gs pos="100000">
              <a:srgbClr val="D1C39F"/>
            </a:gs>
          </a:gsLst>
          <a:lin ang="2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42844" y="1285860"/>
            <a:ext cx="8858312" cy="53578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indent="-360000" algn="justLow" rtl="1">
              <a:lnSpc>
                <a:spcPct val="150000"/>
              </a:lnSpc>
            </a:pPr>
            <a:endParaRPr lang="fa-IR" b="1" dirty="0" smtClean="0">
              <a:solidFill>
                <a:schemeClr val="bg1"/>
              </a:solidFill>
              <a:cs typeface="B Zar" pitchFamily="2" charset="-78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71472" y="2143116"/>
            <a:ext cx="7643866" cy="71438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rtl="1">
              <a:spcBef>
                <a:spcPct val="0"/>
              </a:spcBef>
              <a:defRPr/>
            </a:pPr>
            <a:r>
              <a:rPr lang="fa-IR" sz="40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  <a:ea typeface="+mj-ea"/>
                <a:cs typeface="B Titr" pitchFamily="2" charset="-78"/>
              </a:rPr>
              <a:t>با سپاس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28728" y="4000504"/>
            <a:ext cx="5786478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7200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پايان</a:t>
            </a:r>
            <a:endParaRPr lang="fa-IR" sz="7200" dirty="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5537</TotalTime>
  <Words>467</Words>
  <Application>Microsoft Office PowerPoint</Application>
  <PresentationFormat>On-screen Show (4:3)</PresentationFormat>
  <Paragraphs>124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6" baseType="lpstr">
      <vt:lpstr>Arial</vt:lpstr>
      <vt:lpstr>IranNastaliq</vt:lpstr>
      <vt:lpstr>B Titr</vt:lpstr>
      <vt:lpstr>Wingdings 2</vt:lpstr>
      <vt:lpstr>Constantia</vt:lpstr>
      <vt:lpstr>Majalla UI</vt:lpstr>
      <vt:lpstr>B Zar</vt:lpstr>
      <vt:lpstr>Times New Roman</vt:lpstr>
      <vt:lpstr>Calibri</vt:lpstr>
      <vt:lpstr>Wingdings</vt:lpstr>
      <vt:lpstr>Flow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بسم‌الله‌الرحمن‌الرحيم</dc:title>
  <dc:creator>ID</dc:creator>
  <cp:lastModifiedBy>Babaie</cp:lastModifiedBy>
  <cp:revision>482</cp:revision>
  <dcterms:created xsi:type="dcterms:W3CDTF">2011-05-26T07:25:38Z</dcterms:created>
  <dcterms:modified xsi:type="dcterms:W3CDTF">2011-10-11T12:23:47Z</dcterms:modified>
</cp:coreProperties>
</file>