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Default Extension="sldx" ContentType="application/vnd.openxmlformats-officedocument.presentationml.slide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sldIdLst>
    <p:sldId id="256" r:id="rId2"/>
    <p:sldId id="268" r:id="rId3"/>
    <p:sldId id="282" r:id="rId4"/>
    <p:sldId id="283" r:id="rId5"/>
    <p:sldId id="284" r:id="rId6"/>
    <p:sldId id="281" r:id="rId7"/>
    <p:sldId id="280" r:id="rId8"/>
    <p:sldId id="291" r:id="rId9"/>
    <p:sldId id="275" r:id="rId10"/>
    <p:sldId id="276" r:id="rId11"/>
    <p:sldId id="277" r:id="rId12"/>
    <p:sldId id="279" r:id="rId13"/>
    <p:sldId id="287" r:id="rId14"/>
    <p:sldId id="261" r:id="rId15"/>
    <p:sldId id="263" r:id="rId16"/>
    <p:sldId id="264" r:id="rId17"/>
    <p:sldId id="288" r:id="rId18"/>
    <p:sldId id="289" r:id="rId19"/>
    <p:sldId id="290" r:id="rId20"/>
    <p:sldId id="271" r:id="rId21"/>
    <p:sldId id="272" r:id="rId22"/>
    <p:sldId id="265" r:id="rId23"/>
    <p:sldId id="266" r:id="rId24"/>
    <p:sldId id="267" r:id="rId25"/>
    <p:sldId id="285" r:id="rId26"/>
    <p:sldId id="286" r:id="rId27"/>
    <p:sldId id="292" r:id="rId28"/>
  </p:sldIdLst>
  <p:sldSz cx="9144000" cy="6858000" type="screen4x3"/>
  <p:notesSz cx="6858000" cy="9144000"/>
  <p:embeddedFontLst>
    <p:embeddedFont>
      <p:font typeface="Lucida Sans Unicode" pitchFamily="34" charset="0"/>
      <p:regular r:id="rId29"/>
    </p:embeddedFont>
    <p:embeddedFont>
      <p:font typeface="B Nazanin" pitchFamily="2" charset="-78"/>
      <p:regular r:id="rId30"/>
      <p:bold r:id="rId31"/>
    </p:embeddedFont>
    <p:embeddedFont>
      <p:font typeface="Wingdings 3" pitchFamily="18" charset="2"/>
      <p:regular r:id="rId32"/>
    </p:embeddedFont>
    <p:embeddedFont>
      <p:font typeface="Verdana" pitchFamily="34" charset="0"/>
      <p:regular r:id="rId33"/>
      <p:bold r:id="rId34"/>
      <p:italic r:id="rId35"/>
      <p:boldItalic r:id="rId36"/>
    </p:embeddedFont>
    <p:embeddedFont>
      <p:font typeface="Wingdings 2" pitchFamily="18" charset="2"/>
      <p:regular r:id="rId3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01C0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5" d="100"/>
          <a:sy n="75" d="100"/>
        </p:scale>
        <p:origin x="-1014" y="-5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1.fntdata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font" Target="fonts/font9.fnt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2.fntdata"/><Relationship Id="rId35" Type="http://schemas.openxmlformats.org/officeDocument/2006/relationships/font" Target="fonts/font7.fntdata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1EA5350-FEBC-4340-8C32-36B7DFA633A0}" type="datetimeFigureOut">
              <a:rPr lang="en-US" smtClean="0"/>
              <a:pPr/>
              <a:t>6/13/2011</a:t>
            </a:fld>
            <a:endParaRPr lang="fa-IR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0E360D1-F0C4-4FEC-AC7C-D780123D7A29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EA5350-FEBC-4340-8C32-36B7DFA633A0}" type="datetimeFigureOut">
              <a:rPr lang="en-US" smtClean="0"/>
              <a:pPr/>
              <a:t>6/13/2011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E360D1-F0C4-4FEC-AC7C-D780123D7A29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EA5350-FEBC-4340-8C32-36B7DFA633A0}" type="datetimeFigureOut">
              <a:rPr lang="en-US" smtClean="0"/>
              <a:pPr/>
              <a:t>6/13/2011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E360D1-F0C4-4FEC-AC7C-D780123D7A29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EA5350-FEBC-4340-8C32-36B7DFA633A0}" type="datetimeFigureOut">
              <a:rPr lang="en-US" smtClean="0"/>
              <a:pPr/>
              <a:t>6/13/2011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E360D1-F0C4-4FEC-AC7C-D780123D7A29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EA5350-FEBC-4340-8C32-36B7DFA633A0}" type="datetimeFigureOut">
              <a:rPr lang="en-US" smtClean="0"/>
              <a:pPr/>
              <a:t>6/13/2011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E360D1-F0C4-4FEC-AC7C-D780123D7A29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EA5350-FEBC-4340-8C32-36B7DFA633A0}" type="datetimeFigureOut">
              <a:rPr lang="en-US" smtClean="0"/>
              <a:pPr/>
              <a:t>6/13/2011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E360D1-F0C4-4FEC-AC7C-D780123D7A29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EA5350-FEBC-4340-8C32-36B7DFA633A0}" type="datetimeFigureOut">
              <a:rPr lang="en-US" smtClean="0"/>
              <a:pPr/>
              <a:t>6/13/2011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E360D1-F0C4-4FEC-AC7C-D780123D7A29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61EA5350-FEBC-4340-8C32-36B7DFA633A0}" type="datetimeFigureOut">
              <a:rPr lang="en-US" smtClean="0"/>
              <a:pPr/>
              <a:t>6/13/2011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E360D1-F0C4-4FEC-AC7C-D780123D7A29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1EA5350-FEBC-4340-8C32-36B7DFA633A0}" type="datetimeFigureOut">
              <a:rPr lang="en-US" smtClean="0"/>
              <a:pPr/>
              <a:t>6/13/2011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0E360D1-F0C4-4FEC-AC7C-D780123D7A29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EA5350-FEBC-4340-8C32-36B7DFA633A0}" type="datetimeFigureOut">
              <a:rPr lang="en-US" smtClean="0"/>
              <a:pPr/>
              <a:t>6/13/2011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E360D1-F0C4-4FEC-AC7C-D780123D7A29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EA5350-FEBC-4340-8C32-36B7DFA633A0}" type="datetimeFigureOut">
              <a:rPr lang="en-US" smtClean="0"/>
              <a:pPr/>
              <a:t>6/13/2011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E360D1-F0C4-4FEC-AC7C-D780123D7A29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61EA5350-FEBC-4340-8C32-36B7DFA633A0}" type="datetimeFigureOut">
              <a:rPr lang="en-US" smtClean="0"/>
              <a:pPr/>
              <a:t>6/13/2011</a:t>
            </a:fld>
            <a:endParaRPr lang="fa-IR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D0E360D1-F0C4-4FEC-AC7C-D780123D7A29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1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r" rtl="1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r" rtl="1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r" rtl="1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r" rtl="1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r" rtl="1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PowerPoint_Slide1.sld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00174"/>
            <a:ext cx="7772400" cy="1829761"/>
          </a:xfrm>
        </p:spPr>
        <p:txBody>
          <a:bodyPr>
            <a:noAutofit/>
          </a:bodyPr>
          <a:lstStyle/>
          <a:p>
            <a:pPr algn="ctr" rtl="1">
              <a:lnSpc>
                <a:spcPct val="115000"/>
              </a:lnSpc>
              <a:spcAft>
                <a:spcPts val="1000"/>
              </a:spcAft>
            </a:pPr>
            <a:r>
              <a:rPr lang="fa-IR" sz="4400" dirty="0">
                <a:solidFill>
                  <a:srgbClr val="000000"/>
                </a:solidFill>
                <a:cs typeface="B Nazanin" pitchFamily="2" charset="-78"/>
              </a:rPr>
              <a:t>رویکرد کیفی، بافت</a:t>
            </a:r>
            <a:r>
              <a:rPr lang="en-GB" sz="4400" dirty="0">
                <a:solidFill>
                  <a:srgbClr val="000000"/>
                </a:solidFill>
                <a:latin typeface="Arial"/>
                <a:cs typeface="B Nazanin" pitchFamily="2" charset="-78"/>
              </a:rPr>
              <a:t>‌</a:t>
            </a:r>
            <a:r>
              <a:rPr lang="fa-IR" sz="4400" dirty="0">
                <a:solidFill>
                  <a:srgbClr val="000000"/>
                </a:solidFill>
                <a:cs typeface="B Nazanin" pitchFamily="2" charset="-78"/>
              </a:rPr>
              <a:t>مدار و میان</a:t>
            </a:r>
            <a:r>
              <a:rPr lang="en-GB" sz="4400" dirty="0">
                <a:solidFill>
                  <a:srgbClr val="000000"/>
                </a:solidFill>
                <a:latin typeface="Arial"/>
                <a:cs typeface="B Nazanin" pitchFamily="2" charset="-78"/>
              </a:rPr>
              <a:t>‌</a:t>
            </a:r>
            <a:r>
              <a:rPr lang="fa-IR" sz="4400" dirty="0">
                <a:solidFill>
                  <a:srgbClr val="000000"/>
                </a:solidFill>
                <a:cs typeface="B Nazanin" pitchFamily="2" charset="-78"/>
              </a:rPr>
              <a:t>رشته</a:t>
            </a:r>
            <a:r>
              <a:rPr lang="en-GB" sz="4400" dirty="0">
                <a:solidFill>
                  <a:srgbClr val="000000"/>
                </a:solidFill>
                <a:latin typeface="Arial"/>
                <a:cs typeface="B Nazanin" pitchFamily="2" charset="-78"/>
              </a:rPr>
              <a:t>‌</a:t>
            </a:r>
            <a:r>
              <a:rPr lang="fa-IR" sz="4400" dirty="0">
                <a:solidFill>
                  <a:srgbClr val="000000"/>
                </a:solidFill>
                <a:cs typeface="B Nazanin" pitchFamily="2" charset="-78"/>
              </a:rPr>
              <a:t>ای به </a:t>
            </a:r>
            <a:r>
              <a:rPr lang="fa-IR" sz="4400" dirty="0" smtClean="0">
                <a:solidFill>
                  <a:srgbClr val="000000"/>
                </a:solidFill>
                <a:cs typeface="B Nazanin" pitchFamily="2" charset="-78"/>
              </a:rPr>
              <a:t>«</a:t>
            </a:r>
            <a:r>
              <a:rPr lang="fa-IR" sz="4400" dirty="0" smtClean="0">
                <a:solidFill>
                  <a:srgbClr val="000000"/>
                </a:solidFill>
                <a:cs typeface="B Nazanin" pitchFamily="2" charset="-78"/>
              </a:rPr>
              <a:t>تعامل </a:t>
            </a:r>
            <a:r>
              <a:rPr lang="fa-IR" sz="4400" dirty="0">
                <a:solidFill>
                  <a:srgbClr val="000000"/>
                </a:solidFill>
                <a:cs typeface="B Nazanin" pitchFamily="2" charset="-78"/>
              </a:rPr>
              <a:t>انسان و </a:t>
            </a:r>
            <a:r>
              <a:rPr lang="fa-IR" sz="4400" dirty="0" smtClean="0">
                <a:solidFill>
                  <a:srgbClr val="000000"/>
                </a:solidFill>
                <a:cs typeface="B Nazanin" pitchFamily="2" charset="-78"/>
              </a:rPr>
              <a:t>اطلاعات»</a:t>
            </a:r>
            <a:endParaRPr lang="fa-IR" sz="4400" dirty="0">
              <a:cs typeface="B Nazanin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872370"/>
            <a:ext cx="7772400" cy="1199704"/>
          </a:xfrm>
        </p:spPr>
        <p:txBody>
          <a:bodyPr>
            <a:normAutofit/>
          </a:bodyPr>
          <a:lstStyle/>
          <a:p>
            <a:r>
              <a:rPr lang="fa-IR" sz="2400" b="1" dirty="0" smtClean="0">
                <a:solidFill>
                  <a:srgbClr val="002060"/>
                </a:solidFill>
                <a:cs typeface="B Nazanin" pitchFamily="2" charset="-78"/>
              </a:rPr>
              <a:t>یزدان منصوریان</a:t>
            </a:r>
          </a:p>
          <a:p>
            <a:r>
              <a:rPr lang="fa-IR" sz="1800" b="1" dirty="0" smtClean="0">
                <a:solidFill>
                  <a:srgbClr val="002060"/>
                </a:solidFill>
                <a:cs typeface="B Nazanin" pitchFamily="2" charset="-78"/>
              </a:rPr>
              <a:t>عضو هیئت علمی دانشگاه تربیت معلم تهران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71670" y="5929330"/>
            <a:ext cx="628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dirty="0" smtClean="0">
                <a:solidFill>
                  <a:srgbClr val="002060"/>
                </a:solidFill>
                <a:cs typeface="B Nazanin" pitchFamily="2" charset="-78"/>
              </a:rPr>
              <a:t>25 خرداد 1390، پژوهشگاه علوم و فناوری اطلاعات ایران</a:t>
            </a:r>
            <a:endParaRPr lang="fa-IR" sz="2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786346"/>
          </a:xfrm>
        </p:spPr>
        <p:txBody>
          <a:bodyPr>
            <a:noAutofit/>
          </a:bodyPr>
          <a:lstStyle/>
          <a:p>
            <a:pPr marL="342900" lvl="0" indent="-342900">
              <a:lnSpc>
                <a:spcPct val="150000"/>
              </a:lnSpc>
              <a:tabLst>
                <a:tab pos="457200" algn="l"/>
              </a:tabLst>
            </a:pPr>
            <a:r>
              <a:rPr lang="fa-IR" sz="2800" dirty="0" smtClean="0">
                <a:solidFill>
                  <a:srgbClr val="000000"/>
                </a:solidFill>
                <a:cs typeface="B Nazanin"/>
              </a:rPr>
              <a:t>مروری بر تعریف چند مفهوم کلیدی</a:t>
            </a:r>
          </a:p>
          <a:p>
            <a:pPr marL="598932" lvl="1" indent="-342900">
              <a:lnSpc>
                <a:spcPct val="150000"/>
              </a:lnSpc>
              <a:tabLst>
                <a:tab pos="457200" algn="l"/>
              </a:tabLst>
            </a:pPr>
            <a:r>
              <a:rPr lang="fa-IR" sz="2400" dirty="0" smtClean="0">
                <a:solidFill>
                  <a:srgbClr val="000000"/>
                </a:solidFill>
                <a:cs typeface="B Nazanin"/>
              </a:rPr>
              <a:t>کنش اطلاعاتی، تعامل انسان و اطلاعات، بافت، رویکرد کیفی</a:t>
            </a:r>
            <a:endParaRPr lang="en-GB" sz="2400" dirty="0" smtClean="0"/>
          </a:p>
          <a:p>
            <a:pPr marL="342900" lvl="0" indent="-342900">
              <a:lnSpc>
                <a:spcPct val="150000"/>
              </a:lnSpc>
              <a:tabLst>
                <a:tab pos="457200" algn="l"/>
              </a:tabLst>
            </a:pPr>
            <a:r>
              <a:rPr lang="fa-IR" sz="2800" dirty="0" smtClean="0">
                <a:solidFill>
                  <a:srgbClr val="000000"/>
                </a:solidFill>
                <a:cs typeface="B Nazanin"/>
              </a:rPr>
              <a:t>گستره و عمق پژوهش در عرصه تعامل انسان و اطلاعات</a:t>
            </a:r>
            <a:endParaRPr lang="en-GB" sz="2800" dirty="0" smtClean="0"/>
          </a:p>
          <a:p>
            <a:pPr marL="342900" lvl="0" indent="-342900">
              <a:lnSpc>
                <a:spcPct val="150000"/>
              </a:lnSpc>
              <a:tabLst>
                <a:tab pos="457200" algn="l"/>
              </a:tabLst>
            </a:pPr>
            <a:r>
              <a:rPr lang="fa-IR" sz="2800" dirty="0" smtClean="0">
                <a:solidFill>
                  <a:srgbClr val="000000"/>
                </a:solidFill>
                <a:cs typeface="B Nazanin"/>
              </a:rPr>
              <a:t>معرفی و بررسی روندهای جاری در مطالعات این حوزه</a:t>
            </a:r>
            <a:endParaRPr lang="en-GB" sz="2800" dirty="0" smtClean="0"/>
          </a:p>
          <a:p>
            <a:pPr marL="342900" lvl="0" indent="-342900">
              <a:lnSpc>
                <a:spcPct val="150000"/>
              </a:lnSpc>
              <a:tabLst>
                <a:tab pos="457200" algn="l"/>
              </a:tabLst>
            </a:pPr>
            <a:r>
              <a:rPr lang="fa-IR" sz="2800" dirty="0" smtClean="0">
                <a:solidFill>
                  <a:srgbClr val="000000"/>
                </a:solidFill>
                <a:cs typeface="B Nazanin"/>
              </a:rPr>
              <a:t>ارائه فهرستی از مراکز، منابع و رخدادهای علمی مطرح در این عرصه</a:t>
            </a:r>
            <a:endParaRPr lang="en-GB" sz="2800" dirty="0" smtClean="0"/>
          </a:p>
          <a:p>
            <a:pPr marL="342900" lvl="0" indent="-342900">
              <a:lnSpc>
                <a:spcPct val="150000"/>
              </a:lnSpc>
              <a:tabLst>
                <a:tab pos="457200" algn="l"/>
              </a:tabLst>
            </a:pPr>
            <a:r>
              <a:rPr lang="fa-IR" sz="2800" dirty="0" smtClean="0">
                <a:solidFill>
                  <a:srgbClr val="000000"/>
                </a:solidFill>
                <a:cs typeface="B Nazanin"/>
              </a:rPr>
              <a:t>کاربردهای عملی این رویکرد برای متخصصان علم اطلاعات</a:t>
            </a:r>
            <a:endParaRPr lang="en-GB" sz="2800" dirty="0" smtClean="0"/>
          </a:p>
          <a:p>
            <a:pPr marL="342900" lvl="0" indent="-342900">
              <a:lnSpc>
                <a:spcPct val="150000"/>
              </a:lnSpc>
              <a:tabLst>
                <a:tab pos="457200" algn="l"/>
              </a:tabLst>
            </a:pPr>
            <a:r>
              <a:rPr lang="fa-IR" sz="2800" dirty="0" smtClean="0">
                <a:solidFill>
                  <a:srgbClr val="000000"/>
                </a:solidFill>
                <a:cs typeface="B Nazanin"/>
              </a:rPr>
              <a:t>سخن پایانی همراه با پرسش و پاسخ</a:t>
            </a:r>
            <a:endParaRPr lang="en-GB" sz="28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Nazanin" pitchFamily="2" charset="-78"/>
              </a:rPr>
              <a:t>سرفصل مطالب</a:t>
            </a:r>
            <a:endParaRPr lang="fa-IR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857752" y="1481328"/>
            <a:ext cx="3829048" cy="4525963"/>
          </a:xfrm>
        </p:spPr>
        <p:txBody>
          <a:bodyPr>
            <a:normAutofit/>
          </a:bodyPr>
          <a:lstStyle/>
          <a:p>
            <a:pPr marL="365760" lvl="1" indent="-256032">
              <a:lnSpc>
                <a:spcPct val="150000"/>
              </a:lnSpc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fa-IR" sz="2800" dirty="0" smtClean="0">
                <a:solidFill>
                  <a:srgbClr val="000000"/>
                </a:solidFill>
                <a:cs typeface="B Nazanin"/>
              </a:rPr>
              <a:t>کنش اطلاعاتی</a:t>
            </a:r>
          </a:p>
          <a:p>
            <a:pPr marL="365760" lvl="1" indent="-256032">
              <a:lnSpc>
                <a:spcPct val="150000"/>
              </a:lnSpc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fa-IR" sz="2800" dirty="0" smtClean="0">
                <a:solidFill>
                  <a:srgbClr val="000000"/>
                </a:solidFill>
                <a:cs typeface="B Nazanin"/>
              </a:rPr>
              <a:t>تعامل انسان و اطلاعات</a:t>
            </a:r>
          </a:p>
          <a:p>
            <a:pPr marL="365760" lvl="1" indent="-256032">
              <a:lnSpc>
                <a:spcPct val="150000"/>
              </a:lnSpc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fa-IR" sz="2800" dirty="0" smtClean="0">
                <a:solidFill>
                  <a:srgbClr val="000000"/>
                </a:solidFill>
                <a:cs typeface="B Nazanin" pitchFamily="2" charset="-78"/>
              </a:rPr>
              <a:t>رویکرد بافت</a:t>
            </a:r>
            <a:r>
              <a:rPr lang="en-GB" sz="2800" dirty="0" smtClean="0">
                <a:solidFill>
                  <a:srgbClr val="000000"/>
                </a:solidFill>
                <a:latin typeface="Arial"/>
                <a:cs typeface="B Nazanin" pitchFamily="2" charset="-78"/>
              </a:rPr>
              <a:t>‌</a:t>
            </a:r>
            <a:r>
              <a:rPr lang="fa-IR" sz="2800" dirty="0" smtClean="0">
                <a:solidFill>
                  <a:srgbClr val="000000"/>
                </a:solidFill>
                <a:cs typeface="B Nazanin" pitchFamily="2" charset="-78"/>
              </a:rPr>
              <a:t>مدار</a:t>
            </a:r>
            <a:r>
              <a:rPr lang="en-GB" sz="2800" dirty="0" smtClean="0">
                <a:solidFill>
                  <a:srgbClr val="000000"/>
                </a:solidFill>
                <a:cs typeface="B Nazanin"/>
              </a:rPr>
              <a:t> </a:t>
            </a:r>
            <a:endParaRPr lang="fa-IR" sz="2800" dirty="0" smtClean="0">
              <a:solidFill>
                <a:srgbClr val="000000"/>
              </a:solidFill>
              <a:cs typeface="B Nazanin"/>
            </a:endParaRPr>
          </a:p>
          <a:p>
            <a:pPr marL="365760" lvl="1" indent="-256032">
              <a:lnSpc>
                <a:spcPct val="150000"/>
              </a:lnSpc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fa-IR" sz="2800" dirty="0" smtClean="0">
                <a:solidFill>
                  <a:srgbClr val="000000"/>
                </a:solidFill>
                <a:cs typeface="B Nazanin"/>
              </a:rPr>
              <a:t>رویکرد کیفی در پژوهش</a:t>
            </a:r>
          </a:p>
          <a:p>
            <a:pPr marL="365760" lvl="1" indent="-256032">
              <a:lnSpc>
                <a:spcPct val="150000"/>
              </a:lnSpc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fa-IR" sz="2800" dirty="0" smtClean="0">
                <a:solidFill>
                  <a:srgbClr val="000000"/>
                </a:solidFill>
                <a:cs typeface="B Nazanin"/>
              </a:rPr>
              <a:t>پژوهش میان رشته</a:t>
            </a:r>
            <a:r>
              <a:rPr lang="en-GB" sz="2800" dirty="0" smtClean="0">
                <a:solidFill>
                  <a:srgbClr val="000000"/>
                </a:solidFill>
                <a:latin typeface="Times New Roman"/>
                <a:cs typeface="B Nazanin"/>
              </a:rPr>
              <a:t>‌</a:t>
            </a:r>
            <a:r>
              <a:rPr lang="fa-IR" sz="2800" dirty="0" smtClean="0">
                <a:solidFill>
                  <a:srgbClr val="000000"/>
                </a:solidFill>
                <a:cs typeface="B Nazanin"/>
              </a:rPr>
              <a:t>ای</a:t>
            </a:r>
            <a:endParaRPr lang="en-GB" sz="2400" dirty="0" smtClean="0"/>
          </a:p>
          <a:p>
            <a:pPr>
              <a:lnSpc>
                <a:spcPct val="150000"/>
              </a:lnSpc>
            </a:pPr>
            <a:endParaRPr lang="fa-IR" sz="28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Nazanin" pitchFamily="2" charset="-78"/>
              </a:rPr>
              <a:t>مروری بر تعریف چند مفهوم کلیدی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4" name="Content Placeholder 1"/>
          <p:cNvSpPr txBox="1">
            <a:spLocks/>
          </p:cNvSpPr>
          <p:nvPr/>
        </p:nvSpPr>
        <p:spPr>
          <a:xfrm>
            <a:off x="214282" y="1633728"/>
            <a:ext cx="5286412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65760" marR="0" lvl="0" indent="-256032" algn="l" defTabSz="914400" eaLnBrk="1" fontAlgn="auto" latinLnBrk="0" hangingPunct="1">
              <a:lnSpc>
                <a:spcPct val="150000"/>
              </a:lnSpc>
              <a:spcBef>
                <a:spcPts val="400"/>
              </a:spcBef>
              <a:spcAft>
                <a:spcPts val="60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Information Practice </a:t>
            </a:r>
          </a:p>
          <a:p>
            <a:pPr marL="365760" marR="0" lvl="0" indent="-256032" algn="l" defTabSz="914400" eaLnBrk="1" fontAlgn="auto" latinLnBrk="0" hangingPunct="1">
              <a:lnSpc>
                <a:spcPct val="150000"/>
              </a:lnSpc>
              <a:spcBef>
                <a:spcPts val="400"/>
              </a:spcBef>
              <a:spcAft>
                <a:spcPts val="60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lang="en-GB" sz="2400" dirty="0" smtClean="0"/>
              <a:t>Human Information Interaction </a:t>
            </a:r>
          </a:p>
          <a:p>
            <a:pPr marL="365760" marR="0" lvl="0" indent="-256032" algn="l" defTabSz="914400" eaLnBrk="1" fontAlgn="auto" latinLnBrk="0" hangingPunct="1">
              <a:lnSpc>
                <a:spcPct val="150000"/>
              </a:lnSpc>
              <a:spcBef>
                <a:spcPts val="400"/>
              </a:spcBef>
              <a:spcAft>
                <a:spcPts val="60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Contextual Approach</a:t>
            </a:r>
          </a:p>
          <a:p>
            <a:pPr marL="365760" marR="0" lvl="0" indent="-256032" algn="l" defTabSz="914400" eaLnBrk="1" fontAlgn="auto" latinLnBrk="0" hangingPunct="1">
              <a:lnSpc>
                <a:spcPct val="150000"/>
              </a:lnSpc>
              <a:spcBef>
                <a:spcPts val="400"/>
              </a:spcBef>
              <a:spcAft>
                <a:spcPts val="60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lang="en-GB" sz="2400" dirty="0" smtClean="0"/>
              <a:t>Qualitative Approach</a:t>
            </a:r>
          </a:p>
          <a:p>
            <a:pPr marL="365760" marR="0" lvl="0" indent="-256032" algn="l" defTabSz="914400" eaLnBrk="1" fontAlgn="auto" latinLnBrk="0" hangingPunct="1">
              <a:lnSpc>
                <a:spcPct val="150000"/>
              </a:lnSpc>
              <a:spcBef>
                <a:spcPts val="400"/>
              </a:spcBef>
              <a:spcAft>
                <a:spcPts val="60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Interdisciplinary</a:t>
            </a:r>
            <a:r>
              <a:rPr kumimoji="0" lang="en-GB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Research</a:t>
            </a:r>
            <a:endParaRPr kumimoji="0" lang="fa-IR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214282" y="428604"/>
            <a:ext cx="8572560" cy="6286544"/>
          </a:xfrm>
          <a:prstGeom prst="ellipse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تعامل انسان و اطلاعات</a:t>
            </a:r>
            <a:endParaRPr lang="fa-IR" sz="5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</p:txBody>
      </p:sp>
      <p:sp>
        <p:nvSpPr>
          <p:cNvPr id="5" name="Oval 4"/>
          <p:cNvSpPr/>
          <p:nvPr/>
        </p:nvSpPr>
        <p:spPr>
          <a:xfrm>
            <a:off x="2928926" y="571480"/>
            <a:ext cx="2428892" cy="813553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000" b="1" dirty="0" smtClean="0">
                <a:solidFill>
                  <a:srgbClr val="002060"/>
                </a:solidFill>
                <a:cs typeface="B Nazanin" pitchFamily="2" charset="-78"/>
              </a:rPr>
              <a:t>نیازهای اطلاعاتی</a:t>
            </a:r>
            <a:endParaRPr lang="fa-IR" sz="2000" b="1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6" name="Oval 5"/>
          <p:cNvSpPr/>
          <p:nvPr/>
        </p:nvSpPr>
        <p:spPr>
          <a:xfrm>
            <a:off x="5286380" y="1000108"/>
            <a:ext cx="2000264" cy="78581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solidFill>
                  <a:srgbClr val="002060"/>
                </a:solidFill>
                <a:cs typeface="B Nazanin" pitchFamily="2" charset="-78"/>
              </a:rPr>
              <a:t>اطلاع جویی اطلاع یابی</a:t>
            </a:r>
            <a:endParaRPr lang="fa-IR" b="1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7" name="Oval 6"/>
          <p:cNvSpPr/>
          <p:nvPr/>
        </p:nvSpPr>
        <p:spPr>
          <a:xfrm>
            <a:off x="857224" y="2071678"/>
            <a:ext cx="1500198" cy="78581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solidFill>
                  <a:srgbClr val="002060"/>
                </a:solidFill>
                <a:cs typeface="B Nazanin" pitchFamily="2" charset="-78"/>
              </a:rPr>
              <a:t>جستجوی اطلاعات</a:t>
            </a:r>
            <a:endParaRPr lang="fa-IR" b="1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8" name="Oval 7"/>
          <p:cNvSpPr/>
          <p:nvPr/>
        </p:nvSpPr>
        <p:spPr>
          <a:xfrm>
            <a:off x="6143636" y="4286256"/>
            <a:ext cx="2286016" cy="78581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solidFill>
                  <a:srgbClr val="002060"/>
                </a:solidFill>
                <a:cs typeface="B Nazanin" pitchFamily="2" charset="-78"/>
              </a:rPr>
              <a:t>اشاعه اطلاعات</a:t>
            </a:r>
            <a:endParaRPr lang="fa-IR" b="1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9" name="Oval 8"/>
          <p:cNvSpPr/>
          <p:nvPr/>
        </p:nvSpPr>
        <p:spPr>
          <a:xfrm>
            <a:off x="7072330" y="2143116"/>
            <a:ext cx="1428760" cy="71438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solidFill>
                  <a:srgbClr val="002060"/>
                </a:solidFill>
                <a:cs typeface="B Nazanin" pitchFamily="2" charset="-78"/>
              </a:rPr>
              <a:t>استفاده از اطلاعات</a:t>
            </a:r>
            <a:endParaRPr lang="fa-IR" b="1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10" name="Oval 9"/>
          <p:cNvSpPr/>
          <p:nvPr/>
        </p:nvSpPr>
        <p:spPr>
          <a:xfrm>
            <a:off x="2285984" y="5500702"/>
            <a:ext cx="2214578" cy="78581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solidFill>
                  <a:srgbClr val="002060"/>
                </a:solidFill>
                <a:cs typeface="B Nazanin" pitchFamily="2" charset="-78"/>
              </a:rPr>
              <a:t>پرهیز از اطلاعات</a:t>
            </a:r>
            <a:endParaRPr lang="fa-IR" b="1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3357554" y="4500570"/>
            <a:ext cx="2428892" cy="78581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solidFill>
                  <a:srgbClr val="002060"/>
                </a:solidFill>
                <a:cs typeface="B Nazanin" pitchFamily="2" charset="-78"/>
              </a:rPr>
              <a:t>تورق و مطالعه منابع</a:t>
            </a:r>
            <a:endParaRPr lang="fa-IR" b="1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1313700" y="1357298"/>
            <a:ext cx="2615358" cy="71438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000" b="1" dirty="0" smtClean="0">
                <a:solidFill>
                  <a:srgbClr val="002060"/>
                </a:solidFill>
                <a:cs typeface="B Nazanin" pitchFamily="2" charset="-78"/>
              </a:rPr>
              <a:t>تعامل با نظامهای اطلاعاتی</a:t>
            </a:r>
            <a:endParaRPr lang="fa-IR" sz="2000" b="1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5143504" y="5286388"/>
            <a:ext cx="2000264" cy="78581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solidFill>
                  <a:srgbClr val="002060"/>
                </a:solidFill>
                <a:cs typeface="B Nazanin" pitchFamily="2" charset="-78"/>
              </a:rPr>
              <a:t>جستجو در وب</a:t>
            </a:r>
            <a:endParaRPr lang="fa-IR" b="1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4929190" y="1857364"/>
            <a:ext cx="2000264" cy="78581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solidFill>
                  <a:srgbClr val="002060"/>
                </a:solidFill>
                <a:cs typeface="B Nazanin" pitchFamily="2" charset="-78"/>
              </a:rPr>
              <a:t>بازیابی اطلاعات</a:t>
            </a:r>
            <a:endParaRPr lang="fa-IR" b="1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785786" y="4572008"/>
            <a:ext cx="2143140" cy="78581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solidFill>
                  <a:srgbClr val="002060"/>
                </a:solidFill>
                <a:cs typeface="B Nazanin" pitchFamily="2" charset="-78"/>
              </a:rPr>
              <a:t>ارزیابی نظامهای بازیابی</a:t>
            </a:r>
            <a:endParaRPr lang="fa-IR" b="1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2857488" y="2071678"/>
            <a:ext cx="2428892" cy="78581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solidFill>
                  <a:srgbClr val="002060"/>
                </a:solidFill>
                <a:cs typeface="B Nazanin" pitchFamily="2" charset="-78"/>
              </a:rPr>
              <a:t>موفقیت و شکست در بازیابی</a:t>
            </a:r>
            <a:endParaRPr lang="fa-IR" b="1" dirty="0">
              <a:solidFill>
                <a:srgbClr val="002060"/>
              </a:solidFill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Alternate Process 3"/>
          <p:cNvSpPr/>
          <p:nvPr/>
        </p:nvSpPr>
        <p:spPr>
          <a:xfrm>
            <a:off x="1071538" y="500042"/>
            <a:ext cx="7072362" cy="5357850"/>
          </a:xfrm>
          <a:prstGeom prst="flowChartAlternate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8000" b="1" dirty="0" smtClean="0">
                <a:solidFill>
                  <a:srgbClr val="002060"/>
                </a:solidFill>
                <a:cs typeface="B Nazanin" pitchFamily="2" charset="-78"/>
              </a:rPr>
              <a:t>بافت</a:t>
            </a:r>
          </a:p>
          <a:p>
            <a:pPr algn="ctr"/>
            <a:endParaRPr lang="fa-IR" sz="8000" dirty="0" smtClean="0">
              <a:solidFill>
                <a:srgbClr val="002060"/>
              </a:solidFill>
              <a:cs typeface="B Nazanin" pitchFamily="2" charset="-78"/>
            </a:endParaRPr>
          </a:p>
          <a:p>
            <a:pPr algn="ctr"/>
            <a:endParaRPr lang="fa-IR" sz="8000" dirty="0" smtClean="0">
              <a:solidFill>
                <a:srgbClr val="002060"/>
              </a:solidFill>
              <a:cs typeface="B Nazanin" pitchFamily="2" charset="-78"/>
            </a:endParaRPr>
          </a:p>
          <a:p>
            <a:pPr algn="ctr"/>
            <a:endParaRPr lang="fa-IR" sz="8000" dirty="0">
              <a:solidFill>
                <a:srgbClr val="002060"/>
              </a:solidFill>
              <a:cs typeface="B Nazanin" pitchFamily="2" charset="-78"/>
            </a:endParaRPr>
          </a:p>
        </p:txBody>
      </p:sp>
      <p:sp>
        <p:nvSpPr>
          <p:cNvPr id="5" name="Smiley Face 4"/>
          <p:cNvSpPr/>
          <p:nvPr/>
        </p:nvSpPr>
        <p:spPr>
          <a:xfrm>
            <a:off x="1643042" y="2857496"/>
            <a:ext cx="1428760" cy="1428760"/>
          </a:xfrm>
          <a:prstGeom prst="smileyFace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a-IR">
              <a:solidFill>
                <a:srgbClr val="002060"/>
              </a:solidFill>
            </a:endParaRPr>
          </a:p>
        </p:txBody>
      </p:sp>
      <p:pic>
        <p:nvPicPr>
          <p:cNvPr id="57346" name="Picture 2" descr="C:\Program Files\Microsoft Office\MEDIA\CAGCAT10\j0293236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92629" y="3059931"/>
            <a:ext cx="1565453" cy="1154887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428728" y="4435626"/>
            <a:ext cx="18573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4000" dirty="0" smtClean="0">
                <a:cs typeface="B Nazanin" pitchFamily="2" charset="-78"/>
              </a:rPr>
              <a:t>کاربر</a:t>
            </a:r>
            <a:endParaRPr lang="fa-IR" sz="4000" dirty="0">
              <a:cs typeface="B Nazanin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715008" y="4477416"/>
            <a:ext cx="18573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dirty="0" smtClean="0">
                <a:cs typeface="B Nazanin" pitchFamily="2" charset="-78"/>
              </a:rPr>
              <a:t>منبع اطلاعاتی</a:t>
            </a:r>
            <a:endParaRPr lang="fa-IR" sz="2800" dirty="0">
              <a:cs typeface="B Nazanin" pitchFamily="2" charset="-78"/>
            </a:endParaRPr>
          </a:p>
        </p:txBody>
      </p:sp>
      <p:sp>
        <p:nvSpPr>
          <p:cNvPr id="10" name="Left-Right Arrow 9"/>
          <p:cNvSpPr/>
          <p:nvPr/>
        </p:nvSpPr>
        <p:spPr>
          <a:xfrm>
            <a:off x="3428992" y="3429000"/>
            <a:ext cx="2357454" cy="571504"/>
          </a:xfrm>
          <a:prstGeom prst="left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a-IR"/>
          </a:p>
        </p:txBody>
      </p:sp>
      <p:sp>
        <p:nvSpPr>
          <p:cNvPr id="11" name="TextBox 10"/>
          <p:cNvSpPr txBox="1"/>
          <p:nvPr/>
        </p:nvSpPr>
        <p:spPr>
          <a:xfrm>
            <a:off x="3643306" y="2721114"/>
            <a:ext cx="18573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4000" b="1" dirty="0" smtClean="0">
                <a:solidFill>
                  <a:srgbClr val="C00000"/>
                </a:solidFill>
                <a:cs typeface="B Nazanin" pitchFamily="2" charset="-78"/>
              </a:rPr>
              <a:t>تعامل</a:t>
            </a:r>
            <a:endParaRPr lang="fa-IR" sz="4000" b="1" dirty="0">
              <a:solidFill>
                <a:srgbClr val="C00000"/>
              </a:solidFill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دانش موجود درباره تعامل انسان و اطلاعات از چه عمقی برخوردار است؟</a:t>
            </a:r>
          </a:p>
          <a:p>
            <a:pPr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کاستی </a:t>
            </a:r>
            <a:r>
              <a:rPr lang="fa-IR" dirty="0" smtClean="0">
                <a:cs typeface="B Nazanin" pitchFamily="2" charset="-78"/>
              </a:rPr>
              <a:t>رویکردهای قبلی به مطالعه تعامل انسان و اطلاعات </a:t>
            </a:r>
            <a:r>
              <a:rPr lang="fa-IR" dirty="0" smtClean="0">
                <a:cs typeface="B Nazanin" pitchFamily="2" charset="-78"/>
              </a:rPr>
              <a:t>چیست؟</a:t>
            </a:r>
            <a:endParaRPr lang="fa-IR" dirty="0" smtClean="0">
              <a:cs typeface="B Nazanin" pitchFamily="2" charset="-78"/>
            </a:endParaRPr>
          </a:p>
          <a:p>
            <a:pPr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چرا پژوهش در این حوزه به رویکرد کیفی و بافت مدار نیاز دارد؟</a:t>
            </a:r>
          </a:p>
          <a:p>
            <a:pPr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چرا پژوهش در این حوزه نمی تواند بدون شناسایی بافت موفق باشد؟</a:t>
            </a:r>
          </a:p>
          <a:p>
            <a:pPr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پیوندهای بین رشته ای چه اهمیتی دارند و چگونه باید ایجاد شوند؟</a:t>
            </a:r>
          </a:p>
          <a:p>
            <a:pPr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ارمغان رویکردهای نوین برای پژوهشگران این حوزه چه خواهد بود؟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Nazanin" pitchFamily="2" charset="-78"/>
              </a:rPr>
              <a:t>طرح چند پرسش کلیدی</a:t>
            </a:r>
            <a:endParaRPr lang="fa-IR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fa-IR" dirty="0" smtClean="0">
                <a:cs typeface="B Nazanin" pitchFamily="2" charset="-78"/>
              </a:rPr>
              <a:t> سطوح فردی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fa-IR" dirty="0" smtClean="0">
                <a:cs typeface="B Nazanin" pitchFamily="2" charset="-78"/>
              </a:rPr>
              <a:t>احساسات و عواطف کاربران در تعامل با اطلاعات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fa-IR" dirty="0" smtClean="0">
                <a:cs typeface="B Nazanin" pitchFamily="2" charset="-78"/>
              </a:rPr>
              <a:t>اندیشه ها  و نگرشهای آنان در خلال این تعامل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fa-IR" dirty="0" smtClean="0">
                <a:cs typeface="B Nazanin" pitchFamily="2" charset="-78"/>
              </a:rPr>
              <a:t>رفتارهای کاربران، شامل تمام کنشها و واکنشهایی که در این فرایند نشان می دهند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fa-IR" dirty="0" smtClean="0">
                <a:cs typeface="B Nazanin" pitchFamily="2" charset="-78"/>
              </a:rPr>
              <a:t>سطوح فرهنگی و اجتماعی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fa-IR" dirty="0" smtClean="0">
                <a:cs typeface="B Nazanin" pitchFamily="2" charset="-78"/>
              </a:rPr>
              <a:t>سطوح سازمانی و شغلی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fa-IR" dirty="0" smtClean="0">
                <a:cs typeface="B Nazanin" pitchFamily="2" charset="-78"/>
              </a:rPr>
              <a:t>سطوح موقعیتی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fa-IR" dirty="0" smtClean="0">
                <a:cs typeface="B Nazanin" pitchFamily="2" charset="-78"/>
              </a:rPr>
              <a:t>تاریخی و جغرافیایی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fa-IR" dirty="0">
              <a:cs typeface="B Nazanin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fa-IR" dirty="0" smtClean="0">
                <a:cs typeface="B Nazanin" pitchFamily="2" charset="-78"/>
              </a:rPr>
              <a:t>سطوح اصلی در مطالعه تعامل انسان و اطلاعات</a:t>
            </a:r>
            <a:endParaRPr lang="fa-IR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fa-IR" dirty="0" smtClean="0">
                <a:cs typeface="B Nazanin" pitchFamily="2" charset="-78"/>
              </a:rPr>
              <a:t>به دلیل همپوشانی و همزمانی بسیاری از فعالیتهای شناختی و رفتاری کاربران، نمی‌توان مرز مشخصی میان گام‌های اصلی در فرایند پاسخگویی به یک نیاز اطلاعاتی ترسیم کرد. 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fa-IR" dirty="0" smtClean="0">
                <a:cs typeface="B Nazanin" pitchFamily="2" charset="-78"/>
              </a:rPr>
              <a:t>هیچ تعاملی در خلاء رخ نمی‌دهد، بلکه در درون </a:t>
            </a:r>
            <a:r>
              <a:rPr lang="fa-IR" dirty="0" smtClean="0">
                <a:cs typeface="B Nazanin" pitchFamily="2" charset="-78"/>
              </a:rPr>
              <a:t>بافتی است </a:t>
            </a:r>
            <a:r>
              <a:rPr lang="fa-IR" dirty="0" smtClean="0">
                <a:cs typeface="B Nazanin" pitchFamily="2" charset="-78"/>
              </a:rPr>
              <a:t>که خود مجموعه‌ای از عناصر در هم تنیده است که هر یک تاثیری بر محصول این تعامل دارند. 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fa-IR" dirty="0" smtClean="0">
                <a:cs typeface="B Nazanin" pitchFamily="2" charset="-78"/>
              </a:rPr>
              <a:t>به دلیل پیچیدگی‌های فکری و احساسی آدمی بررسی رفتارهای اطلاعاتی او در هر یک از سطوح شناختی و عاطفی نیازمند مبانی نظری حوزه‌هایی همچون روان‌شناسی است. 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fa-IR" dirty="0" smtClean="0">
                <a:cs typeface="B Nazanin" pitchFamily="2" charset="-78"/>
              </a:rPr>
              <a:t>روش‌های مرسوم کمّی پاسخگوی بسیاری از پرسش‌ها نیست.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fa-IR" dirty="0" smtClean="0">
                <a:cs typeface="B Nazanin" pitchFamily="2" charset="-78"/>
              </a:rPr>
              <a:t>اغلب تحقیقات انجام شده محدود به محیطهای علمی و دانشگاهی بود. درحالی که تعامل انسان با اطلاعات بسیار فراتر از محدوده محیط‌های آموزشی </a:t>
            </a:r>
            <a:r>
              <a:rPr lang="fa-IR" dirty="0" smtClean="0">
                <a:cs typeface="B Nazanin" pitchFamily="2" charset="-78"/>
              </a:rPr>
              <a:t>است.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600" dirty="0" smtClean="0">
                <a:cs typeface="B Nazanin" pitchFamily="2" charset="-78"/>
              </a:rPr>
              <a:t>برآیند یافته هایی که </a:t>
            </a:r>
            <a:r>
              <a:rPr lang="fa-IR" sz="3600" dirty="0" smtClean="0">
                <a:cs typeface="B Nazanin" pitchFamily="2" charset="-78"/>
              </a:rPr>
              <a:t>به </a:t>
            </a:r>
            <a:r>
              <a:rPr lang="fa-IR" sz="3600" dirty="0" smtClean="0">
                <a:cs typeface="B Nazanin" pitchFamily="2" charset="-78"/>
              </a:rPr>
              <a:t>توسعه این رویکرد </a:t>
            </a:r>
            <a:r>
              <a:rPr lang="fa-IR" sz="3600" dirty="0" smtClean="0">
                <a:cs typeface="B Nazanin" pitchFamily="2" charset="-78"/>
              </a:rPr>
              <a:t>منجر شد</a:t>
            </a:r>
            <a:endParaRPr lang="fa-IR" sz="3600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617681"/>
            <a:ext cx="8229600" cy="4525963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معرفی گروههای پژوهشی فعال در گروههای کتابداری و اطلاع رسانی</a:t>
            </a:r>
          </a:p>
          <a:p>
            <a:pPr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مروری بر پروژه های تحقیقاتی تکمیل شده و در حال اجرا</a:t>
            </a:r>
          </a:p>
          <a:p>
            <a:pPr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ارائه فهرستی از رخدادهای علمی در این زمینه (کنفرانسها، کارگاه ها و ...)</a:t>
            </a:r>
          </a:p>
          <a:p>
            <a:pPr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مثالهایی از مقالات و ویژه نامه مجلات تخصصی کتابداری و اطلاع رسانی</a:t>
            </a:r>
          </a:p>
          <a:p>
            <a:pPr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نیم نگاهی به درس «تعامل انسان و اطلاعات» در برنامه درسی کتابداری</a:t>
            </a:r>
          </a:p>
          <a:p>
            <a:pPr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ارائه فهرستی از موضوعات مطرح در پژوهشهای این حوزه ...</a:t>
            </a:r>
          </a:p>
          <a:p>
            <a:pPr>
              <a:lnSpc>
                <a:spcPct val="150000"/>
              </a:lnSpc>
            </a:pPr>
            <a:endParaRPr lang="fa-IR" dirty="0" smtClean="0">
              <a:cs typeface="B Nazanin" pitchFamily="2" charset="-78"/>
            </a:endParaRPr>
          </a:p>
          <a:p>
            <a:pPr>
              <a:lnSpc>
                <a:spcPct val="150000"/>
              </a:lnSpc>
            </a:pPr>
            <a:endParaRPr lang="fa-IR" dirty="0" smtClean="0">
              <a:cs typeface="B Nazanin" pitchFamily="2" charset="-78"/>
            </a:endParaRPr>
          </a:p>
          <a:p>
            <a:pPr>
              <a:lnSpc>
                <a:spcPct val="150000"/>
              </a:lnSpc>
            </a:pPr>
            <a:endParaRPr lang="fa-IR" dirty="0">
              <a:cs typeface="B Nazanin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fa-IR" sz="3200" dirty="0" smtClean="0">
                <a:cs typeface="B Nazanin" pitchFamily="2" charset="-78"/>
              </a:rPr>
              <a:t>مروری بر فعالیتهای علمی در تعامل انسان و اطلاعات</a:t>
            </a:r>
            <a:endParaRPr lang="fa-IR" sz="3200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>
              <a:lnSpc>
                <a:spcPct val="150000"/>
              </a:lnSpc>
              <a:spcAft>
                <a:spcPts val="600"/>
              </a:spcAft>
            </a:pPr>
            <a:r>
              <a:rPr lang="en-GB" dirty="0" smtClean="0"/>
              <a:t>Center for Human-Information Interaction </a:t>
            </a:r>
            <a:r>
              <a:rPr lang="en-GB" sz="2400" dirty="0" smtClean="0"/>
              <a:t>(http://projects.ischool.washington.edu/chii/)</a:t>
            </a:r>
          </a:p>
          <a:p>
            <a:pPr algn="l" rtl="0">
              <a:lnSpc>
                <a:spcPct val="150000"/>
              </a:lnSpc>
              <a:spcAft>
                <a:spcPts val="600"/>
              </a:spcAft>
            </a:pPr>
            <a:r>
              <a:rPr lang="en-GB" dirty="0" smtClean="0"/>
              <a:t>Human computer Interaction at Michigan </a:t>
            </a:r>
            <a:r>
              <a:rPr lang="en-GB" sz="2400" dirty="0" smtClean="0"/>
              <a:t>(http://www.si.umich.edu/research/area-hci.htm)</a:t>
            </a:r>
            <a:endParaRPr lang="en-GB" dirty="0" smtClean="0"/>
          </a:p>
          <a:p>
            <a:pPr algn="l" rtl="0">
              <a:lnSpc>
                <a:spcPct val="150000"/>
              </a:lnSpc>
              <a:spcAft>
                <a:spcPts val="600"/>
              </a:spcAft>
            </a:pPr>
            <a:r>
              <a:rPr lang="en-GB" dirty="0" smtClean="0"/>
              <a:t>Human-Computer Interaction Laboratory at the University of Maryland </a:t>
            </a:r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Nazanin" pitchFamily="2" charset="-78"/>
              </a:rPr>
              <a:t>نشانی چند مرکز پژوهشی</a:t>
            </a:r>
            <a:endParaRPr lang="fa-IR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l" rtl="0">
              <a:lnSpc>
                <a:spcPct val="150000"/>
              </a:lnSpc>
            </a:pP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Institutional Repositories: Ensuring Continued Access to Learning Objects </a:t>
            </a:r>
          </a:p>
          <a:p>
            <a:pPr algn="l" rtl="0">
              <a:lnSpc>
                <a:spcPct val="150000"/>
              </a:lnSpc>
            </a:pP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A Comparison of Web Searching and Web-Based Library Searching Behaviours</a:t>
            </a:r>
          </a:p>
          <a:p>
            <a:pPr algn="l" rtl="0">
              <a:lnSpc>
                <a:spcPct val="150000"/>
              </a:lnSpc>
            </a:pP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Approaches for Understanding Community Information Use </a:t>
            </a:r>
          </a:p>
          <a:p>
            <a:pPr algn="l" rtl="0">
              <a:lnSpc>
                <a:spcPct val="150000"/>
              </a:lnSpc>
            </a:pP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Knowing More Than They Tell: Exploring the Tacit Knowledge Underlying an Archivist's Search Skills </a:t>
            </a:r>
          </a:p>
          <a:p>
            <a:pPr algn="l" rtl="0">
              <a:lnSpc>
                <a:spcPct val="150000"/>
              </a:lnSpc>
            </a:pP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Query Reformulation in Web 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Searching</a:t>
            </a:r>
            <a:endParaRPr lang="fa-IR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l" rtl="0">
              <a:lnSpc>
                <a:spcPct val="150000"/>
              </a:lnSpc>
            </a:pP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Keeping Found Things 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Found</a:t>
            </a:r>
            <a:r>
              <a:rPr lang="fa-IR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in Personal Information Management</a:t>
            </a:r>
            <a:endParaRPr lang="fa-IR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Nazanin" pitchFamily="2" charset="-78"/>
              </a:rPr>
              <a:t>مثالهایی از پروژه های پژوهشی</a:t>
            </a:r>
            <a:endParaRPr lang="fa-IR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l" rtl="0">
              <a:lnSpc>
                <a:spcPct val="150000"/>
              </a:lnSpc>
            </a:pPr>
            <a:r>
              <a:rPr lang="en-GB" sz="2600" dirty="0" smtClean="0">
                <a:latin typeface="Times New Roman" pitchFamily="18" charset="0"/>
                <a:cs typeface="Times New Roman" pitchFamily="18" charset="0"/>
              </a:rPr>
              <a:t>Recognition and Identification of Information Needs</a:t>
            </a:r>
          </a:p>
          <a:p>
            <a:pPr algn="l" rtl="0">
              <a:lnSpc>
                <a:spcPct val="150000"/>
              </a:lnSpc>
            </a:pPr>
            <a:r>
              <a:rPr lang="en-GB" dirty="0" smtClean="0">
                <a:latin typeface="Times New Roman" pitchFamily="18" charset="0"/>
                <a:cs typeface="Times New Roman" pitchFamily="18" charset="0"/>
              </a:rPr>
              <a:t>Resolving information needs</a:t>
            </a:r>
          </a:p>
          <a:p>
            <a:pPr algn="l" rtl="0">
              <a:lnSpc>
                <a:spcPct val="150000"/>
              </a:lnSpc>
            </a:pPr>
            <a:r>
              <a:rPr lang="en-GB" dirty="0" smtClean="0">
                <a:latin typeface="Times New Roman" pitchFamily="18" charset="0"/>
                <a:cs typeface="Times New Roman" pitchFamily="18" charset="0"/>
              </a:rPr>
              <a:t>The Role of the Intermediary in Information </a:t>
            </a:r>
            <a:r>
              <a:rPr lang="en-GB" dirty="0" smtClean="0">
                <a:latin typeface="Times New Roman" pitchFamily="18" charset="0"/>
                <a:cs typeface="Times New Roman" pitchFamily="18" charset="0"/>
              </a:rPr>
              <a:t>Seeking</a:t>
            </a:r>
            <a:endParaRPr lang="en-GB" dirty="0" smtClean="0">
              <a:latin typeface="Times New Roman" pitchFamily="18" charset="0"/>
              <a:cs typeface="Times New Roman" pitchFamily="18" charset="0"/>
            </a:endParaRPr>
          </a:p>
          <a:p>
            <a:pPr algn="l" rtl="0">
              <a:lnSpc>
                <a:spcPct val="150000"/>
              </a:lnSpc>
            </a:pPr>
            <a:r>
              <a:rPr lang="en-GB" dirty="0" smtClean="0">
                <a:latin typeface="Times New Roman" pitchFamily="18" charset="0"/>
                <a:cs typeface="Times New Roman" pitchFamily="18" charset="0"/>
              </a:rPr>
              <a:t>The Use of Information</a:t>
            </a:r>
          </a:p>
          <a:p>
            <a:pPr algn="l" rtl="0">
              <a:lnSpc>
                <a:spcPct val="150000"/>
              </a:lnSpc>
            </a:pPr>
            <a:r>
              <a:rPr lang="en-GB" dirty="0" smtClean="0">
                <a:latin typeface="Times New Roman" pitchFamily="18" charset="0"/>
                <a:cs typeface="Times New Roman" pitchFamily="18" charset="0"/>
              </a:rPr>
              <a:t>The Dissemination of Information</a:t>
            </a:r>
          </a:p>
          <a:p>
            <a:pPr algn="l" rtl="0">
              <a:lnSpc>
                <a:spcPct val="150000"/>
              </a:lnSpc>
            </a:pPr>
            <a:r>
              <a:rPr lang="en-GB" dirty="0" smtClean="0">
                <a:latin typeface="Times New Roman" pitchFamily="18" charset="0"/>
                <a:cs typeface="Times New Roman" pitchFamily="18" charset="0"/>
              </a:rPr>
              <a:t>Scholarly Communication</a:t>
            </a:r>
          </a:p>
          <a:p>
            <a:pPr algn="l" rtl="0">
              <a:lnSpc>
                <a:spcPct val="150000"/>
              </a:lnSpc>
            </a:pPr>
            <a:r>
              <a:rPr lang="en-GB" dirty="0" smtClean="0">
                <a:latin typeface="Times New Roman" pitchFamily="18" charset="0"/>
                <a:cs typeface="Times New Roman" pitchFamily="18" charset="0"/>
              </a:rPr>
              <a:t>Organizational contexts for communication</a:t>
            </a:r>
          </a:p>
          <a:p>
            <a:pPr algn="l" rtl="0">
              <a:lnSpc>
                <a:spcPct val="150000"/>
              </a:lnSpc>
            </a:pPr>
            <a:endParaRPr lang="en-GB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fa-IR" dirty="0" smtClean="0">
                <a:cs typeface="B Nazanin" pitchFamily="2" charset="-78"/>
              </a:rPr>
              <a:t>بخشی از سرفصل درس تعامل انسان و اطلاعات</a:t>
            </a:r>
            <a:endParaRPr lang="fa-IR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617681"/>
            <a:ext cx="8229600" cy="4525963"/>
          </a:xfrm>
        </p:spPr>
        <p:txBody>
          <a:bodyPr>
            <a:normAutofit fontScale="92500"/>
          </a:bodyPr>
          <a:lstStyle/>
          <a:p>
            <a:pPr algn="l" rtl="0">
              <a:lnSpc>
                <a:spcPct val="150000"/>
              </a:lnSpc>
            </a:pPr>
            <a:r>
              <a:rPr lang="en-GB" sz="2400" dirty="0" smtClean="0"/>
              <a:t>Information Seeking in Context (ISIC) </a:t>
            </a:r>
            <a:r>
              <a:rPr lang="en-GB" sz="2200" dirty="0" smtClean="0"/>
              <a:t>(http://www.um.es/isic2010/)</a:t>
            </a:r>
            <a:endParaRPr lang="fa-IR" sz="2200" dirty="0" smtClean="0"/>
          </a:p>
          <a:p>
            <a:pPr algn="l" rtl="0">
              <a:lnSpc>
                <a:spcPct val="150000"/>
              </a:lnSpc>
            </a:pPr>
            <a:r>
              <a:rPr lang="en-GB" sz="2400" dirty="0" smtClean="0"/>
              <a:t>The Information Interaction in Context Symposium </a:t>
            </a:r>
            <a:r>
              <a:rPr lang="en-GB" sz="2200" dirty="0" smtClean="0"/>
              <a:t>(http://www.iiix2010.org/)</a:t>
            </a:r>
          </a:p>
          <a:p>
            <a:pPr algn="l" rtl="0">
              <a:lnSpc>
                <a:spcPct val="150000"/>
              </a:lnSpc>
            </a:pPr>
            <a:r>
              <a:rPr lang="en-GB" sz="2400" dirty="0" smtClean="0"/>
              <a:t>Information: Interaction and Impact </a:t>
            </a:r>
            <a:r>
              <a:rPr lang="en-GB" sz="2200" dirty="0" smtClean="0"/>
              <a:t>(http://www.i3conference2011.org.uk/)</a:t>
            </a:r>
            <a:endParaRPr lang="fa-IR" sz="2200" dirty="0" smtClean="0"/>
          </a:p>
          <a:p>
            <a:pPr algn="l" rtl="0">
              <a:lnSpc>
                <a:spcPct val="150000"/>
              </a:lnSpc>
            </a:pPr>
            <a:r>
              <a:rPr lang="en-GB" sz="2400" dirty="0" smtClean="0"/>
              <a:t>Workshop on Contextual Information Access, Seeking and Retrieval Evaluation </a:t>
            </a:r>
            <a:r>
              <a:rPr lang="en-GB" sz="2200" dirty="0" smtClean="0"/>
              <a:t>(http://www.irit.fr/CIRSE09/)</a:t>
            </a:r>
            <a:endParaRPr lang="en-GB" sz="2400" dirty="0" smtClean="0"/>
          </a:p>
          <a:p>
            <a:pPr algn="l" rtl="0">
              <a:lnSpc>
                <a:spcPct val="150000"/>
              </a:lnSpc>
            </a:pPr>
            <a:endParaRPr lang="en-GB" sz="24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dirty="0" smtClean="0">
                <a:cs typeface="B Nazanin" pitchFamily="2" charset="-78"/>
              </a:rPr>
              <a:t>برخی از رخدادهای بین المللی در این حوزه</a:t>
            </a:r>
            <a:endParaRPr lang="fa-IR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480" y="214290"/>
            <a:ext cx="8572800" cy="642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14110"/>
            <a:ext cx="8572800" cy="642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71414"/>
            <a:ext cx="8572800" cy="642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a-IR" sz="2800" dirty="0" smtClean="0">
                <a:cs typeface="B Nazanin" pitchFamily="2" charset="-78"/>
              </a:rPr>
              <a:t>کسب شناخت بیشتر از عناصر موثر بر داد و گرفت اطلاعات</a:t>
            </a:r>
          </a:p>
          <a:p>
            <a:pPr>
              <a:lnSpc>
                <a:spcPct val="150000"/>
              </a:lnSpc>
            </a:pPr>
            <a:r>
              <a:rPr lang="fa-IR" sz="2800" dirty="0" smtClean="0">
                <a:cs typeface="B Nazanin" pitchFamily="2" charset="-78"/>
              </a:rPr>
              <a:t>ارائه توصیف و تبیین دقیقتر از رفتارهای اطلاعاتی کاربران</a:t>
            </a:r>
          </a:p>
          <a:p>
            <a:pPr>
              <a:lnSpc>
                <a:spcPct val="150000"/>
              </a:lnSpc>
            </a:pPr>
            <a:r>
              <a:rPr lang="fa-IR" sz="2800" dirty="0" smtClean="0">
                <a:cs typeface="B Nazanin" pitchFamily="2" charset="-78"/>
              </a:rPr>
              <a:t>ارزیابی جامعتر از توانمندی نظامهای بازیابی اطلاعات</a:t>
            </a:r>
          </a:p>
          <a:p>
            <a:pPr>
              <a:lnSpc>
                <a:spcPct val="150000"/>
              </a:lnSpc>
            </a:pPr>
            <a:r>
              <a:rPr lang="fa-IR" sz="2800" dirty="0" smtClean="0">
                <a:cs typeface="B Nazanin" pitchFamily="2" charset="-78"/>
              </a:rPr>
              <a:t>شناسایی راهکارهای موجود کاربران در پاسخ به نیازهای اطلاعاتی آنان</a:t>
            </a:r>
          </a:p>
          <a:p>
            <a:pPr>
              <a:lnSpc>
                <a:spcPct val="150000"/>
              </a:lnSpc>
            </a:pPr>
            <a:r>
              <a:rPr lang="fa-IR" sz="2800" dirty="0" smtClean="0">
                <a:cs typeface="B Nazanin" pitchFamily="2" charset="-78"/>
              </a:rPr>
              <a:t>مشارکت کاربران در ارزیابی و توسعه نظامهای بازیابی اطلاعات</a:t>
            </a:r>
          </a:p>
          <a:p>
            <a:pPr>
              <a:lnSpc>
                <a:spcPct val="150000"/>
              </a:lnSpc>
            </a:pPr>
            <a:r>
              <a:rPr lang="fa-IR" sz="2800" dirty="0" smtClean="0">
                <a:cs typeface="B Nazanin" pitchFamily="2" charset="-78"/>
              </a:rPr>
              <a:t>طراحی رابطهای کاربر (</a:t>
            </a:r>
            <a:r>
              <a:rPr lang="en-GB" sz="2000" dirty="0" smtClean="0">
                <a:cs typeface="B Nazanin" pitchFamily="2" charset="-78"/>
              </a:rPr>
              <a:t>interface</a:t>
            </a:r>
            <a:r>
              <a:rPr lang="fa-IR" sz="2800" dirty="0" smtClean="0">
                <a:cs typeface="B Nazanin" pitchFamily="2" charset="-78"/>
              </a:rPr>
              <a:t>) کاربرپسند و نظامهای بازیابی کارآمد</a:t>
            </a:r>
          </a:p>
          <a:p>
            <a:pPr>
              <a:lnSpc>
                <a:spcPct val="150000"/>
              </a:lnSpc>
            </a:pPr>
            <a:endParaRPr lang="fa-IR" sz="2800" dirty="0" smtClean="0">
              <a:cs typeface="B Nazanin" pitchFamily="2" charset="-78"/>
            </a:endParaRPr>
          </a:p>
          <a:p>
            <a:pPr>
              <a:lnSpc>
                <a:spcPct val="150000"/>
              </a:lnSpc>
            </a:pPr>
            <a:endParaRPr lang="fa-IR" sz="2800" dirty="0" smtClean="0">
              <a:cs typeface="B Nazanin" pitchFamily="2" charset="-78"/>
            </a:endParaRPr>
          </a:p>
          <a:p>
            <a:pPr>
              <a:lnSpc>
                <a:spcPct val="150000"/>
              </a:lnSpc>
            </a:pPr>
            <a:endParaRPr lang="fa-IR" sz="2800" dirty="0" smtClean="0">
              <a:cs typeface="B Nazanin" pitchFamily="2" charset="-78"/>
            </a:endParaRPr>
          </a:p>
          <a:p>
            <a:pPr>
              <a:lnSpc>
                <a:spcPct val="150000"/>
              </a:lnSpc>
            </a:pPr>
            <a:endParaRPr lang="fa-IR" sz="2800" dirty="0" smtClean="0">
              <a:cs typeface="B Nazanin" pitchFamily="2" charset="-78"/>
            </a:endParaRPr>
          </a:p>
          <a:p>
            <a:pPr>
              <a:lnSpc>
                <a:spcPct val="150000"/>
              </a:lnSpc>
            </a:pPr>
            <a:endParaRPr lang="fa-IR" sz="2800" dirty="0">
              <a:cs typeface="B Nazanin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600" dirty="0" smtClean="0">
                <a:cs typeface="B Nazanin" pitchFamily="2" charset="-78"/>
              </a:rPr>
              <a:t>محصول پژوهش در حوزه «تعامل انسان و اطلاعات»</a:t>
            </a:r>
            <a:endParaRPr lang="fa-IR" sz="3600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fa-IR" sz="6400" b="1" dirty="0" smtClean="0">
              <a:solidFill>
                <a:srgbClr val="002060"/>
              </a:solidFill>
              <a:cs typeface="B Nazanin" pitchFamily="2" charset="-78"/>
            </a:endParaRPr>
          </a:p>
          <a:p>
            <a:pPr algn="ctr">
              <a:buNone/>
            </a:pPr>
            <a:r>
              <a:rPr lang="fa-IR" sz="6400" b="1" dirty="0" smtClean="0">
                <a:solidFill>
                  <a:srgbClr val="002060"/>
                </a:solidFill>
                <a:cs typeface="B Nazanin" pitchFamily="2" charset="-78"/>
              </a:rPr>
              <a:t>مثالهایی از پژوهش با رویکرد کیفی و بافت مدار ...</a:t>
            </a:r>
            <a:endParaRPr lang="fa-IR" sz="6400" b="1" dirty="0">
              <a:solidFill>
                <a:srgbClr val="002060"/>
              </a:solidFill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71438"/>
            <a:ext cx="8715436" cy="6000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4572000" y="6047922"/>
            <a:ext cx="421484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1400" dirty="0" smtClean="0"/>
              <a:t>Mansourian, Y. (2008a). Contextualization of Web searching: a Grounded Theory approach. </a:t>
            </a:r>
            <a:r>
              <a:rPr lang="en-GB" sz="1400" i="1" dirty="0" smtClean="0"/>
              <a:t>Electronic Library, </a:t>
            </a:r>
            <a:r>
              <a:rPr lang="en-GB" sz="1400" dirty="0" smtClean="0"/>
              <a:t>Vol. 26 No. 2, pp. 202-214.</a:t>
            </a:r>
            <a:endParaRPr lang="fa-IR" sz="1400" dirty="0"/>
          </a:p>
        </p:txBody>
      </p:sp>
      <p:sp>
        <p:nvSpPr>
          <p:cNvPr id="6" name="TextBox 5"/>
          <p:cNvSpPr txBox="1"/>
          <p:nvPr/>
        </p:nvSpPr>
        <p:spPr>
          <a:xfrm>
            <a:off x="6143636" y="214290"/>
            <a:ext cx="292895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1600" b="1" dirty="0" smtClean="0">
                <a:cs typeface="B Nazanin" pitchFamily="2" charset="-78"/>
              </a:rPr>
              <a:t>مثالی از این رویکرد در مطالعات قبلی</a:t>
            </a:r>
            <a:endParaRPr lang="fa-IR" sz="1600" b="1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a-IR"/>
          </a:p>
        </p:txBody>
      </p:sp>
      <p:graphicFrame>
        <p:nvGraphicFramePr>
          <p:cNvPr id="28673" name="Object 1"/>
          <p:cNvGraphicFramePr>
            <a:graphicFrameLocks noChangeAspect="1"/>
          </p:cNvGraphicFramePr>
          <p:nvPr/>
        </p:nvGraphicFramePr>
        <p:xfrm>
          <a:off x="214282" y="214290"/>
          <a:ext cx="8715436" cy="5929354"/>
        </p:xfrm>
        <a:graphic>
          <a:graphicData uri="http://schemas.openxmlformats.org/presentationml/2006/ole">
            <p:oleObj spid="_x0000_s28673" name="Slide" r:id="rId3" imgW="4570532" imgH="3427608" progId="PowerPoint.Slide.12">
              <p:embed/>
            </p:oleObj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143372" y="6143644"/>
            <a:ext cx="48577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1200" dirty="0" smtClean="0"/>
              <a:t>Mansourian, Y. (2008b). Keeping a learning diary to enhance researchers’ understanding of and users’ skills in web searching. </a:t>
            </a:r>
            <a:r>
              <a:rPr lang="en-GB" sz="1200" i="1" dirty="0" smtClean="0"/>
              <a:t>Library Review</a:t>
            </a:r>
            <a:r>
              <a:rPr lang="en-GB" sz="1200" dirty="0" smtClean="0"/>
              <a:t>, Vol. 57, No. 9, pp. 690-699.</a:t>
            </a:r>
            <a:endParaRPr lang="fa-IR" sz="1200" b="1" dirty="0">
              <a:solidFill>
                <a:srgbClr val="C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857884" y="285728"/>
            <a:ext cx="292895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1600" b="1" dirty="0" smtClean="0">
                <a:cs typeface="B Nazanin" pitchFamily="2" charset="-78"/>
              </a:rPr>
              <a:t>مثالی از این رویکرد در مطالعات قبلی</a:t>
            </a:r>
            <a:endParaRPr lang="fa-IR" sz="1600" b="1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214290"/>
            <a:ext cx="8786874" cy="6429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642910" y="5643578"/>
            <a:ext cx="20002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 smtClean="0">
                <a:solidFill>
                  <a:srgbClr val="002060"/>
                </a:solidFill>
              </a:rPr>
              <a:t>Mansourian, 2008</a:t>
            </a:r>
            <a:endParaRPr lang="fa-IR" sz="16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429124" y="142852"/>
            <a:ext cx="292895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1600" b="1" dirty="0" smtClean="0">
                <a:cs typeface="B Nazanin" pitchFamily="2" charset="-78"/>
              </a:rPr>
              <a:t>مثالی از این رویکرد در مطالعات قبلی</a:t>
            </a:r>
            <a:endParaRPr lang="fa-IR" sz="1600" b="1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l" rtl="0">
              <a:spcBef>
                <a:spcPts val="1200"/>
              </a:spcBef>
              <a:spcAft>
                <a:spcPts val="1200"/>
              </a:spcAft>
            </a:pPr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Research approaches and methodologies, both interpretative and positivist, employing either qualitative or quantitative methods. </a:t>
            </a:r>
          </a:p>
          <a:p>
            <a:pPr algn="l" rtl="0">
              <a:spcBef>
                <a:spcPts val="1200"/>
              </a:spcBef>
              <a:spcAft>
                <a:spcPts val="1200"/>
              </a:spcAft>
            </a:pPr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Information seeking, searching and use in specific contexts, e.g., health care, education, business, industry, the public services.</a:t>
            </a:r>
          </a:p>
          <a:p>
            <a:pPr algn="l" rtl="0">
              <a:spcBef>
                <a:spcPts val="1200"/>
              </a:spcBef>
              <a:spcAft>
                <a:spcPts val="1200"/>
              </a:spcAft>
            </a:pPr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Information seeking and searching in virtual social networks</a:t>
            </a:r>
          </a:p>
          <a:p>
            <a:pPr algn="l" rtl="0">
              <a:spcBef>
                <a:spcPts val="1200"/>
              </a:spcBef>
              <a:spcAft>
                <a:spcPts val="1200"/>
              </a:spcAft>
            </a:pPr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Information behaviour in everyday life.</a:t>
            </a:r>
          </a:p>
          <a:p>
            <a:pPr algn="l" rtl="0">
              <a:spcBef>
                <a:spcPts val="1200"/>
              </a:spcBef>
              <a:spcAft>
                <a:spcPts val="1200"/>
              </a:spcAft>
            </a:pPr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Integrating studies on information seeking and interactive retrieval </a:t>
            </a:r>
          </a:p>
          <a:p>
            <a:pPr algn="l" rtl="0">
              <a:spcBef>
                <a:spcPts val="1200"/>
              </a:spcBef>
              <a:spcAft>
                <a:spcPts val="1200"/>
              </a:spcAft>
            </a:pPr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Information use: the nature of information and how information is used to help solve problems, aid decision making or satisfy a need.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Nazanin" pitchFamily="2" charset="-78"/>
              </a:rPr>
              <a:t>نمونه موضوعات مطرح در این حوزه</a:t>
            </a:r>
            <a:endParaRPr lang="fa-IR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l" rtl="0">
              <a:spcBef>
                <a:spcPts val="600"/>
              </a:spcBef>
              <a:spcAft>
                <a:spcPts val="600"/>
              </a:spcAft>
            </a:pPr>
            <a:r>
              <a:rPr lang="en-GB" dirty="0" smtClean="0"/>
              <a:t>Interactive information retrieval and interface issues</a:t>
            </a:r>
          </a:p>
          <a:p>
            <a:pPr algn="l" rtl="0">
              <a:spcBef>
                <a:spcPts val="600"/>
              </a:spcBef>
              <a:spcAft>
                <a:spcPts val="600"/>
              </a:spcAft>
            </a:pPr>
            <a:r>
              <a:rPr lang="en-GB" dirty="0" smtClean="0"/>
              <a:t>Qualitative approaches to the study of context-sensitive information seeking and retrieval</a:t>
            </a:r>
          </a:p>
          <a:p>
            <a:pPr algn="l" rtl="0">
              <a:spcBef>
                <a:spcPts val="600"/>
              </a:spcBef>
              <a:spcAft>
                <a:spcPts val="600"/>
              </a:spcAft>
            </a:pPr>
            <a:r>
              <a:rPr lang="en-GB" dirty="0" smtClean="0"/>
              <a:t>Context-aware retrieval models</a:t>
            </a:r>
          </a:p>
          <a:p>
            <a:pPr algn="l" rtl="0">
              <a:spcBef>
                <a:spcPts val="600"/>
              </a:spcBef>
              <a:spcAft>
                <a:spcPts val="600"/>
              </a:spcAft>
            </a:pPr>
            <a:r>
              <a:rPr lang="en-GB" dirty="0" smtClean="0"/>
              <a:t>Relevance feedback (implicit &amp; explicit) and query modification issues for capturing context</a:t>
            </a:r>
          </a:p>
          <a:p>
            <a:pPr algn="l" rtl="0">
              <a:spcBef>
                <a:spcPts val="600"/>
              </a:spcBef>
              <a:spcAft>
                <a:spcPts val="600"/>
              </a:spcAft>
            </a:pPr>
            <a:r>
              <a:rPr lang="en-GB" dirty="0" smtClean="0"/>
              <a:t>Novel approaches to eliciting, identifying, capturing and representing contextual information</a:t>
            </a:r>
          </a:p>
          <a:p>
            <a:pPr algn="l" rtl="0">
              <a:spcBef>
                <a:spcPts val="600"/>
              </a:spcBef>
              <a:spcAft>
                <a:spcPts val="600"/>
              </a:spcAft>
            </a:pPr>
            <a:r>
              <a:rPr lang="en-GB" dirty="0" smtClean="0"/>
              <a:t>Task-based interactive information retrieval and information seeking behaviour.</a:t>
            </a:r>
          </a:p>
          <a:p>
            <a:pPr algn="l" rtl="0">
              <a:spcBef>
                <a:spcPts val="600"/>
              </a:spcBef>
              <a:spcAft>
                <a:spcPts val="600"/>
              </a:spcAft>
            </a:pPr>
            <a:endParaRPr lang="fa-IR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Nazanin" pitchFamily="2" charset="-78"/>
              </a:rPr>
              <a:t>نمونه موضوعات (2)</a:t>
            </a:r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l" rtl="0">
              <a:spcBef>
                <a:spcPts val="600"/>
              </a:spcBef>
              <a:spcAft>
                <a:spcPts val="600"/>
              </a:spcAft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Contextual information interaction theory </a:t>
            </a:r>
          </a:p>
          <a:p>
            <a:pPr algn="l" rtl="0">
              <a:spcBef>
                <a:spcPts val="600"/>
              </a:spcBef>
              <a:spcAft>
                <a:spcPts val="600"/>
              </a:spcAft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Nature of relevance in context </a:t>
            </a:r>
          </a:p>
          <a:p>
            <a:pPr algn="l" rtl="0">
              <a:spcBef>
                <a:spcPts val="600"/>
              </a:spcBef>
              <a:spcAft>
                <a:spcPts val="600"/>
              </a:spcAft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Measures and methods for evaluating information seeking and information retrieval in context </a:t>
            </a:r>
          </a:p>
          <a:p>
            <a:pPr algn="l" rtl="0">
              <a:spcBef>
                <a:spcPts val="600"/>
              </a:spcBef>
              <a:spcAft>
                <a:spcPts val="600"/>
              </a:spcAft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Test collections for context-sensitive research</a:t>
            </a:r>
          </a:p>
          <a:p>
            <a:pPr algn="l" rtl="0">
              <a:spcBef>
                <a:spcPts val="600"/>
              </a:spcBef>
              <a:spcAft>
                <a:spcPts val="600"/>
              </a:spcAft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Personalized and collaborative information access in context </a:t>
            </a:r>
          </a:p>
          <a:p>
            <a:pPr algn="l" rtl="0">
              <a:spcBef>
                <a:spcPts val="600"/>
              </a:spcBef>
              <a:spcAft>
                <a:spcPts val="600"/>
              </a:spcAft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Context-aware retrieval models</a:t>
            </a:r>
          </a:p>
          <a:p>
            <a:pPr algn="l" rtl="0">
              <a:spcBef>
                <a:spcPts val="600"/>
              </a:spcBef>
              <a:spcAft>
                <a:spcPts val="600"/>
              </a:spcAft>
            </a:pPr>
            <a:endParaRPr lang="fa-IR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Nazanin" pitchFamily="2" charset="-78"/>
              </a:rPr>
              <a:t>نمونه موضوعات (3)</a:t>
            </a:r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57158" y="1481328"/>
            <a:ext cx="8572560" cy="4525963"/>
          </a:xfrm>
        </p:spPr>
        <p:txBody>
          <a:bodyPr>
            <a:normAutofit fontScale="92500" lnSpcReduction="20000"/>
          </a:bodyPr>
          <a:lstStyle/>
          <a:p>
            <a:pPr algn="l" rtl="0">
              <a:spcBef>
                <a:spcPts val="600"/>
              </a:spcBef>
              <a:spcAft>
                <a:spcPts val="600"/>
              </a:spcAft>
            </a:pPr>
            <a:r>
              <a:rPr lang="en-GB" dirty="0" smtClean="0"/>
              <a:t>Ontology and knowledge-based IR in context</a:t>
            </a:r>
          </a:p>
          <a:p>
            <a:pPr algn="l" rtl="0">
              <a:spcBef>
                <a:spcPts val="600"/>
              </a:spcBef>
              <a:spcAft>
                <a:spcPts val="600"/>
              </a:spcAft>
            </a:pPr>
            <a:r>
              <a:rPr lang="en-GB" dirty="0" smtClean="0"/>
              <a:t>Theoretical tools for Information Retrieval in Context</a:t>
            </a:r>
          </a:p>
          <a:p>
            <a:pPr algn="l" rtl="0">
              <a:spcBef>
                <a:spcPts val="600"/>
              </a:spcBef>
              <a:spcAft>
                <a:spcPts val="600"/>
              </a:spcAft>
            </a:pPr>
            <a:r>
              <a:rPr lang="en-GB" dirty="0" smtClean="0"/>
              <a:t>Evaluation and research methodologies for </a:t>
            </a:r>
            <a:r>
              <a:rPr lang="en-GB" dirty="0" err="1" smtClean="0"/>
              <a:t>IRiX</a:t>
            </a:r>
            <a:endParaRPr lang="en-GB" dirty="0" smtClean="0"/>
          </a:p>
          <a:p>
            <a:pPr algn="l" rtl="0">
              <a:spcBef>
                <a:spcPts val="600"/>
              </a:spcBef>
              <a:spcAft>
                <a:spcPts val="600"/>
              </a:spcAft>
            </a:pPr>
            <a:r>
              <a:rPr lang="en-GB" dirty="0" smtClean="0"/>
              <a:t>Measures of performance in context sensitive IR</a:t>
            </a:r>
          </a:p>
          <a:p>
            <a:pPr algn="l" rtl="0">
              <a:spcBef>
                <a:spcPts val="600"/>
              </a:spcBef>
              <a:spcAft>
                <a:spcPts val="600"/>
              </a:spcAft>
            </a:pPr>
            <a:r>
              <a:rPr lang="en-GB" dirty="0" smtClean="0"/>
              <a:t>Platforms and frameworks for research on </a:t>
            </a:r>
            <a:r>
              <a:rPr lang="en-GB" dirty="0" err="1" smtClean="0"/>
              <a:t>IRiX</a:t>
            </a:r>
            <a:endParaRPr lang="en-GB" dirty="0" smtClean="0"/>
          </a:p>
          <a:p>
            <a:pPr algn="l" rtl="0">
              <a:spcBef>
                <a:spcPts val="600"/>
              </a:spcBef>
              <a:spcAft>
                <a:spcPts val="600"/>
              </a:spcAft>
            </a:pPr>
            <a:r>
              <a:rPr lang="en-GB" dirty="0" smtClean="0"/>
              <a:t>IR &amp; DB Integration in context</a:t>
            </a:r>
          </a:p>
          <a:p>
            <a:pPr algn="l" rtl="0">
              <a:spcBef>
                <a:spcPts val="600"/>
              </a:spcBef>
              <a:spcAft>
                <a:spcPts val="600"/>
              </a:spcAft>
            </a:pPr>
            <a:r>
              <a:rPr lang="en-GB" dirty="0" smtClean="0"/>
              <a:t>Context-sensitive information access</a:t>
            </a:r>
          </a:p>
          <a:p>
            <a:pPr algn="l" rtl="0">
              <a:spcBef>
                <a:spcPts val="600"/>
              </a:spcBef>
              <a:spcAft>
                <a:spcPts val="600"/>
              </a:spcAft>
            </a:pPr>
            <a:r>
              <a:rPr lang="en-GB" dirty="0" smtClean="0"/>
              <a:t>Cross-media, cross-language and cross-modal approaches</a:t>
            </a:r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Nazanin" pitchFamily="2" charset="-78"/>
              </a:rPr>
              <a:t>نمونه موضوعات (4)</a:t>
            </a:r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l" rtl="0">
              <a:spcBef>
                <a:spcPts val="600"/>
              </a:spcBef>
              <a:spcAft>
                <a:spcPts val="600"/>
              </a:spcAft>
            </a:pPr>
            <a:r>
              <a:rPr lang="en-GB" sz="2200" dirty="0" smtClean="0"/>
              <a:t>Contextual information retrieval modelling</a:t>
            </a:r>
          </a:p>
          <a:p>
            <a:pPr algn="l" rtl="0">
              <a:spcBef>
                <a:spcPts val="600"/>
              </a:spcBef>
              <a:spcAft>
                <a:spcPts val="600"/>
              </a:spcAft>
            </a:pPr>
            <a:r>
              <a:rPr lang="en-GB" sz="2200" dirty="0" smtClean="0"/>
              <a:t>Multiple contexts in information retrieval and browsing</a:t>
            </a:r>
          </a:p>
          <a:p>
            <a:pPr algn="l" rtl="0">
              <a:spcBef>
                <a:spcPts val="600"/>
              </a:spcBef>
              <a:spcAft>
                <a:spcPts val="600"/>
              </a:spcAft>
            </a:pPr>
            <a:r>
              <a:rPr lang="en-GB" sz="2200" dirty="0" smtClean="0"/>
              <a:t>Visualization and interaction for contextual search</a:t>
            </a:r>
          </a:p>
          <a:p>
            <a:pPr algn="l" rtl="0">
              <a:spcBef>
                <a:spcPts val="600"/>
              </a:spcBef>
              <a:spcAft>
                <a:spcPts val="600"/>
              </a:spcAft>
            </a:pPr>
            <a:r>
              <a:rPr lang="en-GB" sz="2200" dirty="0" smtClean="0"/>
              <a:t>Use of ontology and thesaurus to contextualize search</a:t>
            </a:r>
          </a:p>
          <a:p>
            <a:pPr algn="l" rtl="0">
              <a:spcBef>
                <a:spcPts val="600"/>
              </a:spcBef>
              <a:spcAft>
                <a:spcPts val="600"/>
              </a:spcAft>
            </a:pPr>
            <a:r>
              <a:rPr lang="en-GB" sz="2200" dirty="0" smtClean="0"/>
              <a:t>Contextual information retrieval evaluation</a:t>
            </a:r>
          </a:p>
          <a:p>
            <a:pPr algn="l" rtl="0">
              <a:spcBef>
                <a:spcPts val="600"/>
              </a:spcBef>
              <a:spcAft>
                <a:spcPts val="600"/>
              </a:spcAft>
            </a:pPr>
            <a:r>
              <a:rPr lang="en-GB" sz="2200" dirty="0" smtClean="0"/>
              <a:t>Query-based and non-content-based contextual information retrieval systems</a:t>
            </a:r>
          </a:p>
          <a:p>
            <a:pPr algn="l" rtl="0">
              <a:spcBef>
                <a:spcPts val="600"/>
              </a:spcBef>
              <a:spcAft>
                <a:spcPts val="600"/>
              </a:spcAft>
            </a:pPr>
            <a:r>
              <a:rPr lang="en-GB" sz="2200" dirty="0" smtClean="0"/>
              <a:t>Tools to support contextual information retrieval</a:t>
            </a:r>
          </a:p>
          <a:p>
            <a:pPr algn="l" rtl="0">
              <a:spcBef>
                <a:spcPts val="600"/>
              </a:spcBef>
              <a:spcAft>
                <a:spcPts val="600"/>
              </a:spcAft>
            </a:pPr>
            <a:r>
              <a:rPr lang="en-GB" sz="2200" dirty="0" smtClean="0"/>
              <a:t>Integration of context-aware information retrieval and database systems</a:t>
            </a:r>
            <a:endParaRPr lang="fa-IR" sz="2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Nazanin" pitchFamily="2" charset="-78"/>
              </a:rPr>
              <a:t>نمونه موضوعات مطرح در این رخدادها</a:t>
            </a:r>
            <a:r>
              <a:rPr lang="en-GB" dirty="0" smtClean="0">
                <a:cs typeface="B Nazanin" pitchFamily="2" charset="-78"/>
              </a:rPr>
              <a:t> </a:t>
            </a:r>
            <a:r>
              <a:rPr lang="fa-IR" dirty="0" smtClean="0">
                <a:cs typeface="B Nazanin" pitchFamily="2" charset="-78"/>
              </a:rPr>
              <a:t>(5)</a:t>
            </a:r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تعامل انسان با اطلاعات فرایندی پیچیده، غیرخطی و چند وجهی است.</a:t>
            </a:r>
          </a:p>
          <a:p>
            <a:pPr algn="just"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مطالعه هر یک از وجوه این تعامل قبل از هر چیز نیازمند شناخت بافتی است که در آن چنین تعاملی رخ می دهد.</a:t>
            </a:r>
          </a:p>
          <a:p>
            <a:pPr algn="just"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پیوندهای میان رشته ای بر پویایی مطالعات این حوزه می افزاید.</a:t>
            </a:r>
          </a:p>
          <a:p>
            <a:pPr algn="just"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استفاده از رویکرد کیفی در مطالعه این تعامل مولد دانش جدید است.</a:t>
            </a:r>
          </a:p>
          <a:p>
            <a:pPr algn="just"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پژوهش در این حوزه هنوز در مراحل آغازین است </a:t>
            </a:r>
            <a:r>
              <a:rPr lang="fa-IR" smtClean="0">
                <a:cs typeface="B Nazanin" pitchFamily="2" charset="-78"/>
              </a:rPr>
              <a:t>و پرسشهای </a:t>
            </a:r>
            <a:r>
              <a:rPr lang="fa-IR" dirty="0" smtClean="0">
                <a:cs typeface="B Nazanin" pitchFamily="2" charset="-78"/>
              </a:rPr>
              <a:t>فراوانی برای طرح در مطالعات آتی وجود دارد.</a:t>
            </a:r>
          </a:p>
          <a:p>
            <a:pPr algn="just">
              <a:lnSpc>
                <a:spcPct val="150000"/>
              </a:lnSpc>
            </a:pPr>
            <a:endParaRPr lang="fa-IR" dirty="0">
              <a:cs typeface="B Nazanin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Nazanin" pitchFamily="2" charset="-78"/>
              </a:rPr>
              <a:t>سخن پایانی</a:t>
            </a:r>
            <a:endParaRPr lang="fa-IR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311</TotalTime>
  <Words>1283</Words>
  <Application>Microsoft Office PowerPoint</Application>
  <PresentationFormat>On-screen Show (4:3)</PresentationFormat>
  <Paragraphs>158</Paragraphs>
  <Slides>27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6" baseType="lpstr">
      <vt:lpstr>Arial</vt:lpstr>
      <vt:lpstr>Lucida Sans Unicode</vt:lpstr>
      <vt:lpstr>B Nazanin</vt:lpstr>
      <vt:lpstr>Wingdings 3</vt:lpstr>
      <vt:lpstr>Verdana</vt:lpstr>
      <vt:lpstr>Times New Roman</vt:lpstr>
      <vt:lpstr>Wingdings 2</vt:lpstr>
      <vt:lpstr>Concourse</vt:lpstr>
      <vt:lpstr>Slide</vt:lpstr>
      <vt:lpstr>رویکرد کیفی، بافت‌مدار و میان‌رشته‌ای به «تعامل انسان و اطلاعات»</vt:lpstr>
      <vt:lpstr>سرفصل مطالب</vt:lpstr>
      <vt:lpstr>مروری بر تعریف چند مفهوم کلیدی</vt:lpstr>
      <vt:lpstr>Slide 4</vt:lpstr>
      <vt:lpstr>Slide 5</vt:lpstr>
      <vt:lpstr>طرح چند پرسش کلیدی</vt:lpstr>
      <vt:lpstr>سطوح اصلی در مطالعه تعامل انسان و اطلاعات</vt:lpstr>
      <vt:lpstr>برآیند یافته هایی که به توسعه این رویکرد منجر شد</vt:lpstr>
      <vt:lpstr>مروری بر فعالیتهای علمی در تعامل انسان و اطلاعات</vt:lpstr>
      <vt:lpstr>نشانی چند مرکز پژوهشی</vt:lpstr>
      <vt:lpstr>مثالهایی از پروژه های پژوهشی</vt:lpstr>
      <vt:lpstr>بخشی از سرفصل درس تعامل انسان و اطلاعات</vt:lpstr>
      <vt:lpstr>برخی از رخدادهای بین المللی در این حوزه</vt:lpstr>
      <vt:lpstr>Slide 14</vt:lpstr>
      <vt:lpstr>Slide 15</vt:lpstr>
      <vt:lpstr>Slide 16</vt:lpstr>
      <vt:lpstr>محصول پژوهش در حوزه «تعامل انسان و اطلاعات»</vt:lpstr>
      <vt:lpstr>Slide 18</vt:lpstr>
      <vt:lpstr>Slide 19</vt:lpstr>
      <vt:lpstr>Slide 20</vt:lpstr>
      <vt:lpstr>Slide 21</vt:lpstr>
      <vt:lpstr>نمونه موضوعات مطرح در این حوزه</vt:lpstr>
      <vt:lpstr>نمونه موضوعات (2)</vt:lpstr>
      <vt:lpstr>نمونه موضوعات (3)</vt:lpstr>
      <vt:lpstr>نمونه موضوعات (4)</vt:lpstr>
      <vt:lpstr>نمونه موضوعات مطرح در این رخدادها (5)</vt:lpstr>
      <vt:lpstr>سخن پایانی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Contextual Approach to HII </dc:title>
  <dc:creator>Home</dc:creator>
  <cp:lastModifiedBy>Home</cp:lastModifiedBy>
  <cp:revision>65</cp:revision>
  <dcterms:created xsi:type="dcterms:W3CDTF">2011-06-13T12:07:21Z</dcterms:created>
  <dcterms:modified xsi:type="dcterms:W3CDTF">2011-06-13T19:28:23Z</dcterms:modified>
</cp:coreProperties>
</file>