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9"/>
  </p:notesMasterIdLst>
  <p:sldIdLst>
    <p:sldId id="256" r:id="rId2"/>
    <p:sldId id="316" r:id="rId3"/>
    <p:sldId id="317" r:id="rId4"/>
    <p:sldId id="311" r:id="rId5"/>
    <p:sldId id="312" r:id="rId6"/>
    <p:sldId id="313" r:id="rId7"/>
    <p:sldId id="314" r:id="rId8"/>
    <p:sldId id="322" r:id="rId9"/>
    <p:sldId id="323" r:id="rId10"/>
    <p:sldId id="310" r:id="rId11"/>
    <p:sldId id="318" r:id="rId12"/>
    <p:sldId id="258" r:id="rId13"/>
    <p:sldId id="324" r:id="rId14"/>
    <p:sldId id="259" r:id="rId15"/>
    <p:sldId id="302" r:id="rId16"/>
    <p:sldId id="319" r:id="rId17"/>
    <p:sldId id="303" r:id="rId18"/>
    <p:sldId id="304" r:id="rId19"/>
    <p:sldId id="305" r:id="rId20"/>
    <p:sldId id="306" r:id="rId21"/>
    <p:sldId id="307" r:id="rId22"/>
    <p:sldId id="308" r:id="rId23"/>
    <p:sldId id="320" r:id="rId24"/>
    <p:sldId id="271" r:id="rId25"/>
    <p:sldId id="272" r:id="rId26"/>
    <p:sldId id="276" r:id="rId27"/>
    <p:sldId id="279" r:id="rId28"/>
    <p:sldId id="280" r:id="rId29"/>
    <p:sldId id="277" r:id="rId30"/>
    <p:sldId id="309" r:id="rId31"/>
    <p:sldId id="273" r:id="rId32"/>
    <p:sldId id="281" r:id="rId33"/>
    <p:sldId id="282" r:id="rId34"/>
    <p:sldId id="283" r:id="rId35"/>
    <p:sldId id="285" r:id="rId36"/>
    <p:sldId id="284" r:id="rId37"/>
    <p:sldId id="286" r:id="rId38"/>
    <p:sldId id="287" r:id="rId39"/>
    <p:sldId id="274" r:id="rId40"/>
    <p:sldId id="300" r:id="rId41"/>
    <p:sldId id="288" r:id="rId42"/>
    <p:sldId id="289" r:id="rId43"/>
    <p:sldId id="301" r:id="rId44"/>
    <p:sldId id="290" r:id="rId45"/>
    <p:sldId id="291" r:id="rId46"/>
    <p:sldId id="292" r:id="rId47"/>
    <p:sldId id="275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264" r:id="rId56"/>
    <p:sldId id="325" r:id="rId57"/>
    <p:sldId id="326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7A18"/>
    <a:srgbClr val="D56AF2"/>
    <a:srgbClr val="DE8BF5"/>
    <a:srgbClr val="EB5E0F"/>
    <a:srgbClr val="F80CE7"/>
    <a:srgbClr val="DD55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84AC8-AC5D-44E0-A76A-07960BD557DD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B3014-741B-49A6-A219-4A86CD500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178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B3014-741B-49A6-A219-4A86CD500A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1" y="431440"/>
            <a:ext cx="4465320" cy="1702160"/>
          </a:xfrm>
        </p:spPr>
        <p:txBody>
          <a:bodyPr>
            <a:noAutofit/>
          </a:bodyPr>
          <a:lstStyle/>
          <a:p>
            <a:pPr algn="r" rtl="1"/>
            <a:r>
              <a:rPr lang="fa-IR" sz="3200" b="1" dirty="0" smtClean="0">
                <a:cs typeface="B Nazanin" pitchFamily="2" charset="-78"/>
              </a:rPr>
              <a:t>کاربردهای فناوری رایانش ابری در حوزه یادگیری الکترونیکی</a:t>
            </a:r>
            <a:endParaRPr lang="en-US" sz="3200" b="1" dirty="0">
              <a:cs typeface="B Nazanin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5997" y="3768571"/>
            <a:ext cx="3309803" cy="1260629"/>
          </a:xfrm>
        </p:spPr>
        <p:txBody>
          <a:bodyPr/>
          <a:lstStyle/>
          <a:p>
            <a:pPr algn="r" rtl="1"/>
            <a:endParaRPr lang="fa-IR" dirty="0" smtClean="0"/>
          </a:p>
          <a:p>
            <a:pPr algn="ctr" rtl="1"/>
            <a:r>
              <a:rPr lang="fa-IR" b="1" dirty="0" smtClean="0">
                <a:cs typeface="B Nazanin" pitchFamily="2" charset="-78"/>
              </a:rPr>
              <a:t>انجمن علمی یادا</a:t>
            </a:r>
            <a:endParaRPr lang="en-US" b="1" dirty="0">
              <a:cs typeface="B Nazanin" pitchFamily="2" charset="-78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173545"/>
              </p:ext>
            </p:extLst>
          </p:nvPr>
        </p:nvGraphicFramePr>
        <p:xfrm>
          <a:off x="5867400" y="4648200"/>
          <a:ext cx="1614896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Bitmap Image" r:id="rId3" imgW="1657581" imgH="1267002" progId="Paint.Picture">
                  <p:embed/>
                </p:oleObj>
              </mc:Choice>
              <mc:Fallback>
                <p:oleObj name="Bitmap Image" r:id="rId3" imgW="1657581" imgH="1267002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648200"/>
                        <a:ext cx="1614896" cy="12287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imgirandoc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2200" y="4648200"/>
            <a:ext cx="1005840" cy="838200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76200" y="5105400"/>
            <a:ext cx="3309803" cy="12606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endParaRPr lang="fa-IR" dirty="0" smtClean="0"/>
          </a:p>
          <a:p>
            <a:pPr rtl="1"/>
            <a:r>
              <a:rPr lang="fa-IR" b="1" dirty="0" smtClean="0">
                <a:solidFill>
                  <a:schemeClr val="tx1"/>
                </a:solidFill>
                <a:cs typeface="B Nazanin" pitchFamily="2" charset="-78"/>
              </a:rPr>
              <a:t>گلناز وکیلی</a:t>
            </a:r>
          </a:p>
          <a:p>
            <a:pPr rtl="1"/>
            <a:r>
              <a:rPr lang="fa-IR" b="1" dirty="0" smtClean="0">
                <a:solidFill>
                  <a:schemeClr val="tx1"/>
                </a:solidFill>
                <a:cs typeface="B Nazanin" pitchFamily="2" charset="-78"/>
              </a:rPr>
              <a:t>عضو هیات علمی پژوهشی</a:t>
            </a:r>
            <a:endParaRPr lang="en-US" b="1" dirty="0">
              <a:solidFill>
                <a:schemeClr val="tx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7534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L services 1.t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" y="2590800"/>
            <a:ext cx="3352800" cy="349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10823"/>
            <a:ext cx="8001000" cy="3508977"/>
          </a:xfrm>
        </p:spPr>
        <p:txBody>
          <a:bodyPr>
            <a:normAutofit lnSpcReduction="10000"/>
          </a:bodyPr>
          <a:lstStyle/>
          <a:p>
            <a:pPr algn="r" rtl="1">
              <a:buFont typeface="Wingdings" pitchFamily="2" charset="2"/>
              <a:buChar char="v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سَس: فراهم کننده سرویس ابر مسوولیت اجرا و </a:t>
            </a:r>
            <a:endParaRPr lang="fa-IR" dirty="0" smtClean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  نگهداری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کاربردهای نرم افزاری و زیرساخت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و</a:t>
            </a:r>
          </a:p>
          <a:p>
            <a:pPr marL="0" indent="0" algn="r" rtl="1">
              <a:buNone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  بستر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رایانشی را بر عهده دارد. </a:t>
            </a:r>
          </a:p>
          <a:p>
            <a:pPr algn="r" rtl="1">
              <a:buFont typeface="Wingdings" pitchFamily="2" charset="2"/>
              <a:buChar char="v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پَس: فراهم کننده سرویس ابر مسوولیت</a:t>
            </a:r>
          </a:p>
          <a:p>
            <a:pPr marL="0" indent="0" algn="r" rtl="1">
              <a:buNone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 اجرا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و نگهداری سیستم نرم افزاری و </a:t>
            </a:r>
          </a:p>
          <a:p>
            <a:pPr marL="0" indent="0" algn="r" rtl="1">
              <a:buNone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  زیرساخت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منابع رایانشی را بر عهده دارد.</a:t>
            </a:r>
          </a:p>
          <a:p>
            <a:pPr algn="r" rtl="1">
              <a:buFont typeface="Wingdings" pitchFamily="2" charset="2"/>
              <a:buChar char="v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یَس: فراهم کننده، مجموعه ای از منابع</a:t>
            </a:r>
          </a:p>
          <a:p>
            <a:pPr marL="0" indent="0" algn="r" rtl="1">
              <a:buNone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  مجازی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رایانشی را در ابر فراهم می نماید.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مدل های سرویس رایانش ابری</a:t>
            </a:r>
          </a:p>
        </p:txBody>
      </p:sp>
    </p:spTree>
    <p:extLst>
      <p:ext uri="{BB962C8B-B14F-4D97-AF65-F5344CB8AC3E}">
        <p14:creationId xmlns:p14="http://schemas.microsoft.com/office/powerpoint/2010/main" val="275069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اهمیت رایانش ابری در سامانه‌‌های یادگیری و آموزش الکترونیکی</a:t>
            </a:r>
          </a:p>
        </p:txBody>
      </p:sp>
    </p:spTree>
    <p:extLst>
      <p:ext uri="{BB962C8B-B14F-4D97-AF65-F5344CB8AC3E}">
        <p14:creationId xmlns:p14="http://schemas.microsoft.com/office/powerpoint/2010/main" val="3727104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62200"/>
            <a:ext cx="8001000" cy="3508977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این سیستم ها،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در سطح زیرساخت، از مقیاس پذیری بسیار کمی برخوردارند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.</a:t>
            </a:r>
          </a:p>
          <a:p>
            <a:pPr lvl="2" algn="r" rtl="1">
              <a:buFont typeface="Wingdings" pitchFamily="2" charset="2"/>
              <a:buChar char="ü"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بسیاری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از منابع، اختصاص یافته هستند</a:t>
            </a:r>
            <a:endParaRPr lang="fa-IR" dirty="0" smtClean="0">
              <a:cs typeface="B Nazanin" pitchFamily="2" charset="-78"/>
            </a:endParaRPr>
          </a:p>
          <a:p>
            <a:pPr marL="274320" lvl="1" algn="r" rtl="1">
              <a:lnSpc>
                <a:spcPct val="140000"/>
              </a:lnSpc>
              <a:buFont typeface="Wingdings" pitchFamily="2" charset="2"/>
              <a:buChar char="v"/>
              <a:tabLst>
                <a:tab pos="1084263" algn="l"/>
                <a:tab pos="1998663" algn="l"/>
                <a:tab pos="2913063" algn="l"/>
                <a:tab pos="3827463" algn="l"/>
                <a:tab pos="4741863" algn="l"/>
                <a:tab pos="5656263" algn="l"/>
                <a:tab pos="6570663" algn="l"/>
                <a:tab pos="7485063" algn="l"/>
                <a:tab pos="8399463" algn="l"/>
                <a:tab pos="9313863" algn="l"/>
                <a:tab pos="10228263" algn="l"/>
              </a:tabLst>
            </a:pPr>
            <a:r>
              <a:rPr lang="fa-IR" sz="2400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یکی از چالش ها، مساله ی بهره وری کارا از منابع است. </a:t>
            </a:r>
            <a:endParaRPr lang="fa-IR" sz="2400" dirty="0" smtClean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marL="898207" lvl="3" indent="-285750" algn="r" rtl="1">
              <a:lnSpc>
                <a:spcPct val="140000"/>
              </a:lnSpc>
              <a:buFont typeface="Wingdings" pitchFamily="2" charset="2"/>
              <a:buChar char="ü"/>
              <a:tabLst>
                <a:tab pos="1084263" algn="l"/>
                <a:tab pos="1998663" algn="l"/>
                <a:tab pos="2913063" algn="l"/>
                <a:tab pos="3827463" algn="l"/>
                <a:tab pos="4741863" algn="l"/>
                <a:tab pos="5656263" algn="l"/>
                <a:tab pos="6570663" algn="l"/>
                <a:tab pos="7485063" algn="l"/>
                <a:tab pos="8399463" algn="l"/>
                <a:tab pos="9313863" algn="l"/>
                <a:tab pos="10228263" algn="l"/>
              </a:tabLst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برای مثال در طول شب و یا در تعطیلات بین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ترم</a:t>
            </a:r>
          </a:p>
          <a:p>
            <a:pPr marL="274320" lvl="1" algn="r" rtl="1">
              <a:lnSpc>
                <a:spcPct val="140000"/>
              </a:lnSpc>
              <a:buFont typeface="Wingdings" pitchFamily="2" charset="2"/>
              <a:buChar char="v"/>
              <a:tabLst>
                <a:tab pos="1084263" algn="l"/>
                <a:tab pos="1998663" algn="l"/>
                <a:tab pos="2913063" algn="l"/>
                <a:tab pos="3827463" algn="l"/>
                <a:tab pos="4741863" algn="l"/>
                <a:tab pos="5656263" algn="l"/>
                <a:tab pos="6570663" algn="l"/>
                <a:tab pos="7485063" algn="l"/>
                <a:tab pos="8399463" algn="l"/>
                <a:tab pos="9313863" algn="l"/>
                <a:tab pos="10228263" algn="l"/>
              </a:tabLst>
            </a:pPr>
            <a:r>
              <a:rPr lang="fa-IR" sz="2400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هزینه های نگهداری سایت و سیستم های کامپیوتری، نصب و پشتیبانی فنی از بسته های نرم افزاری، را نیز باید در نظر گرفت.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چالش های بکارگیری فناوری وب</a:t>
            </a:r>
            <a:endParaRPr lang="en-US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274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62200"/>
            <a:ext cx="8001000" cy="3508977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این سیستم ها،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در سطح زیرساخت، از مقیاس پذیری بسیار کمی برخوردارند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.</a:t>
            </a:r>
          </a:p>
          <a:p>
            <a:pPr lvl="2" algn="r" rtl="1">
              <a:buFont typeface="Wingdings" pitchFamily="2" charset="2"/>
              <a:buChar char="ü"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بسیاری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از منابع، اختصاص یافته هستند</a:t>
            </a:r>
            <a:endParaRPr lang="fa-IR" dirty="0" smtClean="0">
              <a:cs typeface="B Nazanin" pitchFamily="2" charset="-78"/>
            </a:endParaRPr>
          </a:p>
          <a:p>
            <a:pPr marL="274320" lvl="1" algn="r" rtl="1">
              <a:lnSpc>
                <a:spcPct val="140000"/>
              </a:lnSpc>
              <a:buFont typeface="Wingdings" pitchFamily="2" charset="2"/>
              <a:buChar char="v"/>
              <a:tabLst>
                <a:tab pos="1084263" algn="l"/>
                <a:tab pos="1998663" algn="l"/>
                <a:tab pos="2913063" algn="l"/>
                <a:tab pos="3827463" algn="l"/>
                <a:tab pos="4741863" algn="l"/>
                <a:tab pos="5656263" algn="l"/>
                <a:tab pos="6570663" algn="l"/>
                <a:tab pos="7485063" algn="l"/>
                <a:tab pos="8399463" algn="l"/>
                <a:tab pos="9313863" algn="l"/>
                <a:tab pos="10228263" algn="l"/>
              </a:tabLst>
            </a:pPr>
            <a:r>
              <a:rPr lang="fa-IR" sz="2400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یکی از چالش ها، مساله ی بهره وری کارا از منابع است. </a:t>
            </a:r>
            <a:endParaRPr lang="fa-IR" sz="2400" dirty="0" smtClean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marL="898207" lvl="3" indent="-285750" algn="r" rtl="1">
              <a:lnSpc>
                <a:spcPct val="140000"/>
              </a:lnSpc>
              <a:buFont typeface="Wingdings" pitchFamily="2" charset="2"/>
              <a:buChar char="ü"/>
              <a:tabLst>
                <a:tab pos="1084263" algn="l"/>
                <a:tab pos="1998663" algn="l"/>
                <a:tab pos="2913063" algn="l"/>
                <a:tab pos="3827463" algn="l"/>
                <a:tab pos="4741863" algn="l"/>
                <a:tab pos="5656263" algn="l"/>
                <a:tab pos="6570663" algn="l"/>
                <a:tab pos="7485063" algn="l"/>
                <a:tab pos="8399463" algn="l"/>
                <a:tab pos="9313863" algn="l"/>
                <a:tab pos="10228263" algn="l"/>
              </a:tabLst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برای مثال در طول شب و یا در تعطیلات بین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ترم</a:t>
            </a:r>
          </a:p>
          <a:p>
            <a:pPr marL="274320" lvl="1" algn="r" rtl="1">
              <a:lnSpc>
                <a:spcPct val="140000"/>
              </a:lnSpc>
              <a:buFont typeface="Wingdings" pitchFamily="2" charset="2"/>
              <a:buChar char="v"/>
              <a:tabLst>
                <a:tab pos="1084263" algn="l"/>
                <a:tab pos="1998663" algn="l"/>
                <a:tab pos="2913063" algn="l"/>
                <a:tab pos="3827463" algn="l"/>
                <a:tab pos="4741863" algn="l"/>
                <a:tab pos="5656263" algn="l"/>
                <a:tab pos="6570663" algn="l"/>
                <a:tab pos="7485063" algn="l"/>
                <a:tab pos="8399463" algn="l"/>
                <a:tab pos="9313863" algn="l"/>
                <a:tab pos="10228263" algn="l"/>
              </a:tabLst>
            </a:pPr>
            <a:r>
              <a:rPr lang="fa-IR" sz="2400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هزینه های نگهداری سایت و سیستم های کامپیوتری، نصب و پشتیبانی فنی از بسته های نرم افزاری، را نیز باید در نظر گرفت.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چالش های بکارگیری فناوری وب</a:t>
            </a:r>
            <a:endParaRPr lang="en-US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5334000"/>
            <a:ext cx="6858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66800" y="5410200"/>
            <a:ext cx="685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r" defTabSz="457200" rtl="1" fontAlgn="base">
              <a:spcAft>
                <a:spcPct val="0"/>
              </a:spcAft>
              <a:buSzPct val="80000"/>
              <a:tabLst>
                <a:tab pos="1084263" algn="l"/>
                <a:tab pos="1998663" algn="l"/>
                <a:tab pos="2913063" algn="l"/>
                <a:tab pos="3827463" algn="l"/>
                <a:tab pos="4741863" algn="l"/>
                <a:tab pos="5656263" algn="l"/>
                <a:tab pos="6570663" algn="l"/>
                <a:tab pos="7485063" algn="l"/>
                <a:tab pos="8399463" algn="l"/>
                <a:tab pos="9313863" algn="l"/>
                <a:tab pos="10228263" algn="l"/>
              </a:tabLst>
            </a:pPr>
            <a:r>
              <a:rPr lang="fa-IR" sz="2800" b="1" dirty="0">
                <a:solidFill>
                  <a:schemeClr val="bg1"/>
                </a:solidFill>
                <a:latin typeface="Arial" pitchFamily="34" charset="0"/>
                <a:cs typeface="B Nazanin" pitchFamily="2" charset="-78"/>
              </a:rPr>
              <a:t>راهکار مناسب : «آموزش و یادگیری الکترونیکی مبتنی بر مدل های رایانش ابری»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142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434623"/>
            <a:ext cx="7162800" cy="3889977"/>
          </a:xfrm>
        </p:spPr>
        <p:txBody>
          <a:bodyPr>
            <a:normAutofit/>
          </a:bodyPr>
          <a:lstStyle/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 smtClean="0">
                <a:cs typeface="B Nazanin" pitchFamily="2" charset="-78"/>
              </a:rPr>
              <a:t>قابلیت </a:t>
            </a:r>
            <a:r>
              <a:rPr lang="fa-IR" dirty="0">
                <a:cs typeface="B Nazanin" pitchFamily="2" charset="-78"/>
              </a:rPr>
              <a:t>دسترسی از طریق وب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عدم نیاز به نرم افزار خاص در سمت کاربر، و صرف هزینه های نصب و نگهداری نرم افزار، و مدیریت و بکارگیری سرور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قابلیت پرداخت اشتراک بر حسب استفاده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مقیاس پذیری بالای سیستم با اجرای کاربرد بر روی سرورهای ابر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ذخیره اطلاعات افراد یادگیرنده بر روی ابر 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عدم نیاز به پشتیبان گیری موقت به منظور انتقال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امکان ایجاد و نگهداری پایگاهی از اطلاعات با حجم قابل افزایش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38328"/>
            <a:ext cx="8382000" cy="1252728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مزایای استفاده از سرویس رایانش ابری در سیستم های یادگیری و آموزش الکترونیکی</a:t>
            </a:r>
            <a:endParaRPr lang="en-US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431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434623"/>
            <a:ext cx="7162800" cy="3889977"/>
          </a:xfrm>
        </p:spPr>
        <p:txBody>
          <a:bodyPr>
            <a:normAutofit/>
          </a:bodyPr>
          <a:lstStyle/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برای افرادی که قصد سواستفاده از سیستم را دارند، تعیین موقعیت ماشینی که داده موردنظر آن ها  را ذخیره کرده، تقریبا غیرممکن است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قابلیت مجازی سازی، امکان جایگزینی سریع سرورهای واقع در ابر را فراهم می سازد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پایش نمودن دسترسی به داده ها آسان­تر خواهد بود، زیرا تنها پایش یک مکان مورد نیاز است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تغییر سیاست ها و تکنیک های امنیتی به سادگی قابل آزمایش و پیاده سازی هستند </a:t>
            </a:r>
          </a:p>
          <a:p>
            <a:pPr lvl="1" algn="r" rtl="1">
              <a:spcBef>
                <a:spcPts val="700"/>
              </a:spcBef>
              <a:buFont typeface="Wingdings" pitchFamily="2" charset="2"/>
              <a:buChar char="§"/>
            </a:pPr>
            <a:r>
              <a:rPr lang="fa-IR" dirty="0">
                <a:cs typeface="B Nazanin" pitchFamily="2" charset="-78"/>
              </a:rPr>
              <a:t>برای تمام کاربران، تنها یک مدخل ورودی در نظر گرفته می شود</a:t>
            </a:r>
            <a:endParaRPr lang="en-US" sz="2200" dirty="0"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38328"/>
            <a:ext cx="8382000" cy="1252728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مزایای استفاده از سرویس رایانش ابری در سیستم های یادگیری و آموزش الکترونیکی</a:t>
            </a:r>
            <a:endParaRPr lang="en-US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271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چگونگی ارایه خدمات یادگیری الکترونیکی بر فراز ابر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488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434623"/>
            <a:ext cx="7162800" cy="3889977"/>
          </a:xfrm>
        </p:spPr>
        <p:txBody>
          <a:bodyPr>
            <a:normAutofit/>
          </a:bodyPr>
          <a:lstStyle/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 smtClean="0">
                <a:cs typeface="B Nazanin" pitchFamily="2" charset="-78"/>
              </a:rPr>
              <a:t>مدیریت </a:t>
            </a:r>
            <a:r>
              <a:rPr lang="fa-IR" dirty="0">
                <a:cs typeface="B Nazanin" pitchFamily="2" charset="-78"/>
              </a:rPr>
              <a:t>مواد آموزشی، مانند ارایه ها، سندها، عکس ها، نقشه ها و پروژه های آموزشی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ارایه ابزارهایی برای انجام آزمایش های علمی و شبیه سازی آن ها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فراهم کردن امکان تعاملات جمعی، مانندگپ، پیامک، رایانامه، انجمن، کنفرانس های صوتی و تصویری، نظرگیری و جستجوی پروفایل کاربران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ارایه ابزارهای ارزیابی دانشجویان، مانند برگزاری امتحان ها و دریافت و تصحیح تکالیف آموزشی</a:t>
            </a:r>
          </a:p>
          <a:p>
            <a:pPr algn="r" rtl="1">
              <a:spcBef>
                <a:spcPts val="700"/>
              </a:spcBef>
              <a:buFont typeface="Wingdings" pitchFamily="2" charset="2"/>
              <a:buChar char="ü"/>
            </a:pPr>
            <a:r>
              <a:rPr lang="fa-IR" dirty="0">
                <a:cs typeface="B Nazanin" pitchFamily="2" charset="-78"/>
              </a:rPr>
              <a:t>دارا بودن مخزنی برای نگهداری مواد آموزشی</a:t>
            </a:r>
            <a:endParaRPr lang="en-US" sz="2200" dirty="0"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38328"/>
            <a:ext cx="8382000" cy="1252728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قابلیت ها و سرویس های سیستم یادگیری </a:t>
            </a:r>
            <a:r>
              <a:rPr lang="fa-IR" b="1" dirty="0" smtClean="0">
                <a:solidFill>
                  <a:schemeClr val="bg1"/>
                </a:solidFill>
                <a:cs typeface="B Nazanin" pitchFamily="2" charset="-78"/>
              </a:rPr>
              <a:t>الکترونیکی</a:t>
            </a:r>
            <a:endParaRPr lang="en-US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3049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38328"/>
            <a:ext cx="8382000" cy="1252728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طراحی سیستم یادگیری الکترونیکی بر پایه </a:t>
            </a:r>
            <a:br>
              <a:rPr lang="fa-IR" b="1" dirty="0">
                <a:solidFill>
                  <a:schemeClr val="bg1"/>
                </a:solidFill>
                <a:cs typeface="B Nazanin" pitchFamily="2" charset="-78"/>
              </a:rPr>
            </a:br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معماری رایانش ابری</a:t>
            </a:r>
            <a:endParaRPr lang="en-US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91200" y="2873904"/>
            <a:ext cx="2489200" cy="3450696"/>
          </a:xfrm>
        </p:spPr>
        <p:txBody>
          <a:bodyPr/>
          <a:lstStyle/>
          <a:p>
            <a:pPr marL="0" indent="0" algn="r" rtl="1">
              <a:buNone/>
            </a:pPr>
            <a:r>
              <a:rPr lang="fa-IR" sz="2800" dirty="0">
                <a:cs typeface="B Nazanin" pitchFamily="2" charset="-78"/>
              </a:rPr>
              <a:t>چگونگی بکارگیری سرویس های رایانش ابری به منظور پیاده سازی قابلیت های متداول یک محیط یادگیری و آموزش الکترونیکی</a:t>
            </a:r>
          </a:p>
          <a:p>
            <a:pPr algn="r" rtl="1"/>
            <a:endParaRPr lang="en-US" dirty="0"/>
          </a:p>
        </p:txBody>
      </p:sp>
      <p:pic>
        <p:nvPicPr>
          <p:cNvPr id="5" name="Picture 4" descr="EL services.t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" y="2438400"/>
            <a:ext cx="5715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316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L services 2.t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1" y="2438400"/>
            <a:ext cx="5867399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38328"/>
            <a:ext cx="8382000" cy="1252728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طراحی سیستم یادگیری الکترونیکی بر پایه </a:t>
            </a:r>
            <a:br>
              <a:rPr lang="fa-IR" b="1" dirty="0">
                <a:solidFill>
                  <a:schemeClr val="bg1"/>
                </a:solidFill>
                <a:cs typeface="B Nazanin" pitchFamily="2" charset="-78"/>
              </a:rPr>
            </a:br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معماری رایانش ابری</a:t>
            </a:r>
            <a:endParaRPr lang="en-US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91200" y="2873904"/>
            <a:ext cx="2489200" cy="3450696"/>
          </a:xfrm>
        </p:spPr>
        <p:txBody>
          <a:bodyPr/>
          <a:lstStyle/>
          <a:p>
            <a:pPr marL="0" indent="0" algn="r" rtl="1">
              <a:buNone/>
            </a:pPr>
            <a:r>
              <a:rPr lang="fa-IR" sz="2800" dirty="0">
                <a:cs typeface="B Nazanin" pitchFamily="2" charset="-78"/>
              </a:rPr>
              <a:t>چگونگی بکارگیری سرویس های رایانش ابری به منظور پیاده سازی قابلیت های متداول یک محیط یادگیری و آموزش الکترونیکی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51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10823"/>
            <a:ext cx="8001000" cy="404237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fa-IR" b="1" dirty="0" smtClean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فناوری </a:t>
            </a: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رایانش ابری، موانع و فرصت‌های 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آن</a:t>
            </a:r>
          </a:p>
          <a:p>
            <a:pPr algn="r" rtl="1"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</a:t>
            </a: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اهمیت رایانش ابری در سامانه‌‌های یادگیری و آموزش 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الکترونیکی</a:t>
            </a:r>
          </a:p>
          <a:p>
            <a:pPr algn="r" rtl="1">
              <a:buFont typeface="Wingdings" pitchFamily="2" charset="2"/>
              <a:buChar char="v"/>
            </a:pP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</a:t>
            </a: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چگونگی 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ارایه </a:t>
            </a: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خدمات یادگیری الکترونیکی بر فراز ابر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</a:t>
            </a:r>
          </a:p>
          <a:p>
            <a:pPr algn="r" rtl="1">
              <a:buFont typeface="Wingdings" pitchFamily="2" charset="2"/>
              <a:buChar char="v"/>
            </a:pP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نمونه‌هایی موفق از بکارگیری رایانش ابری در سامانه‌های یادگیری 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الکترونیکی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solidFill>
                  <a:schemeClr val="bg1"/>
                </a:solidFill>
                <a:cs typeface="B Nazanin" pitchFamily="2" charset="-78"/>
              </a:rPr>
              <a:t>در یک نگاه کلی</a:t>
            </a:r>
            <a:endParaRPr lang="fa-IR" b="1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873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4623"/>
            <a:ext cx="8153400" cy="3889977"/>
          </a:xfrm>
        </p:spPr>
        <p:txBody>
          <a:bodyPr>
            <a:normAutofit lnSpcReduction="10000"/>
          </a:bodyPr>
          <a:lstStyle/>
          <a:p>
            <a:pPr marL="0" indent="0" algn="r" rtl="1">
              <a:spcBef>
                <a:spcPts val="700"/>
              </a:spcBef>
              <a:buNone/>
            </a:pPr>
            <a:r>
              <a:rPr lang="fa-IR" dirty="0">
                <a:cs typeface="B Nazanin" pitchFamily="2" charset="-78"/>
              </a:rPr>
              <a:t>بخش</a:t>
            </a:r>
            <a:r>
              <a:rPr lang="fa-IR" b="1" dirty="0">
                <a:solidFill>
                  <a:srgbClr val="C00000"/>
                </a:solidFill>
                <a:cs typeface="B Nazanin" pitchFamily="2" charset="-78"/>
              </a:rPr>
              <a:t> پایش</a:t>
            </a:r>
            <a:r>
              <a:rPr lang="fa-IR" dirty="0">
                <a:cs typeface="B Nazanin" pitchFamily="2" charset="-78"/>
              </a:rPr>
              <a:t> و نظارت بر نحوه اجرای تقاضاهای دریافتی، نحوه پیکربندی و بکارگیری منابع و سلامت یا از کارافتادگی آن ها</a:t>
            </a:r>
          </a:p>
          <a:p>
            <a:pPr marL="0" indent="0" algn="r" rtl="1">
              <a:spcBef>
                <a:spcPts val="700"/>
              </a:spcBef>
              <a:buNone/>
            </a:pPr>
            <a:r>
              <a:rPr lang="fa-IR" dirty="0">
                <a:cs typeface="B Nazanin" pitchFamily="2" charset="-78"/>
              </a:rPr>
              <a:t>بخش</a:t>
            </a:r>
            <a:r>
              <a:rPr lang="fa-IR" b="1" dirty="0">
                <a:solidFill>
                  <a:srgbClr val="F80CE7"/>
                </a:solidFill>
                <a:cs typeface="B Nazanin" pitchFamily="2" charset="-78"/>
              </a:rPr>
              <a:t> </a:t>
            </a:r>
            <a:r>
              <a:rPr lang="fa-IR" b="1" dirty="0">
                <a:solidFill>
                  <a:srgbClr val="D56AF2"/>
                </a:solidFill>
                <a:cs typeface="B Nazanin" pitchFamily="2" charset="-78"/>
              </a:rPr>
              <a:t>توزیع بار</a:t>
            </a:r>
            <a:r>
              <a:rPr lang="fa-IR" b="1" dirty="0">
                <a:solidFill>
                  <a:srgbClr val="DE8BF5"/>
                </a:solidFill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محاسباتی بر روی منابع فیزیکی به منظور ایجاد تعادل بار حاصل از ماشین­های مجازی مورد نیاز</a:t>
            </a:r>
          </a:p>
          <a:p>
            <a:pPr marL="0" indent="0" algn="r" rtl="1">
              <a:spcBef>
                <a:spcPts val="700"/>
              </a:spcBef>
              <a:buNone/>
            </a:pPr>
            <a:r>
              <a:rPr lang="fa-IR" dirty="0">
                <a:cs typeface="B Nazanin" pitchFamily="2" charset="-78"/>
              </a:rPr>
              <a:t>بخش</a:t>
            </a:r>
            <a:r>
              <a:rPr lang="fa-IR" b="1" dirty="0">
                <a:solidFill>
                  <a:srgbClr val="EB5E0F"/>
                </a:solidFill>
                <a:cs typeface="B Nazanin" pitchFamily="2" charset="-78"/>
              </a:rPr>
              <a:t> مدیریت ظرفیت منابع </a:t>
            </a:r>
            <a:r>
              <a:rPr lang="fa-IR" dirty="0">
                <a:cs typeface="B Nazanin" pitchFamily="2" charset="-78"/>
              </a:rPr>
              <a:t>محاسباتی و ذخیره سازی و مقیاس پذیری آن ها (افزایش و یا کاهش میزان منابع) در صورت نیاز</a:t>
            </a:r>
          </a:p>
          <a:p>
            <a:pPr marL="0" indent="0" algn="r" rtl="1">
              <a:spcBef>
                <a:spcPts val="700"/>
              </a:spcBef>
              <a:buNone/>
            </a:pPr>
            <a:r>
              <a:rPr lang="fa-IR" dirty="0">
                <a:cs typeface="B Nazanin" pitchFamily="2" charset="-78"/>
              </a:rPr>
              <a:t>بخش</a:t>
            </a:r>
            <a:r>
              <a:rPr lang="fa-IR" b="1" dirty="0">
                <a:solidFill>
                  <a:srgbClr val="00B050"/>
                </a:solidFill>
                <a:cs typeface="B Nazanin" pitchFamily="2" charset="-78"/>
              </a:rPr>
              <a:t> مدیریت امنیت </a:t>
            </a:r>
            <a:r>
              <a:rPr lang="fa-IR" dirty="0">
                <a:cs typeface="B Nazanin" pitchFamily="2" charset="-78"/>
              </a:rPr>
              <a:t>به منظور نظارت بر ورود کاربران به </a:t>
            </a:r>
            <a:r>
              <a:rPr lang="fa-IR" dirty="0" smtClean="0">
                <a:cs typeface="B Nazanin" pitchFamily="2" charset="-78"/>
              </a:rPr>
              <a:t>محیط، </a:t>
            </a:r>
            <a:r>
              <a:rPr lang="fa-IR" dirty="0">
                <a:cs typeface="B Nazanin" pitchFamily="2" charset="-78"/>
              </a:rPr>
              <a:t>اطمینان از حفظ محرمانگی و یکپارچگی اطلاعات و داده ها و امنیت تراکنش های </a:t>
            </a:r>
            <a:r>
              <a:rPr lang="fa-IR" dirty="0" smtClean="0">
                <a:cs typeface="B Nazanin" pitchFamily="2" charset="-78"/>
              </a:rPr>
              <a:t>کاربران</a:t>
            </a:r>
          </a:p>
          <a:p>
            <a:pPr marL="0" indent="0" algn="r" rtl="1">
              <a:spcBef>
                <a:spcPts val="700"/>
              </a:spcBef>
              <a:buNone/>
            </a:pPr>
            <a:r>
              <a:rPr lang="fa-IR" dirty="0">
                <a:cs typeface="B Nazanin" pitchFamily="2" charset="-78"/>
              </a:rPr>
              <a:t>بخش</a:t>
            </a:r>
            <a:r>
              <a:rPr lang="fa-IR" b="1" dirty="0">
                <a:solidFill>
                  <a:srgbClr val="F80CE7"/>
                </a:solidFill>
                <a:cs typeface="B Nazanin" pitchFamily="2" charset="-78"/>
              </a:rPr>
              <a:t> مدیریت سیاست گذاری </a:t>
            </a:r>
            <a:r>
              <a:rPr lang="fa-IR" dirty="0">
                <a:cs typeface="B Nazanin" pitchFamily="2" charset="-78"/>
              </a:rPr>
              <a:t>به منظور پایه گذاری و حفظ سیاست های آموزش و یادگیری موردنظر، و هم چنین سیاست های زمان بندی و نحوه­ی تخصیص </a:t>
            </a:r>
            <a:r>
              <a:rPr lang="fa-IR" dirty="0" smtClean="0">
                <a:cs typeface="B Nazanin" pitchFamily="2" charset="-78"/>
              </a:rPr>
              <a:t>منابع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38328"/>
            <a:ext cx="8382000" cy="1252728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طراحی سیستم یادگیری الکترونیکی بر پایه </a:t>
            </a:r>
            <a:br>
              <a:rPr lang="fa-IR" b="1" dirty="0">
                <a:solidFill>
                  <a:schemeClr val="bg1"/>
                </a:solidFill>
                <a:cs typeface="B Nazanin" pitchFamily="2" charset="-78"/>
              </a:rPr>
            </a:br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معماری رایانش ابری</a:t>
            </a:r>
            <a:endParaRPr lang="en-US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639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L services 2.t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1" y="2438400"/>
            <a:ext cx="5867399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38328"/>
            <a:ext cx="8382000" cy="1252728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طراحی سیستم یادگیری الکترونیکی بر پایه </a:t>
            </a:r>
            <a:br>
              <a:rPr lang="fa-IR" b="1" dirty="0">
                <a:solidFill>
                  <a:schemeClr val="bg1"/>
                </a:solidFill>
                <a:cs typeface="B Nazanin" pitchFamily="2" charset="-78"/>
              </a:rPr>
            </a:br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معماری رایانش ابری</a:t>
            </a:r>
            <a:endParaRPr lang="en-US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45200" y="2873904"/>
            <a:ext cx="2489200" cy="3450696"/>
          </a:xfrm>
        </p:spPr>
        <p:txBody>
          <a:bodyPr>
            <a:normAutofit fontScale="85000" lnSpcReduction="10000"/>
          </a:bodyPr>
          <a:lstStyle/>
          <a:p>
            <a:pPr marL="0" indent="0" algn="r" rtl="1">
              <a:buNone/>
            </a:pPr>
            <a:r>
              <a:rPr lang="fa-IR" sz="3400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لایه </a:t>
            </a:r>
            <a:r>
              <a:rPr lang="fa-IR" sz="3400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دوم: </a:t>
            </a:r>
            <a:r>
              <a:rPr lang="fa-IR" sz="3400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دربرگیرنده­ی فضای ذخیره سازی و ماشین های مجازی پیاده سازی شده، به منظور ایجاد محیط یادگیری </a:t>
            </a:r>
            <a:r>
              <a:rPr lang="fa-IR" sz="3400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الکترونیکی</a:t>
            </a:r>
          </a:p>
          <a:p>
            <a:pPr marL="0" indent="0" algn="r" rtl="1">
              <a:buNone/>
            </a:pPr>
            <a:endParaRPr lang="fa-IR" sz="2800" dirty="0" smtClean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677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L services 2.t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1" y="2438400"/>
            <a:ext cx="5867399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38328"/>
            <a:ext cx="8382000" cy="1252728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طراحی سیستم یادگیری الکترونیکی بر پایه </a:t>
            </a:r>
            <a:br>
              <a:rPr lang="fa-IR" b="1" dirty="0">
                <a:solidFill>
                  <a:schemeClr val="bg1"/>
                </a:solidFill>
                <a:cs typeface="B Nazanin" pitchFamily="2" charset="-78"/>
              </a:rPr>
            </a:br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معماری رایانش ابری</a:t>
            </a:r>
            <a:endParaRPr lang="en-US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45200" y="2873904"/>
            <a:ext cx="2489200" cy="3450696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sz="2800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پایین </a:t>
            </a:r>
            <a:r>
              <a:rPr lang="fa-IR" sz="2800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ترین </a:t>
            </a:r>
            <a:r>
              <a:rPr lang="fa-IR" sz="2800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لایه:</a:t>
            </a:r>
          </a:p>
          <a:p>
            <a:pPr marL="0" indent="0" algn="r" rtl="1">
              <a:buNone/>
            </a:pPr>
            <a:r>
              <a:rPr lang="fa-IR" sz="280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از </a:t>
            </a:r>
            <a:r>
              <a:rPr lang="fa-IR" sz="2800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منابع فیزیکی و سخت افزارهایی تشکیل یافته است برای اجرا  و پیاده سازی منابع مجازی مورد نیاز در لایه­ی </a:t>
            </a:r>
            <a:r>
              <a:rPr lang="fa-IR" sz="2800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بالاتر</a:t>
            </a:r>
            <a:endParaRPr lang="fa-IR" sz="2800" dirty="0" smtClean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966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نمونه‌هایی موفق از بکارگیری رایانش ابری در سامانه‌های یادگیری الکترونیکی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1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3200" b="1" dirty="0" smtClean="0">
                <a:cs typeface="B Lotus" pitchFamily="2" charset="-78"/>
              </a:rPr>
              <a:t>نمونه کاربردی 1</a:t>
            </a:r>
            <a:endParaRPr lang="en-US" sz="3200" b="1" dirty="0">
              <a:cs typeface="B Lotus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285067" cy="2421467"/>
          </a:xfrm>
        </p:spPr>
        <p:txBody>
          <a:bodyPr/>
          <a:lstStyle/>
          <a:p>
            <a:pPr algn="r" rtl="1"/>
            <a:r>
              <a:rPr lang="fa-IR" dirty="0" smtClean="0">
                <a:cs typeface="B Lotus" pitchFamily="2" charset="-78"/>
              </a:rPr>
              <a:t>سیستم یادگیری الکترونیکی مبتنی بر </a:t>
            </a:r>
          </a:p>
          <a:p>
            <a:pPr algn="r" rtl="1"/>
            <a:r>
              <a:rPr lang="fa-IR" dirty="0" smtClean="0">
                <a:cs typeface="B Lotus" pitchFamily="2" charset="-78"/>
              </a:rPr>
              <a:t>رایانش ابری</a:t>
            </a:r>
            <a:endParaRPr lang="en-US" dirty="0">
              <a:cs typeface="B Lotus" pitchFamily="2" charset="-78"/>
            </a:endParaRPr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0" y="2867025"/>
            <a:ext cx="3067050" cy="920115"/>
          </a:xfrm>
        </p:spPr>
      </p:pic>
    </p:spTree>
    <p:extLst>
      <p:ext uri="{BB962C8B-B14F-4D97-AF65-F5344CB8AC3E}">
        <p14:creationId xmlns:p14="http://schemas.microsoft.com/office/powerpoint/2010/main" val="359279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66775"/>
            <a:ext cx="8001000" cy="50006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866775"/>
            <a:ext cx="8001000" cy="5000625"/>
          </a:xfrm>
          <a:prstGeom prst="rect">
            <a:avLst/>
          </a:prstGeom>
          <a:noFill/>
          <a:ln w="38100">
            <a:solidFill>
              <a:schemeClr val="accent1">
                <a:shade val="50000"/>
                <a:shade val="75000"/>
                <a:lumMod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6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6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0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0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0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فناوری رایانش ابری، موانع و 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فرصت‌ها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3362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719137"/>
            <a:ext cx="5349240" cy="552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6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3200" b="1" dirty="0" smtClean="0">
                <a:cs typeface="B Lotus" pitchFamily="2" charset="-78"/>
              </a:rPr>
              <a:t>نمونه کاربردی 2</a:t>
            </a:r>
            <a:endParaRPr lang="en-US" sz="3200" b="1" dirty="0">
              <a:cs typeface="B Lotus" pitchFamily="2" charset="-78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72" y="2697751"/>
            <a:ext cx="2113828" cy="883649"/>
          </a:xfrm>
        </p:spPr>
      </p:pic>
      <p:sp>
        <p:nvSpPr>
          <p:cNvPr id="7" name="Text Placeholder 2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285067" cy="2421467"/>
          </a:xfrm>
        </p:spPr>
        <p:txBody>
          <a:bodyPr/>
          <a:lstStyle/>
          <a:p>
            <a:pPr algn="r" rtl="1"/>
            <a:r>
              <a:rPr lang="fa-IR" dirty="0" smtClean="0">
                <a:cs typeface="B Lotus" pitchFamily="2" charset="-78"/>
              </a:rPr>
              <a:t>سیستم یادگیری الکترونیکی مبتنی بر </a:t>
            </a:r>
          </a:p>
          <a:p>
            <a:pPr algn="r" rtl="1"/>
            <a:r>
              <a:rPr lang="fa-IR" dirty="0" smtClean="0">
                <a:cs typeface="B Lotus" pitchFamily="2" charset="-78"/>
              </a:rPr>
              <a:t>رایانش ابری</a:t>
            </a:r>
            <a:endParaRPr lang="en-US" dirty="0">
              <a:cs typeface="B Lot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4971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334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3200" b="1" dirty="0" smtClean="0">
                <a:cs typeface="B Lotus" pitchFamily="2" charset="-78"/>
              </a:rPr>
              <a:t>نمونه کاربردی 3</a:t>
            </a:r>
            <a:endParaRPr lang="en-US" sz="3200" b="1" dirty="0">
              <a:cs typeface="B Lotus" pitchFamily="2" charset="-78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285067" cy="2421467"/>
          </a:xfrm>
        </p:spPr>
        <p:txBody>
          <a:bodyPr/>
          <a:lstStyle/>
          <a:p>
            <a:pPr algn="r" rtl="1"/>
            <a:r>
              <a:rPr lang="fa-IR" dirty="0" smtClean="0">
                <a:cs typeface="B Lotus" pitchFamily="2" charset="-78"/>
              </a:rPr>
              <a:t>سیستم یادگیری الکترونیکی مبتنی بر </a:t>
            </a:r>
          </a:p>
          <a:p>
            <a:pPr algn="r" rtl="1"/>
            <a:r>
              <a:rPr lang="fa-IR" dirty="0" smtClean="0">
                <a:cs typeface="B Lotus" pitchFamily="2" charset="-78"/>
              </a:rPr>
              <a:t>رایانش ابری</a:t>
            </a:r>
            <a:endParaRPr lang="en-US" dirty="0">
              <a:cs typeface="B Lotus" pitchFamily="2" charset="-78"/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2800351"/>
            <a:ext cx="2524125" cy="1068180"/>
          </a:xfrm>
        </p:spPr>
      </p:pic>
    </p:spTree>
    <p:extLst>
      <p:ext uri="{BB962C8B-B14F-4D97-AF65-F5344CB8AC3E}">
        <p14:creationId xmlns:p14="http://schemas.microsoft.com/office/powerpoint/2010/main" val="27822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10823"/>
            <a:ext cx="8001000" cy="404237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سه جنبه کلی مطرح در رایانش ابری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دسترسی به منابع محاسباتی نامحدود در صورت نیاز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عدم نیاز به سرمایه گذاری برای کسب وکار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صرف هزینه به میزان مصرف </a:t>
            </a:r>
          </a:p>
          <a:p>
            <a:pPr algn="r" rtl="1">
              <a:buFont typeface="Wingdings" pitchFamily="2" charset="2"/>
              <a:buChar char="v"/>
            </a:pPr>
            <a:endParaRPr lang="fa-IR" dirty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در چه شرایطی به کارگیری رایانش ابری در مراکز داده توصیه می شود؟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تقاصای درخواست سرویسی متغیر با زمان باشد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میزان تقاضا از پیش نامشخص باشد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نیاز به پردازش­های با حجم بالا باشد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solidFill>
                  <a:schemeClr val="bg1"/>
                </a:solidFill>
                <a:cs typeface="B Nazanin" pitchFamily="2" charset="-78"/>
              </a:rPr>
              <a:t>فناوری </a:t>
            </a:r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رایانش ابری</a:t>
            </a:r>
          </a:p>
        </p:txBody>
      </p:sp>
    </p:spTree>
    <p:extLst>
      <p:ext uri="{BB962C8B-B14F-4D97-AF65-F5344CB8AC3E}">
        <p14:creationId xmlns:p14="http://schemas.microsoft.com/office/powerpoint/2010/main" val="17274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58506"/>
            <a:ext cx="8305800" cy="482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664369"/>
            <a:ext cx="8412480" cy="508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664369"/>
            <a:ext cx="8412480" cy="508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2000"/>
            <a:ext cx="8326096" cy="493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0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664369"/>
            <a:ext cx="8412480" cy="508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64369"/>
            <a:ext cx="8412480" cy="508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64369"/>
            <a:ext cx="8412480" cy="50869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46208"/>
            <a:ext cx="5395912" cy="42307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2246208"/>
            <a:ext cx="5395912" cy="430699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3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3200" b="1" dirty="0" smtClean="0">
                <a:cs typeface="B Lotus" pitchFamily="2" charset="-78"/>
              </a:rPr>
              <a:t>نمونه کاربردی 4</a:t>
            </a:r>
            <a:endParaRPr lang="en-US" sz="3200" b="1" dirty="0">
              <a:cs typeface="B Lotus" pitchFamily="2" charset="-78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285067" cy="2421467"/>
          </a:xfrm>
        </p:spPr>
        <p:txBody>
          <a:bodyPr/>
          <a:lstStyle/>
          <a:p>
            <a:pPr algn="r" rtl="1"/>
            <a:r>
              <a:rPr lang="fa-IR" dirty="0" smtClean="0">
                <a:cs typeface="B Lotus" pitchFamily="2" charset="-78"/>
              </a:rPr>
              <a:t>سیستم یادگیری الکترونیکی مبتنی بر </a:t>
            </a:r>
          </a:p>
          <a:p>
            <a:pPr algn="r" rtl="1"/>
            <a:r>
              <a:rPr lang="fa-IR" dirty="0" smtClean="0">
                <a:cs typeface="B Lotus" pitchFamily="2" charset="-78"/>
              </a:rPr>
              <a:t>رایانش ابری</a:t>
            </a:r>
            <a:endParaRPr lang="en-US" dirty="0">
              <a:cs typeface="B Lotus" pitchFamily="2" charset="-78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2971800"/>
            <a:ext cx="2647950" cy="990600"/>
          </a:xfrm>
        </p:spPr>
      </p:pic>
    </p:spTree>
    <p:extLst>
      <p:ext uri="{BB962C8B-B14F-4D97-AF65-F5344CB8AC3E}">
        <p14:creationId xmlns:p14="http://schemas.microsoft.com/office/powerpoint/2010/main" val="353385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664369"/>
            <a:ext cx="8412480" cy="508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04" y="685800"/>
            <a:ext cx="8326096" cy="493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10823"/>
            <a:ext cx="8001000" cy="3966177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رایانش ابری دربر­گیرنده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کاربردهایی که به عنوان سرویس از طریق اینترنت ارایه می­شوند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منابع سخت­افزاری و سیستم­های نرم­افزاری لازم برای ارایه­ی این سرویس­ها در مراکز داده</a:t>
            </a:r>
          </a:p>
          <a:p>
            <a:pPr algn="r" rtl="1">
              <a:buFont typeface="Wingdings" pitchFamily="2" charset="2"/>
              <a:buChar char="v"/>
            </a:pPr>
            <a:endParaRPr lang="fa-IR" dirty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در چه شرایطی می توان تبدیل به فراهم کننده عمومی ابر شد؟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سرمایه­گذاری در ایجاد مراکز داده­ی بزرگ، و در گردآوری زیرساخت­های مقیاس­پذیر و آموزش کارشناسان عملیاتی مورد نیاز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کسب درآمد بالا بر اساس اقتصاد در مقیاس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اهرم­سازی سرمایه­گذاری موجود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solidFill>
                  <a:schemeClr val="bg1"/>
                </a:solidFill>
                <a:cs typeface="B Nazanin" pitchFamily="2" charset="-78"/>
              </a:rPr>
              <a:t>فناوری </a:t>
            </a:r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رایانش ابری</a:t>
            </a:r>
          </a:p>
        </p:txBody>
      </p:sp>
    </p:spTree>
    <p:extLst>
      <p:ext uri="{BB962C8B-B14F-4D97-AF65-F5344CB8AC3E}">
        <p14:creationId xmlns:p14="http://schemas.microsoft.com/office/powerpoint/2010/main" val="17274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Nazanin" pitchFamily="2" charset="-78"/>
              </a:rPr>
              <a:t>با تشکر از توجه شما 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sz="2800" dirty="0" smtClean="0">
                <a:cs typeface="B Nazanin" pitchFamily="2" charset="-78"/>
              </a:rPr>
              <a:t>پایان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571500"/>
            <a:ext cx="841248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6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10823"/>
            <a:ext cx="8001000" cy="404237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fa-IR" b="1" dirty="0" smtClean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فناوری </a:t>
            </a: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رایانش ابری، موانع و فرصت‌های 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آن</a:t>
            </a:r>
          </a:p>
          <a:p>
            <a:pPr algn="r" rtl="1"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</a:t>
            </a: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اهمیت رایانش ابری در سامانه‌‌های یادگیری و آموزش 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الکترونیکی</a:t>
            </a:r>
          </a:p>
          <a:p>
            <a:pPr algn="r" rtl="1">
              <a:buFont typeface="Wingdings" pitchFamily="2" charset="2"/>
              <a:buChar char="v"/>
            </a:pP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</a:t>
            </a: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چگونگی 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ارایه </a:t>
            </a: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خدمات یادگیری الکترونیکی بر فراز ابر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</a:t>
            </a:r>
          </a:p>
          <a:p>
            <a:pPr algn="r" rtl="1">
              <a:buFont typeface="Wingdings" pitchFamily="2" charset="2"/>
              <a:buChar char="v"/>
            </a:pP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نمونه‌هایی موفق از بکارگیری رایانش ابری در سامانه‌های یادگیری </a:t>
            </a:r>
            <a:r>
              <a:rPr lang="fa-IR" b="1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الکترونیکی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solidFill>
                  <a:schemeClr val="bg1"/>
                </a:solidFill>
                <a:cs typeface="B Nazanin" pitchFamily="2" charset="-78"/>
              </a:rPr>
              <a:t>جمع بندی</a:t>
            </a:r>
            <a:endParaRPr lang="fa-IR" b="1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00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1" y="431440"/>
            <a:ext cx="4465320" cy="1702160"/>
          </a:xfrm>
        </p:spPr>
        <p:txBody>
          <a:bodyPr>
            <a:noAutofit/>
          </a:bodyPr>
          <a:lstStyle/>
          <a:p>
            <a:pPr algn="r" rtl="1"/>
            <a:r>
              <a:rPr lang="fa-IR" sz="3200" b="1" dirty="0" smtClean="0">
                <a:cs typeface="B Nazanin" pitchFamily="2" charset="-78"/>
              </a:rPr>
              <a:t>با تشکر از توجه شما</a:t>
            </a:r>
            <a:endParaRPr lang="en-US" sz="3200" b="1" dirty="0">
              <a:cs typeface="B Nazanin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5997" y="4682971"/>
            <a:ext cx="3309803" cy="1260629"/>
          </a:xfrm>
        </p:spPr>
        <p:txBody>
          <a:bodyPr/>
          <a:lstStyle/>
          <a:p>
            <a:pPr algn="r" rtl="1"/>
            <a:endParaRPr lang="fa-IR" dirty="0" smtClean="0"/>
          </a:p>
          <a:p>
            <a:pPr algn="ctr" rtl="1"/>
            <a:r>
              <a:rPr lang="fa-IR" b="1" dirty="0" smtClean="0">
                <a:cs typeface="B Nazanin" pitchFamily="2" charset="-78"/>
              </a:rPr>
              <a:t>پایان</a:t>
            </a:r>
            <a:endParaRPr lang="en-US" b="1" dirty="0">
              <a:cs typeface="B Nazanin" pitchFamily="2" charset="-78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27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2510823"/>
            <a:ext cx="4800600" cy="4194777"/>
          </a:xfrm>
        </p:spPr>
        <p:txBody>
          <a:bodyPr>
            <a:normAutofit lnSpcReduction="10000"/>
          </a:bodyPr>
          <a:lstStyle/>
          <a:p>
            <a:pPr marL="0" indent="0" algn="r" rtl="1" fontAlgn="base">
              <a:buNone/>
            </a:pPr>
            <a:r>
              <a:rPr lang="fa-IR" dirty="0">
                <a:cs typeface="B Nazanin" pitchFamily="2" charset="-78"/>
              </a:rPr>
              <a:t>دسترسی به سرویس</a:t>
            </a:r>
            <a:endParaRPr lang="en-US" dirty="0">
              <a:cs typeface="B Nazanin" pitchFamily="2" charset="-78"/>
            </a:endParaRPr>
          </a:p>
          <a:p>
            <a:pPr marL="0" indent="0" algn="r" rtl="1" fontAlgn="base">
              <a:buNone/>
            </a:pPr>
            <a:r>
              <a:rPr lang="fa-IR" dirty="0">
                <a:cs typeface="B Nazanin" pitchFamily="2" charset="-78"/>
              </a:rPr>
              <a:t>قفل شدن داده</a:t>
            </a:r>
            <a:endParaRPr lang="en-US" dirty="0">
              <a:cs typeface="B Nazanin" pitchFamily="2" charset="-78"/>
            </a:endParaRPr>
          </a:p>
          <a:p>
            <a:pPr marL="0" indent="0" algn="r" rtl="1" fontAlgn="base">
              <a:buNone/>
            </a:pPr>
            <a:r>
              <a:rPr lang="fa-IR" dirty="0">
                <a:cs typeface="B Nazanin" pitchFamily="2" charset="-78"/>
              </a:rPr>
              <a:t>محرمانگی داده</a:t>
            </a:r>
            <a:endParaRPr lang="en-US" dirty="0">
              <a:cs typeface="B Nazanin" pitchFamily="2" charset="-78"/>
            </a:endParaRPr>
          </a:p>
          <a:p>
            <a:pPr marL="0" indent="0" algn="r" rtl="1" fontAlgn="base">
              <a:buNone/>
            </a:pPr>
            <a:r>
              <a:rPr lang="fa-IR" dirty="0">
                <a:cs typeface="B Nazanin" pitchFamily="2" charset="-78"/>
              </a:rPr>
              <a:t>انتقال داده</a:t>
            </a:r>
            <a:endParaRPr lang="en-US" dirty="0">
              <a:cs typeface="B Nazanin" pitchFamily="2" charset="-78"/>
            </a:endParaRPr>
          </a:p>
          <a:p>
            <a:pPr marL="0" indent="0" algn="r" rtl="1" fontAlgn="base">
              <a:buNone/>
            </a:pPr>
            <a:r>
              <a:rPr lang="fa-IR" dirty="0">
                <a:cs typeface="B Nazanin" pitchFamily="2" charset="-78"/>
              </a:rPr>
              <a:t>بازده غیرقابل پیش­بینی</a:t>
            </a:r>
            <a:endParaRPr lang="en-US" dirty="0">
              <a:cs typeface="B Nazanin" pitchFamily="2" charset="-78"/>
            </a:endParaRPr>
          </a:p>
          <a:p>
            <a:pPr marL="0" indent="0" algn="r" rtl="1" fontAlgn="base">
              <a:buNone/>
            </a:pPr>
            <a:r>
              <a:rPr lang="fa-IR" dirty="0">
                <a:cs typeface="B Nazanin" pitchFamily="2" charset="-78"/>
              </a:rPr>
              <a:t>ذخیره­سازی مقیاس­پذیر</a:t>
            </a:r>
            <a:endParaRPr lang="en-US" dirty="0">
              <a:cs typeface="B Nazanin" pitchFamily="2" charset="-78"/>
            </a:endParaRPr>
          </a:p>
          <a:p>
            <a:pPr marL="0" indent="0" algn="r" rtl="1" fontAlgn="base">
              <a:buNone/>
            </a:pPr>
            <a:r>
              <a:rPr lang="fa-IR" dirty="0">
                <a:cs typeface="B Nazanin" pitchFamily="2" charset="-78"/>
              </a:rPr>
              <a:t>خطاها در سیستم­های توزیع­یافته­ی بزرگ</a:t>
            </a:r>
            <a:endParaRPr lang="en-US" dirty="0">
              <a:cs typeface="B Nazanin" pitchFamily="2" charset="-78"/>
            </a:endParaRPr>
          </a:p>
          <a:p>
            <a:pPr marL="0" indent="0" algn="r" rtl="1" fontAlgn="base">
              <a:buNone/>
            </a:pPr>
            <a:r>
              <a:rPr lang="fa-IR" dirty="0">
                <a:cs typeface="B Nazanin" pitchFamily="2" charset="-78"/>
              </a:rPr>
              <a:t>مقیاس­پذیری سریع</a:t>
            </a:r>
            <a:endParaRPr lang="en-US" dirty="0">
              <a:cs typeface="B Nazanin" pitchFamily="2" charset="-78"/>
            </a:endParaRPr>
          </a:p>
          <a:p>
            <a:pPr marL="0" indent="0" algn="r" rtl="1" fontAlgn="base">
              <a:buNone/>
            </a:pPr>
            <a:r>
              <a:rPr lang="fa-IR" dirty="0">
                <a:cs typeface="B Nazanin" pitchFamily="2" charset="-78"/>
              </a:rPr>
              <a:t>اعتبار مشترک</a:t>
            </a:r>
            <a:endParaRPr lang="en-US" dirty="0">
              <a:cs typeface="B Nazanin" pitchFamily="2" charset="-78"/>
            </a:endParaRPr>
          </a:p>
          <a:p>
            <a:pPr marL="0" indent="0" algn="r" rtl="1" fontAlgn="base">
              <a:buNone/>
            </a:pPr>
            <a:r>
              <a:rPr lang="fa-IR" dirty="0">
                <a:cs typeface="B Nazanin" pitchFamily="2" charset="-78"/>
              </a:rPr>
              <a:t>مجوزدهی نرم­افزار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solidFill>
                  <a:schemeClr val="bg1"/>
                </a:solidFill>
                <a:cs typeface="B Nazanin" pitchFamily="2" charset="-78"/>
              </a:rPr>
              <a:t>موانع و فرصت</a:t>
            </a: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‌ها</a:t>
            </a:r>
            <a:endParaRPr lang="fa-IR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5715001" y="3000345"/>
            <a:ext cx="9143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fa-IR" sz="2000" b="1" dirty="0" smtClean="0">
                <a:cs typeface="B Nazanin" pitchFamily="2" charset="-78"/>
              </a:rPr>
              <a:t>پذیرش</a:t>
            </a:r>
            <a:endParaRPr lang="en-US" sz="2000" b="1" dirty="0">
              <a:cs typeface="B Nazanin" pitchFamily="2" charset="-78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953000" y="2667000"/>
            <a:ext cx="0" cy="1066800"/>
          </a:xfrm>
          <a:prstGeom prst="straightConnector1">
            <a:avLst/>
          </a:prstGeom>
          <a:ln w="63500">
            <a:solidFill>
              <a:schemeClr val="accent4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953000" y="3733800"/>
            <a:ext cx="0" cy="2057400"/>
          </a:xfrm>
          <a:prstGeom prst="straightConnector1">
            <a:avLst/>
          </a:prstGeom>
          <a:ln w="63500">
            <a:solidFill>
              <a:srgbClr val="F07A18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5715001" y="4600545"/>
            <a:ext cx="9143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a-IR" sz="2000" b="1" dirty="0" smtClean="0">
                <a:cs typeface="B Nazanin" pitchFamily="2" charset="-78"/>
              </a:rPr>
              <a:t>توسعه</a:t>
            </a:r>
            <a:endParaRPr lang="en-US" sz="2000" b="1" dirty="0">
              <a:cs typeface="B Nazanin" pitchFamily="2" charset="-78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953000" y="5791200"/>
            <a:ext cx="0" cy="685800"/>
          </a:xfrm>
          <a:prstGeom prst="straightConnector1">
            <a:avLst/>
          </a:prstGeom>
          <a:ln w="6350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5"/>
          <p:cNvSpPr txBox="1">
            <a:spLocks noChangeArrowheads="1"/>
          </p:cNvSpPr>
          <p:nvPr/>
        </p:nvSpPr>
        <p:spPr bwMode="auto">
          <a:xfrm>
            <a:off x="5410200" y="5943600"/>
            <a:ext cx="152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rtl="1"/>
            <a:r>
              <a:rPr lang="fa-IR" sz="2000" b="1" dirty="0" smtClean="0">
                <a:cs typeface="B Nazanin" pitchFamily="2" charset="-78"/>
              </a:rPr>
              <a:t>سیاست</a:t>
            </a:r>
            <a:r>
              <a:rPr lang="fa-IR" sz="2000" dirty="0" smtClean="0">
                <a:cs typeface="B Nazanin" pitchFamily="2" charset="-78"/>
              </a:rPr>
              <a:t>­</a:t>
            </a:r>
            <a:r>
              <a:rPr lang="fa-IR" sz="2000" b="1" dirty="0" smtClean="0">
                <a:cs typeface="B Nazanin" pitchFamily="2" charset="-78"/>
              </a:rPr>
              <a:t>گزاری</a:t>
            </a:r>
            <a:endParaRPr lang="en-US" sz="20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74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10823"/>
            <a:ext cx="8001000" cy="350897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فرصت های کاربردی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رایانش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ابری </a:t>
            </a:r>
            <a:endParaRPr lang="fa-IR" dirty="0" smtClean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کابردهای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تعاملی سیار</a:t>
            </a:r>
          </a:p>
          <a:p>
            <a:pPr algn="r" rtl="1">
              <a:buFont typeface="Wingdings" pitchFamily="2" charset="2"/>
              <a:buChar char="v"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کاربردهای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با حجم پردازش بالا (پردازش موازی)</a:t>
            </a:r>
          </a:p>
          <a:p>
            <a:pPr algn="r" rtl="1">
              <a:buFont typeface="Wingdings" pitchFamily="2" charset="2"/>
              <a:buChar char="v"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کاربردهای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تحلیلی (تجزیه و تحلیل کسب­وکار) </a:t>
            </a:r>
          </a:p>
          <a:p>
            <a:pPr algn="r" rtl="1">
              <a:buFont typeface="Wingdings" pitchFamily="2" charset="2"/>
              <a:buChar char="v"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توسعه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مدل­های کسب­وکار جدید</a:t>
            </a:r>
          </a:p>
          <a:p>
            <a:pPr algn="r" rtl="1">
              <a:buFont typeface="Wingdings" pitchFamily="2" charset="2"/>
              <a:buChar char="v"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کاربرد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در انتقال ریسک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chemeClr val="bg1"/>
                </a:solidFill>
                <a:cs typeface="B Nazanin" pitchFamily="2" charset="-78"/>
              </a:rPr>
              <a:t>موانع و فرصت</a:t>
            </a:r>
            <a:r>
              <a:rPr lang="fa-IR" b="1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‌ها</a:t>
            </a:r>
            <a:endParaRPr lang="fa-IR" b="1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74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10823"/>
            <a:ext cx="8001000" cy="350897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سایت پژوهشگاه علوم و فن­آوری اطلاعات را در نظر می­گیریم که به منظور ارایه­ی یکی از سرویس­های جدید خود، در ابتدا برای مدیریت 40.000 کاربر در حالت پیک تامین منابع کرده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است.</a:t>
            </a:r>
          </a:p>
          <a:p>
            <a:pPr marL="0" indent="0" algn="r" rtl="1">
              <a:buNone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(1000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کاربر به ازای هر کارگزار × 40 کارگزار)</a:t>
            </a:r>
            <a:endParaRPr lang="fa-IR" dirty="0" smtClean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marL="0" indent="0" algn="r" rtl="1">
              <a:buNone/>
            </a:pPr>
            <a:endParaRPr lang="fa-IR" dirty="0" smtClean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B Nazanin" pitchFamily="2" charset="-78"/>
              </a:rPr>
              <a:t>فرض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: %10 از کاربرهایی که سرویس ضعیف دریافت می­کنند، فرصت­های برای همیشه از دست­رفته باشند.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solidFill>
                  <a:schemeClr val="bg1"/>
                </a:solidFill>
                <a:cs typeface="B Nazanin" pitchFamily="2" charset="-78"/>
              </a:rPr>
              <a:t>مثال – تامین منابع</a:t>
            </a:r>
            <a:endParaRPr lang="fa-IR" b="1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070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10823"/>
            <a:ext cx="8001000" cy="388997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اگر در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نتیجه­ی تبلیغات، در ساعت اول 50.000 کاربر به آن رجوع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کنند:</a:t>
            </a:r>
            <a:endParaRPr lang="fa-IR" dirty="0" smtClean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طبق </a:t>
            </a:r>
            <a:r>
              <a:rPr lang="fa-IR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B Nazanin" pitchFamily="2" charset="-78"/>
              </a:rPr>
              <a:t>فرض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از 10.000 کاربری که سرویس ضعیف دریافت می­کنند، %10 برای همیشه از دست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می­روند و </a:t>
            </a:r>
            <a:r>
              <a:rPr lang="fa-IR" dirty="0" smtClean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B Nazanin" pitchFamily="2" charset="-78"/>
              </a:rPr>
              <a:t>در نتیجه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 39.000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کاربر دایمی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باقی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می­گذارند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اگر در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ساعت بعد 25.000 کاربر جدید اضافه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شوند: </a:t>
            </a:r>
          </a:p>
          <a:p>
            <a:pPr marL="0" indent="0" algn="r" rtl="1">
              <a:buNone/>
            </a:pP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1.000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نفر از آن­ها سرویس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می­گیرند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و از 24.000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کاربر بیش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از ظرفیت مورد 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انتظار،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2.400 کاربر دیگر بازگشتی ندارند و </a:t>
            </a:r>
            <a:r>
              <a:rPr lang="fa-IR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B Nazanin" pitchFamily="2" charset="-78"/>
              </a:rPr>
              <a:t>در نتیجه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37.600 کاربر دایمی باقی می­مانند</a:t>
            </a:r>
            <a:r>
              <a:rPr lang="fa-IR" dirty="0" smtClean="0">
                <a:latin typeface="Times New Roman" pitchFamily="18" charset="0"/>
                <a:ea typeface="SimSun" pitchFamily="2" charset="-122"/>
                <a:cs typeface="B Nazanin" pitchFamily="2" charset="-78"/>
              </a:rPr>
              <a:t>.</a:t>
            </a:r>
          </a:p>
          <a:p>
            <a:pPr marL="0" indent="0" algn="r" rtl="1">
              <a:buNone/>
            </a:pPr>
            <a:endParaRPr lang="fa-IR" dirty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اگر این الگو همچنان ادامه یابد، بعد از 19 ساعت تعداد کاربران جدید نزدیک به صفر می­شود، در حالی که </a:t>
            </a:r>
            <a:r>
              <a:rPr lang="fa-IR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B Nazanin" pitchFamily="2" charset="-78"/>
              </a:rPr>
              <a:t>کمتر از </a:t>
            </a:r>
            <a:r>
              <a:rPr lang="fa-IR" dirty="0" smtClean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B Nazanin" pitchFamily="2" charset="-78"/>
              </a:rPr>
              <a:t>ظرفیت منابع تامین شده، </a:t>
            </a:r>
            <a:r>
              <a:rPr lang="fa-IR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B Nazanin" pitchFamily="2" charset="-78"/>
              </a:rPr>
              <a:t>کاربر دایمی </a:t>
            </a:r>
            <a:r>
              <a:rPr lang="fa-IR" dirty="0">
                <a:latin typeface="Times New Roman" pitchFamily="18" charset="0"/>
                <a:ea typeface="SimSun" pitchFamily="2" charset="-122"/>
                <a:cs typeface="B Nazanin" pitchFamily="2" charset="-78"/>
              </a:rPr>
              <a:t>باقی مانده است.</a:t>
            </a:r>
            <a:endParaRPr lang="fa-IR" dirty="0">
              <a:latin typeface="Times New Roman" pitchFamily="18" charset="0"/>
              <a:ea typeface="SimSun" pitchFamily="2" charset="-122"/>
              <a:cs typeface="B Nazanin" pitchFamily="2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solidFill>
                  <a:schemeClr val="bg1"/>
                </a:solidFill>
                <a:cs typeface="B Nazanin" pitchFamily="2" charset="-78"/>
              </a:rPr>
              <a:t>تحلیل مثال – تامین منابع</a:t>
            </a:r>
            <a:endParaRPr lang="fa-IR" b="1" dirty="0">
              <a:solidFill>
                <a:schemeClr val="bg1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677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1621</TotalTime>
  <Words>1353</Words>
  <Application>Microsoft Office PowerPoint</Application>
  <PresentationFormat>On-screen Show (4:3)</PresentationFormat>
  <Paragraphs>167</Paragraphs>
  <Slides>57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9" baseType="lpstr">
      <vt:lpstr>Waveform</vt:lpstr>
      <vt:lpstr>Bitmap Image</vt:lpstr>
      <vt:lpstr>کاربردهای فناوری رایانش ابری در حوزه یادگیری الکترونیکی</vt:lpstr>
      <vt:lpstr>در یک نگاه کلی</vt:lpstr>
      <vt:lpstr>فناوری رایانش ابری، موانع و فرصت‌ها</vt:lpstr>
      <vt:lpstr>فناوری رایانش ابری</vt:lpstr>
      <vt:lpstr>فناوری رایانش ابری</vt:lpstr>
      <vt:lpstr>موانع و فرصت‌ها</vt:lpstr>
      <vt:lpstr>موانع و فرصت‌ها</vt:lpstr>
      <vt:lpstr>مثال – تامین منابع</vt:lpstr>
      <vt:lpstr>تحلیل مثال – تامین منابع</vt:lpstr>
      <vt:lpstr>مدل های سرویس رایانش ابری</vt:lpstr>
      <vt:lpstr>اهمیت رایانش ابری در سامانه‌‌های یادگیری و آموزش الکترونیکی</vt:lpstr>
      <vt:lpstr>چالش های بکارگیری فناوری وب</vt:lpstr>
      <vt:lpstr>چالش های بکارگیری فناوری وب</vt:lpstr>
      <vt:lpstr>مزایای استفاده از سرویس رایانش ابری در سیستم های یادگیری و آموزش الکترونیکی</vt:lpstr>
      <vt:lpstr>مزایای استفاده از سرویس رایانش ابری در سیستم های یادگیری و آموزش الکترونیکی</vt:lpstr>
      <vt:lpstr>چگونگی ارایه خدمات یادگیری الکترونیکی بر فراز ابر</vt:lpstr>
      <vt:lpstr>قابلیت ها و سرویس های سیستم یادگیری الکترونیکی</vt:lpstr>
      <vt:lpstr>طراحی سیستم یادگیری الکترونیکی بر پایه  معماری رایانش ابری</vt:lpstr>
      <vt:lpstr>طراحی سیستم یادگیری الکترونیکی بر پایه  معماری رایانش ابری</vt:lpstr>
      <vt:lpstr>طراحی سیستم یادگیری الکترونیکی بر پایه  معماری رایانش ابری</vt:lpstr>
      <vt:lpstr>طراحی سیستم یادگیری الکترونیکی بر پایه  معماری رایانش ابری</vt:lpstr>
      <vt:lpstr>طراحی سیستم یادگیری الکترونیکی بر پایه  معماری رایانش ابری</vt:lpstr>
      <vt:lpstr>نمونه‌هایی موفق از بکارگیری رایانش ابری در سامانه‌های یادگیری الکترونیکی</vt:lpstr>
      <vt:lpstr>نمونه کاربردی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نمونه کاربردی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نمونه کاربردی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نمونه کاربردی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با تشکر از توجه شما </vt:lpstr>
      <vt:lpstr>جمع بندی</vt:lpstr>
      <vt:lpstr>با تشکر از توجه شما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تحلیل داده­های بزرگ شبکه تلفن همراه</dc:title>
  <dc:creator>Golnaz</dc:creator>
  <cp:lastModifiedBy>Golnaz</cp:lastModifiedBy>
  <cp:revision>83</cp:revision>
  <dcterms:created xsi:type="dcterms:W3CDTF">2006-08-16T00:00:00Z</dcterms:created>
  <dcterms:modified xsi:type="dcterms:W3CDTF">2013-07-02T11:17:02Z</dcterms:modified>
</cp:coreProperties>
</file>