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commentAuthors.xml" ContentType="application/vnd.openxmlformats-officedocument.presentationml.commentAuthors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diagrams/quickStyle7.xml" ContentType="application/vnd.openxmlformats-officedocument.drawingml.diagramStyl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notesSlides/notesSlide4.xml" ContentType="application/vnd.openxmlformats-officedocument.presentationml.notesSlide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diagrams/layout7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757" r:id="rId1"/>
  </p:sldMasterIdLst>
  <p:notesMasterIdLst>
    <p:notesMasterId r:id="rId47"/>
  </p:notesMasterIdLst>
  <p:handoutMasterIdLst>
    <p:handoutMasterId r:id="rId48"/>
  </p:handoutMasterIdLst>
  <p:sldIdLst>
    <p:sldId id="329" r:id="rId2"/>
    <p:sldId id="328" r:id="rId3"/>
    <p:sldId id="338" r:id="rId4"/>
    <p:sldId id="346" r:id="rId5"/>
    <p:sldId id="355" r:id="rId6"/>
    <p:sldId id="347" r:id="rId7"/>
    <p:sldId id="356" r:id="rId8"/>
    <p:sldId id="349" r:id="rId9"/>
    <p:sldId id="354" r:id="rId10"/>
    <p:sldId id="348" r:id="rId11"/>
    <p:sldId id="351" r:id="rId12"/>
    <p:sldId id="352" r:id="rId13"/>
    <p:sldId id="353" r:id="rId14"/>
    <p:sldId id="317" r:id="rId15"/>
    <p:sldId id="272" r:id="rId16"/>
    <p:sldId id="273" r:id="rId17"/>
    <p:sldId id="274" r:id="rId18"/>
    <p:sldId id="363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362" r:id="rId27"/>
    <p:sldId id="364" r:id="rId28"/>
    <p:sldId id="307" r:id="rId29"/>
    <p:sldId id="308" r:id="rId30"/>
    <p:sldId id="309" r:id="rId31"/>
    <p:sldId id="310" r:id="rId32"/>
    <p:sldId id="311" r:id="rId33"/>
    <p:sldId id="312" r:id="rId34"/>
    <p:sldId id="336" r:id="rId35"/>
    <p:sldId id="337" r:id="rId36"/>
    <p:sldId id="313" r:id="rId37"/>
    <p:sldId id="319" r:id="rId38"/>
    <p:sldId id="320" r:id="rId39"/>
    <p:sldId id="365" r:id="rId40"/>
    <p:sldId id="321" r:id="rId41"/>
    <p:sldId id="322" r:id="rId42"/>
    <p:sldId id="323" r:id="rId43"/>
    <p:sldId id="324" r:id="rId44"/>
    <p:sldId id="360" r:id="rId45"/>
    <p:sldId id="345" r:id="rId4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booyee" initials="a" lastIdx="1" clrIdx="0"/>
  <p:cmAuthor id="1" name="ELMIRA" initials="E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D1E9"/>
    <a:srgbClr val="CC9900"/>
    <a:srgbClr val="EBCA31"/>
    <a:srgbClr val="AEFA9C"/>
    <a:srgbClr val="996633"/>
    <a:srgbClr val="ECECEC"/>
    <a:srgbClr val="E8E8E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09" autoAdjust="0"/>
    <p:restoredTop sz="94966" autoAdjust="0"/>
  </p:normalViewPr>
  <p:slideViewPr>
    <p:cSldViewPr>
      <p:cViewPr>
        <p:scale>
          <a:sx n="70" d="100"/>
          <a:sy n="70" d="100"/>
        </p:scale>
        <p:origin x="-426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2" d="100"/>
          <a:sy n="82" d="100"/>
        </p:scale>
        <p:origin x="-2064" y="-90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Worksheet%20in%20Presentation8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a-IR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'[Worksheet in Presentation8]Sheet1'!$B$1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4F81BD"/>
            </a:solidFill>
            <a:ln w="25400">
              <a:noFill/>
            </a:ln>
          </c:spPr>
          <c:dPt>
            <c:idx val="0"/>
            <c:spPr>
              <a:gradFill rotWithShape="0">
                <a:gsLst>
                  <a:gs pos="0">
                    <a:srgbClr val="75F5FF"/>
                  </a:gs>
                  <a:gs pos="100000">
                    <a:srgbClr val="2090CE"/>
                  </a:gs>
                </a:gsLst>
                <a:lin ang="2700000" scaled="1"/>
              </a:gradFill>
              <a:ln w="25400">
                <a:noFill/>
              </a:ln>
            </c:spPr>
          </c:dPt>
          <c:dPt>
            <c:idx val="1"/>
            <c:spPr>
              <a:gradFill rotWithShape="0">
                <a:gsLst>
                  <a:gs pos="0">
                    <a:srgbClr val="A6F77D"/>
                  </a:gs>
                  <a:gs pos="100000">
                    <a:srgbClr val="72D816"/>
                  </a:gs>
                </a:gsLst>
                <a:lin ang="2700000" scaled="1"/>
              </a:gradFill>
              <a:ln w="25400">
                <a:noFill/>
              </a:ln>
            </c:spPr>
          </c:dPt>
          <c:dPt>
            <c:idx val="2"/>
            <c:spPr>
              <a:gradFill rotWithShape="0">
                <a:gsLst>
                  <a:gs pos="0">
                    <a:srgbClr val="C4E44B"/>
                  </a:gs>
                  <a:gs pos="100000">
                    <a:srgbClr val="879335"/>
                  </a:gs>
                </a:gsLst>
                <a:lin ang="2700000" scaled="1"/>
              </a:gradFill>
              <a:ln w="25400">
                <a:noFill/>
              </a:ln>
            </c:spPr>
          </c:dPt>
          <c:dPt>
            <c:idx val="3"/>
            <c:spPr>
              <a:gradFill rotWithShape="0">
                <a:gsLst>
                  <a:gs pos="0">
                    <a:srgbClr val="00FFFF"/>
                  </a:gs>
                  <a:gs pos="100000">
                    <a:srgbClr val="009999"/>
                  </a:gs>
                </a:gsLst>
                <a:lin ang="0" scaled="1"/>
              </a:gradFill>
              <a:ln w="25400">
                <a:noFill/>
              </a:ln>
            </c:spPr>
          </c:dPt>
          <c:dPt>
            <c:idx val="4"/>
            <c:spPr>
              <a:gradFill rotWithShape="0">
                <a:gsLst>
                  <a:gs pos="0">
                    <a:srgbClr val="DDDDDD"/>
                  </a:gs>
                  <a:gs pos="100000">
                    <a:srgbClr val="969696"/>
                  </a:gs>
                </a:gsLst>
                <a:lin ang="2700000" scaled="1"/>
              </a:gradFill>
              <a:ln w="25400">
                <a:noFill/>
              </a:ln>
            </c:spPr>
          </c:dPt>
          <c:cat>
            <c:numRef>
              <c:f>'[Worksheet in Presentation8]Sheet1'!$A$2:$A$6</c:f>
              <c:numCache>
                <c:formatCode>General</c:formatCod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numCache>
            </c:numRef>
          </c:cat>
          <c:val>
            <c:numRef>
              <c:f>'[Worksheet in Presentation8]Sheet1'!$B$2:$B$6</c:f>
              <c:numCache>
                <c:formatCode>General</c:formatCode>
                <c:ptCount val="5"/>
                <c:pt idx="0">
                  <c:v>0</c:v>
                </c:pt>
                <c:pt idx="1">
                  <c:v>20</c:v>
                </c:pt>
                <c:pt idx="2">
                  <c:v>20</c:v>
                </c:pt>
                <c:pt idx="3">
                  <c:v>20</c:v>
                </c:pt>
                <c:pt idx="4">
                  <c:v>20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plotVisOnly val="1"/>
    <c:dispBlanksAs val="zero"/>
  </c:chart>
  <c:spPr>
    <a:noFill/>
    <a:ln w="9525">
      <a:noFill/>
    </a:ln>
  </c:spPr>
  <c:txPr>
    <a:bodyPr/>
    <a:lstStyle/>
    <a:p>
      <a:pPr>
        <a:defRPr sz="1795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fa-IR"/>
    </a:p>
  </c:txPr>
  <c:externalData r:id="rId1"/>
</c:chartSpace>
</file>

<file path=ppt/diagrams/_rels/data6.xml.rels><?xml version="1.0" encoding="UTF-8" standalone="yes"?>
<Relationships xmlns="http://schemas.openxmlformats.org/package/2006/relationships"><Relationship Id="rId1" Type="http://schemas.openxmlformats.org/officeDocument/2006/relationships/image" Target="../media/image40.jpeg"/></Relationships>
</file>

<file path=ppt/diagrams/_rels/drawing6.xml.rels><?xml version="1.0" encoding="UTF-8" standalone="yes"?>
<Relationships xmlns="http://schemas.openxmlformats.org/package/2006/relationships"><Relationship Id="rId1" Type="http://schemas.openxmlformats.org/officeDocument/2006/relationships/image" Target="../media/image40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C58DE7A-5D9E-4A70-86F8-5C4CE18082DB}" type="doc">
      <dgm:prSet loTypeId="urn:microsoft.com/office/officeart/2005/8/layout/list1" loCatId="list" qsTypeId="urn:microsoft.com/office/officeart/2005/8/quickstyle/3d8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3AF0347-6895-4D64-9DE9-B7D1347EBA22}">
      <dgm:prSet phldrT="[Text]" custT="1"/>
      <dgm:spPr/>
      <dgm:t>
        <a:bodyPr/>
        <a:lstStyle/>
        <a:p>
          <a:pPr rtl="1">
            <a:lnSpc>
              <a:spcPct val="80000"/>
            </a:lnSpc>
          </a:pPr>
          <a:r>
            <a:rPr lang="fa-IR" sz="2000" b="1" dirty="0" smtClean="0">
              <a:solidFill>
                <a:schemeClr val="tx1"/>
              </a:solidFill>
              <a:cs typeface="B Nazanin" pitchFamily="2" charset="-78"/>
            </a:rPr>
            <a:t>بازار انبوه (گیمرها و کتابخوان‌ها)</a:t>
          </a:r>
          <a:endParaRPr lang="en-US" sz="2000" b="1" dirty="0">
            <a:solidFill>
              <a:schemeClr val="tx1"/>
            </a:solidFill>
            <a:cs typeface="B Nazanin" pitchFamily="2" charset="-78"/>
          </a:endParaRPr>
        </a:p>
      </dgm:t>
    </dgm:pt>
    <dgm:pt modelId="{0DE75330-0FB9-4FFD-80E7-4166CB34A51D}" type="parTrans" cxnId="{6361E1CD-89FD-4F59-847C-4B1E84904B32}">
      <dgm:prSet/>
      <dgm:spPr/>
      <dgm:t>
        <a:bodyPr/>
        <a:lstStyle/>
        <a:p>
          <a:endParaRPr lang="en-US"/>
        </a:p>
      </dgm:t>
    </dgm:pt>
    <dgm:pt modelId="{2F7B6294-E6E8-4499-9C38-41AB056C275C}" type="sibTrans" cxnId="{6361E1CD-89FD-4F59-847C-4B1E84904B32}">
      <dgm:prSet/>
      <dgm:spPr/>
      <dgm:t>
        <a:bodyPr/>
        <a:lstStyle/>
        <a:p>
          <a:endParaRPr lang="en-US"/>
        </a:p>
      </dgm:t>
    </dgm:pt>
    <dgm:pt modelId="{0EFB7C29-A7EC-4CFA-AD31-6F17BF1D51DD}">
      <dgm:prSet phldrT="[Text]" custT="1"/>
      <dgm:spPr/>
      <dgm:t>
        <a:bodyPr/>
        <a:lstStyle/>
        <a:p>
          <a:pPr algn="l" rtl="0">
            <a:lnSpc>
              <a:spcPct val="80000"/>
            </a:lnSpc>
          </a:pPr>
          <a:r>
            <a:rPr lang="fa-IR" sz="2000" b="1" dirty="0" smtClean="0">
              <a:solidFill>
                <a:schemeClr val="tx1"/>
              </a:solidFill>
              <a:cs typeface="B Nazanin" pitchFamily="2" charset="-78"/>
            </a:rPr>
            <a:t> </a:t>
          </a:r>
          <a:r>
            <a:rPr lang="fa-IR" sz="1600" b="1" dirty="0" smtClean="0">
              <a:solidFill>
                <a:schemeClr val="tx1"/>
              </a:solidFill>
              <a:cs typeface="B Nazanin" pitchFamily="2" charset="-78"/>
            </a:rPr>
            <a:t> </a:t>
          </a:r>
          <a:r>
            <a:rPr lang="fa-IR" sz="2000" b="1" dirty="0" smtClean="0">
              <a:solidFill>
                <a:schemeClr val="tx1"/>
              </a:solidFill>
              <a:cs typeface="B Nazanin" pitchFamily="2" charset="-78"/>
            </a:rPr>
            <a:t>بازار گوشه ای</a:t>
          </a:r>
          <a:endParaRPr lang="en-US" sz="1600" b="1" dirty="0" smtClean="0">
            <a:solidFill>
              <a:schemeClr val="tx1"/>
            </a:solidFill>
            <a:cs typeface="B Nazanin" pitchFamily="2" charset="-78"/>
          </a:endParaRPr>
        </a:p>
      </dgm:t>
    </dgm:pt>
    <dgm:pt modelId="{99C264FA-AD02-4C19-B635-22E2C08544C2}" type="parTrans" cxnId="{44716CC5-2B23-4545-A96D-92DC9F9A9A81}">
      <dgm:prSet/>
      <dgm:spPr/>
      <dgm:t>
        <a:bodyPr/>
        <a:lstStyle/>
        <a:p>
          <a:endParaRPr lang="en-US"/>
        </a:p>
      </dgm:t>
    </dgm:pt>
    <dgm:pt modelId="{4513AAEA-FF51-48A2-831B-0B7042F8FCCC}" type="sibTrans" cxnId="{44716CC5-2B23-4545-A96D-92DC9F9A9A81}">
      <dgm:prSet/>
      <dgm:spPr/>
      <dgm:t>
        <a:bodyPr/>
        <a:lstStyle/>
        <a:p>
          <a:endParaRPr lang="en-US"/>
        </a:p>
      </dgm:t>
    </dgm:pt>
    <dgm:pt modelId="{E9CF0C0C-6BE7-4729-9386-C1240D45F3A5}">
      <dgm:prSet phldrT="[Text]" custT="1"/>
      <dgm:spPr/>
      <dgm:t>
        <a:bodyPr/>
        <a:lstStyle/>
        <a:p>
          <a:pPr rtl="1">
            <a:lnSpc>
              <a:spcPct val="80000"/>
            </a:lnSpc>
          </a:pPr>
          <a:r>
            <a:rPr lang="fa-IR" sz="2000" b="1" dirty="0" smtClean="0">
              <a:solidFill>
                <a:schemeClr val="tx1"/>
              </a:solidFill>
              <a:cs typeface="B Nazanin" pitchFamily="2" charset="-78"/>
            </a:rPr>
            <a:t>بخش بندی شده</a:t>
          </a:r>
          <a:endParaRPr lang="en-US" sz="1600" b="1" dirty="0">
            <a:solidFill>
              <a:schemeClr val="tx1"/>
            </a:solidFill>
            <a:cs typeface="B Nazanin" pitchFamily="2" charset="-78"/>
          </a:endParaRPr>
        </a:p>
      </dgm:t>
    </dgm:pt>
    <dgm:pt modelId="{2EB510E4-DE4E-4A41-8315-11F7DE4E07E7}" type="parTrans" cxnId="{93E7E088-AA43-41B6-B4AD-152A4AD9F454}">
      <dgm:prSet/>
      <dgm:spPr/>
      <dgm:t>
        <a:bodyPr/>
        <a:lstStyle/>
        <a:p>
          <a:endParaRPr lang="en-US"/>
        </a:p>
      </dgm:t>
    </dgm:pt>
    <dgm:pt modelId="{2954B504-0EAC-4FA4-9540-D41A374C25B9}" type="sibTrans" cxnId="{93E7E088-AA43-41B6-B4AD-152A4AD9F454}">
      <dgm:prSet/>
      <dgm:spPr/>
      <dgm:t>
        <a:bodyPr/>
        <a:lstStyle/>
        <a:p>
          <a:endParaRPr lang="en-US"/>
        </a:p>
      </dgm:t>
    </dgm:pt>
    <dgm:pt modelId="{8FEC390F-E2D6-46A9-BE6E-15D11E1B9AED}">
      <dgm:prSet phldrT="[Text]" custT="1"/>
      <dgm:spPr/>
      <dgm:t>
        <a:bodyPr/>
        <a:lstStyle/>
        <a:p>
          <a:pPr rtl="1">
            <a:lnSpc>
              <a:spcPct val="80000"/>
            </a:lnSpc>
          </a:pPr>
          <a:r>
            <a:rPr lang="fa-IR" sz="2000" b="1" dirty="0" smtClean="0">
              <a:solidFill>
                <a:schemeClr val="tx1"/>
              </a:solidFill>
              <a:cs typeface="B Nazanin" pitchFamily="2" charset="-78"/>
            </a:rPr>
            <a:t>متنوع (شرکت آمازون) </a:t>
          </a:r>
          <a:endParaRPr lang="en-US" sz="1600" b="1" dirty="0">
            <a:solidFill>
              <a:schemeClr val="tx1"/>
            </a:solidFill>
            <a:cs typeface="B Nazanin" pitchFamily="2" charset="-78"/>
          </a:endParaRPr>
        </a:p>
      </dgm:t>
    </dgm:pt>
    <dgm:pt modelId="{F5CBCB6F-47B2-4049-8336-010AFC64999D}" type="parTrans" cxnId="{951B55C5-1BAE-4F44-99DF-4A2283C24EF4}">
      <dgm:prSet/>
      <dgm:spPr/>
      <dgm:t>
        <a:bodyPr/>
        <a:lstStyle/>
        <a:p>
          <a:endParaRPr lang="en-US"/>
        </a:p>
      </dgm:t>
    </dgm:pt>
    <dgm:pt modelId="{A36D4F4C-14BB-42D8-9281-8EE7F3C4CB73}" type="sibTrans" cxnId="{951B55C5-1BAE-4F44-99DF-4A2283C24EF4}">
      <dgm:prSet/>
      <dgm:spPr/>
      <dgm:t>
        <a:bodyPr/>
        <a:lstStyle/>
        <a:p>
          <a:endParaRPr lang="en-US"/>
        </a:p>
      </dgm:t>
    </dgm:pt>
    <dgm:pt modelId="{146AE886-AAA0-46DF-A4C1-7361C732239C}">
      <dgm:prSet phldrT="[Text]" custT="1"/>
      <dgm:spPr/>
      <dgm:t>
        <a:bodyPr/>
        <a:lstStyle/>
        <a:p>
          <a:pPr algn="r" rtl="1">
            <a:lnSpc>
              <a:spcPct val="80000"/>
            </a:lnSpc>
          </a:pPr>
          <a:r>
            <a:rPr lang="fa-IR" sz="1800" b="1" dirty="0" smtClean="0">
              <a:solidFill>
                <a:schemeClr val="tx1"/>
              </a:solidFill>
              <a:cs typeface="B Nazanin" pitchFamily="2" charset="-78"/>
            </a:rPr>
            <a:t>پلتفرم‌های چندوجهی (مشتریان کنسول و بازیها)</a:t>
          </a:r>
          <a:r>
            <a:rPr lang="en-US" sz="1800" b="1" dirty="0" smtClean="0">
              <a:solidFill>
                <a:schemeClr val="tx1"/>
              </a:solidFill>
              <a:cs typeface="B Nazanin" pitchFamily="2" charset="-78"/>
            </a:rPr>
            <a:t> </a:t>
          </a:r>
          <a:endParaRPr lang="en-US" sz="1800" b="1" dirty="0">
            <a:solidFill>
              <a:schemeClr val="tx1"/>
            </a:solidFill>
            <a:cs typeface="B Nazanin" pitchFamily="2" charset="-78"/>
          </a:endParaRPr>
        </a:p>
      </dgm:t>
    </dgm:pt>
    <dgm:pt modelId="{3637C428-9FF8-4D40-8E46-546649B8234F}" type="parTrans" cxnId="{B5FF5862-C6B5-468C-ADB1-5F54D3901280}">
      <dgm:prSet/>
      <dgm:spPr/>
      <dgm:t>
        <a:bodyPr/>
        <a:lstStyle/>
        <a:p>
          <a:endParaRPr lang="en-US"/>
        </a:p>
      </dgm:t>
    </dgm:pt>
    <dgm:pt modelId="{0DDBFFC2-167F-4C24-832C-65C2BC8A46E9}" type="sibTrans" cxnId="{B5FF5862-C6B5-468C-ADB1-5F54D3901280}">
      <dgm:prSet/>
      <dgm:spPr/>
      <dgm:t>
        <a:bodyPr/>
        <a:lstStyle/>
        <a:p>
          <a:endParaRPr lang="en-US"/>
        </a:p>
      </dgm:t>
    </dgm:pt>
    <dgm:pt modelId="{24B83353-BB80-4CDE-9926-7DB4E17F34B4}" type="pres">
      <dgm:prSet presAssocID="{3C58DE7A-5D9E-4A70-86F8-5C4CE18082DB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CFDA329-BD09-4F1D-8BA5-0B081333CBD3}" type="pres">
      <dgm:prSet presAssocID="{83AF0347-6895-4D64-9DE9-B7D1347EBA22}" presName="parentLin" presStyleCnt="0"/>
      <dgm:spPr/>
    </dgm:pt>
    <dgm:pt modelId="{02378B97-5A45-44F2-9122-1EC904E40E42}" type="pres">
      <dgm:prSet presAssocID="{83AF0347-6895-4D64-9DE9-B7D1347EBA22}" presName="parentLeftMargin" presStyleLbl="node1" presStyleIdx="0" presStyleCnt="5"/>
      <dgm:spPr/>
      <dgm:t>
        <a:bodyPr/>
        <a:lstStyle/>
        <a:p>
          <a:endParaRPr lang="en-US"/>
        </a:p>
      </dgm:t>
    </dgm:pt>
    <dgm:pt modelId="{BFA8A10D-3F96-448E-93CB-6EA915FDD756}" type="pres">
      <dgm:prSet presAssocID="{83AF0347-6895-4D64-9DE9-B7D1347EBA22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B75D4EA-7FB8-4AAD-AE07-5DC85D8B6C79}" type="pres">
      <dgm:prSet presAssocID="{83AF0347-6895-4D64-9DE9-B7D1347EBA22}" presName="negativeSpace" presStyleCnt="0"/>
      <dgm:spPr/>
    </dgm:pt>
    <dgm:pt modelId="{C02FDA9B-4451-45E6-B8FC-FBD017764BBF}" type="pres">
      <dgm:prSet presAssocID="{83AF0347-6895-4D64-9DE9-B7D1347EBA22}" presName="childText" presStyleLbl="conFgAcc1" presStyleIdx="0" presStyleCnt="5">
        <dgm:presLayoutVars>
          <dgm:bulletEnabled val="1"/>
        </dgm:presLayoutVars>
      </dgm:prSet>
      <dgm:spPr/>
    </dgm:pt>
    <dgm:pt modelId="{0EBC9389-565B-47C4-A10B-B0D90CB20C70}" type="pres">
      <dgm:prSet presAssocID="{2F7B6294-E6E8-4499-9C38-41AB056C275C}" presName="spaceBetweenRectangles" presStyleCnt="0"/>
      <dgm:spPr/>
    </dgm:pt>
    <dgm:pt modelId="{4E66706F-138A-4055-905D-4E54345B77ED}" type="pres">
      <dgm:prSet presAssocID="{0EFB7C29-A7EC-4CFA-AD31-6F17BF1D51DD}" presName="parentLin" presStyleCnt="0"/>
      <dgm:spPr/>
    </dgm:pt>
    <dgm:pt modelId="{FC958B84-C4D8-485B-83B4-1A36EB413BD6}" type="pres">
      <dgm:prSet presAssocID="{0EFB7C29-A7EC-4CFA-AD31-6F17BF1D51DD}" presName="parentLeftMargin" presStyleLbl="node1" presStyleIdx="0" presStyleCnt="5"/>
      <dgm:spPr/>
      <dgm:t>
        <a:bodyPr/>
        <a:lstStyle/>
        <a:p>
          <a:endParaRPr lang="en-US"/>
        </a:p>
      </dgm:t>
    </dgm:pt>
    <dgm:pt modelId="{11089164-AABD-49BD-891F-1312AAE8DE30}" type="pres">
      <dgm:prSet presAssocID="{0EFB7C29-A7EC-4CFA-AD31-6F17BF1D51DD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6D50EA-0521-4BD1-BDBD-14187C10AD2A}" type="pres">
      <dgm:prSet presAssocID="{0EFB7C29-A7EC-4CFA-AD31-6F17BF1D51DD}" presName="negativeSpace" presStyleCnt="0"/>
      <dgm:spPr/>
    </dgm:pt>
    <dgm:pt modelId="{5ED934A5-ECBF-4BE6-B834-73757A455EC8}" type="pres">
      <dgm:prSet presAssocID="{0EFB7C29-A7EC-4CFA-AD31-6F17BF1D51DD}" presName="childText" presStyleLbl="conFgAcc1" presStyleIdx="1" presStyleCnt="5">
        <dgm:presLayoutVars>
          <dgm:bulletEnabled val="1"/>
        </dgm:presLayoutVars>
      </dgm:prSet>
      <dgm:spPr/>
    </dgm:pt>
    <dgm:pt modelId="{FD88E9AC-7FB2-4735-93E7-67D7B7C46DFC}" type="pres">
      <dgm:prSet presAssocID="{4513AAEA-FF51-48A2-831B-0B7042F8FCCC}" presName="spaceBetweenRectangles" presStyleCnt="0"/>
      <dgm:spPr/>
    </dgm:pt>
    <dgm:pt modelId="{31870AA2-A439-4A11-ADF4-6B7D4FC8587F}" type="pres">
      <dgm:prSet presAssocID="{E9CF0C0C-6BE7-4729-9386-C1240D45F3A5}" presName="parentLin" presStyleCnt="0"/>
      <dgm:spPr/>
    </dgm:pt>
    <dgm:pt modelId="{B003B11F-9BBE-4B76-B822-0A9819E5819C}" type="pres">
      <dgm:prSet presAssocID="{E9CF0C0C-6BE7-4729-9386-C1240D45F3A5}" presName="parentLeftMargin" presStyleLbl="node1" presStyleIdx="1" presStyleCnt="5"/>
      <dgm:spPr/>
      <dgm:t>
        <a:bodyPr/>
        <a:lstStyle/>
        <a:p>
          <a:endParaRPr lang="en-US"/>
        </a:p>
      </dgm:t>
    </dgm:pt>
    <dgm:pt modelId="{5B43480E-E95D-4AD3-89F8-AC557465315D}" type="pres">
      <dgm:prSet presAssocID="{E9CF0C0C-6BE7-4729-9386-C1240D45F3A5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CE0CEC-2E1B-4A3D-AD61-1B8CBE241DCD}" type="pres">
      <dgm:prSet presAssocID="{E9CF0C0C-6BE7-4729-9386-C1240D45F3A5}" presName="negativeSpace" presStyleCnt="0"/>
      <dgm:spPr/>
    </dgm:pt>
    <dgm:pt modelId="{0484FDCB-74A7-4E66-BAEC-747AB329DC59}" type="pres">
      <dgm:prSet presAssocID="{E9CF0C0C-6BE7-4729-9386-C1240D45F3A5}" presName="childText" presStyleLbl="conFgAcc1" presStyleIdx="2" presStyleCnt="5">
        <dgm:presLayoutVars>
          <dgm:bulletEnabled val="1"/>
        </dgm:presLayoutVars>
      </dgm:prSet>
      <dgm:spPr/>
    </dgm:pt>
    <dgm:pt modelId="{BBC46834-9A7A-48E5-A710-8C96885DEE22}" type="pres">
      <dgm:prSet presAssocID="{2954B504-0EAC-4FA4-9540-D41A374C25B9}" presName="spaceBetweenRectangles" presStyleCnt="0"/>
      <dgm:spPr/>
    </dgm:pt>
    <dgm:pt modelId="{DEE39D40-5771-439B-8973-06CE746EEC24}" type="pres">
      <dgm:prSet presAssocID="{8FEC390F-E2D6-46A9-BE6E-15D11E1B9AED}" presName="parentLin" presStyleCnt="0"/>
      <dgm:spPr/>
    </dgm:pt>
    <dgm:pt modelId="{0F4761CD-FA0D-4CC1-8B74-425188211D79}" type="pres">
      <dgm:prSet presAssocID="{8FEC390F-E2D6-46A9-BE6E-15D11E1B9AED}" presName="parentLeftMargin" presStyleLbl="node1" presStyleIdx="2" presStyleCnt="5"/>
      <dgm:spPr/>
      <dgm:t>
        <a:bodyPr/>
        <a:lstStyle/>
        <a:p>
          <a:endParaRPr lang="en-US"/>
        </a:p>
      </dgm:t>
    </dgm:pt>
    <dgm:pt modelId="{4E0799B8-0AD0-40AE-8C2D-F2353D3532CF}" type="pres">
      <dgm:prSet presAssocID="{8FEC390F-E2D6-46A9-BE6E-15D11E1B9AED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516B992-7DBB-4A46-9EB2-D88782F2EC50}" type="pres">
      <dgm:prSet presAssocID="{8FEC390F-E2D6-46A9-BE6E-15D11E1B9AED}" presName="negativeSpace" presStyleCnt="0"/>
      <dgm:spPr/>
    </dgm:pt>
    <dgm:pt modelId="{98F9557C-95E9-42A3-A4AF-26A2877D3DA2}" type="pres">
      <dgm:prSet presAssocID="{8FEC390F-E2D6-46A9-BE6E-15D11E1B9AED}" presName="childText" presStyleLbl="conFgAcc1" presStyleIdx="3" presStyleCnt="5">
        <dgm:presLayoutVars>
          <dgm:bulletEnabled val="1"/>
        </dgm:presLayoutVars>
      </dgm:prSet>
      <dgm:spPr/>
    </dgm:pt>
    <dgm:pt modelId="{3EC66D69-3128-4406-B9F6-FC73515B06FD}" type="pres">
      <dgm:prSet presAssocID="{A36D4F4C-14BB-42D8-9281-8EE7F3C4CB73}" presName="spaceBetweenRectangles" presStyleCnt="0"/>
      <dgm:spPr/>
    </dgm:pt>
    <dgm:pt modelId="{E7A5A2F8-742C-4159-93B1-3C798B4E6A78}" type="pres">
      <dgm:prSet presAssocID="{146AE886-AAA0-46DF-A4C1-7361C732239C}" presName="parentLin" presStyleCnt="0"/>
      <dgm:spPr/>
    </dgm:pt>
    <dgm:pt modelId="{2FB885D8-BE60-4FDF-A3B1-C3F03720F299}" type="pres">
      <dgm:prSet presAssocID="{146AE886-AAA0-46DF-A4C1-7361C732239C}" presName="parentLeftMargin" presStyleLbl="node1" presStyleIdx="3" presStyleCnt="5"/>
      <dgm:spPr/>
      <dgm:t>
        <a:bodyPr/>
        <a:lstStyle/>
        <a:p>
          <a:endParaRPr lang="en-US"/>
        </a:p>
      </dgm:t>
    </dgm:pt>
    <dgm:pt modelId="{14158BF6-631B-40C7-BF12-CF7FACC8AE20}" type="pres">
      <dgm:prSet presAssocID="{146AE886-AAA0-46DF-A4C1-7361C732239C}" presName="parentText" presStyleLbl="node1" presStyleIdx="4" presStyleCnt="5" custLinFactNeighborX="-25000" custLinFactNeighborY="893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997976-063F-4F91-AC7C-FDFEE3C9108A}" type="pres">
      <dgm:prSet presAssocID="{146AE886-AAA0-46DF-A4C1-7361C732239C}" presName="negativeSpace" presStyleCnt="0"/>
      <dgm:spPr/>
    </dgm:pt>
    <dgm:pt modelId="{282B07D4-9E5D-4C8F-A6A2-5BC203FEB414}" type="pres">
      <dgm:prSet presAssocID="{146AE886-AAA0-46DF-A4C1-7361C732239C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120051AA-C6F5-4AE4-BEF3-CA553287D50E}" type="presOf" srcId="{0EFB7C29-A7EC-4CFA-AD31-6F17BF1D51DD}" destId="{11089164-AABD-49BD-891F-1312AAE8DE30}" srcOrd="1" destOrd="0" presId="urn:microsoft.com/office/officeart/2005/8/layout/list1"/>
    <dgm:cxn modelId="{6361E1CD-89FD-4F59-847C-4B1E84904B32}" srcId="{3C58DE7A-5D9E-4A70-86F8-5C4CE18082DB}" destId="{83AF0347-6895-4D64-9DE9-B7D1347EBA22}" srcOrd="0" destOrd="0" parTransId="{0DE75330-0FB9-4FFD-80E7-4166CB34A51D}" sibTransId="{2F7B6294-E6E8-4499-9C38-41AB056C275C}"/>
    <dgm:cxn modelId="{D2D1FF44-9F8D-4F92-8FCC-066985966903}" type="presOf" srcId="{83AF0347-6895-4D64-9DE9-B7D1347EBA22}" destId="{02378B97-5A45-44F2-9122-1EC904E40E42}" srcOrd="0" destOrd="0" presId="urn:microsoft.com/office/officeart/2005/8/layout/list1"/>
    <dgm:cxn modelId="{1AD75377-58FF-4A30-9933-42167DB627CD}" type="presOf" srcId="{3C58DE7A-5D9E-4A70-86F8-5C4CE18082DB}" destId="{24B83353-BB80-4CDE-9926-7DB4E17F34B4}" srcOrd="0" destOrd="0" presId="urn:microsoft.com/office/officeart/2005/8/layout/list1"/>
    <dgm:cxn modelId="{C7122687-9233-4F04-8C6E-925C3C085079}" type="presOf" srcId="{0EFB7C29-A7EC-4CFA-AD31-6F17BF1D51DD}" destId="{FC958B84-C4D8-485B-83B4-1A36EB413BD6}" srcOrd="0" destOrd="0" presId="urn:microsoft.com/office/officeart/2005/8/layout/list1"/>
    <dgm:cxn modelId="{7C5F7FD6-441C-4CCE-A96D-CB7213DB20D6}" type="presOf" srcId="{8FEC390F-E2D6-46A9-BE6E-15D11E1B9AED}" destId="{0F4761CD-FA0D-4CC1-8B74-425188211D79}" srcOrd="0" destOrd="0" presId="urn:microsoft.com/office/officeart/2005/8/layout/list1"/>
    <dgm:cxn modelId="{AF5FF63E-701A-4B77-8DA4-4F7EE5CE1FBB}" type="presOf" srcId="{E9CF0C0C-6BE7-4729-9386-C1240D45F3A5}" destId="{B003B11F-9BBE-4B76-B822-0A9819E5819C}" srcOrd="0" destOrd="0" presId="urn:microsoft.com/office/officeart/2005/8/layout/list1"/>
    <dgm:cxn modelId="{398F31CB-A3BD-4F36-A5B8-6583873D42D4}" type="presOf" srcId="{146AE886-AAA0-46DF-A4C1-7361C732239C}" destId="{2FB885D8-BE60-4FDF-A3B1-C3F03720F299}" srcOrd="0" destOrd="0" presId="urn:microsoft.com/office/officeart/2005/8/layout/list1"/>
    <dgm:cxn modelId="{44716CC5-2B23-4545-A96D-92DC9F9A9A81}" srcId="{3C58DE7A-5D9E-4A70-86F8-5C4CE18082DB}" destId="{0EFB7C29-A7EC-4CFA-AD31-6F17BF1D51DD}" srcOrd="1" destOrd="0" parTransId="{99C264FA-AD02-4C19-B635-22E2C08544C2}" sibTransId="{4513AAEA-FF51-48A2-831B-0B7042F8FCCC}"/>
    <dgm:cxn modelId="{D0427999-F473-4660-8B5E-859991C430DE}" type="presOf" srcId="{83AF0347-6895-4D64-9DE9-B7D1347EBA22}" destId="{BFA8A10D-3F96-448E-93CB-6EA915FDD756}" srcOrd="1" destOrd="0" presId="urn:microsoft.com/office/officeart/2005/8/layout/list1"/>
    <dgm:cxn modelId="{C7778137-4254-4B7B-8213-7CF07B18B89C}" type="presOf" srcId="{8FEC390F-E2D6-46A9-BE6E-15D11E1B9AED}" destId="{4E0799B8-0AD0-40AE-8C2D-F2353D3532CF}" srcOrd="1" destOrd="0" presId="urn:microsoft.com/office/officeart/2005/8/layout/list1"/>
    <dgm:cxn modelId="{93E7E088-AA43-41B6-B4AD-152A4AD9F454}" srcId="{3C58DE7A-5D9E-4A70-86F8-5C4CE18082DB}" destId="{E9CF0C0C-6BE7-4729-9386-C1240D45F3A5}" srcOrd="2" destOrd="0" parTransId="{2EB510E4-DE4E-4A41-8315-11F7DE4E07E7}" sibTransId="{2954B504-0EAC-4FA4-9540-D41A374C25B9}"/>
    <dgm:cxn modelId="{E5B1DCF5-27CB-4C84-AE14-B79E2D635D78}" type="presOf" srcId="{146AE886-AAA0-46DF-A4C1-7361C732239C}" destId="{14158BF6-631B-40C7-BF12-CF7FACC8AE20}" srcOrd="1" destOrd="0" presId="urn:microsoft.com/office/officeart/2005/8/layout/list1"/>
    <dgm:cxn modelId="{951B55C5-1BAE-4F44-99DF-4A2283C24EF4}" srcId="{3C58DE7A-5D9E-4A70-86F8-5C4CE18082DB}" destId="{8FEC390F-E2D6-46A9-BE6E-15D11E1B9AED}" srcOrd="3" destOrd="0" parTransId="{F5CBCB6F-47B2-4049-8336-010AFC64999D}" sibTransId="{A36D4F4C-14BB-42D8-9281-8EE7F3C4CB73}"/>
    <dgm:cxn modelId="{B5FF5862-C6B5-468C-ADB1-5F54D3901280}" srcId="{3C58DE7A-5D9E-4A70-86F8-5C4CE18082DB}" destId="{146AE886-AAA0-46DF-A4C1-7361C732239C}" srcOrd="4" destOrd="0" parTransId="{3637C428-9FF8-4D40-8E46-546649B8234F}" sibTransId="{0DDBFFC2-167F-4C24-832C-65C2BC8A46E9}"/>
    <dgm:cxn modelId="{2251202C-77D1-4683-A4A9-0DAD40B3AD23}" type="presOf" srcId="{E9CF0C0C-6BE7-4729-9386-C1240D45F3A5}" destId="{5B43480E-E95D-4AD3-89F8-AC557465315D}" srcOrd="1" destOrd="0" presId="urn:microsoft.com/office/officeart/2005/8/layout/list1"/>
    <dgm:cxn modelId="{970F28CD-36C0-4ECF-B35F-97C1132EA73D}" type="presParOf" srcId="{24B83353-BB80-4CDE-9926-7DB4E17F34B4}" destId="{8CFDA329-BD09-4F1D-8BA5-0B081333CBD3}" srcOrd="0" destOrd="0" presId="urn:microsoft.com/office/officeart/2005/8/layout/list1"/>
    <dgm:cxn modelId="{D73258C9-C2E1-4E85-9570-B61CA0023D37}" type="presParOf" srcId="{8CFDA329-BD09-4F1D-8BA5-0B081333CBD3}" destId="{02378B97-5A45-44F2-9122-1EC904E40E42}" srcOrd="0" destOrd="0" presId="urn:microsoft.com/office/officeart/2005/8/layout/list1"/>
    <dgm:cxn modelId="{1226BC16-9750-40B6-ACB0-02494330FCB7}" type="presParOf" srcId="{8CFDA329-BD09-4F1D-8BA5-0B081333CBD3}" destId="{BFA8A10D-3F96-448E-93CB-6EA915FDD756}" srcOrd="1" destOrd="0" presId="urn:microsoft.com/office/officeart/2005/8/layout/list1"/>
    <dgm:cxn modelId="{41EFC9AF-E6FF-4F4F-B6FA-673E082BE22C}" type="presParOf" srcId="{24B83353-BB80-4CDE-9926-7DB4E17F34B4}" destId="{EB75D4EA-7FB8-4AAD-AE07-5DC85D8B6C79}" srcOrd="1" destOrd="0" presId="urn:microsoft.com/office/officeart/2005/8/layout/list1"/>
    <dgm:cxn modelId="{5D0E07F1-A39C-44A3-ACA1-36784EC669D6}" type="presParOf" srcId="{24B83353-BB80-4CDE-9926-7DB4E17F34B4}" destId="{C02FDA9B-4451-45E6-B8FC-FBD017764BBF}" srcOrd="2" destOrd="0" presId="urn:microsoft.com/office/officeart/2005/8/layout/list1"/>
    <dgm:cxn modelId="{CCFFB345-B8E2-4A1F-99E2-4078E29F7A12}" type="presParOf" srcId="{24B83353-BB80-4CDE-9926-7DB4E17F34B4}" destId="{0EBC9389-565B-47C4-A10B-B0D90CB20C70}" srcOrd="3" destOrd="0" presId="urn:microsoft.com/office/officeart/2005/8/layout/list1"/>
    <dgm:cxn modelId="{8F90E71E-B1BA-4F1D-82D9-AE52450BF9AF}" type="presParOf" srcId="{24B83353-BB80-4CDE-9926-7DB4E17F34B4}" destId="{4E66706F-138A-4055-905D-4E54345B77ED}" srcOrd="4" destOrd="0" presId="urn:microsoft.com/office/officeart/2005/8/layout/list1"/>
    <dgm:cxn modelId="{397DE156-5DD1-4DEC-B313-4C2E70B55124}" type="presParOf" srcId="{4E66706F-138A-4055-905D-4E54345B77ED}" destId="{FC958B84-C4D8-485B-83B4-1A36EB413BD6}" srcOrd="0" destOrd="0" presId="urn:microsoft.com/office/officeart/2005/8/layout/list1"/>
    <dgm:cxn modelId="{C1E3C209-A8FC-42D0-A31C-2E097507F7F5}" type="presParOf" srcId="{4E66706F-138A-4055-905D-4E54345B77ED}" destId="{11089164-AABD-49BD-891F-1312AAE8DE30}" srcOrd="1" destOrd="0" presId="urn:microsoft.com/office/officeart/2005/8/layout/list1"/>
    <dgm:cxn modelId="{0A1A309A-AA0E-483C-862B-0D4B98F91A88}" type="presParOf" srcId="{24B83353-BB80-4CDE-9926-7DB4E17F34B4}" destId="{5B6D50EA-0521-4BD1-BDBD-14187C10AD2A}" srcOrd="5" destOrd="0" presId="urn:microsoft.com/office/officeart/2005/8/layout/list1"/>
    <dgm:cxn modelId="{6444BD8D-6B5A-436E-9D0F-8F8014F4136A}" type="presParOf" srcId="{24B83353-BB80-4CDE-9926-7DB4E17F34B4}" destId="{5ED934A5-ECBF-4BE6-B834-73757A455EC8}" srcOrd="6" destOrd="0" presId="urn:microsoft.com/office/officeart/2005/8/layout/list1"/>
    <dgm:cxn modelId="{41148A4A-04E0-4F28-98D4-E74712033822}" type="presParOf" srcId="{24B83353-BB80-4CDE-9926-7DB4E17F34B4}" destId="{FD88E9AC-7FB2-4735-93E7-67D7B7C46DFC}" srcOrd="7" destOrd="0" presId="urn:microsoft.com/office/officeart/2005/8/layout/list1"/>
    <dgm:cxn modelId="{43FF4141-BABA-4B24-8934-65767E6770CF}" type="presParOf" srcId="{24B83353-BB80-4CDE-9926-7DB4E17F34B4}" destId="{31870AA2-A439-4A11-ADF4-6B7D4FC8587F}" srcOrd="8" destOrd="0" presId="urn:microsoft.com/office/officeart/2005/8/layout/list1"/>
    <dgm:cxn modelId="{AF0AAC6E-BAAB-4E80-83B9-4D28D741F20A}" type="presParOf" srcId="{31870AA2-A439-4A11-ADF4-6B7D4FC8587F}" destId="{B003B11F-9BBE-4B76-B822-0A9819E5819C}" srcOrd="0" destOrd="0" presId="urn:microsoft.com/office/officeart/2005/8/layout/list1"/>
    <dgm:cxn modelId="{7AFC0A44-FDC5-4DDE-BCDC-69BCEDE85881}" type="presParOf" srcId="{31870AA2-A439-4A11-ADF4-6B7D4FC8587F}" destId="{5B43480E-E95D-4AD3-89F8-AC557465315D}" srcOrd="1" destOrd="0" presId="urn:microsoft.com/office/officeart/2005/8/layout/list1"/>
    <dgm:cxn modelId="{D1FDA035-A418-4FF8-8B2D-5AF87A00F2D5}" type="presParOf" srcId="{24B83353-BB80-4CDE-9926-7DB4E17F34B4}" destId="{BECE0CEC-2E1B-4A3D-AD61-1B8CBE241DCD}" srcOrd="9" destOrd="0" presId="urn:microsoft.com/office/officeart/2005/8/layout/list1"/>
    <dgm:cxn modelId="{9AA10FE7-BFB8-4764-BF4E-09CBF99DF915}" type="presParOf" srcId="{24B83353-BB80-4CDE-9926-7DB4E17F34B4}" destId="{0484FDCB-74A7-4E66-BAEC-747AB329DC59}" srcOrd="10" destOrd="0" presId="urn:microsoft.com/office/officeart/2005/8/layout/list1"/>
    <dgm:cxn modelId="{5A3C9712-C9D5-4876-AD91-226C7307A702}" type="presParOf" srcId="{24B83353-BB80-4CDE-9926-7DB4E17F34B4}" destId="{BBC46834-9A7A-48E5-A710-8C96885DEE22}" srcOrd="11" destOrd="0" presId="urn:microsoft.com/office/officeart/2005/8/layout/list1"/>
    <dgm:cxn modelId="{31C2A442-C8A6-4FC8-BB9C-0FB1CA3E3C6F}" type="presParOf" srcId="{24B83353-BB80-4CDE-9926-7DB4E17F34B4}" destId="{DEE39D40-5771-439B-8973-06CE746EEC24}" srcOrd="12" destOrd="0" presId="urn:microsoft.com/office/officeart/2005/8/layout/list1"/>
    <dgm:cxn modelId="{3E56D90F-CCDB-400A-820F-ED26736D00F4}" type="presParOf" srcId="{DEE39D40-5771-439B-8973-06CE746EEC24}" destId="{0F4761CD-FA0D-4CC1-8B74-425188211D79}" srcOrd="0" destOrd="0" presId="urn:microsoft.com/office/officeart/2005/8/layout/list1"/>
    <dgm:cxn modelId="{371BEF7A-298D-4E9D-B63D-DCDCFADD3D9D}" type="presParOf" srcId="{DEE39D40-5771-439B-8973-06CE746EEC24}" destId="{4E0799B8-0AD0-40AE-8C2D-F2353D3532CF}" srcOrd="1" destOrd="0" presId="urn:microsoft.com/office/officeart/2005/8/layout/list1"/>
    <dgm:cxn modelId="{B4D562D7-5159-41B5-B4D1-69404D51C80C}" type="presParOf" srcId="{24B83353-BB80-4CDE-9926-7DB4E17F34B4}" destId="{D516B992-7DBB-4A46-9EB2-D88782F2EC50}" srcOrd="13" destOrd="0" presId="urn:microsoft.com/office/officeart/2005/8/layout/list1"/>
    <dgm:cxn modelId="{3403BFA4-9043-49B5-B120-0933B683B228}" type="presParOf" srcId="{24B83353-BB80-4CDE-9926-7DB4E17F34B4}" destId="{98F9557C-95E9-42A3-A4AF-26A2877D3DA2}" srcOrd="14" destOrd="0" presId="urn:microsoft.com/office/officeart/2005/8/layout/list1"/>
    <dgm:cxn modelId="{871782BE-0500-4FC1-9A36-A1A934B9C4CE}" type="presParOf" srcId="{24B83353-BB80-4CDE-9926-7DB4E17F34B4}" destId="{3EC66D69-3128-4406-B9F6-FC73515B06FD}" srcOrd="15" destOrd="0" presId="urn:microsoft.com/office/officeart/2005/8/layout/list1"/>
    <dgm:cxn modelId="{999663E4-E4BA-406E-9A50-FDBFFFC1FD22}" type="presParOf" srcId="{24B83353-BB80-4CDE-9926-7DB4E17F34B4}" destId="{E7A5A2F8-742C-4159-93B1-3C798B4E6A78}" srcOrd="16" destOrd="0" presId="urn:microsoft.com/office/officeart/2005/8/layout/list1"/>
    <dgm:cxn modelId="{EBE0DAA7-656E-48B0-BB17-CD77CB0BCA0A}" type="presParOf" srcId="{E7A5A2F8-742C-4159-93B1-3C798B4E6A78}" destId="{2FB885D8-BE60-4FDF-A3B1-C3F03720F299}" srcOrd="0" destOrd="0" presId="urn:microsoft.com/office/officeart/2005/8/layout/list1"/>
    <dgm:cxn modelId="{20B2B41E-9CE2-4353-AD62-446C6F575593}" type="presParOf" srcId="{E7A5A2F8-742C-4159-93B1-3C798B4E6A78}" destId="{14158BF6-631B-40C7-BF12-CF7FACC8AE20}" srcOrd="1" destOrd="0" presId="urn:microsoft.com/office/officeart/2005/8/layout/list1"/>
    <dgm:cxn modelId="{37506A79-80D1-4141-BE98-F7315FA22916}" type="presParOf" srcId="{24B83353-BB80-4CDE-9926-7DB4E17F34B4}" destId="{79997976-063F-4F91-AC7C-FDFEE3C9108A}" srcOrd="17" destOrd="0" presId="urn:microsoft.com/office/officeart/2005/8/layout/list1"/>
    <dgm:cxn modelId="{9B4E750E-5AC4-4ECB-9AC9-EFE939030414}" type="presParOf" srcId="{24B83353-BB80-4CDE-9926-7DB4E17F34B4}" destId="{282B07D4-9E5D-4C8F-A6A2-5BC203FEB414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358C2EA-7579-482F-BDC0-554CFF00D61F}" type="doc">
      <dgm:prSet loTypeId="urn:microsoft.com/office/officeart/2005/8/layout/vList5" loCatId="list" qsTypeId="urn:microsoft.com/office/officeart/2005/8/quickstyle/3d8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EA85710-316F-4E81-9A95-62C1AA472CB2}">
      <dgm:prSet phldrT="[Text]" custT="1"/>
      <dgm:spPr/>
      <dgm:t>
        <a:bodyPr/>
        <a:lstStyle/>
        <a:p>
          <a:pPr rtl="1">
            <a:lnSpc>
              <a:spcPct val="60000"/>
            </a:lnSpc>
          </a:pPr>
          <a:r>
            <a:rPr lang="fa-IR" sz="2000" dirty="0" smtClean="0">
              <a:solidFill>
                <a:schemeClr val="tx1"/>
              </a:solidFill>
              <a:cs typeface="B Titr" pitchFamily="2" charset="-78"/>
            </a:rPr>
            <a:t>کمک شخصی  </a:t>
          </a:r>
          <a:r>
            <a:rPr lang="fa-IR" sz="1400" dirty="0" smtClean="0">
              <a:solidFill>
                <a:schemeClr val="tx1"/>
              </a:solidFill>
              <a:cs typeface="B Titr" pitchFamily="2" charset="-78"/>
            </a:rPr>
            <a:t>(رفع مشکلات مخاطبان کتاب‌های الکترونیک)</a:t>
          </a:r>
          <a:endParaRPr lang="en-US" sz="2000" dirty="0">
            <a:solidFill>
              <a:schemeClr val="tx1"/>
            </a:solidFill>
            <a:cs typeface="B Titr" pitchFamily="2" charset="-78"/>
          </a:endParaRPr>
        </a:p>
      </dgm:t>
    </dgm:pt>
    <dgm:pt modelId="{7B16566A-005B-4CFF-977D-4D09E7BD6CD7}" type="parTrans" cxnId="{B465C808-834F-46AF-8DC2-F8ABC98A3553}">
      <dgm:prSet/>
      <dgm:spPr/>
      <dgm:t>
        <a:bodyPr/>
        <a:lstStyle/>
        <a:p>
          <a:endParaRPr lang="en-US"/>
        </a:p>
      </dgm:t>
    </dgm:pt>
    <dgm:pt modelId="{0B507510-C612-443B-97D0-DEB5F5C936F3}" type="sibTrans" cxnId="{B465C808-834F-46AF-8DC2-F8ABC98A3553}">
      <dgm:prSet/>
      <dgm:spPr/>
      <dgm:t>
        <a:bodyPr/>
        <a:lstStyle/>
        <a:p>
          <a:endParaRPr lang="en-US"/>
        </a:p>
      </dgm:t>
    </dgm:pt>
    <dgm:pt modelId="{583399D3-7B52-4C7D-A707-8D21B8456425}">
      <dgm:prSet phldrT="[Text]" custT="1"/>
      <dgm:spPr/>
      <dgm:t>
        <a:bodyPr/>
        <a:lstStyle/>
        <a:p>
          <a:pPr rtl="1">
            <a:lnSpc>
              <a:spcPct val="60000"/>
            </a:lnSpc>
          </a:pPr>
          <a:r>
            <a:rPr lang="fa-IR" sz="2000" dirty="0" smtClean="0">
              <a:solidFill>
                <a:schemeClr val="tx1"/>
              </a:solidFill>
              <a:cs typeface="B Titr" pitchFamily="2" charset="-78"/>
            </a:rPr>
            <a:t>کمک شخصی اختصاصی</a:t>
          </a:r>
        </a:p>
        <a:p>
          <a:pPr rtl="1">
            <a:lnSpc>
              <a:spcPct val="60000"/>
            </a:lnSpc>
          </a:pPr>
          <a:r>
            <a:rPr lang="fa-IR" sz="1600" dirty="0" smtClean="0">
              <a:solidFill>
                <a:schemeClr val="tx1"/>
              </a:solidFill>
              <a:cs typeface="B Titr" pitchFamily="2" charset="-78"/>
            </a:rPr>
            <a:t> (خدمات بانکداری خصوصی)</a:t>
          </a:r>
          <a:endParaRPr lang="en-US" sz="1600" dirty="0">
            <a:solidFill>
              <a:schemeClr val="tx1"/>
            </a:solidFill>
            <a:cs typeface="B Titr" pitchFamily="2" charset="-78"/>
          </a:endParaRPr>
        </a:p>
      </dgm:t>
    </dgm:pt>
    <dgm:pt modelId="{1875113C-3269-4724-9345-DBABCCBEF6A9}" type="parTrans" cxnId="{6A215273-9E7F-45DE-A7C4-DD4DEFE5A61D}">
      <dgm:prSet/>
      <dgm:spPr/>
      <dgm:t>
        <a:bodyPr/>
        <a:lstStyle/>
        <a:p>
          <a:endParaRPr lang="en-US"/>
        </a:p>
      </dgm:t>
    </dgm:pt>
    <dgm:pt modelId="{6AD7B1BC-3F87-475F-8D27-B398208582F5}" type="sibTrans" cxnId="{6A215273-9E7F-45DE-A7C4-DD4DEFE5A61D}">
      <dgm:prSet/>
      <dgm:spPr/>
      <dgm:t>
        <a:bodyPr/>
        <a:lstStyle/>
        <a:p>
          <a:endParaRPr lang="en-US"/>
        </a:p>
      </dgm:t>
    </dgm:pt>
    <dgm:pt modelId="{1988BF8E-78C8-4D6A-B774-512DBCA7E168}">
      <dgm:prSet phldrT="[Text]" custT="1"/>
      <dgm:spPr/>
      <dgm:t>
        <a:bodyPr/>
        <a:lstStyle/>
        <a:p>
          <a:pPr rtl="1">
            <a:lnSpc>
              <a:spcPct val="60000"/>
            </a:lnSpc>
          </a:pPr>
          <a:r>
            <a:rPr lang="fa-IR" sz="2000" dirty="0" smtClean="0">
              <a:solidFill>
                <a:schemeClr val="tx1"/>
              </a:solidFill>
              <a:cs typeface="B Titr" pitchFamily="2" charset="-78"/>
            </a:rPr>
            <a:t>سلف سرویس</a:t>
          </a:r>
          <a:endParaRPr lang="en-US" sz="2000" dirty="0">
            <a:solidFill>
              <a:schemeClr val="tx1"/>
            </a:solidFill>
            <a:cs typeface="B Titr" pitchFamily="2" charset="-78"/>
          </a:endParaRPr>
        </a:p>
      </dgm:t>
    </dgm:pt>
    <dgm:pt modelId="{97E0AE87-F55D-4AF6-87E0-E7802A4783FA}" type="parTrans" cxnId="{5AA5E91A-AA43-4910-A1CE-A6C4D4A1E77D}">
      <dgm:prSet/>
      <dgm:spPr/>
      <dgm:t>
        <a:bodyPr/>
        <a:lstStyle/>
        <a:p>
          <a:endParaRPr lang="en-US"/>
        </a:p>
      </dgm:t>
    </dgm:pt>
    <dgm:pt modelId="{F2E138BD-5F3E-4445-9B37-00EAC81CEE46}" type="sibTrans" cxnId="{5AA5E91A-AA43-4910-A1CE-A6C4D4A1E77D}">
      <dgm:prSet/>
      <dgm:spPr/>
      <dgm:t>
        <a:bodyPr/>
        <a:lstStyle/>
        <a:p>
          <a:endParaRPr lang="en-US"/>
        </a:p>
      </dgm:t>
    </dgm:pt>
    <dgm:pt modelId="{A73CAC83-D245-46D1-9FBC-AAA455C1B03D}">
      <dgm:prSet phldrT="[Text]" custT="1"/>
      <dgm:spPr/>
      <dgm:t>
        <a:bodyPr/>
        <a:lstStyle/>
        <a:p>
          <a:pPr rtl="1">
            <a:lnSpc>
              <a:spcPct val="60000"/>
            </a:lnSpc>
          </a:pPr>
          <a:r>
            <a:rPr lang="fa-IR" sz="2000" dirty="0" smtClean="0">
              <a:solidFill>
                <a:schemeClr val="tx1"/>
              </a:solidFill>
              <a:cs typeface="B Titr" pitchFamily="2" charset="-78"/>
            </a:rPr>
            <a:t>خلق مشترک</a:t>
          </a:r>
        </a:p>
        <a:p>
          <a:pPr rtl="1">
            <a:lnSpc>
              <a:spcPct val="60000"/>
            </a:lnSpc>
          </a:pPr>
          <a:r>
            <a:rPr lang="fa-IR" sz="1600" dirty="0" smtClean="0">
              <a:solidFill>
                <a:schemeClr val="tx1"/>
              </a:solidFill>
              <a:cs typeface="B Titr" pitchFamily="2" charset="-78"/>
            </a:rPr>
            <a:t> (شرکت آمازون)</a:t>
          </a:r>
          <a:endParaRPr lang="en-US" sz="1600" dirty="0">
            <a:solidFill>
              <a:schemeClr val="tx1"/>
            </a:solidFill>
            <a:cs typeface="B Titr" pitchFamily="2" charset="-78"/>
          </a:endParaRPr>
        </a:p>
      </dgm:t>
    </dgm:pt>
    <dgm:pt modelId="{1257D90C-9F66-4A6D-818D-A6B1F58B051F}" type="parTrans" cxnId="{78E5FAE1-D305-433F-B169-C827554E6EA0}">
      <dgm:prSet/>
      <dgm:spPr/>
      <dgm:t>
        <a:bodyPr/>
        <a:lstStyle/>
        <a:p>
          <a:endParaRPr lang="en-US"/>
        </a:p>
      </dgm:t>
    </dgm:pt>
    <dgm:pt modelId="{128BFC28-15B5-4ABA-8FF2-62BF8D0BA2BB}" type="sibTrans" cxnId="{78E5FAE1-D305-433F-B169-C827554E6EA0}">
      <dgm:prSet/>
      <dgm:spPr/>
      <dgm:t>
        <a:bodyPr/>
        <a:lstStyle/>
        <a:p>
          <a:endParaRPr lang="en-US"/>
        </a:p>
      </dgm:t>
    </dgm:pt>
    <dgm:pt modelId="{9249F9A7-9DB2-4BC9-B630-334883E32AE1}">
      <dgm:prSet phldrT="[Text]" custT="1"/>
      <dgm:spPr/>
      <dgm:t>
        <a:bodyPr/>
        <a:lstStyle/>
        <a:p>
          <a:pPr rtl="1">
            <a:lnSpc>
              <a:spcPct val="60000"/>
            </a:lnSpc>
          </a:pPr>
          <a:r>
            <a:rPr lang="fa-IR" sz="2000" dirty="0" smtClean="0">
              <a:solidFill>
                <a:schemeClr val="tx1"/>
              </a:solidFill>
              <a:cs typeface="B Titr" pitchFamily="2" charset="-78"/>
            </a:rPr>
            <a:t>خدمات خودکار</a:t>
          </a:r>
          <a:endParaRPr lang="en-US" sz="2000" dirty="0">
            <a:solidFill>
              <a:schemeClr val="tx1"/>
            </a:solidFill>
            <a:cs typeface="B Titr" pitchFamily="2" charset="-78"/>
          </a:endParaRPr>
        </a:p>
      </dgm:t>
    </dgm:pt>
    <dgm:pt modelId="{5562DD82-373A-417B-9FF3-71E3C67DF0EC}" type="parTrans" cxnId="{DAF590A9-86AB-4CD3-8B02-39ECECFB9D82}">
      <dgm:prSet/>
      <dgm:spPr/>
      <dgm:t>
        <a:bodyPr/>
        <a:lstStyle/>
        <a:p>
          <a:endParaRPr lang="en-US"/>
        </a:p>
      </dgm:t>
    </dgm:pt>
    <dgm:pt modelId="{9FC3D114-273E-43A7-B217-3B6B95EFC344}" type="sibTrans" cxnId="{DAF590A9-86AB-4CD3-8B02-39ECECFB9D82}">
      <dgm:prSet/>
      <dgm:spPr/>
      <dgm:t>
        <a:bodyPr/>
        <a:lstStyle/>
        <a:p>
          <a:endParaRPr lang="en-US"/>
        </a:p>
      </dgm:t>
    </dgm:pt>
    <dgm:pt modelId="{E4B608A5-35F5-4CB6-859B-D72D67C87418}">
      <dgm:prSet phldrT="[Text]" custT="1"/>
      <dgm:spPr/>
      <dgm:t>
        <a:bodyPr/>
        <a:lstStyle/>
        <a:p>
          <a:pPr rtl="1">
            <a:lnSpc>
              <a:spcPct val="60000"/>
            </a:lnSpc>
          </a:pPr>
          <a:r>
            <a:rPr lang="fa-IR" sz="2000" b="0" dirty="0" smtClean="0">
              <a:solidFill>
                <a:schemeClr val="tx1"/>
              </a:solidFill>
              <a:cs typeface="B Titr" pitchFamily="2" charset="-78"/>
            </a:rPr>
            <a:t>جوامع </a:t>
          </a:r>
        </a:p>
        <a:p>
          <a:pPr rtl="1">
            <a:lnSpc>
              <a:spcPct val="60000"/>
            </a:lnSpc>
          </a:pPr>
          <a:r>
            <a:rPr lang="fa-IR" sz="2000" b="0" dirty="0" smtClean="0">
              <a:solidFill>
                <a:schemeClr val="tx1"/>
              </a:solidFill>
              <a:cs typeface="B Nazanin" pitchFamily="2" charset="-78"/>
            </a:rPr>
            <a:t>در معرفی بازی‌های رایانه‌ای و کتاب‌های الکترونیک</a:t>
          </a:r>
          <a:endParaRPr lang="en-US" sz="1600" b="0" dirty="0">
            <a:solidFill>
              <a:schemeClr val="tx1"/>
            </a:solidFill>
            <a:cs typeface="B Nazanin" pitchFamily="2" charset="-78"/>
          </a:endParaRPr>
        </a:p>
      </dgm:t>
    </dgm:pt>
    <dgm:pt modelId="{76000B56-B320-4D0C-ADD2-4FC80A26E8A6}" type="parTrans" cxnId="{EA55AADD-3DE9-40D9-A710-5AF1844D13BB}">
      <dgm:prSet/>
      <dgm:spPr/>
      <dgm:t>
        <a:bodyPr/>
        <a:lstStyle/>
        <a:p>
          <a:endParaRPr lang="en-US"/>
        </a:p>
      </dgm:t>
    </dgm:pt>
    <dgm:pt modelId="{D17DB459-98DF-4179-A30B-6D984BBB315B}" type="sibTrans" cxnId="{EA55AADD-3DE9-40D9-A710-5AF1844D13BB}">
      <dgm:prSet/>
      <dgm:spPr/>
      <dgm:t>
        <a:bodyPr/>
        <a:lstStyle/>
        <a:p>
          <a:endParaRPr lang="en-US"/>
        </a:p>
      </dgm:t>
    </dgm:pt>
    <dgm:pt modelId="{B7DBF485-6DBE-45ED-9957-A151917D87E7}" type="pres">
      <dgm:prSet presAssocID="{1358C2EA-7579-482F-BDC0-554CFF00D61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2BBCE2B-4EED-433D-BA14-3025276CF64C}" type="pres">
      <dgm:prSet presAssocID="{1EA85710-316F-4E81-9A95-62C1AA472CB2}" presName="linNode" presStyleCnt="0"/>
      <dgm:spPr/>
    </dgm:pt>
    <dgm:pt modelId="{9CA64A49-FFA1-4FC5-A17B-04B8371C06F9}" type="pres">
      <dgm:prSet presAssocID="{1EA85710-316F-4E81-9A95-62C1AA472CB2}" presName="parentText" presStyleLbl="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43A50E-4C56-40BF-9A70-084B584CB1BC}" type="pres">
      <dgm:prSet presAssocID="{0B507510-C612-443B-97D0-DEB5F5C936F3}" presName="sp" presStyleCnt="0"/>
      <dgm:spPr/>
    </dgm:pt>
    <dgm:pt modelId="{8AF9147E-D9D5-4D62-97B9-960857A153B4}" type="pres">
      <dgm:prSet presAssocID="{583399D3-7B52-4C7D-A707-8D21B8456425}" presName="linNode" presStyleCnt="0"/>
      <dgm:spPr/>
    </dgm:pt>
    <dgm:pt modelId="{DC22CB4B-1456-46C3-BFBF-043257F17F6E}" type="pres">
      <dgm:prSet presAssocID="{583399D3-7B52-4C7D-A707-8D21B8456425}" presName="parentText" presStyleLbl="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19DD16D-A8AF-4692-AACF-96AA371AAAEC}" type="pres">
      <dgm:prSet presAssocID="{6AD7B1BC-3F87-475F-8D27-B398208582F5}" presName="sp" presStyleCnt="0"/>
      <dgm:spPr/>
    </dgm:pt>
    <dgm:pt modelId="{E0FD181A-3DF8-4FA2-BE21-371568C58D1D}" type="pres">
      <dgm:prSet presAssocID="{1988BF8E-78C8-4D6A-B774-512DBCA7E168}" presName="linNode" presStyleCnt="0"/>
      <dgm:spPr/>
    </dgm:pt>
    <dgm:pt modelId="{29C67409-B8F6-4048-8F57-B77AD6663980}" type="pres">
      <dgm:prSet presAssocID="{1988BF8E-78C8-4D6A-B774-512DBCA7E168}" presName="parentText" presStyleLbl="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36FDE2-5809-4927-BD40-F7A896A8C359}" type="pres">
      <dgm:prSet presAssocID="{F2E138BD-5F3E-4445-9B37-00EAC81CEE46}" presName="sp" presStyleCnt="0"/>
      <dgm:spPr/>
    </dgm:pt>
    <dgm:pt modelId="{ACD1AB0C-88EC-4DCA-83A2-69D83042A10E}" type="pres">
      <dgm:prSet presAssocID="{9249F9A7-9DB2-4BC9-B630-334883E32AE1}" presName="linNode" presStyleCnt="0"/>
      <dgm:spPr/>
    </dgm:pt>
    <dgm:pt modelId="{77672E9E-D300-4891-BA30-26ECAB562326}" type="pres">
      <dgm:prSet presAssocID="{9249F9A7-9DB2-4BC9-B630-334883E32AE1}" presName="parentText" presStyleLbl="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DBA342C-96D6-43B7-8173-BA14FD284645}" type="pres">
      <dgm:prSet presAssocID="{9FC3D114-273E-43A7-B217-3B6B95EFC344}" presName="sp" presStyleCnt="0"/>
      <dgm:spPr/>
    </dgm:pt>
    <dgm:pt modelId="{9F83485A-575E-4684-95F6-D17F9DA598B5}" type="pres">
      <dgm:prSet presAssocID="{E4B608A5-35F5-4CB6-859B-D72D67C87418}" presName="linNode" presStyleCnt="0"/>
      <dgm:spPr/>
    </dgm:pt>
    <dgm:pt modelId="{566500F3-EEC7-42C1-A668-6F49FF727B64}" type="pres">
      <dgm:prSet presAssocID="{E4B608A5-35F5-4CB6-859B-D72D67C87418}" presName="parentText" presStyleLbl="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AD2C21-A1D6-46B5-A610-C92A3784490D}" type="pres">
      <dgm:prSet presAssocID="{D17DB459-98DF-4179-A30B-6D984BBB315B}" presName="sp" presStyleCnt="0"/>
      <dgm:spPr/>
    </dgm:pt>
    <dgm:pt modelId="{E3819727-1B21-42EB-B0AF-E89A98EA7119}" type="pres">
      <dgm:prSet presAssocID="{A73CAC83-D245-46D1-9FBC-AAA455C1B03D}" presName="linNode" presStyleCnt="0"/>
      <dgm:spPr/>
    </dgm:pt>
    <dgm:pt modelId="{E2BAF213-195A-4BC1-A455-F177066A3A9C}" type="pres">
      <dgm:prSet presAssocID="{A73CAC83-D245-46D1-9FBC-AAA455C1B03D}" presName="parentText" presStyleLbl="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AA5E91A-AA43-4910-A1CE-A6C4D4A1E77D}" srcId="{1358C2EA-7579-482F-BDC0-554CFF00D61F}" destId="{1988BF8E-78C8-4D6A-B774-512DBCA7E168}" srcOrd="2" destOrd="0" parTransId="{97E0AE87-F55D-4AF6-87E0-E7802A4783FA}" sibTransId="{F2E138BD-5F3E-4445-9B37-00EAC81CEE46}"/>
    <dgm:cxn modelId="{A2BF29F4-702D-4E1A-9DA0-AD0C17B321DC}" type="presOf" srcId="{1358C2EA-7579-482F-BDC0-554CFF00D61F}" destId="{B7DBF485-6DBE-45ED-9957-A151917D87E7}" srcOrd="0" destOrd="0" presId="urn:microsoft.com/office/officeart/2005/8/layout/vList5"/>
    <dgm:cxn modelId="{61FFE1B4-F81E-41CD-A20B-E30DE33D6488}" type="presOf" srcId="{A73CAC83-D245-46D1-9FBC-AAA455C1B03D}" destId="{E2BAF213-195A-4BC1-A455-F177066A3A9C}" srcOrd="0" destOrd="0" presId="urn:microsoft.com/office/officeart/2005/8/layout/vList5"/>
    <dgm:cxn modelId="{19CFA440-88B0-4A8D-BC7D-B4FEF3A0717F}" type="presOf" srcId="{9249F9A7-9DB2-4BC9-B630-334883E32AE1}" destId="{77672E9E-D300-4891-BA30-26ECAB562326}" srcOrd="0" destOrd="0" presId="urn:microsoft.com/office/officeart/2005/8/layout/vList5"/>
    <dgm:cxn modelId="{EDDD8067-DFED-44EF-8E68-982128E82DEE}" type="presOf" srcId="{1988BF8E-78C8-4D6A-B774-512DBCA7E168}" destId="{29C67409-B8F6-4048-8F57-B77AD6663980}" srcOrd="0" destOrd="0" presId="urn:microsoft.com/office/officeart/2005/8/layout/vList5"/>
    <dgm:cxn modelId="{EA55AADD-3DE9-40D9-A710-5AF1844D13BB}" srcId="{1358C2EA-7579-482F-BDC0-554CFF00D61F}" destId="{E4B608A5-35F5-4CB6-859B-D72D67C87418}" srcOrd="4" destOrd="0" parTransId="{76000B56-B320-4D0C-ADD2-4FC80A26E8A6}" sibTransId="{D17DB459-98DF-4179-A30B-6D984BBB315B}"/>
    <dgm:cxn modelId="{B465C808-834F-46AF-8DC2-F8ABC98A3553}" srcId="{1358C2EA-7579-482F-BDC0-554CFF00D61F}" destId="{1EA85710-316F-4E81-9A95-62C1AA472CB2}" srcOrd="0" destOrd="0" parTransId="{7B16566A-005B-4CFF-977D-4D09E7BD6CD7}" sibTransId="{0B507510-C612-443B-97D0-DEB5F5C936F3}"/>
    <dgm:cxn modelId="{AA820527-E4AD-4ECA-9AF6-7AABC6540E29}" type="presOf" srcId="{1EA85710-316F-4E81-9A95-62C1AA472CB2}" destId="{9CA64A49-FFA1-4FC5-A17B-04B8371C06F9}" srcOrd="0" destOrd="0" presId="urn:microsoft.com/office/officeart/2005/8/layout/vList5"/>
    <dgm:cxn modelId="{6A215273-9E7F-45DE-A7C4-DD4DEFE5A61D}" srcId="{1358C2EA-7579-482F-BDC0-554CFF00D61F}" destId="{583399D3-7B52-4C7D-A707-8D21B8456425}" srcOrd="1" destOrd="0" parTransId="{1875113C-3269-4724-9345-DBABCCBEF6A9}" sibTransId="{6AD7B1BC-3F87-475F-8D27-B398208582F5}"/>
    <dgm:cxn modelId="{78E5FAE1-D305-433F-B169-C827554E6EA0}" srcId="{1358C2EA-7579-482F-BDC0-554CFF00D61F}" destId="{A73CAC83-D245-46D1-9FBC-AAA455C1B03D}" srcOrd="5" destOrd="0" parTransId="{1257D90C-9F66-4A6D-818D-A6B1F58B051F}" sibTransId="{128BFC28-15B5-4ABA-8FF2-62BF8D0BA2BB}"/>
    <dgm:cxn modelId="{AFF420E7-BBD5-49AA-9095-513BD68F56CD}" type="presOf" srcId="{E4B608A5-35F5-4CB6-859B-D72D67C87418}" destId="{566500F3-EEC7-42C1-A668-6F49FF727B64}" srcOrd="0" destOrd="0" presId="urn:microsoft.com/office/officeart/2005/8/layout/vList5"/>
    <dgm:cxn modelId="{7278B7F8-2BDA-419E-BA29-CAA3D877FCE6}" type="presOf" srcId="{583399D3-7B52-4C7D-A707-8D21B8456425}" destId="{DC22CB4B-1456-46C3-BFBF-043257F17F6E}" srcOrd="0" destOrd="0" presId="urn:microsoft.com/office/officeart/2005/8/layout/vList5"/>
    <dgm:cxn modelId="{DAF590A9-86AB-4CD3-8B02-39ECECFB9D82}" srcId="{1358C2EA-7579-482F-BDC0-554CFF00D61F}" destId="{9249F9A7-9DB2-4BC9-B630-334883E32AE1}" srcOrd="3" destOrd="0" parTransId="{5562DD82-373A-417B-9FF3-71E3C67DF0EC}" sibTransId="{9FC3D114-273E-43A7-B217-3B6B95EFC344}"/>
    <dgm:cxn modelId="{2760139E-74AF-403C-8BC1-B8260432974C}" type="presParOf" srcId="{B7DBF485-6DBE-45ED-9957-A151917D87E7}" destId="{52BBCE2B-4EED-433D-BA14-3025276CF64C}" srcOrd="0" destOrd="0" presId="urn:microsoft.com/office/officeart/2005/8/layout/vList5"/>
    <dgm:cxn modelId="{7E3FD96E-3382-4BCE-8A91-402F591892C3}" type="presParOf" srcId="{52BBCE2B-4EED-433D-BA14-3025276CF64C}" destId="{9CA64A49-FFA1-4FC5-A17B-04B8371C06F9}" srcOrd="0" destOrd="0" presId="urn:microsoft.com/office/officeart/2005/8/layout/vList5"/>
    <dgm:cxn modelId="{441F2D94-85BE-43FB-A17C-A1E05793A9E2}" type="presParOf" srcId="{B7DBF485-6DBE-45ED-9957-A151917D87E7}" destId="{C643A50E-4C56-40BF-9A70-084B584CB1BC}" srcOrd="1" destOrd="0" presId="urn:microsoft.com/office/officeart/2005/8/layout/vList5"/>
    <dgm:cxn modelId="{34DBA5FC-7909-4334-BD19-FB8F1AD9BA02}" type="presParOf" srcId="{B7DBF485-6DBE-45ED-9957-A151917D87E7}" destId="{8AF9147E-D9D5-4D62-97B9-960857A153B4}" srcOrd="2" destOrd="0" presId="urn:microsoft.com/office/officeart/2005/8/layout/vList5"/>
    <dgm:cxn modelId="{6E6936D6-6A7D-4395-9E15-D241AA39FE9D}" type="presParOf" srcId="{8AF9147E-D9D5-4D62-97B9-960857A153B4}" destId="{DC22CB4B-1456-46C3-BFBF-043257F17F6E}" srcOrd="0" destOrd="0" presId="urn:microsoft.com/office/officeart/2005/8/layout/vList5"/>
    <dgm:cxn modelId="{F2EC89C5-CE25-43C1-BFE8-9A6CA4F231FA}" type="presParOf" srcId="{B7DBF485-6DBE-45ED-9957-A151917D87E7}" destId="{719DD16D-A8AF-4692-AACF-96AA371AAAEC}" srcOrd="3" destOrd="0" presId="urn:microsoft.com/office/officeart/2005/8/layout/vList5"/>
    <dgm:cxn modelId="{F8727056-005E-4744-87DF-14B41DC9B55E}" type="presParOf" srcId="{B7DBF485-6DBE-45ED-9957-A151917D87E7}" destId="{E0FD181A-3DF8-4FA2-BE21-371568C58D1D}" srcOrd="4" destOrd="0" presId="urn:microsoft.com/office/officeart/2005/8/layout/vList5"/>
    <dgm:cxn modelId="{6BCAE576-4F68-4521-887F-3F0DEC32F436}" type="presParOf" srcId="{E0FD181A-3DF8-4FA2-BE21-371568C58D1D}" destId="{29C67409-B8F6-4048-8F57-B77AD6663980}" srcOrd="0" destOrd="0" presId="urn:microsoft.com/office/officeart/2005/8/layout/vList5"/>
    <dgm:cxn modelId="{4B9FB97D-1364-49F1-9578-34C7892AD945}" type="presParOf" srcId="{B7DBF485-6DBE-45ED-9957-A151917D87E7}" destId="{C236FDE2-5809-4927-BD40-F7A896A8C359}" srcOrd="5" destOrd="0" presId="urn:microsoft.com/office/officeart/2005/8/layout/vList5"/>
    <dgm:cxn modelId="{713354E8-0A11-4420-9947-0252B593644C}" type="presParOf" srcId="{B7DBF485-6DBE-45ED-9957-A151917D87E7}" destId="{ACD1AB0C-88EC-4DCA-83A2-69D83042A10E}" srcOrd="6" destOrd="0" presId="urn:microsoft.com/office/officeart/2005/8/layout/vList5"/>
    <dgm:cxn modelId="{DA65C8F1-3C85-4D43-A246-A9FCB2DCCFC0}" type="presParOf" srcId="{ACD1AB0C-88EC-4DCA-83A2-69D83042A10E}" destId="{77672E9E-D300-4891-BA30-26ECAB562326}" srcOrd="0" destOrd="0" presId="urn:microsoft.com/office/officeart/2005/8/layout/vList5"/>
    <dgm:cxn modelId="{863A3B51-BA70-4005-8757-6F9F52003CE5}" type="presParOf" srcId="{B7DBF485-6DBE-45ED-9957-A151917D87E7}" destId="{ADBA342C-96D6-43B7-8173-BA14FD284645}" srcOrd="7" destOrd="0" presId="urn:microsoft.com/office/officeart/2005/8/layout/vList5"/>
    <dgm:cxn modelId="{519C146A-5436-4AE0-B34F-D863B3DCA612}" type="presParOf" srcId="{B7DBF485-6DBE-45ED-9957-A151917D87E7}" destId="{9F83485A-575E-4684-95F6-D17F9DA598B5}" srcOrd="8" destOrd="0" presId="urn:microsoft.com/office/officeart/2005/8/layout/vList5"/>
    <dgm:cxn modelId="{8F64CA7D-500F-4F51-8EC3-A5D99CB7CB11}" type="presParOf" srcId="{9F83485A-575E-4684-95F6-D17F9DA598B5}" destId="{566500F3-EEC7-42C1-A668-6F49FF727B64}" srcOrd="0" destOrd="0" presId="urn:microsoft.com/office/officeart/2005/8/layout/vList5"/>
    <dgm:cxn modelId="{15104975-A173-4751-8B08-9DB1B250E192}" type="presParOf" srcId="{B7DBF485-6DBE-45ED-9957-A151917D87E7}" destId="{61AD2C21-A1D6-46B5-A610-C92A3784490D}" srcOrd="9" destOrd="0" presId="urn:microsoft.com/office/officeart/2005/8/layout/vList5"/>
    <dgm:cxn modelId="{80A3E0B4-DA5E-4519-BD6B-51E438BEBB9F}" type="presParOf" srcId="{B7DBF485-6DBE-45ED-9957-A151917D87E7}" destId="{E3819727-1B21-42EB-B0AF-E89A98EA7119}" srcOrd="10" destOrd="0" presId="urn:microsoft.com/office/officeart/2005/8/layout/vList5"/>
    <dgm:cxn modelId="{C02EE821-04A1-426C-8FDA-F1F7E8E77E38}" type="presParOf" srcId="{E3819727-1B21-42EB-B0AF-E89A98EA7119}" destId="{E2BAF213-195A-4BC1-A455-F177066A3A9C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464A18C-2228-4492-9E08-F49D01BEAFCD}" type="doc">
      <dgm:prSet loTypeId="urn:microsoft.com/office/officeart/2005/8/layout/pyramid2" loCatId="list" qsTypeId="urn:microsoft.com/office/officeart/2005/8/quickstyle/3d8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2509FA1-EC4F-4C97-B19E-90927EC9714E}">
      <dgm:prSet phldrT="[Text]" custT="1"/>
      <dgm:spPr/>
      <dgm:t>
        <a:bodyPr/>
        <a:lstStyle/>
        <a:p>
          <a:pPr rtl="1"/>
          <a:r>
            <a:rPr lang="fa-IR" sz="2000" dirty="0" smtClean="0"/>
            <a:t>بهینه سازی و صرفه اقتصادی ناشی از مقیاس</a:t>
          </a:r>
          <a:endParaRPr lang="en-US" sz="2000" dirty="0"/>
        </a:p>
      </dgm:t>
    </dgm:pt>
    <dgm:pt modelId="{6E1A16FD-8D3E-4DD6-88E3-C29D659EE0E4}" type="parTrans" cxnId="{E719E8B2-3E48-4868-8481-D654874DC148}">
      <dgm:prSet/>
      <dgm:spPr/>
      <dgm:t>
        <a:bodyPr/>
        <a:lstStyle/>
        <a:p>
          <a:endParaRPr lang="en-US"/>
        </a:p>
      </dgm:t>
    </dgm:pt>
    <dgm:pt modelId="{29889F4C-E9CA-483E-8CA8-4C16ECECDA56}" type="sibTrans" cxnId="{E719E8B2-3E48-4868-8481-D654874DC148}">
      <dgm:prSet/>
      <dgm:spPr/>
      <dgm:t>
        <a:bodyPr/>
        <a:lstStyle/>
        <a:p>
          <a:endParaRPr lang="en-US"/>
        </a:p>
      </dgm:t>
    </dgm:pt>
    <dgm:pt modelId="{B43AFEEF-763F-4806-857D-B0257F4B3B52}">
      <dgm:prSet phldrT="[Text]" custT="1"/>
      <dgm:spPr/>
      <dgm:t>
        <a:bodyPr/>
        <a:lstStyle/>
        <a:p>
          <a:pPr rtl="1"/>
          <a:r>
            <a:rPr lang="fa-IR" sz="2000" dirty="0" smtClean="0"/>
            <a:t>کاهش ریسک و عدم قطعیت </a:t>
          </a:r>
          <a:endParaRPr lang="en-US" sz="2000" dirty="0"/>
        </a:p>
      </dgm:t>
    </dgm:pt>
    <dgm:pt modelId="{C19C0DF5-4F07-45DE-84D3-FA01123CA313}" type="parTrans" cxnId="{B5734E1D-2F10-40B1-A46E-703C2098C342}">
      <dgm:prSet/>
      <dgm:spPr/>
      <dgm:t>
        <a:bodyPr/>
        <a:lstStyle/>
        <a:p>
          <a:endParaRPr lang="en-US"/>
        </a:p>
      </dgm:t>
    </dgm:pt>
    <dgm:pt modelId="{C5E48BD8-7961-4342-82F1-940DE7C76120}" type="sibTrans" cxnId="{B5734E1D-2F10-40B1-A46E-703C2098C342}">
      <dgm:prSet/>
      <dgm:spPr/>
      <dgm:t>
        <a:bodyPr/>
        <a:lstStyle/>
        <a:p>
          <a:endParaRPr lang="en-US"/>
        </a:p>
      </dgm:t>
    </dgm:pt>
    <dgm:pt modelId="{4BC17257-2FD5-4635-A8C7-EE4045DC5824}">
      <dgm:prSet phldrT="[Text]" custT="1"/>
      <dgm:spPr/>
      <dgm:t>
        <a:bodyPr/>
        <a:lstStyle/>
        <a:p>
          <a:pPr rtl="1"/>
          <a:r>
            <a:rPr lang="fa-IR" sz="2000" dirty="0" smtClean="0"/>
            <a:t>کسب منابع و فعالیت های خاص (استفاده از کانال‌های فروش شرکای سما)</a:t>
          </a:r>
          <a:endParaRPr lang="en-US" sz="2000" dirty="0"/>
        </a:p>
      </dgm:t>
    </dgm:pt>
    <dgm:pt modelId="{5869602F-9B7F-47FB-8667-E4A63CEFD1C4}" type="parTrans" cxnId="{90685C33-A5AE-4572-8825-E46BB1AECFFB}">
      <dgm:prSet/>
      <dgm:spPr/>
      <dgm:t>
        <a:bodyPr/>
        <a:lstStyle/>
        <a:p>
          <a:endParaRPr lang="en-US"/>
        </a:p>
      </dgm:t>
    </dgm:pt>
    <dgm:pt modelId="{3ED9FE84-876A-42B7-8AEE-552DF1F2B396}" type="sibTrans" cxnId="{90685C33-A5AE-4572-8825-E46BB1AECFFB}">
      <dgm:prSet/>
      <dgm:spPr/>
      <dgm:t>
        <a:bodyPr/>
        <a:lstStyle/>
        <a:p>
          <a:endParaRPr lang="en-US"/>
        </a:p>
      </dgm:t>
    </dgm:pt>
    <dgm:pt modelId="{A841C215-BAF3-414C-8AD4-33F165085D89}" type="pres">
      <dgm:prSet presAssocID="{B464A18C-2228-4492-9E08-F49D01BEAFCD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874273CC-EA29-47DC-A4B0-909025E62B30}" type="pres">
      <dgm:prSet presAssocID="{B464A18C-2228-4492-9E08-F49D01BEAFCD}" presName="pyramid" presStyleLbl="node1" presStyleIdx="0" presStyleCnt="1"/>
      <dgm:spPr/>
    </dgm:pt>
    <dgm:pt modelId="{1B05DFA5-273A-44F8-ADEF-A7C4C01C5A1E}" type="pres">
      <dgm:prSet presAssocID="{B464A18C-2228-4492-9E08-F49D01BEAFCD}" presName="theList" presStyleCnt="0"/>
      <dgm:spPr/>
    </dgm:pt>
    <dgm:pt modelId="{E724F33F-5004-4A3C-8C1B-3941DE4E2AFD}" type="pres">
      <dgm:prSet presAssocID="{A2509FA1-EC4F-4C97-B19E-90927EC9714E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98FBF44-6E8B-433D-902B-2E9F2CD8B458}" type="pres">
      <dgm:prSet presAssocID="{A2509FA1-EC4F-4C97-B19E-90927EC9714E}" presName="aSpace" presStyleCnt="0"/>
      <dgm:spPr/>
    </dgm:pt>
    <dgm:pt modelId="{F97B38AA-08CD-45E1-A4C4-795643936AC9}" type="pres">
      <dgm:prSet presAssocID="{B43AFEEF-763F-4806-857D-B0257F4B3B52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B135427-9487-4CCC-BB96-B3664628653E}" type="pres">
      <dgm:prSet presAssocID="{B43AFEEF-763F-4806-857D-B0257F4B3B52}" presName="aSpace" presStyleCnt="0"/>
      <dgm:spPr/>
    </dgm:pt>
    <dgm:pt modelId="{8F8E86E4-FEED-4638-A64C-4DA25239BFC6}" type="pres">
      <dgm:prSet presAssocID="{4BC17257-2FD5-4635-A8C7-EE4045DC5824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EF7B340-02B1-4F0A-8899-089DE9DBF045}" type="pres">
      <dgm:prSet presAssocID="{4BC17257-2FD5-4635-A8C7-EE4045DC5824}" presName="aSpace" presStyleCnt="0"/>
      <dgm:spPr/>
    </dgm:pt>
  </dgm:ptLst>
  <dgm:cxnLst>
    <dgm:cxn modelId="{DC147107-4EF7-43AE-9764-88D7E1828919}" type="presOf" srcId="{B43AFEEF-763F-4806-857D-B0257F4B3B52}" destId="{F97B38AA-08CD-45E1-A4C4-795643936AC9}" srcOrd="0" destOrd="0" presId="urn:microsoft.com/office/officeart/2005/8/layout/pyramid2"/>
    <dgm:cxn modelId="{666A9EF4-F1EF-4E57-8A2C-D2E8AEDE044A}" type="presOf" srcId="{B464A18C-2228-4492-9E08-F49D01BEAFCD}" destId="{A841C215-BAF3-414C-8AD4-33F165085D89}" srcOrd="0" destOrd="0" presId="urn:microsoft.com/office/officeart/2005/8/layout/pyramid2"/>
    <dgm:cxn modelId="{106B47F4-CFF7-4C7B-8B5B-ECA47D280F91}" type="presOf" srcId="{A2509FA1-EC4F-4C97-B19E-90927EC9714E}" destId="{E724F33F-5004-4A3C-8C1B-3941DE4E2AFD}" srcOrd="0" destOrd="0" presId="urn:microsoft.com/office/officeart/2005/8/layout/pyramid2"/>
    <dgm:cxn modelId="{C26E6CB6-1F40-4712-9D6D-01F5215B13EC}" type="presOf" srcId="{4BC17257-2FD5-4635-A8C7-EE4045DC5824}" destId="{8F8E86E4-FEED-4638-A64C-4DA25239BFC6}" srcOrd="0" destOrd="0" presId="urn:microsoft.com/office/officeart/2005/8/layout/pyramid2"/>
    <dgm:cxn modelId="{B5734E1D-2F10-40B1-A46E-703C2098C342}" srcId="{B464A18C-2228-4492-9E08-F49D01BEAFCD}" destId="{B43AFEEF-763F-4806-857D-B0257F4B3B52}" srcOrd="1" destOrd="0" parTransId="{C19C0DF5-4F07-45DE-84D3-FA01123CA313}" sibTransId="{C5E48BD8-7961-4342-82F1-940DE7C76120}"/>
    <dgm:cxn modelId="{E719E8B2-3E48-4868-8481-D654874DC148}" srcId="{B464A18C-2228-4492-9E08-F49D01BEAFCD}" destId="{A2509FA1-EC4F-4C97-B19E-90927EC9714E}" srcOrd="0" destOrd="0" parTransId="{6E1A16FD-8D3E-4DD6-88E3-C29D659EE0E4}" sibTransId="{29889F4C-E9CA-483E-8CA8-4C16ECECDA56}"/>
    <dgm:cxn modelId="{90685C33-A5AE-4572-8825-E46BB1AECFFB}" srcId="{B464A18C-2228-4492-9E08-F49D01BEAFCD}" destId="{4BC17257-2FD5-4635-A8C7-EE4045DC5824}" srcOrd="2" destOrd="0" parTransId="{5869602F-9B7F-47FB-8667-E4A63CEFD1C4}" sibTransId="{3ED9FE84-876A-42B7-8AEE-552DF1F2B396}"/>
    <dgm:cxn modelId="{5EC8119D-CD61-480C-BC04-56711983485B}" type="presParOf" srcId="{A841C215-BAF3-414C-8AD4-33F165085D89}" destId="{874273CC-EA29-47DC-A4B0-909025E62B30}" srcOrd="0" destOrd="0" presId="urn:microsoft.com/office/officeart/2005/8/layout/pyramid2"/>
    <dgm:cxn modelId="{7113E712-3542-438A-B94D-A743D6D7865A}" type="presParOf" srcId="{A841C215-BAF3-414C-8AD4-33F165085D89}" destId="{1B05DFA5-273A-44F8-ADEF-A7C4C01C5A1E}" srcOrd="1" destOrd="0" presId="urn:microsoft.com/office/officeart/2005/8/layout/pyramid2"/>
    <dgm:cxn modelId="{58454798-9441-4232-843C-6AE6BE7E4F62}" type="presParOf" srcId="{1B05DFA5-273A-44F8-ADEF-A7C4C01C5A1E}" destId="{E724F33F-5004-4A3C-8C1B-3941DE4E2AFD}" srcOrd="0" destOrd="0" presId="urn:microsoft.com/office/officeart/2005/8/layout/pyramid2"/>
    <dgm:cxn modelId="{D4D4CAEF-2D8D-4AE6-A767-C535DCBAD0AE}" type="presParOf" srcId="{1B05DFA5-273A-44F8-ADEF-A7C4C01C5A1E}" destId="{898FBF44-6E8B-433D-902B-2E9F2CD8B458}" srcOrd="1" destOrd="0" presId="urn:microsoft.com/office/officeart/2005/8/layout/pyramid2"/>
    <dgm:cxn modelId="{6D97E905-E07C-4059-A033-5186CEF662B0}" type="presParOf" srcId="{1B05DFA5-273A-44F8-ADEF-A7C4C01C5A1E}" destId="{F97B38AA-08CD-45E1-A4C4-795643936AC9}" srcOrd="2" destOrd="0" presId="urn:microsoft.com/office/officeart/2005/8/layout/pyramid2"/>
    <dgm:cxn modelId="{E34427E1-EA5E-4CBB-9606-541A28663E54}" type="presParOf" srcId="{1B05DFA5-273A-44F8-ADEF-A7C4C01C5A1E}" destId="{7B135427-9487-4CCC-BB96-B3664628653E}" srcOrd="3" destOrd="0" presId="urn:microsoft.com/office/officeart/2005/8/layout/pyramid2"/>
    <dgm:cxn modelId="{6B09E0D6-A6F9-4069-9570-C549C0D60F44}" type="presParOf" srcId="{1B05DFA5-273A-44F8-ADEF-A7C4C01C5A1E}" destId="{8F8E86E4-FEED-4638-A64C-4DA25239BFC6}" srcOrd="4" destOrd="0" presId="urn:microsoft.com/office/officeart/2005/8/layout/pyramid2"/>
    <dgm:cxn modelId="{9722F2AD-E939-4184-B69F-7C25513378F0}" type="presParOf" srcId="{1B05DFA5-273A-44F8-ADEF-A7C4C01C5A1E}" destId="{7EF7B340-02B1-4F0A-8899-089DE9DBF045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A6B73B9-CDE9-41E4-9A7D-4A8DC87A6F2E}" type="doc">
      <dgm:prSet loTypeId="urn:microsoft.com/office/officeart/2005/8/layout/cycle6" loCatId="cycle" qsTypeId="urn:microsoft.com/office/officeart/2005/8/quickstyle/3d2" qsCatId="3D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379E73E1-EE7C-4FCE-AF0F-43C178A3D2C1}">
      <dgm:prSet phldrT="[Text]"/>
      <dgm:spPr>
        <a:solidFill>
          <a:srgbClr val="92D050"/>
        </a:solidFill>
      </dgm:spPr>
      <dgm:t>
        <a:bodyPr/>
        <a:lstStyle/>
        <a:p>
          <a:r>
            <a:rPr lang="fa-IR" dirty="0" smtClean="0">
              <a:cs typeface="B Titr" pitchFamily="2" charset="-78"/>
            </a:rPr>
            <a:t>مدل های کسب‌وکار تفکیکی</a:t>
          </a:r>
          <a:endParaRPr lang="en-US" dirty="0">
            <a:cs typeface="B Titr" pitchFamily="2" charset="-78"/>
          </a:endParaRPr>
        </a:p>
      </dgm:t>
    </dgm:pt>
    <dgm:pt modelId="{00354FB5-DBF4-4B8C-BF84-20EDE6AD386D}" type="parTrans" cxnId="{1E8C634B-997B-4339-A7E0-6CBF339B0F79}">
      <dgm:prSet/>
      <dgm:spPr/>
      <dgm:t>
        <a:bodyPr/>
        <a:lstStyle/>
        <a:p>
          <a:endParaRPr lang="en-US"/>
        </a:p>
      </dgm:t>
    </dgm:pt>
    <dgm:pt modelId="{A80637A8-C49E-4035-B38E-28124B9F2B46}" type="sibTrans" cxnId="{1E8C634B-997B-4339-A7E0-6CBF339B0F79}">
      <dgm:prSet/>
      <dgm:spPr/>
      <dgm:t>
        <a:bodyPr/>
        <a:lstStyle/>
        <a:p>
          <a:endParaRPr lang="en-US"/>
        </a:p>
      </dgm:t>
    </dgm:pt>
    <dgm:pt modelId="{409EF9AD-54D3-4972-B898-096B17BFEAE5}">
      <dgm:prSet phldrT="[Text]"/>
      <dgm:spPr>
        <a:solidFill>
          <a:srgbClr val="00B0F0"/>
        </a:solidFill>
      </dgm:spPr>
      <dgm:t>
        <a:bodyPr/>
        <a:lstStyle/>
        <a:p>
          <a:r>
            <a:rPr lang="fa-IR" dirty="0" smtClean="0">
              <a:cs typeface="B Titr" pitchFamily="2" charset="-78"/>
            </a:rPr>
            <a:t>دنباله دار</a:t>
          </a:r>
          <a:endParaRPr lang="en-US" dirty="0">
            <a:cs typeface="B Titr" pitchFamily="2" charset="-78"/>
          </a:endParaRPr>
        </a:p>
      </dgm:t>
    </dgm:pt>
    <dgm:pt modelId="{7D29F47D-15DF-4669-9640-931A4CD08F11}" type="parTrans" cxnId="{82C24A3C-2F46-40EA-B854-DE8095A4653E}">
      <dgm:prSet/>
      <dgm:spPr/>
      <dgm:t>
        <a:bodyPr/>
        <a:lstStyle/>
        <a:p>
          <a:endParaRPr lang="en-US"/>
        </a:p>
      </dgm:t>
    </dgm:pt>
    <dgm:pt modelId="{FFA85652-B995-4CB4-A0BC-CBF27EC0F182}" type="sibTrans" cxnId="{82C24A3C-2F46-40EA-B854-DE8095A4653E}">
      <dgm:prSet/>
      <dgm:spPr/>
      <dgm:t>
        <a:bodyPr/>
        <a:lstStyle/>
        <a:p>
          <a:endParaRPr lang="en-US"/>
        </a:p>
      </dgm:t>
    </dgm:pt>
    <dgm:pt modelId="{09F6A6A0-4745-4880-8DB2-5E28356D121E}">
      <dgm:prSet phldrT="[Text]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fa-IR" dirty="0" smtClean="0">
              <a:cs typeface="B Titr" pitchFamily="2" charset="-78"/>
            </a:rPr>
            <a:t>پلتفرم های      چند وجهی</a:t>
          </a:r>
          <a:endParaRPr lang="en-US" dirty="0">
            <a:cs typeface="B Titr" pitchFamily="2" charset="-78"/>
          </a:endParaRPr>
        </a:p>
      </dgm:t>
    </dgm:pt>
    <dgm:pt modelId="{01F8BF2C-DCC5-420F-B32D-D7C112C9A852}" type="parTrans" cxnId="{487D1E95-9099-464E-9917-31924C9BE951}">
      <dgm:prSet/>
      <dgm:spPr/>
      <dgm:t>
        <a:bodyPr/>
        <a:lstStyle/>
        <a:p>
          <a:endParaRPr lang="en-US"/>
        </a:p>
      </dgm:t>
    </dgm:pt>
    <dgm:pt modelId="{BBBB2556-D7FF-4983-BF04-140FA1B0AD81}" type="sibTrans" cxnId="{487D1E95-9099-464E-9917-31924C9BE951}">
      <dgm:prSet/>
      <dgm:spPr/>
      <dgm:t>
        <a:bodyPr/>
        <a:lstStyle/>
        <a:p>
          <a:endParaRPr lang="en-US"/>
        </a:p>
      </dgm:t>
    </dgm:pt>
    <dgm:pt modelId="{C710DDE1-8796-4975-90F5-A7886C104728}">
      <dgm:prSet phldrT="[Text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fa-IR" dirty="0" smtClean="0">
              <a:cs typeface="B Titr" pitchFamily="2" charset="-78"/>
            </a:rPr>
            <a:t>رایگان</a:t>
          </a:r>
          <a:endParaRPr lang="en-US" dirty="0">
            <a:cs typeface="B Titr" pitchFamily="2" charset="-78"/>
          </a:endParaRPr>
        </a:p>
      </dgm:t>
    </dgm:pt>
    <dgm:pt modelId="{21C52DC0-0BD8-45F6-9ADC-2A0600B9518B}" type="parTrans" cxnId="{0F0D01A2-EBC8-4B9F-AC9B-2653F0BDF298}">
      <dgm:prSet/>
      <dgm:spPr/>
      <dgm:t>
        <a:bodyPr/>
        <a:lstStyle/>
        <a:p>
          <a:endParaRPr lang="en-US"/>
        </a:p>
      </dgm:t>
    </dgm:pt>
    <dgm:pt modelId="{551FA62B-6BDD-4BBC-B1D2-33425A0A8488}" type="sibTrans" cxnId="{0F0D01A2-EBC8-4B9F-AC9B-2653F0BDF298}">
      <dgm:prSet/>
      <dgm:spPr/>
      <dgm:t>
        <a:bodyPr/>
        <a:lstStyle/>
        <a:p>
          <a:endParaRPr lang="en-US"/>
        </a:p>
      </dgm:t>
    </dgm:pt>
    <dgm:pt modelId="{EDF3139E-5282-44BB-84C0-52B703C0D0A8}">
      <dgm:prSet phldrT="[Text]"/>
      <dgm:spPr>
        <a:solidFill>
          <a:srgbClr val="00B050"/>
        </a:solidFill>
      </dgm:spPr>
      <dgm:t>
        <a:bodyPr/>
        <a:lstStyle/>
        <a:p>
          <a:r>
            <a:rPr lang="fa-IR" dirty="0" smtClean="0">
              <a:cs typeface="B Titr" pitchFamily="2" charset="-78"/>
            </a:rPr>
            <a:t>مدل های کسب‌وکار باز</a:t>
          </a:r>
          <a:endParaRPr lang="en-US" dirty="0">
            <a:cs typeface="B Titr" pitchFamily="2" charset="-78"/>
          </a:endParaRPr>
        </a:p>
      </dgm:t>
    </dgm:pt>
    <dgm:pt modelId="{A4C5ED6B-44CD-4E8F-8B98-52482A1888BF}" type="parTrans" cxnId="{BAD93D73-FB3C-405C-9D1F-D1E505164966}">
      <dgm:prSet/>
      <dgm:spPr/>
      <dgm:t>
        <a:bodyPr/>
        <a:lstStyle/>
        <a:p>
          <a:endParaRPr lang="en-US"/>
        </a:p>
      </dgm:t>
    </dgm:pt>
    <dgm:pt modelId="{03E5FEDD-5BE6-4027-96E3-7CE437E11659}" type="sibTrans" cxnId="{BAD93D73-FB3C-405C-9D1F-D1E505164966}">
      <dgm:prSet/>
      <dgm:spPr/>
      <dgm:t>
        <a:bodyPr/>
        <a:lstStyle/>
        <a:p>
          <a:endParaRPr lang="en-US"/>
        </a:p>
      </dgm:t>
    </dgm:pt>
    <dgm:pt modelId="{8BDD2B3D-3097-40EB-B059-A27DD744F28A}" type="pres">
      <dgm:prSet presAssocID="{BA6B73B9-CDE9-41E4-9A7D-4A8DC87A6F2E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A3DF68D-0A68-4E40-90EF-A9CECD54D54E}" type="pres">
      <dgm:prSet presAssocID="{379E73E1-EE7C-4FCE-AF0F-43C178A3D2C1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5963EA9-126C-4639-A64A-E1AF80DA3FCA}" type="pres">
      <dgm:prSet presAssocID="{379E73E1-EE7C-4FCE-AF0F-43C178A3D2C1}" presName="spNode" presStyleCnt="0"/>
      <dgm:spPr/>
      <dgm:t>
        <a:bodyPr/>
        <a:lstStyle/>
        <a:p>
          <a:endParaRPr lang="en-US"/>
        </a:p>
      </dgm:t>
    </dgm:pt>
    <dgm:pt modelId="{0E4EDE1C-E860-4954-8C10-98B79997A936}" type="pres">
      <dgm:prSet presAssocID="{A80637A8-C49E-4035-B38E-28124B9F2B46}" presName="sibTrans" presStyleLbl="sibTrans1D1" presStyleIdx="0" presStyleCnt="5"/>
      <dgm:spPr/>
      <dgm:t>
        <a:bodyPr/>
        <a:lstStyle/>
        <a:p>
          <a:endParaRPr lang="en-US"/>
        </a:p>
      </dgm:t>
    </dgm:pt>
    <dgm:pt modelId="{C695B0B4-0FE2-42B8-B61A-FF43ACC4BD9B}" type="pres">
      <dgm:prSet presAssocID="{409EF9AD-54D3-4972-B898-096B17BFEAE5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68E0B7-4E98-4C05-B985-D7862287BA64}" type="pres">
      <dgm:prSet presAssocID="{409EF9AD-54D3-4972-B898-096B17BFEAE5}" presName="spNode" presStyleCnt="0"/>
      <dgm:spPr/>
      <dgm:t>
        <a:bodyPr/>
        <a:lstStyle/>
        <a:p>
          <a:endParaRPr lang="en-US"/>
        </a:p>
      </dgm:t>
    </dgm:pt>
    <dgm:pt modelId="{BD28FB12-01D2-4A3F-A2C3-FF18C9231FB6}" type="pres">
      <dgm:prSet presAssocID="{FFA85652-B995-4CB4-A0BC-CBF27EC0F182}" presName="sibTrans" presStyleLbl="sibTrans1D1" presStyleIdx="1" presStyleCnt="5"/>
      <dgm:spPr/>
      <dgm:t>
        <a:bodyPr/>
        <a:lstStyle/>
        <a:p>
          <a:endParaRPr lang="en-US"/>
        </a:p>
      </dgm:t>
    </dgm:pt>
    <dgm:pt modelId="{D1C31A42-2DED-462E-8920-5D452DCC9B6C}" type="pres">
      <dgm:prSet presAssocID="{09F6A6A0-4745-4880-8DB2-5E28356D121E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BA42043-B39A-4F90-AFAE-A83FEF739FFB}" type="pres">
      <dgm:prSet presAssocID="{09F6A6A0-4745-4880-8DB2-5E28356D121E}" presName="spNode" presStyleCnt="0"/>
      <dgm:spPr/>
      <dgm:t>
        <a:bodyPr/>
        <a:lstStyle/>
        <a:p>
          <a:endParaRPr lang="en-US"/>
        </a:p>
      </dgm:t>
    </dgm:pt>
    <dgm:pt modelId="{46B8B498-BB51-4F06-AB8B-8E118159FA3C}" type="pres">
      <dgm:prSet presAssocID="{BBBB2556-D7FF-4983-BF04-140FA1B0AD81}" presName="sibTrans" presStyleLbl="sibTrans1D1" presStyleIdx="2" presStyleCnt="5"/>
      <dgm:spPr/>
      <dgm:t>
        <a:bodyPr/>
        <a:lstStyle/>
        <a:p>
          <a:endParaRPr lang="en-US"/>
        </a:p>
      </dgm:t>
    </dgm:pt>
    <dgm:pt modelId="{5D87C201-61A3-4F71-8D30-E005A8D82C1B}" type="pres">
      <dgm:prSet presAssocID="{C710DDE1-8796-4975-90F5-A7886C104728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9F6E0D9-3711-4C9B-97A1-1A6B6F1FF35B}" type="pres">
      <dgm:prSet presAssocID="{C710DDE1-8796-4975-90F5-A7886C104728}" presName="spNode" presStyleCnt="0"/>
      <dgm:spPr/>
      <dgm:t>
        <a:bodyPr/>
        <a:lstStyle/>
        <a:p>
          <a:endParaRPr lang="en-US"/>
        </a:p>
      </dgm:t>
    </dgm:pt>
    <dgm:pt modelId="{E062D67E-C0CB-40BD-9C50-9D4472B0F16C}" type="pres">
      <dgm:prSet presAssocID="{551FA62B-6BDD-4BBC-B1D2-33425A0A8488}" presName="sibTrans" presStyleLbl="sibTrans1D1" presStyleIdx="3" presStyleCnt="5"/>
      <dgm:spPr/>
      <dgm:t>
        <a:bodyPr/>
        <a:lstStyle/>
        <a:p>
          <a:endParaRPr lang="en-US"/>
        </a:p>
      </dgm:t>
    </dgm:pt>
    <dgm:pt modelId="{5F2C5782-F60C-4A67-B114-59D126C28A4B}" type="pres">
      <dgm:prSet presAssocID="{EDF3139E-5282-44BB-84C0-52B703C0D0A8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AACC23-8829-4275-82DB-F8C4132F199E}" type="pres">
      <dgm:prSet presAssocID="{EDF3139E-5282-44BB-84C0-52B703C0D0A8}" presName="spNode" presStyleCnt="0"/>
      <dgm:spPr/>
      <dgm:t>
        <a:bodyPr/>
        <a:lstStyle/>
        <a:p>
          <a:endParaRPr lang="en-US"/>
        </a:p>
      </dgm:t>
    </dgm:pt>
    <dgm:pt modelId="{01442451-D851-41C2-9DF1-596AF8F8FD42}" type="pres">
      <dgm:prSet presAssocID="{03E5FEDD-5BE6-4027-96E3-7CE437E11659}" presName="sibTrans" presStyleLbl="sibTrans1D1" presStyleIdx="4" presStyleCnt="5"/>
      <dgm:spPr/>
      <dgm:t>
        <a:bodyPr/>
        <a:lstStyle/>
        <a:p>
          <a:endParaRPr lang="en-US"/>
        </a:p>
      </dgm:t>
    </dgm:pt>
  </dgm:ptLst>
  <dgm:cxnLst>
    <dgm:cxn modelId="{DC93B590-08B7-4733-9EE5-599AB3AD1707}" type="presOf" srcId="{551FA62B-6BDD-4BBC-B1D2-33425A0A8488}" destId="{E062D67E-C0CB-40BD-9C50-9D4472B0F16C}" srcOrd="0" destOrd="0" presId="urn:microsoft.com/office/officeart/2005/8/layout/cycle6"/>
    <dgm:cxn modelId="{1E8C634B-997B-4339-A7E0-6CBF339B0F79}" srcId="{BA6B73B9-CDE9-41E4-9A7D-4A8DC87A6F2E}" destId="{379E73E1-EE7C-4FCE-AF0F-43C178A3D2C1}" srcOrd="0" destOrd="0" parTransId="{00354FB5-DBF4-4B8C-BF84-20EDE6AD386D}" sibTransId="{A80637A8-C49E-4035-B38E-28124B9F2B46}"/>
    <dgm:cxn modelId="{CD21F886-976C-4428-932B-B21C29388D17}" type="presOf" srcId="{03E5FEDD-5BE6-4027-96E3-7CE437E11659}" destId="{01442451-D851-41C2-9DF1-596AF8F8FD42}" srcOrd="0" destOrd="0" presId="urn:microsoft.com/office/officeart/2005/8/layout/cycle6"/>
    <dgm:cxn modelId="{27D92E17-AEA6-426F-918A-92C1BC1A7A21}" type="presOf" srcId="{379E73E1-EE7C-4FCE-AF0F-43C178A3D2C1}" destId="{2A3DF68D-0A68-4E40-90EF-A9CECD54D54E}" srcOrd="0" destOrd="0" presId="urn:microsoft.com/office/officeart/2005/8/layout/cycle6"/>
    <dgm:cxn modelId="{82C24A3C-2F46-40EA-B854-DE8095A4653E}" srcId="{BA6B73B9-CDE9-41E4-9A7D-4A8DC87A6F2E}" destId="{409EF9AD-54D3-4972-B898-096B17BFEAE5}" srcOrd="1" destOrd="0" parTransId="{7D29F47D-15DF-4669-9640-931A4CD08F11}" sibTransId="{FFA85652-B995-4CB4-A0BC-CBF27EC0F182}"/>
    <dgm:cxn modelId="{68D0F70C-2B74-44AE-893D-D6D3CCF135C9}" type="presOf" srcId="{EDF3139E-5282-44BB-84C0-52B703C0D0A8}" destId="{5F2C5782-F60C-4A67-B114-59D126C28A4B}" srcOrd="0" destOrd="0" presId="urn:microsoft.com/office/officeart/2005/8/layout/cycle6"/>
    <dgm:cxn modelId="{8ACA35F7-FA41-4B6F-99C8-99B200E191A1}" type="presOf" srcId="{FFA85652-B995-4CB4-A0BC-CBF27EC0F182}" destId="{BD28FB12-01D2-4A3F-A2C3-FF18C9231FB6}" srcOrd="0" destOrd="0" presId="urn:microsoft.com/office/officeart/2005/8/layout/cycle6"/>
    <dgm:cxn modelId="{BAD93D73-FB3C-405C-9D1F-D1E505164966}" srcId="{BA6B73B9-CDE9-41E4-9A7D-4A8DC87A6F2E}" destId="{EDF3139E-5282-44BB-84C0-52B703C0D0A8}" srcOrd="4" destOrd="0" parTransId="{A4C5ED6B-44CD-4E8F-8B98-52482A1888BF}" sibTransId="{03E5FEDD-5BE6-4027-96E3-7CE437E11659}"/>
    <dgm:cxn modelId="{53761FF0-275E-44C8-BF72-72DA5B2CC87F}" type="presOf" srcId="{BBBB2556-D7FF-4983-BF04-140FA1B0AD81}" destId="{46B8B498-BB51-4F06-AB8B-8E118159FA3C}" srcOrd="0" destOrd="0" presId="urn:microsoft.com/office/officeart/2005/8/layout/cycle6"/>
    <dgm:cxn modelId="{02EA8D49-B949-42E3-A961-EC82BE8D8AC4}" type="presOf" srcId="{BA6B73B9-CDE9-41E4-9A7D-4A8DC87A6F2E}" destId="{8BDD2B3D-3097-40EB-B059-A27DD744F28A}" srcOrd="0" destOrd="0" presId="urn:microsoft.com/office/officeart/2005/8/layout/cycle6"/>
    <dgm:cxn modelId="{A6010C93-18E4-4C15-9106-899248A23350}" type="presOf" srcId="{409EF9AD-54D3-4972-B898-096B17BFEAE5}" destId="{C695B0B4-0FE2-42B8-B61A-FF43ACC4BD9B}" srcOrd="0" destOrd="0" presId="urn:microsoft.com/office/officeart/2005/8/layout/cycle6"/>
    <dgm:cxn modelId="{074D005B-732C-4BD2-AF29-E2C9E36E6998}" type="presOf" srcId="{09F6A6A0-4745-4880-8DB2-5E28356D121E}" destId="{D1C31A42-2DED-462E-8920-5D452DCC9B6C}" srcOrd="0" destOrd="0" presId="urn:microsoft.com/office/officeart/2005/8/layout/cycle6"/>
    <dgm:cxn modelId="{0F0D01A2-EBC8-4B9F-AC9B-2653F0BDF298}" srcId="{BA6B73B9-CDE9-41E4-9A7D-4A8DC87A6F2E}" destId="{C710DDE1-8796-4975-90F5-A7886C104728}" srcOrd="3" destOrd="0" parTransId="{21C52DC0-0BD8-45F6-9ADC-2A0600B9518B}" sibTransId="{551FA62B-6BDD-4BBC-B1D2-33425A0A8488}"/>
    <dgm:cxn modelId="{487D1E95-9099-464E-9917-31924C9BE951}" srcId="{BA6B73B9-CDE9-41E4-9A7D-4A8DC87A6F2E}" destId="{09F6A6A0-4745-4880-8DB2-5E28356D121E}" srcOrd="2" destOrd="0" parTransId="{01F8BF2C-DCC5-420F-B32D-D7C112C9A852}" sibTransId="{BBBB2556-D7FF-4983-BF04-140FA1B0AD81}"/>
    <dgm:cxn modelId="{E735AA7E-F72A-4E85-96EE-2C8075B77F60}" type="presOf" srcId="{A80637A8-C49E-4035-B38E-28124B9F2B46}" destId="{0E4EDE1C-E860-4954-8C10-98B79997A936}" srcOrd="0" destOrd="0" presId="urn:microsoft.com/office/officeart/2005/8/layout/cycle6"/>
    <dgm:cxn modelId="{EAB8C0A5-05E3-48DE-A9A7-618E33A724D3}" type="presOf" srcId="{C710DDE1-8796-4975-90F5-A7886C104728}" destId="{5D87C201-61A3-4F71-8D30-E005A8D82C1B}" srcOrd="0" destOrd="0" presId="urn:microsoft.com/office/officeart/2005/8/layout/cycle6"/>
    <dgm:cxn modelId="{69FFC485-6982-4E65-9D4F-4081CC31499E}" type="presParOf" srcId="{8BDD2B3D-3097-40EB-B059-A27DD744F28A}" destId="{2A3DF68D-0A68-4E40-90EF-A9CECD54D54E}" srcOrd="0" destOrd="0" presId="urn:microsoft.com/office/officeart/2005/8/layout/cycle6"/>
    <dgm:cxn modelId="{D70CB1E7-E98D-4266-9E4A-0CC261E4E632}" type="presParOf" srcId="{8BDD2B3D-3097-40EB-B059-A27DD744F28A}" destId="{A5963EA9-126C-4639-A64A-E1AF80DA3FCA}" srcOrd="1" destOrd="0" presId="urn:microsoft.com/office/officeart/2005/8/layout/cycle6"/>
    <dgm:cxn modelId="{D96EF7F2-A586-4C7E-A79F-3144A4EE06AF}" type="presParOf" srcId="{8BDD2B3D-3097-40EB-B059-A27DD744F28A}" destId="{0E4EDE1C-E860-4954-8C10-98B79997A936}" srcOrd="2" destOrd="0" presId="urn:microsoft.com/office/officeart/2005/8/layout/cycle6"/>
    <dgm:cxn modelId="{E4542EEF-CA50-469D-B991-FF8F40419533}" type="presParOf" srcId="{8BDD2B3D-3097-40EB-B059-A27DD744F28A}" destId="{C695B0B4-0FE2-42B8-B61A-FF43ACC4BD9B}" srcOrd="3" destOrd="0" presId="urn:microsoft.com/office/officeart/2005/8/layout/cycle6"/>
    <dgm:cxn modelId="{EF14F445-447A-4C67-AE61-A41BF588D405}" type="presParOf" srcId="{8BDD2B3D-3097-40EB-B059-A27DD744F28A}" destId="{0868E0B7-4E98-4C05-B985-D7862287BA64}" srcOrd="4" destOrd="0" presId="urn:microsoft.com/office/officeart/2005/8/layout/cycle6"/>
    <dgm:cxn modelId="{9F97CB84-D8DB-4D6E-9753-FD0384C55B46}" type="presParOf" srcId="{8BDD2B3D-3097-40EB-B059-A27DD744F28A}" destId="{BD28FB12-01D2-4A3F-A2C3-FF18C9231FB6}" srcOrd="5" destOrd="0" presId="urn:microsoft.com/office/officeart/2005/8/layout/cycle6"/>
    <dgm:cxn modelId="{5E4BFC3F-1178-46F0-B177-9EE32EF3483E}" type="presParOf" srcId="{8BDD2B3D-3097-40EB-B059-A27DD744F28A}" destId="{D1C31A42-2DED-462E-8920-5D452DCC9B6C}" srcOrd="6" destOrd="0" presId="urn:microsoft.com/office/officeart/2005/8/layout/cycle6"/>
    <dgm:cxn modelId="{BCE37DE9-24ED-481F-BD6B-609E93413A3C}" type="presParOf" srcId="{8BDD2B3D-3097-40EB-B059-A27DD744F28A}" destId="{6BA42043-B39A-4F90-AFAE-A83FEF739FFB}" srcOrd="7" destOrd="0" presId="urn:microsoft.com/office/officeart/2005/8/layout/cycle6"/>
    <dgm:cxn modelId="{BAE96AE4-B721-4A80-AE36-46B164128121}" type="presParOf" srcId="{8BDD2B3D-3097-40EB-B059-A27DD744F28A}" destId="{46B8B498-BB51-4F06-AB8B-8E118159FA3C}" srcOrd="8" destOrd="0" presId="urn:microsoft.com/office/officeart/2005/8/layout/cycle6"/>
    <dgm:cxn modelId="{9ED9D18B-B904-4815-A18F-DC2B369A5F62}" type="presParOf" srcId="{8BDD2B3D-3097-40EB-B059-A27DD744F28A}" destId="{5D87C201-61A3-4F71-8D30-E005A8D82C1B}" srcOrd="9" destOrd="0" presId="urn:microsoft.com/office/officeart/2005/8/layout/cycle6"/>
    <dgm:cxn modelId="{F39A4A9D-24DD-4B4D-B2DF-B58E56A49E0B}" type="presParOf" srcId="{8BDD2B3D-3097-40EB-B059-A27DD744F28A}" destId="{B9F6E0D9-3711-4C9B-97A1-1A6B6F1FF35B}" srcOrd="10" destOrd="0" presId="urn:microsoft.com/office/officeart/2005/8/layout/cycle6"/>
    <dgm:cxn modelId="{A694D8FE-6CCF-4E11-9CFF-208DC58CD861}" type="presParOf" srcId="{8BDD2B3D-3097-40EB-B059-A27DD744F28A}" destId="{E062D67E-C0CB-40BD-9C50-9D4472B0F16C}" srcOrd="11" destOrd="0" presId="urn:microsoft.com/office/officeart/2005/8/layout/cycle6"/>
    <dgm:cxn modelId="{CF743E1B-1EC4-4EFB-857C-89C2B7C34202}" type="presParOf" srcId="{8BDD2B3D-3097-40EB-B059-A27DD744F28A}" destId="{5F2C5782-F60C-4A67-B114-59D126C28A4B}" srcOrd="12" destOrd="0" presId="urn:microsoft.com/office/officeart/2005/8/layout/cycle6"/>
    <dgm:cxn modelId="{9B52E6BE-48F9-4418-A89F-E398FD00DC06}" type="presParOf" srcId="{8BDD2B3D-3097-40EB-B059-A27DD744F28A}" destId="{BBAACC23-8829-4275-82DB-F8C4132F199E}" srcOrd="13" destOrd="0" presId="urn:microsoft.com/office/officeart/2005/8/layout/cycle6"/>
    <dgm:cxn modelId="{D057F3CC-8F44-437C-B5E4-CE899B8EB033}" type="presParOf" srcId="{8BDD2B3D-3097-40EB-B059-A27DD744F28A}" destId="{01442451-D851-41C2-9DF1-596AF8F8FD42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A6B73B9-CDE9-41E4-9A7D-4A8DC87A6F2E}" type="doc">
      <dgm:prSet loTypeId="urn:microsoft.com/office/officeart/2005/8/layout/cycle6" loCatId="cycle" qsTypeId="urn:microsoft.com/office/officeart/2005/8/quickstyle/3d2" qsCatId="3D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379E73E1-EE7C-4FCE-AF0F-43C178A3D2C1}">
      <dgm:prSet phldrT="[Text]"/>
      <dgm:spPr>
        <a:solidFill>
          <a:srgbClr val="92D050"/>
        </a:solidFill>
      </dgm:spPr>
      <dgm:t>
        <a:bodyPr/>
        <a:lstStyle/>
        <a:p>
          <a:r>
            <a:rPr lang="fa-IR" dirty="0" smtClean="0">
              <a:cs typeface="B Titr" pitchFamily="2" charset="-78"/>
            </a:rPr>
            <a:t>مدل های کسب‌وکار تفکیکی</a:t>
          </a:r>
          <a:endParaRPr lang="en-US" dirty="0">
            <a:cs typeface="B Titr" pitchFamily="2" charset="-78"/>
          </a:endParaRPr>
        </a:p>
      </dgm:t>
    </dgm:pt>
    <dgm:pt modelId="{00354FB5-DBF4-4B8C-BF84-20EDE6AD386D}" type="parTrans" cxnId="{1E8C634B-997B-4339-A7E0-6CBF339B0F79}">
      <dgm:prSet/>
      <dgm:spPr/>
      <dgm:t>
        <a:bodyPr/>
        <a:lstStyle/>
        <a:p>
          <a:endParaRPr lang="en-US"/>
        </a:p>
      </dgm:t>
    </dgm:pt>
    <dgm:pt modelId="{A80637A8-C49E-4035-B38E-28124B9F2B46}" type="sibTrans" cxnId="{1E8C634B-997B-4339-A7E0-6CBF339B0F79}">
      <dgm:prSet/>
      <dgm:spPr/>
      <dgm:t>
        <a:bodyPr/>
        <a:lstStyle/>
        <a:p>
          <a:endParaRPr lang="en-US"/>
        </a:p>
      </dgm:t>
    </dgm:pt>
    <dgm:pt modelId="{409EF9AD-54D3-4972-B898-096B17BFEAE5}">
      <dgm:prSet phldrT="[Text]"/>
      <dgm:spPr>
        <a:solidFill>
          <a:srgbClr val="00B0F0"/>
        </a:solidFill>
      </dgm:spPr>
      <dgm:t>
        <a:bodyPr/>
        <a:lstStyle/>
        <a:p>
          <a:r>
            <a:rPr lang="fa-IR" dirty="0" smtClean="0">
              <a:cs typeface="B Titr" pitchFamily="2" charset="-78"/>
            </a:rPr>
            <a:t>دنباله دار</a:t>
          </a:r>
          <a:endParaRPr lang="en-US" dirty="0">
            <a:cs typeface="B Titr" pitchFamily="2" charset="-78"/>
          </a:endParaRPr>
        </a:p>
      </dgm:t>
    </dgm:pt>
    <dgm:pt modelId="{7D29F47D-15DF-4669-9640-931A4CD08F11}" type="parTrans" cxnId="{82C24A3C-2F46-40EA-B854-DE8095A4653E}">
      <dgm:prSet/>
      <dgm:spPr/>
      <dgm:t>
        <a:bodyPr/>
        <a:lstStyle/>
        <a:p>
          <a:endParaRPr lang="en-US"/>
        </a:p>
      </dgm:t>
    </dgm:pt>
    <dgm:pt modelId="{FFA85652-B995-4CB4-A0BC-CBF27EC0F182}" type="sibTrans" cxnId="{82C24A3C-2F46-40EA-B854-DE8095A4653E}">
      <dgm:prSet/>
      <dgm:spPr/>
      <dgm:t>
        <a:bodyPr/>
        <a:lstStyle/>
        <a:p>
          <a:endParaRPr lang="en-US"/>
        </a:p>
      </dgm:t>
    </dgm:pt>
    <dgm:pt modelId="{09F6A6A0-4745-4880-8DB2-5E28356D121E}">
      <dgm:prSet phldrT="[Text]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fa-IR" dirty="0" smtClean="0">
              <a:cs typeface="B Titr" pitchFamily="2" charset="-78"/>
            </a:rPr>
            <a:t>پلتفرم های      چند وجهی</a:t>
          </a:r>
          <a:endParaRPr lang="en-US" dirty="0">
            <a:cs typeface="B Titr" pitchFamily="2" charset="-78"/>
          </a:endParaRPr>
        </a:p>
      </dgm:t>
    </dgm:pt>
    <dgm:pt modelId="{01F8BF2C-DCC5-420F-B32D-D7C112C9A852}" type="parTrans" cxnId="{487D1E95-9099-464E-9917-31924C9BE951}">
      <dgm:prSet/>
      <dgm:spPr/>
      <dgm:t>
        <a:bodyPr/>
        <a:lstStyle/>
        <a:p>
          <a:endParaRPr lang="en-US"/>
        </a:p>
      </dgm:t>
    </dgm:pt>
    <dgm:pt modelId="{BBBB2556-D7FF-4983-BF04-140FA1B0AD81}" type="sibTrans" cxnId="{487D1E95-9099-464E-9917-31924C9BE951}">
      <dgm:prSet/>
      <dgm:spPr/>
      <dgm:t>
        <a:bodyPr/>
        <a:lstStyle/>
        <a:p>
          <a:endParaRPr lang="en-US"/>
        </a:p>
      </dgm:t>
    </dgm:pt>
    <dgm:pt modelId="{C710DDE1-8796-4975-90F5-A7886C104728}">
      <dgm:prSet phldrT="[Text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fa-IR" dirty="0" smtClean="0">
              <a:cs typeface="B Titr" pitchFamily="2" charset="-78"/>
            </a:rPr>
            <a:t>رایگان</a:t>
          </a:r>
          <a:endParaRPr lang="en-US" dirty="0">
            <a:cs typeface="B Titr" pitchFamily="2" charset="-78"/>
          </a:endParaRPr>
        </a:p>
      </dgm:t>
    </dgm:pt>
    <dgm:pt modelId="{21C52DC0-0BD8-45F6-9ADC-2A0600B9518B}" type="parTrans" cxnId="{0F0D01A2-EBC8-4B9F-AC9B-2653F0BDF298}">
      <dgm:prSet/>
      <dgm:spPr/>
      <dgm:t>
        <a:bodyPr/>
        <a:lstStyle/>
        <a:p>
          <a:endParaRPr lang="en-US"/>
        </a:p>
      </dgm:t>
    </dgm:pt>
    <dgm:pt modelId="{551FA62B-6BDD-4BBC-B1D2-33425A0A8488}" type="sibTrans" cxnId="{0F0D01A2-EBC8-4B9F-AC9B-2653F0BDF298}">
      <dgm:prSet/>
      <dgm:spPr/>
      <dgm:t>
        <a:bodyPr/>
        <a:lstStyle/>
        <a:p>
          <a:endParaRPr lang="en-US"/>
        </a:p>
      </dgm:t>
    </dgm:pt>
    <dgm:pt modelId="{EDF3139E-5282-44BB-84C0-52B703C0D0A8}">
      <dgm:prSet phldrT="[Text]"/>
      <dgm:spPr>
        <a:solidFill>
          <a:srgbClr val="00B050"/>
        </a:solidFill>
      </dgm:spPr>
      <dgm:t>
        <a:bodyPr/>
        <a:lstStyle/>
        <a:p>
          <a:r>
            <a:rPr lang="fa-IR" dirty="0" smtClean="0">
              <a:cs typeface="B Titr" pitchFamily="2" charset="-78"/>
            </a:rPr>
            <a:t>مدل های کسب‌وکار باز</a:t>
          </a:r>
          <a:endParaRPr lang="en-US" dirty="0">
            <a:cs typeface="B Titr" pitchFamily="2" charset="-78"/>
          </a:endParaRPr>
        </a:p>
      </dgm:t>
    </dgm:pt>
    <dgm:pt modelId="{A4C5ED6B-44CD-4E8F-8B98-52482A1888BF}" type="parTrans" cxnId="{BAD93D73-FB3C-405C-9D1F-D1E505164966}">
      <dgm:prSet/>
      <dgm:spPr/>
      <dgm:t>
        <a:bodyPr/>
        <a:lstStyle/>
        <a:p>
          <a:endParaRPr lang="en-US"/>
        </a:p>
      </dgm:t>
    </dgm:pt>
    <dgm:pt modelId="{03E5FEDD-5BE6-4027-96E3-7CE437E11659}" type="sibTrans" cxnId="{BAD93D73-FB3C-405C-9D1F-D1E505164966}">
      <dgm:prSet/>
      <dgm:spPr/>
      <dgm:t>
        <a:bodyPr/>
        <a:lstStyle/>
        <a:p>
          <a:endParaRPr lang="en-US"/>
        </a:p>
      </dgm:t>
    </dgm:pt>
    <dgm:pt modelId="{8BDD2B3D-3097-40EB-B059-A27DD744F28A}" type="pres">
      <dgm:prSet presAssocID="{BA6B73B9-CDE9-41E4-9A7D-4A8DC87A6F2E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A3DF68D-0A68-4E40-90EF-A9CECD54D54E}" type="pres">
      <dgm:prSet presAssocID="{379E73E1-EE7C-4FCE-AF0F-43C178A3D2C1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5963EA9-126C-4639-A64A-E1AF80DA3FCA}" type="pres">
      <dgm:prSet presAssocID="{379E73E1-EE7C-4FCE-AF0F-43C178A3D2C1}" presName="spNode" presStyleCnt="0"/>
      <dgm:spPr/>
      <dgm:t>
        <a:bodyPr/>
        <a:lstStyle/>
        <a:p>
          <a:endParaRPr lang="en-US"/>
        </a:p>
      </dgm:t>
    </dgm:pt>
    <dgm:pt modelId="{0E4EDE1C-E860-4954-8C10-98B79997A936}" type="pres">
      <dgm:prSet presAssocID="{A80637A8-C49E-4035-B38E-28124B9F2B46}" presName="sibTrans" presStyleLbl="sibTrans1D1" presStyleIdx="0" presStyleCnt="5"/>
      <dgm:spPr/>
      <dgm:t>
        <a:bodyPr/>
        <a:lstStyle/>
        <a:p>
          <a:endParaRPr lang="en-US"/>
        </a:p>
      </dgm:t>
    </dgm:pt>
    <dgm:pt modelId="{C695B0B4-0FE2-42B8-B61A-FF43ACC4BD9B}" type="pres">
      <dgm:prSet presAssocID="{409EF9AD-54D3-4972-B898-096B17BFEAE5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68E0B7-4E98-4C05-B985-D7862287BA64}" type="pres">
      <dgm:prSet presAssocID="{409EF9AD-54D3-4972-B898-096B17BFEAE5}" presName="spNode" presStyleCnt="0"/>
      <dgm:spPr/>
      <dgm:t>
        <a:bodyPr/>
        <a:lstStyle/>
        <a:p>
          <a:endParaRPr lang="en-US"/>
        </a:p>
      </dgm:t>
    </dgm:pt>
    <dgm:pt modelId="{BD28FB12-01D2-4A3F-A2C3-FF18C9231FB6}" type="pres">
      <dgm:prSet presAssocID="{FFA85652-B995-4CB4-A0BC-CBF27EC0F182}" presName="sibTrans" presStyleLbl="sibTrans1D1" presStyleIdx="1" presStyleCnt="5"/>
      <dgm:spPr/>
      <dgm:t>
        <a:bodyPr/>
        <a:lstStyle/>
        <a:p>
          <a:endParaRPr lang="en-US"/>
        </a:p>
      </dgm:t>
    </dgm:pt>
    <dgm:pt modelId="{D1C31A42-2DED-462E-8920-5D452DCC9B6C}" type="pres">
      <dgm:prSet presAssocID="{09F6A6A0-4745-4880-8DB2-5E28356D121E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BA42043-B39A-4F90-AFAE-A83FEF739FFB}" type="pres">
      <dgm:prSet presAssocID="{09F6A6A0-4745-4880-8DB2-5E28356D121E}" presName="spNode" presStyleCnt="0"/>
      <dgm:spPr/>
      <dgm:t>
        <a:bodyPr/>
        <a:lstStyle/>
        <a:p>
          <a:endParaRPr lang="en-US"/>
        </a:p>
      </dgm:t>
    </dgm:pt>
    <dgm:pt modelId="{46B8B498-BB51-4F06-AB8B-8E118159FA3C}" type="pres">
      <dgm:prSet presAssocID="{BBBB2556-D7FF-4983-BF04-140FA1B0AD81}" presName="sibTrans" presStyleLbl="sibTrans1D1" presStyleIdx="2" presStyleCnt="5"/>
      <dgm:spPr/>
      <dgm:t>
        <a:bodyPr/>
        <a:lstStyle/>
        <a:p>
          <a:endParaRPr lang="en-US"/>
        </a:p>
      </dgm:t>
    </dgm:pt>
    <dgm:pt modelId="{5D87C201-61A3-4F71-8D30-E005A8D82C1B}" type="pres">
      <dgm:prSet presAssocID="{C710DDE1-8796-4975-90F5-A7886C104728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9F6E0D9-3711-4C9B-97A1-1A6B6F1FF35B}" type="pres">
      <dgm:prSet presAssocID="{C710DDE1-8796-4975-90F5-A7886C104728}" presName="spNode" presStyleCnt="0"/>
      <dgm:spPr/>
      <dgm:t>
        <a:bodyPr/>
        <a:lstStyle/>
        <a:p>
          <a:endParaRPr lang="en-US"/>
        </a:p>
      </dgm:t>
    </dgm:pt>
    <dgm:pt modelId="{E062D67E-C0CB-40BD-9C50-9D4472B0F16C}" type="pres">
      <dgm:prSet presAssocID="{551FA62B-6BDD-4BBC-B1D2-33425A0A8488}" presName="sibTrans" presStyleLbl="sibTrans1D1" presStyleIdx="3" presStyleCnt="5"/>
      <dgm:spPr/>
      <dgm:t>
        <a:bodyPr/>
        <a:lstStyle/>
        <a:p>
          <a:endParaRPr lang="en-US"/>
        </a:p>
      </dgm:t>
    </dgm:pt>
    <dgm:pt modelId="{5F2C5782-F60C-4A67-B114-59D126C28A4B}" type="pres">
      <dgm:prSet presAssocID="{EDF3139E-5282-44BB-84C0-52B703C0D0A8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AACC23-8829-4275-82DB-F8C4132F199E}" type="pres">
      <dgm:prSet presAssocID="{EDF3139E-5282-44BB-84C0-52B703C0D0A8}" presName="spNode" presStyleCnt="0"/>
      <dgm:spPr/>
      <dgm:t>
        <a:bodyPr/>
        <a:lstStyle/>
        <a:p>
          <a:endParaRPr lang="en-US"/>
        </a:p>
      </dgm:t>
    </dgm:pt>
    <dgm:pt modelId="{01442451-D851-41C2-9DF1-596AF8F8FD42}" type="pres">
      <dgm:prSet presAssocID="{03E5FEDD-5BE6-4027-96E3-7CE437E11659}" presName="sibTrans" presStyleLbl="sibTrans1D1" presStyleIdx="4" presStyleCnt="5"/>
      <dgm:spPr/>
      <dgm:t>
        <a:bodyPr/>
        <a:lstStyle/>
        <a:p>
          <a:endParaRPr lang="en-US"/>
        </a:p>
      </dgm:t>
    </dgm:pt>
  </dgm:ptLst>
  <dgm:cxnLst>
    <dgm:cxn modelId="{1164E543-B1DE-488D-ACE3-061B83C211FB}" type="presOf" srcId="{03E5FEDD-5BE6-4027-96E3-7CE437E11659}" destId="{01442451-D851-41C2-9DF1-596AF8F8FD42}" srcOrd="0" destOrd="0" presId="urn:microsoft.com/office/officeart/2005/8/layout/cycle6"/>
    <dgm:cxn modelId="{061E9EA6-9FB7-46B1-B80D-F218AA052ED0}" type="presOf" srcId="{409EF9AD-54D3-4972-B898-096B17BFEAE5}" destId="{C695B0B4-0FE2-42B8-B61A-FF43ACC4BD9B}" srcOrd="0" destOrd="0" presId="urn:microsoft.com/office/officeart/2005/8/layout/cycle6"/>
    <dgm:cxn modelId="{05143282-E083-40AF-B49D-11377E8C96C7}" type="presOf" srcId="{A80637A8-C49E-4035-B38E-28124B9F2B46}" destId="{0E4EDE1C-E860-4954-8C10-98B79997A936}" srcOrd="0" destOrd="0" presId="urn:microsoft.com/office/officeart/2005/8/layout/cycle6"/>
    <dgm:cxn modelId="{9CB47F5C-F395-460D-8099-918D1B5AA687}" type="presOf" srcId="{BBBB2556-D7FF-4983-BF04-140FA1B0AD81}" destId="{46B8B498-BB51-4F06-AB8B-8E118159FA3C}" srcOrd="0" destOrd="0" presId="urn:microsoft.com/office/officeart/2005/8/layout/cycle6"/>
    <dgm:cxn modelId="{1E8C634B-997B-4339-A7E0-6CBF339B0F79}" srcId="{BA6B73B9-CDE9-41E4-9A7D-4A8DC87A6F2E}" destId="{379E73E1-EE7C-4FCE-AF0F-43C178A3D2C1}" srcOrd="0" destOrd="0" parTransId="{00354FB5-DBF4-4B8C-BF84-20EDE6AD386D}" sibTransId="{A80637A8-C49E-4035-B38E-28124B9F2B46}"/>
    <dgm:cxn modelId="{77FCD40F-1524-4F15-A4CF-DA85924F62E8}" type="presOf" srcId="{551FA62B-6BDD-4BBC-B1D2-33425A0A8488}" destId="{E062D67E-C0CB-40BD-9C50-9D4472B0F16C}" srcOrd="0" destOrd="0" presId="urn:microsoft.com/office/officeart/2005/8/layout/cycle6"/>
    <dgm:cxn modelId="{82C24A3C-2F46-40EA-B854-DE8095A4653E}" srcId="{BA6B73B9-CDE9-41E4-9A7D-4A8DC87A6F2E}" destId="{409EF9AD-54D3-4972-B898-096B17BFEAE5}" srcOrd="1" destOrd="0" parTransId="{7D29F47D-15DF-4669-9640-931A4CD08F11}" sibTransId="{FFA85652-B995-4CB4-A0BC-CBF27EC0F182}"/>
    <dgm:cxn modelId="{BAD93D73-FB3C-405C-9D1F-D1E505164966}" srcId="{BA6B73B9-CDE9-41E4-9A7D-4A8DC87A6F2E}" destId="{EDF3139E-5282-44BB-84C0-52B703C0D0A8}" srcOrd="4" destOrd="0" parTransId="{A4C5ED6B-44CD-4E8F-8B98-52482A1888BF}" sibTransId="{03E5FEDD-5BE6-4027-96E3-7CE437E11659}"/>
    <dgm:cxn modelId="{CA927DFB-2B07-4A9B-A335-946DA389EB85}" type="presOf" srcId="{EDF3139E-5282-44BB-84C0-52B703C0D0A8}" destId="{5F2C5782-F60C-4A67-B114-59D126C28A4B}" srcOrd="0" destOrd="0" presId="urn:microsoft.com/office/officeart/2005/8/layout/cycle6"/>
    <dgm:cxn modelId="{74431D78-0AFB-4835-9F1B-26D395E57B53}" type="presOf" srcId="{BA6B73B9-CDE9-41E4-9A7D-4A8DC87A6F2E}" destId="{8BDD2B3D-3097-40EB-B059-A27DD744F28A}" srcOrd="0" destOrd="0" presId="urn:microsoft.com/office/officeart/2005/8/layout/cycle6"/>
    <dgm:cxn modelId="{7FFE5882-42CE-4534-B67A-BF00D055F21D}" type="presOf" srcId="{09F6A6A0-4745-4880-8DB2-5E28356D121E}" destId="{D1C31A42-2DED-462E-8920-5D452DCC9B6C}" srcOrd="0" destOrd="0" presId="urn:microsoft.com/office/officeart/2005/8/layout/cycle6"/>
    <dgm:cxn modelId="{0F0D01A2-EBC8-4B9F-AC9B-2653F0BDF298}" srcId="{BA6B73B9-CDE9-41E4-9A7D-4A8DC87A6F2E}" destId="{C710DDE1-8796-4975-90F5-A7886C104728}" srcOrd="3" destOrd="0" parTransId="{21C52DC0-0BD8-45F6-9ADC-2A0600B9518B}" sibTransId="{551FA62B-6BDD-4BBC-B1D2-33425A0A8488}"/>
    <dgm:cxn modelId="{DAEBF0F6-24A2-4201-BC66-5F817F6BF01C}" type="presOf" srcId="{C710DDE1-8796-4975-90F5-A7886C104728}" destId="{5D87C201-61A3-4F71-8D30-E005A8D82C1B}" srcOrd="0" destOrd="0" presId="urn:microsoft.com/office/officeart/2005/8/layout/cycle6"/>
    <dgm:cxn modelId="{5AD76359-B2C9-4D7B-97CA-D8BD94562464}" type="presOf" srcId="{FFA85652-B995-4CB4-A0BC-CBF27EC0F182}" destId="{BD28FB12-01D2-4A3F-A2C3-FF18C9231FB6}" srcOrd="0" destOrd="0" presId="urn:microsoft.com/office/officeart/2005/8/layout/cycle6"/>
    <dgm:cxn modelId="{6E29E7E5-AD0B-4B35-9516-395842B54DB8}" type="presOf" srcId="{379E73E1-EE7C-4FCE-AF0F-43C178A3D2C1}" destId="{2A3DF68D-0A68-4E40-90EF-A9CECD54D54E}" srcOrd="0" destOrd="0" presId="urn:microsoft.com/office/officeart/2005/8/layout/cycle6"/>
    <dgm:cxn modelId="{487D1E95-9099-464E-9917-31924C9BE951}" srcId="{BA6B73B9-CDE9-41E4-9A7D-4A8DC87A6F2E}" destId="{09F6A6A0-4745-4880-8DB2-5E28356D121E}" srcOrd="2" destOrd="0" parTransId="{01F8BF2C-DCC5-420F-B32D-D7C112C9A852}" sibTransId="{BBBB2556-D7FF-4983-BF04-140FA1B0AD81}"/>
    <dgm:cxn modelId="{A9C1ADA4-4E0C-408C-9CFC-A3827E229DFB}" type="presParOf" srcId="{8BDD2B3D-3097-40EB-B059-A27DD744F28A}" destId="{2A3DF68D-0A68-4E40-90EF-A9CECD54D54E}" srcOrd="0" destOrd="0" presId="urn:microsoft.com/office/officeart/2005/8/layout/cycle6"/>
    <dgm:cxn modelId="{592ABFE9-FD37-4EA5-890A-CB9BB1F6BF1D}" type="presParOf" srcId="{8BDD2B3D-3097-40EB-B059-A27DD744F28A}" destId="{A5963EA9-126C-4639-A64A-E1AF80DA3FCA}" srcOrd="1" destOrd="0" presId="urn:microsoft.com/office/officeart/2005/8/layout/cycle6"/>
    <dgm:cxn modelId="{054D6261-C586-45D6-A49B-46BB63AADF08}" type="presParOf" srcId="{8BDD2B3D-3097-40EB-B059-A27DD744F28A}" destId="{0E4EDE1C-E860-4954-8C10-98B79997A936}" srcOrd="2" destOrd="0" presId="urn:microsoft.com/office/officeart/2005/8/layout/cycle6"/>
    <dgm:cxn modelId="{D3EFE3C5-A058-47ED-AEC6-77C65B65A955}" type="presParOf" srcId="{8BDD2B3D-3097-40EB-B059-A27DD744F28A}" destId="{C695B0B4-0FE2-42B8-B61A-FF43ACC4BD9B}" srcOrd="3" destOrd="0" presId="urn:microsoft.com/office/officeart/2005/8/layout/cycle6"/>
    <dgm:cxn modelId="{E649A950-4116-4478-92AA-67FF0440FF88}" type="presParOf" srcId="{8BDD2B3D-3097-40EB-B059-A27DD744F28A}" destId="{0868E0B7-4E98-4C05-B985-D7862287BA64}" srcOrd="4" destOrd="0" presId="urn:microsoft.com/office/officeart/2005/8/layout/cycle6"/>
    <dgm:cxn modelId="{CA20A860-C418-461B-9954-6B88D1034825}" type="presParOf" srcId="{8BDD2B3D-3097-40EB-B059-A27DD744F28A}" destId="{BD28FB12-01D2-4A3F-A2C3-FF18C9231FB6}" srcOrd="5" destOrd="0" presId="urn:microsoft.com/office/officeart/2005/8/layout/cycle6"/>
    <dgm:cxn modelId="{D8F414AE-C6FA-4372-BE4E-DBD37D0669AE}" type="presParOf" srcId="{8BDD2B3D-3097-40EB-B059-A27DD744F28A}" destId="{D1C31A42-2DED-462E-8920-5D452DCC9B6C}" srcOrd="6" destOrd="0" presId="urn:microsoft.com/office/officeart/2005/8/layout/cycle6"/>
    <dgm:cxn modelId="{E871E745-410A-4DA8-BFD0-C91F3113AA1F}" type="presParOf" srcId="{8BDD2B3D-3097-40EB-B059-A27DD744F28A}" destId="{6BA42043-B39A-4F90-AFAE-A83FEF739FFB}" srcOrd="7" destOrd="0" presId="urn:microsoft.com/office/officeart/2005/8/layout/cycle6"/>
    <dgm:cxn modelId="{BE40971F-265A-4FE9-AC5F-047DCAEBD36D}" type="presParOf" srcId="{8BDD2B3D-3097-40EB-B059-A27DD744F28A}" destId="{46B8B498-BB51-4F06-AB8B-8E118159FA3C}" srcOrd="8" destOrd="0" presId="urn:microsoft.com/office/officeart/2005/8/layout/cycle6"/>
    <dgm:cxn modelId="{C749A556-71BB-4688-B0C0-B4B616EF8E8D}" type="presParOf" srcId="{8BDD2B3D-3097-40EB-B059-A27DD744F28A}" destId="{5D87C201-61A3-4F71-8D30-E005A8D82C1B}" srcOrd="9" destOrd="0" presId="urn:microsoft.com/office/officeart/2005/8/layout/cycle6"/>
    <dgm:cxn modelId="{03D93272-EE99-4BB4-8A41-393BB1863601}" type="presParOf" srcId="{8BDD2B3D-3097-40EB-B059-A27DD744F28A}" destId="{B9F6E0D9-3711-4C9B-97A1-1A6B6F1FF35B}" srcOrd="10" destOrd="0" presId="urn:microsoft.com/office/officeart/2005/8/layout/cycle6"/>
    <dgm:cxn modelId="{11CCC862-A351-47A4-AA36-583736A61555}" type="presParOf" srcId="{8BDD2B3D-3097-40EB-B059-A27DD744F28A}" destId="{E062D67E-C0CB-40BD-9C50-9D4472B0F16C}" srcOrd="11" destOrd="0" presId="urn:microsoft.com/office/officeart/2005/8/layout/cycle6"/>
    <dgm:cxn modelId="{056F283E-385F-494E-8A42-B8CFB8C1C608}" type="presParOf" srcId="{8BDD2B3D-3097-40EB-B059-A27DD744F28A}" destId="{5F2C5782-F60C-4A67-B114-59D126C28A4B}" srcOrd="12" destOrd="0" presId="urn:microsoft.com/office/officeart/2005/8/layout/cycle6"/>
    <dgm:cxn modelId="{8EBB4FF2-0565-46C5-A25E-0881914E1F73}" type="presParOf" srcId="{8BDD2B3D-3097-40EB-B059-A27DD744F28A}" destId="{BBAACC23-8829-4275-82DB-F8C4132F199E}" srcOrd="13" destOrd="0" presId="urn:microsoft.com/office/officeart/2005/8/layout/cycle6"/>
    <dgm:cxn modelId="{2674622E-241A-445C-AA95-B76F71C45E1E}" type="presParOf" srcId="{8BDD2B3D-3097-40EB-B059-A27DD744F28A}" destId="{01442451-D851-41C2-9DF1-596AF8F8FD42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27191FF-0E4A-4C83-B1BB-E1293F3A7D17}" type="doc">
      <dgm:prSet loTypeId="urn:microsoft.com/office/officeart/2005/8/layout/radial2" loCatId="relationship" qsTypeId="urn:microsoft.com/office/officeart/2005/8/quickstyle/simple5" qsCatId="simple" csTypeId="urn:microsoft.com/office/officeart/2005/8/colors/colorful5" csCatId="colorful" phldr="1"/>
      <dgm:spPr/>
    </dgm:pt>
    <dgm:pt modelId="{B0D49A0D-27D0-4820-9CC8-29886F50A6D2}">
      <dgm:prSet phldrT="[Text]" custT="1"/>
      <dgm:spPr/>
      <dgm:t>
        <a:bodyPr/>
        <a:lstStyle/>
        <a:p>
          <a:r>
            <a:rPr lang="fa-IR" sz="2400" dirty="0" smtClean="0">
              <a:cs typeface="B Titr" pitchFamily="2" charset="-78"/>
            </a:rPr>
            <a:t>وب گردان</a:t>
          </a:r>
          <a:endParaRPr lang="en-US" sz="2400" dirty="0">
            <a:cs typeface="B Titr" pitchFamily="2" charset="-78"/>
          </a:endParaRPr>
        </a:p>
      </dgm:t>
    </dgm:pt>
    <dgm:pt modelId="{0372DD80-307D-4C5F-BCCF-58DD2D361BF9}" type="parTrans" cxnId="{2DB9AD28-1932-4507-8E02-83274ABACD78}">
      <dgm:prSet/>
      <dgm:spPr/>
      <dgm:t>
        <a:bodyPr/>
        <a:lstStyle/>
        <a:p>
          <a:endParaRPr lang="en-US"/>
        </a:p>
      </dgm:t>
    </dgm:pt>
    <dgm:pt modelId="{B854E949-2E7A-4FC3-9FD7-4AA6DDD55C41}" type="sibTrans" cxnId="{2DB9AD28-1932-4507-8E02-83274ABACD78}">
      <dgm:prSet/>
      <dgm:spPr/>
      <dgm:t>
        <a:bodyPr/>
        <a:lstStyle/>
        <a:p>
          <a:endParaRPr lang="en-US"/>
        </a:p>
      </dgm:t>
    </dgm:pt>
    <dgm:pt modelId="{B59E4BDE-DF75-490A-9161-C965FBB0C120}">
      <dgm:prSet phldrT="[Text]" custT="1"/>
      <dgm:spPr/>
      <dgm:t>
        <a:bodyPr/>
        <a:lstStyle/>
        <a:p>
          <a:r>
            <a:rPr lang="fa-IR" sz="2400" dirty="0" smtClean="0">
              <a:cs typeface="B Titr" pitchFamily="2" charset="-78"/>
            </a:rPr>
            <a:t>تبلیغ کنندگان</a:t>
          </a:r>
          <a:endParaRPr lang="en-US" sz="2400" dirty="0">
            <a:cs typeface="B Titr" pitchFamily="2" charset="-78"/>
          </a:endParaRPr>
        </a:p>
      </dgm:t>
    </dgm:pt>
    <dgm:pt modelId="{33AD81B6-4847-46D2-BDA9-A8109D447EC1}" type="parTrans" cxnId="{A5FC03F3-24F7-4377-9C81-1DA13F9A8868}">
      <dgm:prSet/>
      <dgm:spPr/>
      <dgm:t>
        <a:bodyPr/>
        <a:lstStyle/>
        <a:p>
          <a:endParaRPr lang="en-US"/>
        </a:p>
      </dgm:t>
    </dgm:pt>
    <dgm:pt modelId="{1D7A7872-711A-4856-B787-BBF7FE9F0ED1}" type="sibTrans" cxnId="{A5FC03F3-24F7-4377-9C81-1DA13F9A8868}">
      <dgm:prSet/>
      <dgm:spPr/>
      <dgm:t>
        <a:bodyPr/>
        <a:lstStyle/>
        <a:p>
          <a:endParaRPr lang="en-US"/>
        </a:p>
      </dgm:t>
    </dgm:pt>
    <dgm:pt modelId="{AD1DD4E5-AA18-4D0C-8082-4D415CAD23FA}">
      <dgm:prSet phldrT="[Text]" custT="1"/>
      <dgm:spPr/>
      <dgm:t>
        <a:bodyPr/>
        <a:lstStyle/>
        <a:p>
          <a:r>
            <a:rPr lang="fa-IR" sz="2400" dirty="0" smtClean="0">
              <a:cs typeface="B Titr" pitchFamily="2" charset="-78"/>
            </a:rPr>
            <a:t>مالکان محتوا</a:t>
          </a:r>
          <a:endParaRPr lang="en-US" sz="2400" dirty="0">
            <a:cs typeface="B Titr" pitchFamily="2" charset="-78"/>
          </a:endParaRPr>
        </a:p>
      </dgm:t>
    </dgm:pt>
    <dgm:pt modelId="{23B8B81C-21CE-4B77-9A84-7681422C5366}" type="parTrans" cxnId="{DE427070-596C-4EF4-8A3C-63ECE4A52803}">
      <dgm:prSet/>
      <dgm:spPr/>
      <dgm:t>
        <a:bodyPr/>
        <a:lstStyle/>
        <a:p>
          <a:endParaRPr lang="en-US"/>
        </a:p>
      </dgm:t>
    </dgm:pt>
    <dgm:pt modelId="{D10FFB74-83EA-40F2-A541-12C769DF5083}" type="sibTrans" cxnId="{DE427070-596C-4EF4-8A3C-63ECE4A52803}">
      <dgm:prSet/>
      <dgm:spPr/>
      <dgm:t>
        <a:bodyPr/>
        <a:lstStyle/>
        <a:p>
          <a:endParaRPr lang="en-US"/>
        </a:p>
      </dgm:t>
    </dgm:pt>
    <dgm:pt modelId="{38476762-F219-4563-9749-5BDA868867B9}" type="pres">
      <dgm:prSet presAssocID="{127191FF-0E4A-4C83-B1BB-E1293F3A7D17}" presName="composite" presStyleCnt="0">
        <dgm:presLayoutVars>
          <dgm:chMax val="5"/>
          <dgm:dir/>
          <dgm:animLvl val="ctr"/>
          <dgm:resizeHandles val="exact"/>
        </dgm:presLayoutVars>
      </dgm:prSet>
      <dgm:spPr/>
    </dgm:pt>
    <dgm:pt modelId="{B195A6FF-F41A-49FB-B9E6-F5E82D48463B}" type="pres">
      <dgm:prSet presAssocID="{127191FF-0E4A-4C83-B1BB-E1293F3A7D17}" presName="cycle" presStyleCnt="0"/>
      <dgm:spPr/>
    </dgm:pt>
    <dgm:pt modelId="{6A9D19AB-0453-4632-997C-A3C289ED107D}" type="pres">
      <dgm:prSet presAssocID="{127191FF-0E4A-4C83-B1BB-E1293F3A7D17}" presName="centerShape" presStyleCnt="0"/>
      <dgm:spPr/>
    </dgm:pt>
    <dgm:pt modelId="{0AB61619-5FC5-48A7-974A-1847FB2353D9}" type="pres">
      <dgm:prSet presAssocID="{127191FF-0E4A-4C83-B1BB-E1293F3A7D17}" presName="connSite" presStyleLbl="node1" presStyleIdx="0" presStyleCnt="4"/>
      <dgm:spPr/>
    </dgm:pt>
    <dgm:pt modelId="{AAF6A261-0544-47E6-AB41-C28F70DCC435}" type="pres">
      <dgm:prSet presAssocID="{127191FF-0E4A-4C83-B1BB-E1293F3A7D17}" presName="visible" presStyleLbl="node1" presStyleIdx="0" presStyleCnt="4" custScaleX="191871" custScaleY="117623" custLinFactNeighborX="-37816" custLinFactNeighborY="-452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2FEE699B-A29D-42B3-B8CF-2D4F5C81FC5D}" type="pres">
      <dgm:prSet presAssocID="{0372DD80-307D-4C5F-BCCF-58DD2D361BF9}" presName="Name25" presStyleLbl="parChTrans1D1" presStyleIdx="0" presStyleCnt="3"/>
      <dgm:spPr/>
      <dgm:t>
        <a:bodyPr/>
        <a:lstStyle/>
        <a:p>
          <a:endParaRPr lang="en-US"/>
        </a:p>
      </dgm:t>
    </dgm:pt>
    <dgm:pt modelId="{C1984A35-C021-44A7-A7CC-67F1ECFAD990}" type="pres">
      <dgm:prSet presAssocID="{B0D49A0D-27D0-4820-9CC8-29886F50A6D2}" presName="node" presStyleCnt="0"/>
      <dgm:spPr/>
    </dgm:pt>
    <dgm:pt modelId="{3C4FB3A4-B03C-4375-BC98-AE87E74A8A94}" type="pres">
      <dgm:prSet presAssocID="{B0D49A0D-27D0-4820-9CC8-29886F50A6D2}" presName="parentNode" presStyleLbl="node1" presStyleIdx="1" presStyleCnt="4" custScaleX="222173" custLinFactX="100000" custLinFactNeighborX="11739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49B8321-C347-4C0D-AFDF-0E45FA862034}" type="pres">
      <dgm:prSet presAssocID="{B0D49A0D-27D0-4820-9CC8-29886F50A6D2}" presName="childNode" presStyleLbl="revTx" presStyleIdx="0" presStyleCnt="0">
        <dgm:presLayoutVars>
          <dgm:bulletEnabled val="1"/>
        </dgm:presLayoutVars>
      </dgm:prSet>
      <dgm:spPr/>
    </dgm:pt>
    <dgm:pt modelId="{CDD6D54E-D84C-4896-AFD4-D38A4B5B9C3C}" type="pres">
      <dgm:prSet presAssocID="{33AD81B6-4847-46D2-BDA9-A8109D447EC1}" presName="Name25" presStyleLbl="parChTrans1D1" presStyleIdx="1" presStyleCnt="3"/>
      <dgm:spPr/>
      <dgm:t>
        <a:bodyPr/>
        <a:lstStyle/>
        <a:p>
          <a:endParaRPr lang="en-US"/>
        </a:p>
      </dgm:t>
    </dgm:pt>
    <dgm:pt modelId="{C1D846FC-1FFB-4456-A8A1-E8A359759D0E}" type="pres">
      <dgm:prSet presAssocID="{B59E4BDE-DF75-490A-9161-C965FBB0C120}" presName="node" presStyleCnt="0"/>
      <dgm:spPr/>
    </dgm:pt>
    <dgm:pt modelId="{EF1278C2-6B12-453B-96B8-7AB10D927E37}" type="pres">
      <dgm:prSet presAssocID="{B59E4BDE-DF75-490A-9161-C965FBB0C120}" presName="parentNode" presStyleLbl="node1" presStyleIdx="2" presStyleCnt="4" custScaleX="222173" custLinFactX="100000" custLinFactNeighborX="11739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47F138F-1F0E-4284-9E4F-4282FD9BD417}" type="pres">
      <dgm:prSet presAssocID="{B59E4BDE-DF75-490A-9161-C965FBB0C120}" presName="childNode" presStyleLbl="revTx" presStyleIdx="0" presStyleCnt="0">
        <dgm:presLayoutVars>
          <dgm:bulletEnabled val="1"/>
        </dgm:presLayoutVars>
      </dgm:prSet>
      <dgm:spPr/>
    </dgm:pt>
    <dgm:pt modelId="{6F68CD03-5B98-4C8C-BD76-11AA72D76CEC}" type="pres">
      <dgm:prSet presAssocID="{23B8B81C-21CE-4B77-9A84-7681422C5366}" presName="Name25" presStyleLbl="parChTrans1D1" presStyleIdx="2" presStyleCnt="3"/>
      <dgm:spPr/>
      <dgm:t>
        <a:bodyPr/>
        <a:lstStyle/>
        <a:p>
          <a:endParaRPr lang="en-US"/>
        </a:p>
      </dgm:t>
    </dgm:pt>
    <dgm:pt modelId="{4F677C78-73AB-43D5-9C66-54AB17642AC0}" type="pres">
      <dgm:prSet presAssocID="{AD1DD4E5-AA18-4D0C-8082-4D415CAD23FA}" presName="node" presStyleCnt="0"/>
      <dgm:spPr/>
    </dgm:pt>
    <dgm:pt modelId="{3BEA907D-510D-400E-8C06-49E4A5097555}" type="pres">
      <dgm:prSet presAssocID="{AD1DD4E5-AA18-4D0C-8082-4D415CAD23FA}" presName="parentNode" presStyleLbl="node1" presStyleIdx="3" presStyleCnt="4" custScaleX="222173" custLinFactX="100000" custLinFactNeighborX="11739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5BBDFB-1AED-4289-AF92-A170B5E21931}" type="pres">
      <dgm:prSet presAssocID="{AD1DD4E5-AA18-4D0C-8082-4D415CAD23FA}" presName="childNode" presStyleLbl="revTx" presStyleIdx="0" presStyleCnt="0">
        <dgm:presLayoutVars>
          <dgm:bulletEnabled val="1"/>
        </dgm:presLayoutVars>
      </dgm:prSet>
      <dgm:spPr/>
    </dgm:pt>
  </dgm:ptLst>
  <dgm:cxnLst>
    <dgm:cxn modelId="{518733A7-ECCC-49EF-8C7A-2854EA944246}" type="presOf" srcId="{33AD81B6-4847-46D2-BDA9-A8109D447EC1}" destId="{CDD6D54E-D84C-4896-AFD4-D38A4B5B9C3C}" srcOrd="0" destOrd="0" presId="urn:microsoft.com/office/officeart/2005/8/layout/radial2"/>
    <dgm:cxn modelId="{270F93C7-0B64-41FA-8162-D49F07A6EA65}" type="presOf" srcId="{23B8B81C-21CE-4B77-9A84-7681422C5366}" destId="{6F68CD03-5B98-4C8C-BD76-11AA72D76CEC}" srcOrd="0" destOrd="0" presId="urn:microsoft.com/office/officeart/2005/8/layout/radial2"/>
    <dgm:cxn modelId="{517CBB28-6167-4895-A87A-15940DF09523}" type="presOf" srcId="{B0D49A0D-27D0-4820-9CC8-29886F50A6D2}" destId="{3C4FB3A4-B03C-4375-BC98-AE87E74A8A94}" srcOrd="0" destOrd="0" presId="urn:microsoft.com/office/officeart/2005/8/layout/radial2"/>
    <dgm:cxn modelId="{DE427070-596C-4EF4-8A3C-63ECE4A52803}" srcId="{127191FF-0E4A-4C83-B1BB-E1293F3A7D17}" destId="{AD1DD4E5-AA18-4D0C-8082-4D415CAD23FA}" srcOrd="2" destOrd="0" parTransId="{23B8B81C-21CE-4B77-9A84-7681422C5366}" sibTransId="{D10FFB74-83EA-40F2-A541-12C769DF5083}"/>
    <dgm:cxn modelId="{A5FC03F3-24F7-4377-9C81-1DA13F9A8868}" srcId="{127191FF-0E4A-4C83-B1BB-E1293F3A7D17}" destId="{B59E4BDE-DF75-490A-9161-C965FBB0C120}" srcOrd="1" destOrd="0" parTransId="{33AD81B6-4847-46D2-BDA9-A8109D447EC1}" sibTransId="{1D7A7872-711A-4856-B787-BBF7FE9F0ED1}"/>
    <dgm:cxn modelId="{57E78B66-ADA3-4EF1-8289-22A270525C77}" type="presOf" srcId="{0372DD80-307D-4C5F-BCCF-58DD2D361BF9}" destId="{2FEE699B-A29D-42B3-B8CF-2D4F5C81FC5D}" srcOrd="0" destOrd="0" presId="urn:microsoft.com/office/officeart/2005/8/layout/radial2"/>
    <dgm:cxn modelId="{459C090C-204B-4471-8D34-317FAEF4857B}" type="presOf" srcId="{AD1DD4E5-AA18-4D0C-8082-4D415CAD23FA}" destId="{3BEA907D-510D-400E-8C06-49E4A5097555}" srcOrd="0" destOrd="0" presId="urn:microsoft.com/office/officeart/2005/8/layout/radial2"/>
    <dgm:cxn modelId="{2DB9AD28-1932-4507-8E02-83274ABACD78}" srcId="{127191FF-0E4A-4C83-B1BB-E1293F3A7D17}" destId="{B0D49A0D-27D0-4820-9CC8-29886F50A6D2}" srcOrd="0" destOrd="0" parTransId="{0372DD80-307D-4C5F-BCCF-58DD2D361BF9}" sibTransId="{B854E949-2E7A-4FC3-9FD7-4AA6DDD55C41}"/>
    <dgm:cxn modelId="{B5D81FF3-EF65-4823-AFD1-1D2CA3AED210}" type="presOf" srcId="{B59E4BDE-DF75-490A-9161-C965FBB0C120}" destId="{EF1278C2-6B12-453B-96B8-7AB10D927E37}" srcOrd="0" destOrd="0" presId="urn:microsoft.com/office/officeart/2005/8/layout/radial2"/>
    <dgm:cxn modelId="{8283B09C-4CF4-4EBC-B504-C710FCD62A94}" type="presOf" srcId="{127191FF-0E4A-4C83-B1BB-E1293F3A7D17}" destId="{38476762-F219-4563-9749-5BDA868867B9}" srcOrd="0" destOrd="0" presId="urn:microsoft.com/office/officeart/2005/8/layout/radial2"/>
    <dgm:cxn modelId="{48234C3C-0708-412E-B01C-90DD601A2F29}" type="presParOf" srcId="{38476762-F219-4563-9749-5BDA868867B9}" destId="{B195A6FF-F41A-49FB-B9E6-F5E82D48463B}" srcOrd="0" destOrd="0" presId="urn:microsoft.com/office/officeart/2005/8/layout/radial2"/>
    <dgm:cxn modelId="{6D556F1E-D0BA-48BC-9E43-7623C8F48E92}" type="presParOf" srcId="{B195A6FF-F41A-49FB-B9E6-F5E82D48463B}" destId="{6A9D19AB-0453-4632-997C-A3C289ED107D}" srcOrd="0" destOrd="0" presId="urn:microsoft.com/office/officeart/2005/8/layout/radial2"/>
    <dgm:cxn modelId="{0F62865C-2216-4534-9E1C-F6049AC93473}" type="presParOf" srcId="{6A9D19AB-0453-4632-997C-A3C289ED107D}" destId="{0AB61619-5FC5-48A7-974A-1847FB2353D9}" srcOrd="0" destOrd="0" presId="urn:microsoft.com/office/officeart/2005/8/layout/radial2"/>
    <dgm:cxn modelId="{64B53641-8981-45BA-B1B4-DD555B320F74}" type="presParOf" srcId="{6A9D19AB-0453-4632-997C-A3C289ED107D}" destId="{AAF6A261-0544-47E6-AB41-C28F70DCC435}" srcOrd="1" destOrd="0" presId="urn:microsoft.com/office/officeart/2005/8/layout/radial2"/>
    <dgm:cxn modelId="{CEF0DDCF-4207-42B0-8A3F-5C966289B11A}" type="presParOf" srcId="{B195A6FF-F41A-49FB-B9E6-F5E82D48463B}" destId="{2FEE699B-A29D-42B3-B8CF-2D4F5C81FC5D}" srcOrd="1" destOrd="0" presId="urn:microsoft.com/office/officeart/2005/8/layout/radial2"/>
    <dgm:cxn modelId="{2A50CF06-B3A9-4A1C-BEED-6895340DFB52}" type="presParOf" srcId="{B195A6FF-F41A-49FB-B9E6-F5E82D48463B}" destId="{C1984A35-C021-44A7-A7CC-67F1ECFAD990}" srcOrd="2" destOrd="0" presId="urn:microsoft.com/office/officeart/2005/8/layout/radial2"/>
    <dgm:cxn modelId="{30514438-7579-4136-96D3-FBAB5ABC950D}" type="presParOf" srcId="{C1984A35-C021-44A7-A7CC-67F1ECFAD990}" destId="{3C4FB3A4-B03C-4375-BC98-AE87E74A8A94}" srcOrd="0" destOrd="0" presId="urn:microsoft.com/office/officeart/2005/8/layout/radial2"/>
    <dgm:cxn modelId="{38310465-9496-45DF-87D4-B51F759FEBD6}" type="presParOf" srcId="{C1984A35-C021-44A7-A7CC-67F1ECFAD990}" destId="{C49B8321-C347-4C0D-AFDF-0E45FA862034}" srcOrd="1" destOrd="0" presId="urn:microsoft.com/office/officeart/2005/8/layout/radial2"/>
    <dgm:cxn modelId="{4881A1E0-BEB2-4572-823E-E29476A0C017}" type="presParOf" srcId="{B195A6FF-F41A-49FB-B9E6-F5E82D48463B}" destId="{CDD6D54E-D84C-4896-AFD4-D38A4B5B9C3C}" srcOrd="3" destOrd="0" presId="urn:microsoft.com/office/officeart/2005/8/layout/radial2"/>
    <dgm:cxn modelId="{77B7689F-41C8-4F6D-AC43-B1A6CBED1503}" type="presParOf" srcId="{B195A6FF-F41A-49FB-B9E6-F5E82D48463B}" destId="{C1D846FC-1FFB-4456-A8A1-E8A359759D0E}" srcOrd="4" destOrd="0" presId="urn:microsoft.com/office/officeart/2005/8/layout/radial2"/>
    <dgm:cxn modelId="{645BE780-FA7E-4341-96CD-F9BCB52B39E8}" type="presParOf" srcId="{C1D846FC-1FFB-4456-A8A1-E8A359759D0E}" destId="{EF1278C2-6B12-453B-96B8-7AB10D927E37}" srcOrd="0" destOrd="0" presId="urn:microsoft.com/office/officeart/2005/8/layout/radial2"/>
    <dgm:cxn modelId="{00BBF41F-3102-4FFC-B9BA-092B07023F82}" type="presParOf" srcId="{C1D846FC-1FFB-4456-A8A1-E8A359759D0E}" destId="{047F138F-1F0E-4284-9E4F-4282FD9BD417}" srcOrd="1" destOrd="0" presId="urn:microsoft.com/office/officeart/2005/8/layout/radial2"/>
    <dgm:cxn modelId="{6E10CC00-EB94-4F32-AC4A-8B4DCC3662A6}" type="presParOf" srcId="{B195A6FF-F41A-49FB-B9E6-F5E82D48463B}" destId="{6F68CD03-5B98-4C8C-BD76-11AA72D76CEC}" srcOrd="5" destOrd="0" presId="urn:microsoft.com/office/officeart/2005/8/layout/radial2"/>
    <dgm:cxn modelId="{311176D7-C70A-49CF-B608-58425C65CDD3}" type="presParOf" srcId="{B195A6FF-F41A-49FB-B9E6-F5E82D48463B}" destId="{4F677C78-73AB-43D5-9C66-54AB17642AC0}" srcOrd="6" destOrd="0" presId="urn:microsoft.com/office/officeart/2005/8/layout/radial2"/>
    <dgm:cxn modelId="{06A166F5-5482-47B0-ADD8-BE3322CE7577}" type="presParOf" srcId="{4F677C78-73AB-43D5-9C66-54AB17642AC0}" destId="{3BEA907D-510D-400E-8C06-49E4A5097555}" srcOrd="0" destOrd="0" presId="urn:microsoft.com/office/officeart/2005/8/layout/radial2"/>
    <dgm:cxn modelId="{435CB3EF-A82F-4E0A-BC30-48AFA9C143B7}" type="presParOf" srcId="{4F677C78-73AB-43D5-9C66-54AB17642AC0}" destId="{085BBDFB-1AED-4289-AF92-A170B5E21931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F343EF8-0EFA-4CF0-838E-19C733A12CD7}" type="doc">
      <dgm:prSet loTypeId="urn:microsoft.com/office/officeart/2005/8/layout/chart3" loCatId="relationship" qsTypeId="urn:microsoft.com/office/officeart/2005/8/quickstyle/3d3" qsCatId="3D" csTypeId="urn:microsoft.com/office/officeart/2005/8/colors/accent2_3" csCatId="accent2" phldr="1"/>
      <dgm:spPr/>
    </dgm:pt>
    <dgm:pt modelId="{521C84DB-4FAE-49EC-A8D4-A424E45AD136}">
      <dgm:prSet phldrT="[Text]"/>
      <dgm:spPr/>
      <dgm:t>
        <a:bodyPr/>
        <a:lstStyle/>
        <a:p>
          <a:r>
            <a:rPr lang="fa-IR" dirty="0" smtClean="0">
              <a:cs typeface="B Titr" pitchFamily="2" charset="-78"/>
            </a:rPr>
            <a:t>کارآفرینان فناوری</a:t>
          </a:r>
          <a:endParaRPr lang="en-US" dirty="0">
            <a:cs typeface="B Titr" pitchFamily="2" charset="-78"/>
          </a:endParaRPr>
        </a:p>
      </dgm:t>
    </dgm:pt>
    <dgm:pt modelId="{2956D884-794C-4B1D-B8A7-5B07A089A079}" type="parTrans" cxnId="{69FBB83C-AA27-40BD-80BC-A0986457BB45}">
      <dgm:prSet/>
      <dgm:spPr/>
      <dgm:t>
        <a:bodyPr/>
        <a:lstStyle/>
        <a:p>
          <a:endParaRPr lang="en-US"/>
        </a:p>
      </dgm:t>
    </dgm:pt>
    <dgm:pt modelId="{D046E85E-7E97-4F5F-9D4A-56329040B8CF}" type="sibTrans" cxnId="{69FBB83C-AA27-40BD-80BC-A0986457BB45}">
      <dgm:prSet/>
      <dgm:spPr/>
      <dgm:t>
        <a:bodyPr/>
        <a:lstStyle/>
        <a:p>
          <a:endParaRPr lang="en-US"/>
        </a:p>
      </dgm:t>
    </dgm:pt>
    <dgm:pt modelId="{16D21297-50CC-4064-A88D-7A7D3BF0BDCE}">
      <dgm:prSet/>
      <dgm:spPr/>
      <dgm:t>
        <a:bodyPr/>
        <a:lstStyle/>
        <a:p>
          <a:r>
            <a:rPr lang="fa-IR" smtClean="0">
              <a:cs typeface="B Titr" pitchFamily="2" charset="-78"/>
            </a:rPr>
            <a:t>پلتفرم های اینترنتی</a:t>
          </a:r>
          <a:endParaRPr lang="fa-IR" dirty="0" smtClean="0">
            <a:cs typeface="B Titr" pitchFamily="2" charset="-78"/>
          </a:endParaRPr>
        </a:p>
      </dgm:t>
    </dgm:pt>
    <dgm:pt modelId="{8A346560-F76A-4190-9C9F-FCFC651BBAF2}" type="parTrans" cxnId="{2FB8C96E-CDD1-4112-9926-453929136873}">
      <dgm:prSet/>
      <dgm:spPr/>
      <dgm:t>
        <a:bodyPr/>
        <a:lstStyle/>
        <a:p>
          <a:endParaRPr lang="en-US"/>
        </a:p>
      </dgm:t>
    </dgm:pt>
    <dgm:pt modelId="{BBD65E9C-517D-4DB5-B1BF-5004994085B7}" type="sibTrans" cxnId="{2FB8C96E-CDD1-4112-9926-453929136873}">
      <dgm:prSet/>
      <dgm:spPr/>
      <dgm:t>
        <a:bodyPr/>
        <a:lstStyle/>
        <a:p>
          <a:endParaRPr lang="en-US"/>
        </a:p>
      </dgm:t>
    </dgm:pt>
    <dgm:pt modelId="{846E7054-B31B-4E2E-A6A0-CCDB7B704600}">
      <dgm:prSet/>
      <dgm:spPr/>
      <dgm:t>
        <a:bodyPr/>
        <a:lstStyle/>
        <a:p>
          <a:r>
            <a:rPr lang="fa-IR" dirty="0" smtClean="0">
              <a:cs typeface="B Titr" pitchFamily="2" charset="-78"/>
            </a:rPr>
            <a:t>بازنشستگان</a:t>
          </a:r>
          <a:endParaRPr lang="en-US" dirty="0">
            <a:cs typeface="B Titr" pitchFamily="2" charset="-78"/>
          </a:endParaRPr>
        </a:p>
      </dgm:t>
    </dgm:pt>
    <dgm:pt modelId="{C7D1CD0E-10B7-48C8-B9C5-EF6C2AFF2CB3}" type="parTrans" cxnId="{988207B6-CBEB-44AB-B8F2-CCC8039D9C60}">
      <dgm:prSet/>
      <dgm:spPr/>
      <dgm:t>
        <a:bodyPr/>
        <a:lstStyle/>
        <a:p>
          <a:endParaRPr lang="en-US"/>
        </a:p>
      </dgm:t>
    </dgm:pt>
    <dgm:pt modelId="{EABEF238-B39E-4CB3-B901-ADE316EB6C55}" type="sibTrans" cxnId="{988207B6-CBEB-44AB-B8F2-CCC8039D9C60}">
      <dgm:prSet/>
      <dgm:spPr/>
      <dgm:t>
        <a:bodyPr/>
        <a:lstStyle/>
        <a:p>
          <a:endParaRPr lang="en-US"/>
        </a:p>
      </dgm:t>
    </dgm:pt>
    <dgm:pt modelId="{7A29026D-D68B-4DF4-B585-290ABF504A93}" type="pres">
      <dgm:prSet presAssocID="{1F343EF8-0EFA-4CF0-838E-19C733A12CD7}" presName="compositeShape" presStyleCnt="0">
        <dgm:presLayoutVars>
          <dgm:chMax val="7"/>
          <dgm:dir/>
          <dgm:resizeHandles val="exact"/>
        </dgm:presLayoutVars>
      </dgm:prSet>
      <dgm:spPr/>
    </dgm:pt>
    <dgm:pt modelId="{AEF35B13-4A41-483E-BD8C-7FFCF90724F5}" type="pres">
      <dgm:prSet presAssocID="{1F343EF8-0EFA-4CF0-838E-19C733A12CD7}" presName="wedge1" presStyleLbl="node1" presStyleIdx="0" presStyleCnt="3"/>
      <dgm:spPr/>
      <dgm:t>
        <a:bodyPr/>
        <a:lstStyle/>
        <a:p>
          <a:endParaRPr lang="en-US"/>
        </a:p>
      </dgm:t>
    </dgm:pt>
    <dgm:pt modelId="{47F55160-4D0E-4161-BD71-493DA012597C}" type="pres">
      <dgm:prSet presAssocID="{1F343EF8-0EFA-4CF0-838E-19C733A12CD7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DBF114-A396-416C-A320-020D9BB42B31}" type="pres">
      <dgm:prSet presAssocID="{1F343EF8-0EFA-4CF0-838E-19C733A12CD7}" presName="wedge2" presStyleLbl="node1" presStyleIdx="1" presStyleCnt="3"/>
      <dgm:spPr/>
      <dgm:t>
        <a:bodyPr/>
        <a:lstStyle/>
        <a:p>
          <a:endParaRPr lang="en-US"/>
        </a:p>
      </dgm:t>
    </dgm:pt>
    <dgm:pt modelId="{07A4E49E-6180-4C2F-A29B-7B58652F97A2}" type="pres">
      <dgm:prSet presAssocID="{1F343EF8-0EFA-4CF0-838E-19C733A12CD7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CAB890A-D21F-499E-92D9-AA3FE45BD46C}" type="pres">
      <dgm:prSet presAssocID="{1F343EF8-0EFA-4CF0-838E-19C733A12CD7}" presName="wedge3" presStyleLbl="node1" presStyleIdx="2" presStyleCnt="3"/>
      <dgm:spPr/>
      <dgm:t>
        <a:bodyPr/>
        <a:lstStyle/>
        <a:p>
          <a:endParaRPr lang="en-US"/>
        </a:p>
      </dgm:t>
    </dgm:pt>
    <dgm:pt modelId="{531650B3-C157-4251-8422-F0BDA7A0BFE1}" type="pres">
      <dgm:prSet presAssocID="{1F343EF8-0EFA-4CF0-838E-19C733A12CD7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9FBB83C-AA27-40BD-80BC-A0986457BB45}" srcId="{1F343EF8-0EFA-4CF0-838E-19C733A12CD7}" destId="{521C84DB-4FAE-49EC-A8D4-A424E45AD136}" srcOrd="0" destOrd="0" parTransId="{2956D884-794C-4B1D-B8A7-5B07A089A079}" sibTransId="{D046E85E-7E97-4F5F-9D4A-56329040B8CF}"/>
    <dgm:cxn modelId="{988207B6-CBEB-44AB-B8F2-CCC8039D9C60}" srcId="{1F343EF8-0EFA-4CF0-838E-19C733A12CD7}" destId="{846E7054-B31B-4E2E-A6A0-CCDB7B704600}" srcOrd="2" destOrd="0" parTransId="{C7D1CD0E-10B7-48C8-B9C5-EF6C2AFF2CB3}" sibTransId="{EABEF238-B39E-4CB3-B901-ADE316EB6C55}"/>
    <dgm:cxn modelId="{213E1383-FAF8-4ECC-A54B-E9C8565A5A28}" type="presOf" srcId="{521C84DB-4FAE-49EC-A8D4-A424E45AD136}" destId="{AEF35B13-4A41-483E-BD8C-7FFCF90724F5}" srcOrd="0" destOrd="0" presId="urn:microsoft.com/office/officeart/2005/8/layout/chart3"/>
    <dgm:cxn modelId="{2FB8C96E-CDD1-4112-9926-453929136873}" srcId="{1F343EF8-0EFA-4CF0-838E-19C733A12CD7}" destId="{16D21297-50CC-4064-A88D-7A7D3BF0BDCE}" srcOrd="1" destOrd="0" parTransId="{8A346560-F76A-4190-9C9F-FCFC651BBAF2}" sibTransId="{BBD65E9C-517D-4DB5-B1BF-5004994085B7}"/>
    <dgm:cxn modelId="{1E330398-88FB-4B70-9687-A3A3F9B6AA57}" type="presOf" srcId="{1F343EF8-0EFA-4CF0-838E-19C733A12CD7}" destId="{7A29026D-D68B-4DF4-B585-290ABF504A93}" srcOrd="0" destOrd="0" presId="urn:microsoft.com/office/officeart/2005/8/layout/chart3"/>
    <dgm:cxn modelId="{CD35129B-24D6-45F3-9632-E40E33FB1D12}" type="presOf" srcId="{16D21297-50CC-4064-A88D-7A7D3BF0BDCE}" destId="{07A4E49E-6180-4C2F-A29B-7B58652F97A2}" srcOrd="1" destOrd="0" presId="urn:microsoft.com/office/officeart/2005/8/layout/chart3"/>
    <dgm:cxn modelId="{41A1CEC5-55C2-45E2-9F4A-A56A1414E228}" type="presOf" srcId="{16D21297-50CC-4064-A88D-7A7D3BF0BDCE}" destId="{D7DBF114-A396-416C-A320-020D9BB42B31}" srcOrd="0" destOrd="0" presId="urn:microsoft.com/office/officeart/2005/8/layout/chart3"/>
    <dgm:cxn modelId="{A671E6C8-6D39-46C6-A4C7-174B23A1C6FA}" type="presOf" srcId="{846E7054-B31B-4E2E-A6A0-CCDB7B704600}" destId="{531650B3-C157-4251-8422-F0BDA7A0BFE1}" srcOrd="1" destOrd="0" presId="urn:microsoft.com/office/officeart/2005/8/layout/chart3"/>
    <dgm:cxn modelId="{EBE6E1DD-0421-40FE-9CB0-254221E244E3}" type="presOf" srcId="{521C84DB-4FAE-49EC-A8D4-A424E45AD136}" destId="{47F55160-4D0E-4161-BD71-493DA012597C}" srcOrd="1" destOrd="0" presId="urn:microsoft.com/office/officeart/2005/8/layout/chart3"/>
    <dgm:cxn modelId="{003AAF1F-2C5B-4503-92D7-4EE3F9BFCAA7}" type="presOf" srcId="{846E7054-B31B-4E2E-A6A0-CCDB7B704600}" destId="{9CAB890A-D21F-499E-92D9-AA3FE45BD46C}" srcOrd="0" destOrd="0" presId="urn:microsoft.com/office/officeart/2005/8/layout/chart3"/>
    <dgm:cxn modelId="{1E49E3AF-5E09-4AF9-ABBF-2587CCED5EFB}" type="presParOf" srcId="{7A29026D-D68B-4DF4-B585-290ABF504A93}" destId="{AEF35B13-4A41-483E-BD8C-7FFCF90724F5}" srcOrd="0" destOrd="0" presId="urn:microsoft.com/office/officeart/2005/8/layout/chart3"/>
    <dgm:cxn modelId="{28649A96-FB90-48BC-9BF8-C6696AE375F5}" type="presParOf" srcId="{7A29026D-D68B-4DF4-B585-290ABF504A93}" destId="{47F55160-4D0E-4161-BD71-493DA012597C}" srcOrd="1" destOrd="0" presId="urn:microsoft.com/office/officeart/2005/8/layout/chart3"/>
    <dgm:cxn modelId="{DB1B346D-719C-4098-A74B-0066F8D99BDF}" type="presParOf" srcId="{7A29026D-D68B-4DF4-B585-290ABF504A93}" destId="{D7DBF114-A396-416C-A320-020D9BB42B31}" srcOrd="2" destOrd="0" presId="urn:microsoft.com/office/officeart/2005/8/layout/chart3"/>
    <dgm:cxn modelId="{1B65A98E-2834-4A68-9B96-907FDFD32D64}" type="presParOf" srcId="{7A29026D-D68B-4DF4-B585-290ABF504A93}" destId="{07A4E49E-6180-4C2F-A29B-7B58652F97A2}" srcOrd="3" destOrd="0" presId="urn:microsoft.com/office/officeart/2005/8/layout/chart3"/>
    <dgm:cxn modelId="{3B1F733E-C14B-45A8-916D-9BE45A549B88}" type="presParOf" srcId="{7A29026D-D68B-4DF4-B585-290ABF504A93}" destId="{9CAB890A-D21F-499E-92D9-AA3FE45BD46C}" srcOrd="4" destOrd="0" presId="urn:microsoft.com/office/officeart/2005/8/layout/chart3"/>
    <dgm:cxn modelId="{BD6EE00E-D224-43DE-81E5-06EF62D6AD31}" type="presParOf" srcId="{7A29026D-D68B-4DF4-B585-290ABF504A93}" destId="{531650B3-C157-4251-8422-F0BDA7A0BFE1}" srcOrd="5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02FDA9B-4451-45E6-B8FC-FBD017764BBF}">
      <dsp:nvSpPr>
        <dsp:cNvPr id="0" name=""/>
        <dsp:cNvSpPr/>
      </dsp:nvSpPr>
      <dsp:spPr>
        <a:xfrm>
          <a:off x="0" y="343179"/>
          <a:ext cx="63246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152400" extrusionH="63500" prstMaterial="matte">
          <a:bevelT w="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A8A10D-3F96-448E-93CB-6EA915FDD756}">
      <dsp:nvSpPr>
        <dsp:cNvPr id="0" name=""/>
        <dsp:cNvSpPr/>
      </dsp:nvSpPr>
      <dsp:spPr>
        <a:xfrm>
          <a:off x="316230" y="77499"/>
          <a:ext cx="4427220" cy="531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7338" tIns="0" rIns="167338" bIns="0" numCol="1" spcCol="1270" anchor="ctr" anchorCtr="0">
          <a:noAutofit/>
        </a:bodyPr>
        <a:lstStyle/>
        <a:p>
          <a:pPr lvl="0" algn="l" defTabSz="889000" rtl="1">
            <a:lnSpc>
              <a:spcPct val="80000"/>
            </a:lnSpc>
            <a:spcBef>
              <a:spcPct val="0"/>
            </a:spcBef>
            <a:spcAft>
              <a:spcPct val="35000"/>
            </a:spcAft>
          </a:pPr>
          <a:r>
            <a:rPr lang="fa-IR" sz="2000" b="1" kern="1200" dirty="0" smtClean="0">
              <a:solidFill>
                <a:schemeClr val="tx1"/>
              </a:solidFill>
              <a:cs typeface="B Nazanin" pitchFamily="2" charset="-78"/>
            </a:rPr>
            <a:t>بازار انبوه (گیمرها و کتابخوان‌ها)</a:t>
          </a:r>
          <a:endParaRPr lang="en-US" sz="2000" b="1" kern="1200" dirty="0">
            <a:solidFill>
              <a:schemeClr val="tx1"/>
            </a:solidFill>
            <a:cs typeface="B Nazanin" pitchFamily="2" charset="-78"/>
          </a:endParaRPr>
        </a:p>
      </dsp:txBody>
      <dsp:txXfrm>
        <a:off x="316230" y="77499"/>
        <a:ext cx="4427220" cy="531360"/>
      </dsp:txXfrm>
    </dsp:sp>
    <dsp:sp modelId="{5ED934A5-ECBF-4BE6-B834-73757A455EC8}">
      <dsp:nvSpPr>
        <dsp:cNvPr id="0" name=""/>
        <dsp:cNvSpPr/>
      </dsp:nvSpPr>
      <dsp:spPr>
        <a:xfrm>
          <a:off x="0" y="1159659"/>
          <a:ext cx="63246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152400" extrusionH="63500" prstMaterial="matte">
          <a:bevelT w="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089164-AABD-49BD-891F-1312AAE8DE30}">
      <dsp:nvSpPr>
        <dsp:cNvPr id="0" name=""/>
        <dsp:cNvSpPr/>
      </dsp:nvSpPr>
      <dsp:spPr>
        <a:xfrm>
          <a:off x="316230" y="893979"/>
          <a:ext cx="4427220" cy="531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7338" tIns="0" rIns="167338" bIns="0" numCol="1" spcCol="1270" anchor="ctr" anchorCtr="0">
          <a:noAutofit/>
        </a:bodyPr>
        <a:lstStyle/>
        <a:p>
          <a:pPr lvl="0" algn="l" defTabSz="889000" rtl="0">
            <a:lnSpc>
              <a:spcPct val="80000"/>
            </a:lnSpc>
            <a:spcBef>
              <a:spcPct val="0"/>
            </a:spcBef>
            <a:spcAft>
              <a:spcPct val="35000"/>
            </a:spcAft>
          </a:pPr>
          <a:r>
            <a:rPr lang="fa-IR" sz="2000" b="1" kern="1200" dirty="0" smtClean="0">
              <a:solidFill>
                <a:schemeClr val="tx1"/>
              </a:solidFill>
              <a:cs typeface="B Nazanin" pitchFamily="2" charset="-78"/>
            </a:rPr>
            <a:t> </a:t>
          </a:r>
          <a:r>
            <a:rPr lang="fa-IR" sz="1600" b="1" kern="1200" dirty="0" smtClean="0">
              <a:solidFill>
                <a:schemeClr val="tx1"/>
              </a:solidFill>
              <a:cs typeface="B Nazanin" pitchFamily="2" charset="-78"/>
            </a:rPr>
            <a:t> </a:t>
          </a:r>
          <a:r>
            <a:rPr lang="fa-IR" sz="2000" b="1" kern="1200" dirty="0" smtClean="0">
              <a:solidFill>
                <a:schemeClr val="tx1"/>
              </a:solidFill>
              <a:cs typeface="B Nazanin" pitchFamily="2" charset="-78"/>
            </a:rPr>
            <a:t>بازار گوشه ای</a:t>
          </a:r>
          <a:endParaRPr lang="en-US" sz="1600" b="1" kern="1200" dirty="0" smtClean="0">
            <a:solidFill>
              <a:schemeClr val="tx1"/>
            </a:solidFill>
            <a:cs typeface="B Nazanin" pitchFamily="2" charset="-78"/>
          </a:endParaRPr>
        </a:p>
      </dsp:txBody>
      <dsp:txXfrm>
        <a:off x="316230" y="893979"/>
        <a:ext cx="4427220" cy="531360"/>
      </dsp:txXfrm>
    </dsp:sp>
    <dsp:sp modelId="{0484FDCB-74A7-4E66-BAEC-747AB329DC59}">
      <dsp:nvSpPr>
        <dsp:cNvPr id="0" name=""/>
        <dsp:cNvSpPr/>
      </dsp:nvSpPr>
      <dsp:spPr>
        <a:xfrm>
          <a:off x="0" y="1976140"/>
          <a:ext cx="63246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152400" extrusionH="63500" prstMaterial="matte">
          <a:bevelT w="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B43480E-E95D-4AD3-89F8-AC557465315D}">
      <dsp:nvSpPr>
        <dsp:cNvPr id="0" name=""/>
        <dsp:cNvSpPr/>
      </dsp:nvSpPr>
      <dsp:spPr>
        <a:xfrm>
          <a:off x="316230" y="1710460"/>
          <a:ext cx="4427220" cy="531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7338" tIns="0" rIns="167338" bIns="0" numCol="1" spcCol="1270" anchor="ctr" anchorCtr="0">
          <a:noAutofit/>
        </a:bodyPr>
        <a:lstStyle/>
        <a:p>
          <a:pPr lvl="0" algn="l" defTabSz="889000" rtl="1">
            <a:lnSpc>
              <a:spcPct val="80000"/>
            </a:lnSpc>
            <a:spcBef>
              <a:spcPct val="0"/>
            </a:spcBef>
            <a:spcAft>
              <a:spcPct val="35000"/>
            </a:spcAft>
          </a:pPr>
          <a:r>
            <a:rPr lang="fa-IR" sz="2000" b="1" kern="1200" dirty="0" smtClean="0">
              <a:solidFill>
                <a:schemeClr val="tx1"/>
              </a:solidFill>
              <a:cs typeface="B Nazanin" pitchFamily="2" charset="-78"/>
            </a:rPr>
            <a:t>بخش بندی شده</a:t>
          </a:r>
          <a:endParaRPr lang="en-US" sz="1600" b="1" kern="1200" dirty="0">
            <a:solidFill>
              <a:schemeClr val="tx1"/>
            </a:solidFill>
            <a:cs typeface="B Nazanin" pitchFamily="2" charset="-78"/>
          </a:endParaRPr>
        </a:p>
      </dsp:txBody>
      <dsp:txXfrm>
        <a:off x="316230" y="1710460"/>
        <a:ext cx="4427220" cy="531360"/>
      </dsp:txXfrm>
    </dsp:sp>
    <dsp:sp modelId="{98F9557C-95E9-42A3-A4AF-26A2877D3DA2}">
      <dsp:nvSpPr>
        <dsp:cNvPr id="0" name=""/>
        <dsp:cNvSpPr/>
      </dsp:nvSpPr>
      <dsp:spPr>
        <a:xfrm>
          <a:off x="0" y="2792620"/>
          <a:ext cx="63246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152400" extrusionH="63500" prstMaterial="matte">
          <a:bevelT w="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0799B8-0AD0-40AE-8C2D-F2353D3532CF}">
      <dsp:nvSpPr>
        <dsp:cNvPr id="0" name=""/>
        <dsp:cNvSpPr/>
      </dsp:nvSpPr>
      <dsp:spPr>
        <a:xfrm>
          <a:off x="316230" y="2526940"/>
          <a:ext cx="4427220" cy="531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7338" tIns="0" rIns="167338" bIns="0" numCol="1" spcCol="1270" anchor="ctr" anchorCtr="0">
          <a:noAutofit/>
        </a:bodyPr>
        <a:lstStyle/>
        <a:p>
          <a:pPr lvl="0" algn="l" defTabSz="889000" rtl="1">
            <a:lnSpc>
              <a:spcPct val="80000"/>
            </a:lnSpc>
            <a:spcBef>
              <a:spcPct val="0"/>
            </a:spcBef>
            <a:spcAft>
              <a:spcPct val="35000"/>
            </a:spcAft>
          </a:pPr>
          <a:r>
            <a:rPr lang="fa-IR" sz="2000" b="1" kern="1200" dirty="0" smtClean="0">
              <a:solidFill>
                <a:schemeClr val="tx1"/>
              </a:solidFill>
              <a:cs typeface="B Nazanin" pitchFamily="2" charset="-78"/>
            </a:rPr>
            <a:t>متنوع (شرکت آمازون) </a:t>
          </a:r>
          <a:endParaRPr lang="en-US" sz="1600" b="1" kern="1200" dirty="0">
            <a:solidFill>
              <a:schemeClr val="tx1"/>
            </a:solidFill>
            <a:cs typeface="B Nazanin" pitchFamily="2" charset="-78"/>
          </a:endParaRPr>
        </a:p>
      </dsp:txBody>
      <dsp:txXfrm>
        <a:off x="316230" y="2526940"/>
        <a:ext cx="4427220" cy="531360"/>
      </dsp:txXfrm>
    </dsp:sp>
    <dsp:sp modelId="{282B07D4-9E5D-4C8F-A6A2-5BC203FEB414}">
      <dsp:nvSpPr>
        <dsp:cNvPr id="0" name=""/>
        <dsp:cNvSpPr/>
      </dsp:nvSpPr>
      <dsp:spPr>
        <a:xfrm>
          <a:off x="0" y="3609100"/>
          <a:ext cx="63246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152400" extrusionH="63500" prstMaterial="matte">
          <a:bevelT w="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158BF6-631B-40C7-BF12-CF7FACC8AE20}">
      <dsp:nvSpPr>
        <dsp:cNvPr id="0" name=""/>
        <dsp:cNvSpPr/>
      </dsp:nvSpPr>
      <dsp:spPr>
        <a:xfrm>
          <a:off x="237172" y="3390902"/>
          <a:ext cx="4427220" cy="531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7338" tIns="0" rIns="167338" bIns="0" numCol="1" spcCol="1270" anchor="ctr" anchorCtr="0">
          <a:noAutofit/>
        </a:bodyPr>
        <a:lstStyle/>
        <a:p>
          <a:pPr lvl="0" algn="r" defTabSz="800100" rtl="1">
            <a:lnSpc>
              <a:spcPct val="8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 smtClean="0">
              <a:solidFill>
                <a:schemeClr val="tx1"/>
              </a:solidFill>
              <a:cs typeface="B Nazanin" pitchFamily="2" charset="-78"/>
            </a:rPr>
            <a:t>پلتفرم‌های چندوجهی (مشتریان کنسول و بازیها)</a:t>
          </a:r>
          <a:r>
            <a:rPr lang="en-US" sz="1800" b="1" kern="1200" dirty="0" smtClean="0">
              <a:solidFill>
                <a:schemeClr val="tx1"/>
              </a:solidFill>
              <a:cs typeface="B Nazanin" pitchFamily="2" charset="-78"/>
            </a:rPr>
            <a:t> </a:t>
          </a:r>
          <a:endParaRPr lang="en-US" sz="1800" b="1" kern="1200" dirty="0">
            <a:solidFill>
              <a:schemeClr val="tx1"/>
            </a:solidFill>
            <a:cs typeface="B Nazanin" pitchFamily="2" charset="-78"/>
          </a:endParaRPr>
        </a:p>
      </dsp:txBody>
      <dsp:txXfrm>
        <a:off x="237172" y="3390902"/>
        <a:ext cx="4427220" cy="53136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CA64A49-FFA1-4FC5-A17B-04B8371C06F9}">
      <dsp:nvSpPr>
        <dsp:cNvPr id="0" name=""/>
        <dsp:cNvSpPr/>
      </dsp:nvSpPr>
      <dsp:spPr>
        <a:xfrm>
          <a:off x="2170175" y="1402"/>
          <a:ext cx="2441448" cy="8164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 rtl="1">
            <a:lnSpc>
              <a:spcPct val="6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>
              <a:solidFill>
                <a:schemeClr val="tx1"/>
              </a:solidFill>
              <a:cs typeface="B Titr" pitchFamily="2" charset="-78"/>
            </a:rPr>
            <a:t>کمک شخصی  </a:t>
          </a:r>
          <a:r>
            <a:rPr lang="fa-IR" sz="1400" kern="1200" dirty="0" smtClean="0">
              <a:solidFill>
                <a:schemeClr val="tx1"/>
              </a:solidFill>
              <a:cs typeface="B Titr" pitchFamily="2" charset="-78"/>
            </a:rPr>
            <a:t>(رفع مشکلات مخاطبان کتاب‌های الکترونیک)</a:t>
          </a:r>
          <a:endParaRPr lang="en-US" sz="2000" kern="1200" dirty="0">
            <a:solidFill>
              <a:schemeClr val="tx1"/>
            </a:solidFill>
            <a:cs typeface="B Titr" pitchFamily="2" charset="-78"/>
          </a:endParaRPr>
        </a:p>
      </dsp:txBody>
      <dsp:txXfrm>
        <a:off x="2170175" y="1402"/>
        <a:ext cx="2441448" cy="816415"/>
      </dsp:txXfrm>
    </dsp:sp>
    <dsp:sp modelId="{DC22CB4B-1456-46C3-BFBF-043257F17F6E}">
      <dsp:nvSpPr>
        <dsp:cNvPr id="0" name=""/>
        <dsp:cNvSpPr/>
      </dsp:nvSpPr>
      <dsp:spPr>
        <a:xfrm>
          <a:off x="2170175" y="858638"/>
          <a:ext cx="2441448" cy="8164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 rtl="1">
            <a:lnSpc>
              <a:spcPct val="6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>
              <a:solidFill>
                <a:schemeClr val="tx1"/>
              </a:solidFill>
              <a:cs typeface="B Titr" pitchFamily="2" charset="-78"/>
            </a:rPr>
            <a:t>کمک شخصی اختصاصی</a:t>
          </a:r>
        </a:p>
        <a:p>
          <a:pPr lvl="0" algn="ctr" defTabSz="889000" rtl="1">
            <a:lnSpc>
              <a:spcPct val="60000"/>
            </a:lnSpc>
            <a:spcBef>
              <a:spcPct val="0"/>
            </a:spcBef>
            <a:spcAft>
              <a:spcPct val="35000"/>
            </a:spcAft>
          </a:pPr>
          <a:r>
            <a:rPr lang="fa-IR" sz="1600" kern="1200" dirty="0" smtClean="0">
              <a:solidFill>
                <a:schemeClr val="tx1"/>
              </a:solidFill>
              <a:cs typeface="B Titr" pitchFamily="2" charset="-78"/>
            </a:rPr>
            <a:t> (خدمات بانکداری خصوصی)</a:t>
          </a:r>
          <a:endParaRPr lang="en-US" sz="1600" kern="1200" dirty="0">
            <a:solidFill>
              <a:schemeClr val="tx1"/>
            </a:solidFill>
            <a:cs typeface="B Titr" pitchFamily="2" charset="-78"/>
          </a:endParaRPr>
        </a:p>
      </dsp:txBody>
      <dsp:txXfrm>
        <a:off x="2170175" y="858638"/>
        <a:ext cx="2441448" cy="816415"/>
      </dsp:txXfrm>
    </dsp:sp>
    <dsp:sp modelId="{29C67409-B8F6-4048-8F57-B77AD6663980}">
      <dsp:nvSpPr>
        <dsp:cNvPr id="0" name=""/>
        <dsp:cNvSpPr/>
      </dsp:nvSpPr>
      <dsp:spPr>
        <a:xfrm>
          <a:off x="2170175" y="1715874"/>
          <a:ext cx="2441448" cy="8164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 rtl="1">
            <a:lnSpc>
              <a:spcPct val="6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>
              <a:solidFill>
                <a:schemeClr val="tx1"/>
              </a:solidFill>
              <a:cs typeface="B Titr" pitchFamily="2" charset="-78"/>
            </a:rPr>
            <a:t>سلف سرویس</a:t>
          </a:r>
          <a:endParaRPr lang="en-US" sz="2000" kern="1200" dirty="0">
            <a:solidFill>
              <a:schemeClr val="tx1"/>
            </a:solidFill>
            <a:cs typeface="B Titr" pitchFamily="2" charset="-78"/>
          </a:endParaRPr>
        </a:p>
      </dsp:txBody>
      <dsp:txXfrm>
        <a:off x="2170175" y="1715874"/>
        <a:ext cx="2441448" cy="816415"/>
      </dsp:txXfrm>
    </dsp:sp>
    <dsp:sp modelId="{77672E9E-D300-4891-BA30-26ECAB562326}">
      <dsp:nvSpPr>
        <dsp:cNvPr id="0" name=""/>
        <dsp:cNvSpPr/>
      </dsp:nvSpPr>
      <dsp:spPr>
        <a:xfrm>
          <a:off x="2170175" y="2573110"/>
          <a:ext cx="2441448" cy="8164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 rtl="1">
            <a:lnSpc>
              <a:spcPct val="6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>
              <a:solidFill>
                <a:schemeClr val="tx1"/>
              </a:solidFill>
              <a:cs typeface="B Titr" pitchFamily="2" charset="-78"/>
            </a:rPr>
            <a:t>خدمات خودکار</a:t>
          </a:r>
          <a:endParaRPr lang="en-US" sz="2000" kern="1200" dirty="0">
            <a:solidFill>
              <a:schemeClr val="tx1"/>
            </a:solidFill>
            <a:cs typeface="B Titr" pitchFamily="2" charset="-78"/>
          </a:endParaRPr>
        </a:p>
      </dsp:txBody>
      <dsp:txXfrm>
        <a:off x="2170175" y="2573110"/>
        <a:ext cx="2441448" cy="816415"/>
      </dsp:txXfrm>
    </dsp:sp>
    <dsp:sp modelId="{566500F3-EEC7-42C1-A668-6F49FF727B64}">
      <dsp:nvSpPr>
        <dsp:cNvPr id="0" name=""/>
        <dsp:cNvSpPr/>
      </dsp:nvSpPr>
      <dsp:spPr>
        <a:xfrm>
          <a:off x="2170175" y="3430346"/>
          <a:ext cx="2441448" cy="8164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 rtl="1">
            <a:lnSpc>
              <a:spcPct val="60000"/>
            </a:lnSpc>
            <a:spcBef>
              <a:spcPct val="0"/>
            </a:spcBef>
            <a:spcAft>
              <a:spcPct val="35000"/>
            </a:spcAft>
          </a:pPr>
          <a:r>
            <a:rPr lang="fa-IR" sz="2000" b="0" kern="1200" dirty="0" smtClean="0">
              <a:solidFill>
                <a:schemeClr val="tx1"/>
              </a:solidFill>
              <a:cs typeface="B Titr" pitchFamily="2" charset="-78"/>
            </a:rPr>
            <a:t>جوامع </a:t>
          </a:r>
        </a:p>
        <a:p>
          <a:pPr lvl="0" algn="ctr" defTabSz="889000" rtl="1">
            <a:lnSpc>
              <a:spcPct val="60000"/>
            </a:lnSpc>
            <a:spcBef>
              <a:spcPct val="0"/>
            </a:spcBef>
            <a:spcAft>
              <a:spcPct val="35000"/>
            </a:spcAft>
          </a:pPr>
          <a:r>
            <a:rPr lang="fa-IR" sz="2000" b="0" kern="1200" dirty="0" smtClean="0">
              <a:solidFill>
                <a:schemeClr val="tx1"/>
              </a:solidFill>
              <a:cs typeface="B Nazanin" pitchFamily="2" charset="-78"/>
            </a:rPr>
            <a:t>در معرفی بازی‌های رایانه‌ای و کتاب‌های الکترونیک</a:t>
          </a:r>
          <a:endParaRPr lang="en-US" sz="1600" b="0" kern="1200" dirty="0">
            <a:solidFill>
              <a:schemeClr val="tx1"/>
            </a:solidFill>
            <a:cs typeface="B Nazanin" pitchFamily="2" charset="-78"/>
          </a:endParaRPr>
        </a:p>
      </dsp:txBody>
      <dsp:txXfrm>
        <a:off x="2170175" y="3430346"/>
        <a:ext cx="2441448" cy="816415"/>
      </dsp:txXfrm>
    </dsp:sp>
    <dsp:sp modelId="{E2BAF213-195A-4BC1-A455-F177066A3A9C}">
      <dsp:nvSpPr>
        <dsp:cNvPr id="0" name=""/>
        <dsp:cNvSpPr/>
      </dsp:nvSpPr>
      <dsp:spPr>
        <a:xfrm>
          <a:off x="2170175" y="4287582"/>
          <a:ext cx="2441448" cy="8164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 rtl="1">
            <a:lnSpc>
              <a:spcPct val="6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>
              <a:solidFill>
                <a:schemeClr val="tx1"/>
              </a:solidFill>
              <a:cs typeface="B Titr" pitchFamily="2" charset="-78"/>
            </a:rPr>
            <a:t>خلق مشترک</a:t>
          </a:r>
        </a:p>
        <a:p>
          <a:pPr lvl="0" algn="ctr" defTabSz="889000" rtl="1">
            <a:lnSpc>
              <a:spcPct val="60000"/>
            </a:lnSpc>
            <a:spcBef>
              <a:spcPct val="0"/>
            </a:spcBef>
            <a:spcAft>
              <a:spcPct val="35000"/>
            </a:spcAft>
          </a:pPr>
          <a:r>
            <a:rPr lang="fa-IR" sz="1600" kern="1200" dirty="0" smtClean="0">
              <a:solidFill>
                <a:schemeClr val="tx1"/>
              </a:solidFill>
              <a:cs typeface="B Titr" pitchFamily="2" charset="-78"/>
            </a:rPr>
            <a:t> (شرکت آمازون)</a:t>
          </a:r>
          <a:endParaRPr lang="en-US" sz="1600" kern="1200" dirty="0">
            <a:solidFill>
              <a:schemeClr val="tx1"/>
            </a:solidFill>
            <a:cs typeface="B Titr" pitchFamily="2" charset="-78"/>
          </a:endParaRPr>
        </a:p>
      </dsp:txBody>
      <dsp:txXfrm>
        <a:off x="2170175" y="4287582"/>
        <a:ext cx="2441448" cy="816415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74273CC-EA29-47DC-A4B0-909025E62B30}">
      <dsp:nvSpPr>
        <dsp:cNvPr id="0" name=""/>
        <dsp:cNvSpPr/>
      </dsp:nvSpPr>
      <dsp:spPr>
        <a:xfrm>
          <a:off x="742949" y="0"/>
          <a:ext cx="3810000" cy="381000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24F33F-5004-4A3C-8C1B-3941DE4E2AFD}">
      <dsp:nvSpPr>
        <dsp:cNvPr id="0" name=""/>
        <dsp:cNvSpPr/>
      </dsp:nvSpPr>
      <dsp:spPr>
        <a:xfrm>
          <a:off x="2647949" y="383046"/>
          <a:ext cx="2476500" cy="90189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/>
            <a:t>بهینه سازی و صرفه اقتصادی ناشی از مقیاس</a:t>
          </a:r>
          <a:endParaRPr lang="en-US" sz="2000" kern="1200" dirty="0"/>
        </a:p>
      </dsp:txBody>
      <dsp:txXfrm>
        <a:off x="2647949" y="383046"/>
        <a:ext cx="2476500" cy="901898"/>
      </dsp:txXfrm>
    </dsp:sp>
    <dsp:sp modelId="{F97B38AA-08CD-45E1-A4C4-795643936AC9}">
      <dsp:nvSpPr>
        <dsp:cNvPr id="0" name=""/>
        <dsp:cNvSpPr/>
      </dsp:nvSpPr>
      <dsp:spPr>
        <a:xfrm>
          <a:off x="2647949" y="1397682"/>
          <a:ext cx="2476500" cy="90189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/>
            <a:t>کاهش ریسک و عدم قطعیت </a:t>
          </a:r>
          <a:endParaRPr lang="en-US" sz="2000" kern="1200" dirty="0"/>
        </a:p>
      </dsp:txBody>
      <dsp:txXfrm>
        <a:off x="2647949" y="1397682"/>
        <a:ext cx="2476500" cy="901898"/>
      </dsp:txXfrm>
    </dsp:sp>
    <dsp:sp modelId="{8F8E86E4-FEED-4638-A64C-4DA25239BFC6}">
      <dsp:nvSpPr>
        <dsp:cNvPr id="0" name=""/>
        <dsp:cNvSpPr/>
      </dsp:nvSpPr>
      <dsp:spPr>
        <a:xfrm>
          <a:off x="2647949" y="2412317"/>
          <a:ext cx="2476500" cy="90189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/>
            <a:t>کسب منابع و فعالیت های خاص (استفاده از کانال‌های فروش شرکای سما)</a:t>
          </a:r>
          <a:endParaRPr lang="en-US" sz="2000" kern="1200" dirty="0"/>
        </a:p>
      </dsp:txBody>
      <dsp:txXfrm>
        <a:off x="2647949" y="2412317"/>
        <a:ext cx="2476500" cy="901898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A3DF68D-0A68-4E40-90EF-A9CECD54D54E}">
      <dsp:nvSpPr>
        <dsp:cNvPr id="0" name=""/>
        <dsp:cNvSpPr/>
      </dsp:nvSpPr>
      <dsp:spPr>
        <a:xfrm>
          <a:off x="2803028" y="4126"/>
          <a:ext cx="1709142" cy="1110942"/>
        </a:xfrm>
        <a:prstGeom prst="roundRect">
          <a:avLst/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kern="1200" dirty="0" smtClean="0">
              <a:cs typeface="B Titr" pitchFamily="2" charset="-78"/>
            </a:rPr>
            <a:t>مدل های کسب‌وکار تفکیکی</a:t>
          </a:r>
          <a:endParaRPr lang="en-US" sz="1800" kern="1200" dirty="0">
            <a:cs typeface="B Titr" pitchFamily="2" charset="-78"/>
          </a:endParaRPr>
        </a:p>
      </dsp:txBody>
      <dsp:txXfrm>
        <a:off x="2803028" y="4126"/>
        <a:ext cx="1709142" cy="1110942"/>
      </dsp:txXfrm>
    </dsp:sp>
    <dsp:sp modelId="{0E4EDE1C-E860-4954-8C10-98B79997A936}">
      <dsp:nvSpPr>
        <dsp:cNvPr id="0" name=""/>
        <dsp:cNvSpPr/>
      </dsp:nvSpPr>
      <dsp:spPr>
        <a:xfrm>
          <a:off x="1438510" y="559597"/>
          <a:ext cx="4438178" cy="4438178"/>
        </a:xfrm>
        <a:custGeom>
          <a:avLst/>
          <a:gdLst/>
          <a:ahLst/>
          <a:cxnLst/>
          <a:rect l="0" t="0" r="0" b="0"/>
          <a:pathLst>
            <a:path>
              <a:moveTo>
                <a:pt x="3085395" y="176084"/>
              </a:moveTo>
              <a:arcTo wR="2219089" hR="2219089" stAng="17578720" swAng="1960980"/>
            </a:path>
          </a:pathLst>
        </a:custGeom>
        <a:noFill/>
        <a:ln w="952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95B0B4-0FE2-42B8-B61A-FF43ACC4BD9B}">
      <dsp:nvSpPr>
        <dsp:cNvPr id="0" name=""/>
        <dsp:cNvSpPr/>
      </dsp:nvSpPr>
      <dsp:spPr>
        <a:xfrm>
          <a:off x="4913508" y="1537479"/>
          <a:ext cx="1709142" cy="1110942"/>
        </a:xfrm>
        <a:prstGeom prst="roundRect">
          <a:avLst/>
        </a:prstGeom>
        <a:solidFill>
          <a:srgbClr val="00B0F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kern="1200" dirty="0" smtClean="0">
              <a:cs typeface="B Titr" pitchFamily="2" charset="-78"/>
            </a:rPr>
            <a:t>دنباله دار</a:t>
          </a:r>
          <a:endParaRPr lang="en-US" sz="1800" kern="1200" dirty="0">
            <a:cs typeface="B Titr" pitchFamily="2" charset="-78"/>
          </a:endParaRPr>
        </a:p>
      </dsp:txBody>
      <dsp:txXfrm>
        <a:off x="4913508" y="1537479"/>
        <a:ext cx="1709142" cy="1110942"/>
      </dsp:txXfrm>
    </dsp:sp>
    <dsp:sp modelId="{BD28FB12-01D2-4A3F-A2C3-FF18C9231FB6}">
      <dsp:nvSpPr>
        <dsp:cNvPr id="0" name=""/>
        <dsp:cNvSpPr/>
      </dsp:nvSpPr>
      <dsp:spPr>
        <a:xfrm>
          <a:off x="1438510" y="559597"/>
          <a:ext cx="4438178" cy="4438178"/>
        </a:xfrm>
        <a:custGeom>
          <a:avLst/>
          <a:gdLst/>
          <a:ahLst/>
          <a:cxnLst/>
          <a:rect l="0" t="0" r="0" b="0"/>
          <a:pathLst>
            <a:path>
              <a:moveTo>
                <a:pt x="4435140" y="2103006"/>
              </a:moveTo>
              <a:arcTo wR="2219089" hR="2219089" stAng="21420086" swAng="2195874"/>
            </a:path>
          </a:pathLst>
        </a:custGeom>
        <a:noFill/>
        <a:ln w="952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C31A42-2DED-462E-8920-5D452DCC9B6C}">
      <dsp:nvSpPr>
        <dsp:cNvPr id="0" name=""/>
        <dsp:cNvSpPr/>
      </dsp:nvSpPr>
      <dsp:spPr>
        <a:xfrm>
          <a:off x="4107376" y="4018496"/>
          <a:ext cx="1709142" cy="1110942"/>
        </a:xfrm>
        <a:prstGeom prst="roundRect">
          <a:avLst/>
        </a:prstGeom>
        <a:solidFill>
          <a:schemeClr val="accent5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kern="1200" dirty="0" smtClean="0">
              <a:cs typeface="B Titr" pitchFamily="2" charset="-78"/>
            </a:rPr>
            <a:t>پلتفرم های      چند وجهی</a:t>
          </a:r>
          <a:endParaRPr lang="en-US" sz="1800" kern="1200" dirty="0">
            <a:cs typeface="B Titr" pitchFamily="2" charset="-78"/>
          </a:endParaRPr>
        </a:p>
      </dsp:txBody>
      <dsp:txXfrm>
        <a:off x="4107376" y="4018496"/>
        <a:ext cx="1709142" cy="1110942"/>
      </dsp:txXfrm>
    </dsp:sp>
    <dsp:sp modelId="{46B8B498-BB51-4F06-AB8B-8E118159FA3C}">
      <dsp:nvSpPr>
        <dsp:cNvPr id="0" name=""/>
        <dsp:cNvSpPr/>
      </dsp:nvSpPr>
      <dsp:spPr>
        <a:xfrm>
          <a:off x="1438510" y="559597"/>
          <a:ext cx="4438178" cy="4438178"/>
        </a:xfrm>
        <a:custGeom>
          <a:avLst/>
          <a:gdLst/>
          <a:ahLst/>
          <a:cxnLst/>
          <a:rect l="0" t="0" r="0" b="0"/>
          <a:pathLst>
            <a:path>
              <a:moveTo>
                <a:pt x="2660053" y="4393924"/>
              </a:moveTo>
              <a:arcTo wR="2219089" hR="2219089" stAng="4712293" swAng="1375413"/>
            </a:path>
          </a:pathLst>
        </a:custGeom>
        <a:noFill/>
        <a:ln w="952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87C201-61A3-4F71-8D30-E005A8D82C1B}">
      <dsp:nvSpPr>
        <dsp:cNvPr id="0" name=""/>
        <dsp:cNvSpPr/>
      </dsp:nvSpPr>
      <dsp:spPr>
        <a:xfrm>
          <a:off x="1498680" y="4018496"/>
          <a:ext cx="1709142" cy="1110942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kern="1200" dirty="0" smtClean="0">
              <a:cs typeface="B Titr" pitchFamily="2" charset="-78"/>
            </a:rPr>
            <a:t>رایگان</a:t>
          </a:r>
          <a:endParaRPr lang="en-US" sz="1800" kern="1200" dirty="0">
            <a:cs typeface="B Titr" pitchFamily="2" charset="-78"/>
          </a:endParaRPr>
        </a:p>
      </dsp:txBody>
      <dsp:txXfrm>
        <a:off x="1498680" y="4018496"/>
        <a:ext cx="1709142" cy="1110942"/>
      </dsp:txXfrm>
    </dsp:sp>
    <dsp:sp modelId="{E062D67E-C0CB-40BD-9C50-9D4472B0F16C}">
      <dsp:nvSpPr>
        <dsp:cNvPr id="0" name=""/>
        <dsp:cNvSpPr/>
      </dsp:nvSpPr>
      <dsp:spPr>
        <a:xfrm>
          <a:off x="1438510" y="559597"/>
          <a:ext cx="4438178" cy="4438178"/>
        </a:xfrm>
        <a:custGeom>
          <a:avLst/>
          <a:gdLst/>
          <a:ahLst/>
          <a:cxnLst/>
          <a:rect l="0" t="0" r="0" b="0"/>
          <a:pathLst>
            <a:path>
              <a:moveTo>
                <a:pt x="370748" y="3447093"/>
              </a:moveTo>
              <a:arcTo wR="2219089" hR="2219089" stAng="8784040" swAng="2195874"/>
            </a:path>
          </a:pathLst>
        </a:custGeom>
        <a:noFill/>
        <a:ln w="952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F2C5782-F60C-4A67-B114-59D126C28A4B}">
      <dsp:nvSpPr>
        <dsp:cNvPr id="0" name=""/>
        <dsp:cNvSpPr/>
      </dsp:nvSpPr>
      <dsp:spPr>
        <a:xfrm>
          <a:off x="692549" y="1537479"/>
          <a:ext cx="1709142" cy="1110942"/>
        </a:xfrm>
        <a:prstGeom prst="roundRect">
          <a:avLst/>
        </a:prstGeom>
        <a:solidFill>
          <a:srgbClr val="00B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kern="1200" dirty="0" smtClean="0">
              <a:cs typeface="B Titr" pitchFamily="2" charset="-78"/>
            </a:rPr>
            <a:t>مدل های کسب‌وکار باز</a:t>
          </a:r>
          <a:endParaRPr lang="en-US" sz="1800" kern="1200" dirty="0">
            <a:cs typeface="B Titr" pitchFamily="2" charset="-78"/>
          </a:endParaRPr>
        </a:p>
      </dsp:txBody>
      <dsp:txXfrm>
        <a:off x="692549" y="1537479"/>
        <a:ext cx="1709142" cy="1110942"/>
      </dsp:txXfrm>
    </dsp:sp>
    <dsp:sp modelId="{01442451-D851-41C2-9DF1-596AF8F8FD42}">
      <dsp:nvSpPr>
        <dsp:cNvPr id="0" name=""/>
        <dsp:cNvSpPr/>
      </dsp:nvSpPr>
      <dsp:spPr>
        <a:xfrm>
          <a:off x="1438510" y="559597"/>
          <a:ext cx="4438178" cy="4438178"/>
        </a:xfrm>
        <a:custGeom>
          <a:avLst/>
          <a:gdLst/>
          <a:ahLst/>
          <a:cxnLst/>
          <a:rect l="0" t="0" r="0" b="0"/>
          <a:pathLst>
            <a:path>
              <a:moveTo>
                <a:pt x="386740" y="967348"/>
              </a:moveTo>
              <a:arcTo wR="2219089" hR="2219089" stAng="12860300" swAng="1960980"/>
            </a:path>
          </a:pathLst>
        </a:custGeom>
        <a:noFill/>
        <a:ln w="952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A3DF68D-0A68-4E40-90EF-A9CECD54D54E}">
      <dsp:nvSpPr>
        <dsp:cNvPr id="0" name=""/>
        <dsp:cNvSpPr/>
      </dsp:nvSpPr>
      <dsp:spPr>
        <a:xfrm>
          <a:off x="1313919" y="1934"/>
          <a:ext cx="801160" cy="520754"/>
        </a:xfrm>
        <a:prstGeom prst="roundRect">
          <a:avLst/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800" kern="1200" dirty="0" smtClean="0">
              <a:cs typeface="B Titr" pitchFamily="2" charset="-78"/>
            </a:rPr>
            <a:t>مدل های کسب‌وکار تفکیکی</a:t>
          </a:r>
          <a:endParaRPr lang="en-US" sz="800" kern="1200" dirty="0">
            <a:cs typeface="B Titr" pitchFamily="2" charset="-78"/>
          </a:endParaRPr>
        </a:p>
      </dsp:txBody>
      <dsp:txXfrm>
        <a:off x="1313919" y="1934"/>
        <a:ext cx="801160" cy="520754"/>
      </dsp:txXfrm>
    </dsp:sp>
    <dsp:sp modelId="{0E4EDE1C-E860-4954-8C10-98B79997A936}">
      <dsp:nvSpPr>
        <dsp:cNvPr id="0" name=""/>
        <dsp:cNvSpPr/>
      </dsp:nvSpPr>
      <dsp:spPr>
        <a:xfrm>
          <a:off x="674301" y="262311"/>
          <a:ext cx="2080396" cy="2080396"/>
        </a:xfrm>
        <a:custGeom>
          <a:avLst/>
          <a:gdLst/>
          <a:ahLst/>
          <a:cxnLst/>
          <a:rect l="0" t="0" r="0" b="0"/>
          <a:pathLst>
            <a:path>
              <a:moveTo>
                <a:pt x="1446279" y="82539"/>
              </a:moveTo>
              <a:arcTo wR="1040198" hR="1040198" stAng="17578720" swAng="1960980"/>
            </a:path>
          </a:pathLst>
        </a:custGeom>
        <a:noFill/>
        <a:ln w="952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95B0B4-0FE2-42B8-B61A-FF43ACC4BD9B}">
      <dsp:nvSpPr>
        <dsp:cNvPr id="0" name=""/>
        <dsp:cNvSpPr/>
      </dsp:nvSpPr>
      <dsp:spPr>
        <a:xfrm>
          <a:off x="2303206" y="720693"/>
          <a:ext cx="801160" cy="520754"/>
        </a:xfrm>
        <a:prstGeom prst="roundRect">
          <a:avLst/>
        </a:prstGeom>
        <a:solidFill>
          <a:srgbClr val="00B0F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800" kern="1200" dirty="0" smtClean="0">
              <a:cs typeface="B Titr" pitchFamily="2" charset="-78"/>
            </a:rPr>
            <a:t>دنباله دار</a:t>
          </a:r>
          <a:endParaRPr lang="en-US" sz="800" kern="1200" dirty="0">
            <a:cs typeface="B Titr" pitchFamily="2" charset="-78"/>
          </a:endParaRPr>
        </a:p>
      </dsp:txBody>
      <dsp:txXfrm>
        <a:off x="2303206" y="720693"/>
        <a:ext cx="801160" cy="520754"/>
      </dsp:txXfrm>
    </dsp:sp>
    <dsp:sp modelId="{BD28FB12-01D2-4A3F-A2C3-FF18C9231FB6}">
      <dsp:nvSpPr>
        <dsp:cNvPr id="0" name=""/>
        <dsp:cNvSpPr/>
      </dsp:nvSpPr>
      <dsp:spPr>
        <a:xfrm>
          <a:off x="674301" y="262311"/>
          <a:ext cx="2080396" cy="2080396"/>
        </a:xfrm>
        <a:custGeom>
          <a:avLst/>
          <a:gdLst/>
          <a:ahLst/>
          <a:cxnLst/>
          <a:rect l="0" t="0" r="0" b="0"/>
          <a:pathLst>
            <a:path>
              <a:moveTo>
                <a:pt x="2078971" y="985784"/>
              </a:moveTo>
              <a:arcTo wR="1040198" hR="1040198" stAng="21420086" swAng="2195874"/>
            </a:path>
          </a:pathLst>
        </a:custGeom>
        <a:noFill/>
        <a:ln w="952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C31A42-2DED-462E-8920-5D452DCC9B6C}">
      <dsp:nvSpPr>
        <dsp:cNvPr id="0" name=""/>
        <dsp:cNvSpPr/>
      </dsp:nvSpPr>
      <dsp:spPr>
        <a:xfrm>
          <a:off x="1925332" y="1883670"/>
          <a:ext cx="801160" cy="520754"/>
        </a:xfrm>
        <a:prstGeom prst="roundRect">
          <a:avLst/>
        </a:prstGeom>
        <a:solidFill>
          <a:schemeClr val="accent5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800" kern="1200" dirty="0" smtClean="0">
              <a:cs typeface="B Titr" pitchFamily="2" charset="-78"/>
            </a:rPr>
            <a:t>پلتفرم های      چند وجهی</a:t>
          </a:r>
          <a:endParaRPr lang="en-US" sz="800" kern="1200" dirty="0">
            <a:cs typeface="B Titr" pitchFamily="2" charset="-78"/>
          </a:endParaRPr>
        </a:p>
      </dsp:txBody>
      <dsp:txXfrm>
        <a:off x="1925332" y="1883670"/>
        <a:ext cx="801160" cy="520754"/>
      </dsp:txXfrm>
    </dsp:sp>
    <dsp:sp modelId="{46B8B498-BB51-4F06-AB8B-8E118159FA3C}">
      <dsp:nvSpPr>
        <dsp:cNvPr id="0" name=""/>
        <dsp:cNvSpPr/>
      </dsp:nvSpPr>
      <dsp:spPr>
        <a:xfrm>
          <a:off x="674301" y="262311"/>
          <a:ext cx="2080396" cy="2080396"/>
        </a:xfrm>
        <a:custGeom>
          <a:avLst/>
          <a:gdLst/>
          <a:ahLst/>
          <a:cxnLst/>
          <a:rect l="0" t="0" r="0" b="0"/>
          <a:pathLst>
            <a:path>
              <a:moveTo>
                <a:pt x="1246900" y="2059651"/>
              </a:moveTo>
              <a:arcTo wR="1040198" hR="1040198" stAng="4712294" swAng="1375413"/>
            </a:path>
          </a:pathLst>
        </a:custGeom>
        <a:noFill/>
        <a:ln w="952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87C201-61A3-4F71-8D30-E005A8D82C1B}">
      <dsp:nvSpPr>
        <dsp:cNvPr id="0" name=""/>
        <dsp:cNvSpPr/>
      </dsp:nvSpPr>
      <dsp:spPr>
        <a:xfrm>
          <a:off x="702506" y="1883670"/>
          <a:ext cx="801160" cy="520754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800" kern="1200" dirty="0" smtClean="0">
              <a:cs typeface="B Titr" pitchFamily="2" charset="-78"/>
            </a:rPr>
            <a:t>رایگان</a:t>
          </a:r>
          <a:endParaRPr lang="en-US" sz="800" kern="1200" dirty="0">
            <a:cs typeface="B Titr" pitchFamily="2" charset="-78"/>
          </a:endParaRPr>
        </a:p>
      </dsp:txBody>
      <dsp:txXfrm>
        <a:off x="702506" y="1883670"/>
        <a:ext cx="801160" cy="520754"/>
      </dsp:txXfrm>
    </dsp:sp>
    <dsp:sp modelId="{E062D67E-C0CB-40BD-9C50-9D4472B0F16C}">
      <dsp:nvSpPr>
        <dsp:cNvPr id="0" name=""/>
        <dsp:cNvSpPr/>
      </dsp:nvSpPr>
      <dsp:spPr>
        <a:xfrm>
          <a:off x="674301" y="262311"/>
          <a:ext cx="2080396" cy="2080396"/>
        </a:xfrm>
        <a:custGeom>
          <a:avLst/>
          <a:gdLst/>
          <a:ahLst/>
          <a:cxnLst/>
          <a:rect l="0" t="0" r="0" b="0"/>
          <a:pathLst>
            <a:path>
              <a:moveTo>
                <a:pt x="173788" y="1615824"/>
              </a:moveTo>
              <a:arcTo wR="1040198" hR="1040198" stAng="8784040" swAng="2195874"/>
            </a:path>
          </a:pathLst>
        </a:custGeom>
        <a:noFill/>
        <a:ln w="952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F2C5782-F60C-4A67-B114-59D126C28A4B}">
      <dsp:nvSpPr>
        <dsp:cNvPr id="0" name=""/>
        <dsp:cNvSpPr/>
      </dsp:nvSpPr>
      <dsp:spPr>
        <a:xfrm>
          <a:off x="324632" y="720693"/>
          <a:ext cx="801160" cy="520754"/>
        </a:xfrm>
        <a:prstGeom prst="roundRect">
          <a:avLst/>
        </a:prstGeom>
        <a:solidFill>
          <a:srgbClr val="00B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800" kern="1200" dirty="0" smtClean="0">
              <a:cs typeface="B Titr" pitchFamily="2" charset="-78"/>
            </a:rPr>
            <a:t>مدل های کسب‌وکار باز</a:t>
          </a:r>
          <a:endParaRPr lang="en-US" sz="800" kern="1200" dirty="0">
            <a:cs typeface="B Titr" pitchFamily="2" charset="-78"/>
          </a:endParaRPr>
        </a:p>
      </dsp:txBody>
      <dsp:txXfrm>
        <a:off x="324632" y="720693"/>
        <a:ext cx="801160" cy="520754"/>
      </dsp:txXfrm>
    </dsp:sp>
    <dsp:sp modelId="{01442451-D851-41C2-9DF1-596AF8F8FD42}">
      <dsp:nvSpPr>
        <dsp:cNvPr id="0" name=""/>
        <dsp:cNvSpPr/>
      </dsp:nvSpPr>
      <dsp:spPr>
        <a:xfrm>
          <a:off x="674301" y="262311"/>
          <a:ext cx="2080396" cy="2080396"/>
        </a:xfrm>
        <a:custGeom>
          <a:avLst/>
          <a:gdLst/>
          <a:ahLst/>
          <a:cxnLst/>
          <a:rect l="0" t="0" r="0" b="0"/>
          <a:pathLst>
            <a:path>
              <a:moveTo>
                <a:pt x="181284" y="453444"/>
              </a:moveTo>
              <a:arcTo wR="1040198" hR="1040198" stAng="12860300" swAng="1960980"/>
            </a:path>
          </a:pathLst>
        </a:custGeom>
        <a:noFill/>
        <a:ln w="952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F68CD03-5B98-4C8C-BD76-11AA72D76CEC}">
      <dsp:nvSpPr>
        <dsp:cNvPr id="0" name=""/>
        <dsp:cNvSpPr/>
      </dsp:nvSpPr>
      <dsp:spPr>
        <a:xfrm rot="1210152">
          <a:off x="2474432" y="2302099"/>
          <a:ext cx="2059551" cy="44208"/>
        </a:xfrm>
        <a:custGeom>
          <a:avLst/>
          <a:gdLst/>
          <a:ahLst/>
          <a:cxnLst/>
          <a:rect l="0" t="0" r="0" b="0"/>
          <a:pathLst>
            <a:path>
              <a:moveTo>
                <a:pt x="0" y="22104"/>
              </a:moveTo>
              <a:lnTo>
                <a:pt x="2059551" y="2210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D6D54E-D84C-4896-AFD4-D38A4B5B9C3C}">
      <dsp:nvSpPr>
        <dsp:cNvPr id="0" name=""/>
        <dsp:cNvSpPr/>
      </dsp:nvSpPr>
      <dsp:spPr>
        <a:xfrm>
          <a:off x="2537579" y="1730495"/>
          <a:ext cx="2014287" cy="44208"/>
        </a:xfrm>
        <a:custGeom>
          <a:avLst/>
          <a:gdLst/>
          <a:ahLst/>
          <a:cxnLst/>
          <a:rect l="0" t="0" r="0" b="0"/>
          <a:pathLst>
            <a:path>
              <a:moveTo>
                <a:pt x="0" y="22104"/>
              </a:moveTo>
              <a:lnTo>
                <a:pt x="2014287" y="2210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FEE699B-A29D-42B3-B8CF-2D4F5C81FC5D}">
      <dsp:nvSpPr>
        <dsp:cNvPr id="0" name=""/>
        <dsp:cNvSpPr/>
      </dsp:nvSpPr>
      <dsp:spPr>
        <a:xfrm rot="20389848">
          <a:off x="2474432" y="1158891"/>
          <a:ext cx="2059551" cy="44208"/>
        </a:xfrm>
        <a:custGeom>
          <a:avLst/>
          <a:gdLst/>
          <a:ahLst/>
          <a:cxnLst/>
          <a:rect l="0" t="0" r="0" b="0"/>
          <a:pathLst>
            <a:path>
              <a:moveTo>
                <a:pt x="0" y="22104"/>
              </a:moveTo>
              <a:lnTo>
                <a:pt x="2059551" y="2210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AF6A261-0544-47E6-AB41-C28F70DCC435}">
      <dsp:nvSpPr>
        <dsp:cNvPr id="0" name=""/>
        <dsp:cNvSpPr/>
      </dsp:nvSpPr>
      <dsp:spPr>
        <a:xfrm>
          <a:off x="0" y="685800"/>
          <a:ext cx="3231802" cy="1981197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C4FB3A4-B03C-4375-BC98-AE87E74A8A94}">
      <dsp:nvSpPr>
        <dsp:cNvPr id="0" name=""/>
        <dsp:cNvSpPr/>
      </dsp:nvSpPr>
      <dsp:spPr>
        <a:xfrm>
          <a:off x="4217962" y="1139"/>
          <a:ext cx="2245318" cy="1010617"/>
        </a:xfrm>
        <a:prstGeom prst="ellipse">
          <a:avLst/>
        </a:prstGeom>
        <a:gradFill rotWithShape="0">
          <a:gsLst>
            <a:gs pos="0">
              <a:schemeClr val="accent5">
                <a:hueOff val="1085675"/>
                <a:satOff val="3732"/>
                <a:lumOff val="-17909"/>
                <a:alphaOff val="0"/>
                <a:shade val="51000"/>
                <a:satMod val="130000"/>
              </a:schemeClr>
            </a:gs>
            <a:gs pos="80000">
              <a:schemeClr val="accent5">
                <a:hueOff val="1085675"/>
                <a:satOff val="3732"/>
                <a:lumOff val="-17909"/>
                <a:alphaOff val="0"/>
                <a:shade val="93000"/>
                <a:satMod val="130000"/>
              </a:schemeClr>
            </a:gs>
            <a:gs pos="100000">
              <a:schemeClr val="accent5">
                <a:hueOff val="1085675"/>
                <a:satOff val="3732"/>
                <a:lumOff val="-1790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>
              <a:cs typeface="B Titr" pitchFamily="2" charset="-78"/>
            </a:rPr>
            <a:t>وب گردان</a:t>
          </a:r>
          <a:endParaRPr lang="en-US" sz="2400" kern="1200" dirty="0">
            <a:cs typeface="B Titr" pitchFamily="2" charset="-78"/>
          </a:endParaRPr>
        </a:p>
      </dsp:txBody>
      <dsp:txXfrm>
        <a:off x="4217962" y="1139"/>
        <a:ext cx="2245318" cy="1010617"/>
      </dsp:txXfrm>
    </dsp:sp>
    <dsp:sp modelId="{EF1278C2-6B12-453B-96B8-7AB10D927E37}">
      <dsp:nvSpPr>
        <dsp:cNvPr id="0" name=""/>
        <dsp:cNvSpPr/>
      </dsp:nvSpPr>
      <dsp:spPr>
        <a:xfrm>
          <a:off x="4551867" y="1247291"/>
          <a:ext cx="2245318" cy="1010617"/>
        </a:xfrm>
        <a:prstGeom prst="ellipse">
          <a:avLst/>
        </a:prstGeom>
        <a:gradFill rotWithShape="0">
          <a:gsLst>
            <a:gs pos="0">
              <a:schemeClr val="accent5">
                <a:hueOff val="2171350"/>
                <a:satOff val="7464"/>
                <a:lumOff val="-35817"/>
                <a:alphaOff val="0"/>
                <a:shade val="51000"/>
                <a:satMod val="130000"/>
              </a:schemeClr>
            </a:gs>
            <a:gs pos="80000">
              <a:schemeClr val="accent5">
                <a:hueOff val="2171350"/>
                <a:satOff val="7464"/>
                <a:lumOff val="-35817"/>
                <a:alphaOff val="0"/>
                <a:shade val="93000"/>
                <a:satMod val="130000"/>
              </a:schemeClr>
            </a:gs>
            <a:gs pos="100000">
              <a:schemeClr val="accent5">
                <a:hueOff val="2171350"/>
                <a:satOff val="7464"/>
                <a:lumOff val="-3581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>
              <a:cs typeface="B Titr" pitchFamily="2" charset="-78"/>
            </a:rPr>
            <a:t>تبلیغ کنندگان</a:t>
          </a:r>
          <a:endParaRPr lang="en-US" sz="2400" kern="1200" dirty="0">
            <a:cs typeface="B Titr" pitchFamily="2" charset="-78"/>
          </a:endParaRPr>
        </a:p>
      </dsp:txBody>
      <dsp:txXfrm>
        <a:off x="4551867" y="1247291"/>
        <a:ext cx="2245318" cy="1010617"/>
      </dsp:txXfrm>
    </dsp:sp>
    <dsp:sp modelId="{3BEA907D-510D-400E-8C06-49E4A5097555}">
      <dsp:nvSpPr>
        <dsp:cNvPr id="0" name=""/>
        <dsp:cNvSpPr/>
      </dsp:nvSpPr>
      <dsp:spPr>
        <a:xfrm>
          <a:off x="4217962" y="2493443"/>
          <a:ext cx="2245318" cy="1010617"/>
        </a:xfrm>
        <a:prstGeom prst="ellipse">
          <a:avLst/>
        </a:prstGeom>
        <a:gradFill rotWithShape="0">
          <a:gsLst>
            <a:gs pos="0">
              <a:schemeClr val="accent5">
                <a:hueOff val="3257024"/>
                <a:satOff val="11196"/>
                <a:lumOff val="-53726"/>
                <a:alphaOff val="0"/>
                <a:shade val="51000"/>
                <a:satMod val="130000"/>
              </a:schemeClr>
            </a:gs>
            <a:gs pos="80000">
              <a:schemeClr val="accent5">
                <a:hueOff val="3257024"/>
                <a:satOff val="11196"/>
                <a:lumOff val="-53726"/>
                <a:alphaOff val="0"/>
                <a:shade val="93000"/>
                <a:satMod val="130000"/>
              </a:schemeClr>
            </a:gs>
            <a:gs pos="100000">
              <a:schemeClr val="accent5">
                <a:hueOff val="3257024"/>
                <a:satOff val="11196"/>
                <a:lumOff val="-5372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>
              <a:cs typeface="B Titr" pitchFamily="2" charset="-78"/>
            </a:rPr>
            <a:t>مالکان محتوا</a:t>
          </a:r>
          <a:endParaRPr lang="en-US" sz="2400" kern="1200" dirty="0">
            <a:cs typeface="B Titr" pitchFamily="2" charset="-78"/>
          </a:endParaRPr>
        </a:p>
      </dsp:txBody>
      <dsp:txXfrm>
        <a:off x="4217962" y="2493443"/>
        <a:ext cx="2245318" cy="1010617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EF35B13-4A41-483E-BD8C-7FFCF90724F5}">
      <dsp:nvSpPr>
        <dsp:cNvPr id="0" name=""/>
        <dsp:cNvSpPr/>
      </dsp:nvSpPr>
      <dsp:spPr>
        <a:xfrm>
          <a:off x="1429105" y="274319"/>
          <a:ext cx="3413760" cy="3413760"/>
        </a:xfrm>
        <a:prstGeom prst="pie">
          <a:avLst>
            <a:gd name="adj1" fmla="val 16200000"/>
            <a:gd name="adj2" fmla="val 1800000"/>
          </a:avLst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100" kern="1200" dirty="0" smtClean="0">
              <a:cs typeface="B Titr" pitchFamily="2" charset="-78"/>
            </a:rPr>
            <a:t>کارآفرینان فناوری</a:t>
          </a:r>
          <a:endParaRPr lang="en-US" sz="2100" kern="1200" dirty="0">
            <a:cs typeface="B Titr" pitchFamily="2" charset="-78"/>
          </a:endParaRPr>
        </a:p>
      </dsp:txBody>
      <dsp:txXfrm>
        <a:off x="3285134" y="904239"/>
        <a:ext cx="1158240" cy="1137920"/>
      </dsp:txXfrm>
    </dsp:sp>
    <dsp:sp modelId="{D7DBF114-A396-416C-A320-020D9BB42B31}">
      <dsp:nvSpPr>
        <dsp:cNvPr id="0" name=""/>
        <dsp:cNvSpPr/>
      </dsp:nvSpPr>
      <dsp:spPr>
        <a:xfrm>
          <a:off x="1253134" y="375919"/>
          <a:ext cx="3413760" cy="3413760"/>
        </a:xfrm>
        <a:prstGeom prst="pie">
          <a:avLst>
            <a:gd name="adj1" fmla="val 1800000"/>
            <a:gd name="adj2" fmla="val 9000000"/>
          </a:avLst>
        </a:prstGeom>
        <a:solidFill>
          <a:schemeClr val="accent2">
            <a:shade val="80000"/>
            <a:hueOff val="0"/>
            <a:satOff val="-14010"/>
            <a:lumOff val="15876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100" kern="1200" smtClean="0">
              <a:cs typeface="B Titr" pitchFamily="2" charset="-78"/>
            </a:rPr>
            <a:t>پلتفرم های اینترنتی</a:t>
          </a:r>
          <a:endParaRPr lang="fa-IR" sz="2100" kern="1200" dirty="0" smtClean="0">
            <a:cs typeface="B Titr" pitchFamily="2" charset="-78"/>
          </a:endParaRPr>
        </a:p>
      </dsp:txBody>
      <dsp:txXfrm>
        <a:off x="2187854" y="2529840"/>
        <a:ext cx="1544320" cy="1056640"/>
      </dsp:txXfrm>
    </dsp:sp>
    <dsp:sp modelId="{9CAB890A-D21F-499E-92D9-AA3FE45BD46C}">
      <dsp:nvSpPr>
        <dsp:cNvPr id="0" name=""/>
        <dsp:cNvSpPr/>
      </dsp:nvSpPr>
      <dsp:spPr>
        <a:xfrm>
          <a:off x="1253134" y="375919"/>
          <a:ext cx="3413760" cy="3413760"/>
        </a:xfrm>
        <a:prstGeom prst="pie">
          <a:avLst>
            <a:gd name="adj1" fmla="val 9000000"/>
            <a:gd name="adj2" fmla="val 16200000"/>
          </a:avLst>
        </a:prstGeom>
        <a:solidFill>
          <a:schemeClr val="accent2">
            <a:shade val="80000"/>
            <a:hueOff val="0"/>
            <a:satOff val="-28019"/>
            <a:lumOff val="31752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100" kern="1200" dirty="0" smtClean="0">
              <a:cs typeface="B Titr" pitchFamily="2" charset="-78"/>
            </a:rPr>
            <a:t>بازنشستگان</a:t>
          </a:r>
          <a:endParaRPr lang="en-US" sz="2100" kern="1200" dirty="0">
            <a:cs typeface="B Titr" pitchFamily="2" charset="-78"/>
          </a:endParaRPr>
        </a:p>
      </dsp:txBody>
      <dsp:txXfrm>
        <a:off x="1618894" y="1046480"/>
        <a:ext cx="1158240" cy="11379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39452D-21C4-473C-B637-B838B3B956C6}" type="datetimeFigureOut">
              <a:rPr lang="en-US" smtClean="0"/>
              <a:pPr/>
              <a:t>1/2/2013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FF5123-716C-4CBE-8711-6154366D8FE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5D5D01-14FF-4C0C-A057-85CECE3D879A}" type="datetimeFigureOut">
              <a:rPr lang="en-US" smtClean="0"/>
              <a:pPr/>
              <a:t>1/2/2013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839FC5-E310-4BD6-8BF9-B4E65FEE6CB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 algn="r" rtl="1"/>
            <a:r>
              <a:rPr lang="fa-IR" sz="1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کاهش ریسک</a:t>
            </a:r>
            <a:r>
              <a:rPr lang="fa-IR" sz="10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در کتاب الکترونیک با </a:t>
            </a:r>
            <a:r>
              <a:rPr lang="ar-SA" sz="1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ارائه بخشی از کتاب یا روش</a:t>
            </a:r>
            <a:r>
              <a:rPr lang="fa-IR" sz="1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‌</a:t>
            </a:r>
            <a:r>
              <a:rPr lang="ar-SA" sz="1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های گوناگون معرفی محتوا</a:t>
            </a:r>
            <a:r>
              <a:rPr lang="fa-IR" sz="1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،</a:t>
            </a:r>
            <a:r>
              <a:rPr lang="fa-IR" sz="10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ar-SA" sz="1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روش های مختلف فروش و تحویل و آزمایش صحت و انطباق و سازگاری محتوا با ابزار خوانش</a:t>
            </a:r>
            <a:r>
              <a:rPr lang="fa-IR" sz="1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و تمرکز بر</a:t>
            </a:r>
            <a:r>
              <a:rPr lang="ar-SA" sz="1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حمایت از مشتری و خدمات پس از فروش</a:t>
            </a:r>
            <a:r>
              <a:rPr lang="fa-IR" sz="1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ممکن می‌شود.</a:t>
            </a:r>
            <a:endParaRPr lang="en-US" sz="10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/>
              <a:t>در بخش کتاب الکترونیک با توجه به استراتژی اقیانوس آبی، ترکیب هزینه و ارزش محوری مدنظر است</a:t>
            </a:r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Augmented Reality</a:t>
            </a:r>
            <a:r>
              <a:rPr lang="fa-IR" dirty="0" smtClean="0"/>
              <a:t> واقعیت</a:t>
            </a:r>
            <a:r>
              <a:rPr lang="fa-IR" baseline="0" dirty="0" smtClean="0"/>
              <a:t> افزوده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F3BD84-2FC8-46CF-A52D-E08DD4FEE50B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 b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2600" y="1600200"/>
            <a:ext cx="7086600" cy="4525963"/>
          </a:xfrm>
          <a:prstGeom prst="rect">
            <a:avLst/>
          </a:prstGeom>
        </p:spPr>
        <p:txBody>
          <a:bodyPr/>
          <a:lstStyle>
            <a:lvl1pPr algn="r" rtl="1">
              <a:buFontTx/>
              <a:buBlip>
                <a:blip r:embed="rId2"/>
              </a:buBlip>
              <a:defRPr sz="2400">
                <a:cs typeface="B Yagut" pitchFamily="2" charset="-78"/>
              </a:defRPr>
            </a:lvl1pPr>
            <a:lvl2pPr algn="r" rtl="1">
              <a:buFontTx/>
              <a:buBlip>
                <a:blip r:embed="rId2"/>
              </a:buBlip>
              <a:defRPr sz="2400">
                <a:cs typeface="B Yagut" pitchFamily="2" charset="-78"/>
              </a:defRPr>
            </a:lvl2pPr>
            <a:lvl3pPr algn="r" rtl="1">
              <a:buFontTx/>
              <a:buBlip>
                <a:blip r:embed="rId2"/>
              </a:buBlip>
              <a:defRPr sz="2400">
                <a:cs typeface="B Yagut" pitchFamily="2" charset="-78"/>
              </a:defRPr>
            </a:lvl3pPr>
            <a:lvl4pPr algn="r" rtl="1">
              <a:buFontTx/>
              <a:buBlip>
                <a:blip r:embed="rId2"/>
              </a:buBlip>
              <a:defRPr sz="2400">
                <a:cs typeface="B Yagut" pitchFamily="2" charset="-78"/>
              </a:defRPr>
            </a:lvl4pPr>
            <a:lvl5pPr algn="r" rtl="1">
              <a:buFontTx/>
              <a:buBlip>
                <a:blip r:embed="rId2"/>
              </a:buBlip>
              <a:defRPr sz="2400">
                <a:cs typeface="B Yagut" pitchFamily="2" charset="-78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://www.powerpointstyles.com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" name="Text Box 30"/>
          <p:cNvSpPr txBox="1">
            <a:spLocks noChangeArrowheads="1"/>
          </p:cNvSpPr>
          <p:nvPr/>
        </p:nvSpPr>
        <p:spPr bwMode="auto">
          <a:xfrm>
            <a:off x="3348038" y="6237288"/>
            <a:ext cx="2457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14"/>
              </a:rPr>
              <a:t>Powerpoint Templates</a:t>
            </a:r>
            <a:endParaRPr lang="fr-FR"/>
          </a:p>
        </p:txBody>
      </p:sp>
      <p:pic>
        <p:nvPicPr>
          <p:cNvPr id="1053" name="Picture 29" descr="7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32" name="Text Box 8"/>
          <p:cNvSpPr txBox="1">
            <a:spLocks noChangeArrowheads="1"/>
          </p:cNvSpPr>
          <p:nvPr/>
        </p:nvSpPr>
        <p:spPr bwMode="auto">
          <a:xfrm>
            <a:off x="7962900" y="6375400"/>
            <a:ext cx="1073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486DA2"/>
                </a:solidFill>
              </a:rPr>
              <a:t>Page </a:t>
            </a:r>
            <a:fld id="{BF6FDC79-C6F1-4E69-B663-7B33A10EB451}" type="slidenum">
              <a:rPr lang="fr-FR" b="1">
                <a:solidFill>
                  <a:srgbClr val="486DA2"/>
                </a:solidFill>
              </a:rPr>
              <a:pPr/>
              <a:t>‹#›</a:t>
            </a:fld>
            <a:endParaRPr lang="fr-FR" b="1">
              <a:solidFill>
                <a:srgbClr val="486DA2"/>
              </a:solidFill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7848600" y="6324600"/>
            <a:ext cx="762000" cy="533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  <p:sldLayoutId id="2147483756" r:id="rId12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nccsdataweb.urban.org/PubApps/showOrgsByCategory.php?close=1&amp;ntee=B43" TargetMode="External"/><Relationship Id="rId2" Type="http://schemas.openxmlformats.org/officeDocument/2006/relationships/hyperlink" Target="http://nccsdataweb.urban.org/PubApps/showOrgsByCategory.php?close=1&amp;ntee=B11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28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back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-152400"/>
            <a:ext cx="9144000" cy="8101585"/>
          </a:xfrm>
        </p:spPr>
      </p:pic>
      <p:pic>
        <p:nvPicPr>
          <p:cNvPr id="5" name="Picture 4" descr="bbbb.png"/>
          <p:cNvPicPr>
            <a:picLocks noChangeAspect="1"/>
          </p:cNvPicPr>
          <p:nvPr/>
        </p:nvPicPr>
        <p:blipFill>
          <a:blip r:embed="rId3" cstate="print"/>
          <a:srcRect t="36666"/>
          <a:stretch>
            <a:fillRect/>
          </a:stretch>
        </p:blipFill>
        <p:spPr>
          <a:xfrm>
            <a:off x="3719716" y="1524000"/>
            <a:ext cx="3062084" cy="2743200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447800" y="4953000"/>
          <a:ext cx="3352800" cy="274320"/>
        </p:xfrm>
        <a:graphic>
          <a:graphicData uri="http://schemas.openxmlformats.org/drawingml/2006/table">
            <a:tbl>
              <a:tblPr/>
              <a:tblGrid>
                <a:gridCol w="3352800"/>
              </a:tblGrid>
              <a:tr h="0"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762000" y="3657600"/>
            <a:ext cx="3429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200" b="1" dirty="0" smtClean="0">
                <a:latin typeface="IranNastaliq" pitchFamily="18" charset="0"/>
                <a:cs typeface="B Davat" pitchFamily="2" charset="-78"/>
              </a:rPr>
              <a:t>«چنان نیست که هر فرصتی دست‏یافتنی باشد، چه بسا که بینا به خطا رود و کور به مقصد رسد»</a:t>
            </a:r>
          </a:p>
          <a:p>
            <a:pPr rtl="1"/>
            <a:r>
              <a:rPr lang="fa-IR" sz="3200" b="1" dirty="0" smtClean="0">
                <a:latin typeface="IranNastaliq" pitchFamily="18" charset="0"/>
                <a:cs typeface="B Davat" pitchFamily="2" charset="-78"/>
              </a:rPr>
              <a:t>حضرت علی (ع)</a:t>
            </a:r>
            <a:endParaRPr lang="en-US" sz="3200" b="1" dirty="0">
              <a:latin typeface="IranNastaliq" pitchFamily="18" charset="0"/>
              <a:cs typeface="B Davat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3400" y="3048000"/>
            <a:ext cx="2667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24400" y="4495800"/>
            <a:ext cx="419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200" b="1" dirty="0" smtClean="0">
                <a:latin typeface="IranNastaliq" pitchFamily="18" charset="0"/>
                <a:cs typeface="B Davat" pitchFamily="2" charset="-78"/>
              </a:rPr>
              <a:t>موانع چیزهای دهشتناکی هستند که وقتی شما از هدف چشم </a:t>
            </a:r>
          </a:p>
          <a:p>
            <a:pPr algn="r" rtl="1"/>
            <a:r>
              <a:rPr lang="fa-IR" sz="3200" b="1" dirty="0" smtClean="0">
                <a:latin typeface="IranNastaliq" pitchFamily="18" charset="0"/>
                <a:cs typeface="B Davat" pitchFamily="2" charset="-78"/>
              </a:rPr>
              <a:t>برمی دارید، آنها </a:t>
            </a:r>
            <a:r>
              <a:rPr lang="en-US" sz="3200" b="1" dirty="0" smtClean="0">
                <a:latin typeface="IranNastaliq" pitchFamily="18" charset="0"/>
                <a:cs typeface="B Davat" pitchFamily="2" charset="-78"/>
              </a:rPr>
              <a:t>  </a:t>
            </a:r>
            <a:r>
              <a:rPr lang="fa-IR" sz="3200" b="1" dirty="0" smtClean="0">
                <a:latin typeface="IranNastaliq" pitchFamily="18" charset="0"/>
                <a:cs typeface="B Davat" pitchFamily="2" charset="-78"/>
              </a:rPr>
              <a:t>را می بینید.</a:t>
            </a:r>
          </a:p>
          <a:p>
            <a:pPr rtl="1"/>
            <a:r>
              <a:rPr lang="fa-IR" sz="3200" b="1" dirty="0" smtClean="0">
                <a:latin typeface="IranNastaliq" pitchFamily="18" charset="0"/>
                <a:cs typeface="B Davat" pitchFamily="2" charset="-78"/>
              </a:rPr>
              <a:t>هنری فورد    </a:t>
            </a:r>
          </a:p>
          <a:p>
            <a:pPr algn="r"/>
            <a:endParaRPr lang="en-US" sz="3200" dirty="0" smtClean="0">
              <a:latin typeface="IranNastaliq" pitchFamily="18" charset="0"/>
              <a:cs typeface="B Davat" pitchFamily="2" charset="-78"/>
            </a:endParaRPr>
          </a:p>
          <a:p>
            <a:endParaRPr lang="en-US" sz="3200" dirty="0">
              <a:latin typeface="IranNastaliq" pitchFamily="18" charset="0"/>
              <a:cs typeface="B Davat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3" name="Text Box 25"/>
          <p:cNvSpPr txBox="1">
            <a:spLocks noChangeArrowheads="1"/>
          </p:cNvSpPr>
          <p:nvPr/>
        </p:nvSpPr>
        <p:spPr bwMode="auto">
          <a:xfrm>
            <a:off x="3195639" y="6237288"/>
            <a:ext cx="2457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Powerpoint Templates</a:t>
            </a:r>
            <a:endParaRPr lang="fr-FR"/>
          </a:p>
        </p:txBody>
      </p:sp>
      <p:pic>
        <p:nvPicPr>
          <p:cNvPr id="2072" name="Picture 24" descr="4"/>
          <p:cNvPicPr>
            <a:picLocks noChangeAspect="1" noChangeArrowheads="1"/>
          </p:cNvPicPr>
          <p:nvPr/>
        </p:nvPicPr>
        <p:blipFill>
          <a:blip r:embed="rId3" cstate="print"/>
          <a:srcRect t="8911" r="9406"/>
          <a:stretch>
            <a:fillRect/>
          </a:stretch>
        </p:blipFill>
        <p:spPr bwMode="auto">
          <a:xfrm rot="10800000">
            <a:off x="-76200" y="0"/>
            <a:ext cx="9296400" cy="7010401"/>
          </a:xfrm>
          <a:prstGeom prst="rect">
            <a:avLst/>
          </a:prstGeom>
          <a:noFill/>
        </p:spPr>
      </p:pic>
      <p:sp>
        <p:nvSpPr>
          <p:cNvPr id="6" name="Rounded Rectangle 5"/>
          <p:cNvSpPr/>
          <p:nvPr/>
        </p:nvSpPr>
        <p:spPr>
          <a:xfrm>
            <a:off x="457200" y="381000"/>
            <a:ext cx="5562600" cy="31147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>
              <a:lnSpc>
                <a:spcPct val="150000"/>
              </a:lnSpc>
            </a:pPr>
            <a:r>
              <a:rPr lang="ar-SA" sz="2800" dirty="0" smtClean="0">
                <a:cs typeface="B Titr" pitchFamily="2" charset="-78"/>
              </a:rPr>
              <a:t>«خلق مدل‌های كسب‌وكار برای موفقیت استراتژی‌های رقابتی در عصر اطلاعات: مفاهیم پایه‌ای و روش‌ها»</a:t>
            </a:r>
            <a:endParaRPr lang="en-US" sz="2800" dirty="0" smtClean="0">
              <a:cs typeface="B Titr" pitchFamily="2" charset="-78"/>
            </a:endParaRPr>
          </a:p>
          <a:p>
            <a:pPr algn="ctr" rtl="1">
              <a:lnSpc>
                <a:spcPct val="150000"/>
              </a:lnSpc>
              <a:buNone/>
            </a:pPr>
            <a:endParaRPr lang="en-GB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cs typeface="B Titr" pitchFamily="2" charset="-78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609601" y="3733800"/>
            <a:ext cx="5715000" cy="9906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1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B Titr" pitchFamily="2" charset="-78"/>
            </a:endParaRPr>
          </a:p>
        </p:txBody>
      </p:sp>
      <p:pic>
        <p:nvPicPr>
          <p:cNvPr id="12" name="Picture 11" descr="building-blocks.jpg"/>
          <p:cNvPicPr>
            <a:picLocks noChangeAspect="1"/>
          </p:cNvPicPr>
          <p:nvPr/>
        </p:nvPicPr>
        <p:blipFill>
          <a:blip r:embed="rId4" cstate="print"/>
          <a:srcRect l="2632" t="2667" b="4000"/>
          <a:stretch>
            <a:fillRect/>
          </a:stretch>
        </p:blipFill>
        <p:spPr>
          <a:xfrm>
            <a:off x="6324600" y="3429000"/>
            <a:ext cx="2819400" cy="2667000"/>
          </a:xfrm>
          <a:prstGeom prst="rect">
            <a:avLst/>
          </a:prstGeom>
        </p:spPr>
      </p:pic>
      <p:sp>
        <p:nvSpPr>
          <p:cNvPr id="9" name="TextBox 3"/>
          <p:cNvSpPr txBox="1">
            <a:spLocks noChangeArrowheads="1"/>
          </p:cNvSpPr>
          <p:nvPr/>
        </p:nvSpPr>
        <p:spPr bwMode="auto">
          <a:xfrm>
            <a:off x="609600" y="4038600"/>
            <a:ext cx="566265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b="1" dirty="0" smtClean="0">
                <a:latin typeface="IranNastaliq" pitchFamily="18" charset="0"/>
                <a:cs typeface="B Titr" pitchFamily="2" charset="-78"/>
              </a:rPr>
              <a:t>ارائه: محمد ابويي اردكان؛ دانشیار مديريت، دانشگاه تهران</a:t>
            </a:r>
            <a:endParaRPr lang="en-US" b="1" dirty="0" smtClean="0">
              <a:latin typeface="IranNastaliq" pitchFamily="18" charset="0"/>
              <a:cs typeface="B Titr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fa-IR" b="1" dirty="0" smtClean="0">
                <a:latin typeface="IranNastaliq" pitchFamily="18" charset="0"/>
                <a:cs typeface="B Titr" pitchFamily="2" charset="-78"/>
              </a:rPr>
              <a:t>همکار: المیرا صابر نعیمی و مریم احمدی</a:t>
            </a:r>
          </a:p>
          <a:p>
            <a:pPr algn="ctr" rtl="1">
              <a:lnSpc>
                <a:spcPct val="150000"/>
              </a:lnSpc>
            </a:pPr>
            <a:r>
              <a:rPr lang="fa-IR" sz="1600" b="1" dirty="0" smtClean="0">
                <a:latin typeface="IranNastaliq" pitchFamily="18" charset="0"/>
                <a:cs typeface="B Titr" pitchFamily="2" charset="-78"/>
              </a:rPr>
              <a:t>          </a:t>
            </a:r>
          </a:p>
          <a:p>
            <a:pPr algn="ctr" rtl="1">
              <a:lnSpc>
                <a:spcPct val="150000"/>
              </a:lnSpc>
            </a:pPr>
            <a:r>
              <a:rPr lang="fa-IR" sz="1600" b="1" dirty="0" smtClean="0">
                <a:latin typeface="IranNastaliq" pitchFamily="18" charset="0"/>
                <a:cs typeface="B Titr" pitchFamily="2" charset="-78"/>
              </a:rPr>
              <a:t>دی ماه 1391 </a:t>
            </a:r>
            <a:endParaRPr lang="fa-IR" sz="1600" b="1" dirty="0">
              <a:latin typeface="IranNastaliq" pitchFamily="18" charset="0"/>
              <a:cs typeface="B Titr" pitchFamily="2" charset="-78"/>
            </a:endParaRPr>
          </a:p>
          <a:p>
            <a:pPr algn="l" rtl="0"/>
            <a:endParaRPr lang="fa-IR" sz="1600" b="1" dirty="0">
              <a:latin typeface="IranNastaliq" pitchFamily="18" charset="0"/>
              <a:cs typeface="B Titr" pitchFamily="2" charset="-78"/>
            </a:endParaRPr>
          </a:p>
        </p:txBody>
      </p:sp>
      <p:pic>
        <p:nvPicPr>
          <p:cNvPr id="43010" name="Picture 2" descr="http://community.ca.com/blogs/cloud/metaphor-signpost_clouds_small.jpg"/>
          <p:cNvPicPr>
            <a:picLocks noChangeAspect="1" noChangeArrowheads="1"/>
          </p:cNvPicPr>
          <p:nvPr/>
        </p:nvPicPr>
        <p:blipFill>
          <a:blip r:embed="rId5" cstate="print"/>
          <a:srcRect l="11561" t="7407"/>
          <a:stretch>
            <a:fillRect/>
          </a:stretch>
        </p:blipFill>
        <p:spPr bwMode="auto">
          <a:xfrm>
            <a:off x="6229350" y="914400"/>
            <a:ext cx="2914650" cy="1905001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مقدمه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562600" y="2743200"/>
            <a:ext cx="3505200" cy="3351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  <a:buClr>
                <a:srgbClr val="00B050"/>
              </a:buClr>
              <a:buFont typeface="Courier New" pitchFamily="49" charset="0"/>
              <a:buChar char="o"/>
            </a:pPr>
            <a:endParaRPr lang="en-US" sz="1200" b="1" dirty="0">
              <a:cs typeface="B Titr" pitchFamily="2" charset="-78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Arial" pitchFamily="34" charset="0"/>
              <a:buChar char="•"/>
            </a:pPr>
            <a:r>
              <a:rPr lang="fa-IR" sz="2800" b="1" dirty="0" smtClean="0">
                <a:cs typeface="B Nazanin" pitchFamily="2" charset="-78"/>
              </a:rPr>
              <a:t>چشم انداز فضای کسب‌وکار در ایران چگونه است؟</a:t>
            </a:r>
          </a:p>
          <a:p>
            <a:pPr algn="just">
              <a:buFont typeface="Arial" pitchFamily="34" charset="0"/>
              <a:buChar char="•"/>
            </a:pPr>
            <a:endParaRPr lang="fa-IR" sz="2800" b="1" dirty="0" smtClean="0">
              <a:cs typeface="B Nazanin" pitchFamily="2" charset="-78"/>
            </a:endParaRPr>
          </a:p>
          <a:p>
            <a:pPr algn="just">
              <a:buFont typeface="Arial" pitchFamily="34" charset="0"/>
              <a:buChar char="•"/>
            </a:pPr>
            <a:r>
              <a:rPr lang="fa-IR" sz="2800" b="1" dirty="0" smtClean="0">
                <a:cs typeface="B Nazanin" pitchFamily="2" charset="-78"/>
              </a:rPr>
              <a:t>شرکت های ایرانی چگونه می توانند در محیط‌های کسب‌وکار نقش‌آفرینی کنند؟</a:t>
            </a:r>
          </a:p>
          <a:p>
            <a:pPr algn="just">
              <a:buFont typeface="Arial" pitchFamily="34" charset="0"/>
              <a:buChar char="•"/>
            </a:pPr>
            <a:endParaRPr lang="fa-IR" sz="2800" b="1" dirty="0" smtClean="0">
              <a:cs typeface="B Nazanin" pitchFamily="2" charset="-78"/>
            </a:endParaRPr>
          </a:p>
          <a:p>
            <a:pPr algn="just">
              <a:buFont typeface="Arial" pitchFamily="34" charset="0"/>
              <a:buChar char="•"/>
            </a:pPr>
            <a:r>
              <a:rPr lang="fa-IR" sz="2800" b="1" dirty="0" smtClean="0">
                <a:cs typeface="B Nazanin" pitchFamily="2" charset="-78"/>
              </a:rPr>
              <a:t>یک مدل کسب‌وکار مناسب چگونه ایجاد می‌شود و رشد می‌یابد؟</a:t>
            </a:r>
            <a:endParaRPr lang="en-US" sz="2800" b="1" dirty="0">
              <a:cs typeface="B Nazanin" pitchFamily="2" charset="-78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3" name="Text Box 25"/>
          <p:cNvSpPr txBox="1">
            <a:spLocks noChangeArrowheads="1"/>
          </p:cNvSpPr>
          <p:nvPr/>
        </p:nvSpPr>
        <p:spPr bwMode="auto">
          <a:xfrm>
            <a:off x="3195639" y="6237288"/>
            <a:ext cx="2457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Powerpoint Templates</a:t>
            </a:r>
            <a:endParaRPr lang="fr-FR"/>
          </a:p>
        </p:txBody>
      </p:sp>
      <p:pic>
        <p:nvPicPr>
          <p:cNvPr id="2072" name="Picture 24" descr="4"/>
          <p:cNvPicPr>
            <a:picLocks noChangeAspect="1" noChangeArrowheads="1"/>
          </p:cNvPicPr>
          <p:nvPr/>
        </p:nvPicPr>
        <p:blipFill>
          <a:blip r:embed="rId3" cstate="print"/>
          <a:srcRect t="8911" r="9406"/>
          <a:stretch>
            <a:fillRect/>
          </a:stretch>
        </p:blipFill>
        <p:spPr bwMode="auto">
          <a:xfrm rot="10800000">
            <a:off x="-76200" y="0"/>
            <a:ext cx="9296400" cy="7010401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990600" y="2133600"/>
            <a:ext cx="73152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4400" dirty="0" smtClean="0">
                <a:solidFill>
                  <a:srgbClr val="00B050"/>
                </a:solidFill>
                <a:cs typeface="B Titr" pitchFamily="2" charset="-78"/>
              </a:rPr>
              <a:t>بخش اول: </a:t>
            </a:r>
          </a:p>
          <a:p>
            <a:pPr algn="ctr"/>
            <a:r>
              <a:rPr lang="fa-IR" sz="4400" dirty="0" smtClean="0">
                <a:solidFill>
                  <a:srgbClr val="00B050"/>
                </a:solidFill>
                <a:cs typeface="B Titr" pitchFamily="2" charset="-78"/>
              </a:rPr>
              <a:t>بررسی فضای کسب‌وکار در ایران</a:t>
            </a:r>
            <a:endParaRPr lang="en-US" sz="4400" dirty="0">
              <a:solidFill>
                <a:srgbClr val="00B050"/>
              </a:solidFill>
              <a:cs typeface="B Titr" pitchFamily="2" charset="-78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1600200" y="2057400"/>
            <a:ext cx="3276600" cy="2286000"/>
          </a:xfrm>
        </p:spPr>
        <p:txBody>
          <a:bodyPr/>
          <a:lstStyle/>
          <a:p>
            <a:pPr algn="ctr"/>
            <a:r>
              <a:rPr lang="fa-IR" sz="2800" dirty="0" smtClean="0">
                <a:solidFill>
                  <a:srgbClr val="00B050"/>
                </a:solidFill>
                <a:cs typeface="B Titr" pitchFamily="2" charset="-78"/>
              </a:rPr>
              <a:t>بررسی فضای کسب‌وکار در 183 کشور دنیا توسط بانک جهانی (2012)</a:t>
            </a:r>
            <a:endParaRPr lang="en-US" sz="2800" dirty="0">
              <a:solidFill>
                <a:srgbClr val="00B050"/>
              </a:solidFill>
              <a:cs typeface="B Titr" pitchFamily="2" charset="-78"/>
            </a:endParaRPr>
          </a:p>
        </p:txBody>
      </p:sp>
      <p:sp>
        <p:nvSpPr>
          <p:cNvPr id="18" name="Content Placeholder 1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a-IR" dirty="0" smtClean="0"/>
              <a:t> 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6940" t="35417" r="25037" b="14583"/>
          <a:stretch>
            <a:fillRect/>
          </a:stretch>
        </p:blipFill>
        <p:spPr bwMode="auto">
          <a:xfrm>
            <a:off x="5410200" y="3505200"/>
            <a:ext cx="3129213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9200" y="152400"/>
            <a:ext cx="3767393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fa-IR" dirty="0" smtClean="0"/>
              <a:t>منظور از فضای كسب و كار، عوامل مؤثر بر عملكرد واحدهای اقتصادی مانند کیفیت دستگاه های حاکمیتی، ثبات قوانین و مقررات، کیفیت زیرساخت‌ها و... است كه تغییر دادن آنها فراتر از اختیارات و قدرت مدیران بنگاه های اقتصادی است.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solidFill>
                  <a:srgbClr val="00B050"/>
                </a:solidFill>
              </a:rPr>
              <a:t>فضای کسب‌وکار</a:t>
            </a:r>
            <a:endParaRPr lang="en-US" dirty="0">
              <a:solidFill>
                <a:srgbClr val="00B050"/>
              </a:solidFill>
            </a:endParaRPr>
          </a:p>
        </p:txBody>
      </p:sp>
      <p:pic>
        <p:nvPicPr>
          <p:cNvPr id="5" name="Picture 4" descr="international.jpg"/>
          <p:cNvPicPr>
            <a:picLocks noChangeAspect="1"/>
          </p:cNvPicPr>
          <p:nvPr/>
        </p:nvPicPr>
        <p:blipFill>
          <a:blip r:embed="rId2" cstate="print"/>
          <a:srcRect l="6667" t="18718" r="3333" b="13430"/>
          <a:stretch>
            <a:fillRect/>
          </a:stretch>
        </p:blipFill>
        <p:spPr>
          <a:xfrm>
            <a:off x="2438400" y="3962400"/>
            <a:ext cx="4114800" cy="2209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 descr="777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0" y="4495800"/>
            <a:ext cx="2488931" cy="2159514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62000" y="304800"/>
            <a:ext cx="8229600" cy="1143000"/>
          </a:xfrm>
        </p:spPr>
        <p:txBody>
          <a:bodyPr/>
          <a:lstStyle/>
          <a:p>
            <a:r>
              <a:rPr lang="fa-IR" sz="3600" dirty="0" smtClean="0">
                <a:solidFill>
                  <a:srgbClr val="00B050"/>
                </a:solidFill>
              </a:rPr>
              <a:t>10 عامل بررسی فضای کسب‌وکار توسط </a:t>
            </a:r>
            <a:br>
              <a:rPr lang="fa-IR" sz="3600" dirty="0" smtClean="0">
                <a:solidFill>
                  <a:srgbClr val="00B050"/>
                </a:solidFill>
              </a:rPr>
            </a:br>
            <a:r>
              <a:rPr lang="fa-IR" sz="3600" dirty="0" smtClean="0">
                <a:solidFill>
                  <a:srgbClr val="00B050"/>
                </a:solidFill>
              </a:rPr>
              <a:t>بانک جهانی</a:t>
            </a:r>
            <a:endParaRPr lang="en-US" sz="3600" dirty="0">
              <a:solidFill>
                <a:srgbClr val="00B050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724400" y="1600200"/>
            <a:ext cx="4114800" cy="4648200"/>
          </a:xfrm>
          <a:prstGeom prst="roundRect">
            <a:avLst/>
          </a:prstGeom>
          <a:solidFill>
            <a:srgbClr val="AEFA9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 rtl="1">
              <a:buClr>
                <a:srgbClr val="FF0000"/>
              </a:buClr>
              <a:buFont typeface="Wingdings" pitchFamily="2" charset="2"/>
              <a:buChar char="ü"/>
            </a:pPr>
            <a:r>
              <a:rPr lang="fa-IR" dirty="0" smtClean="0">
                <a:solidFill>
                  <a:schemeClr val="tx1"/>
                </a:solidFill>
                <a:cs typeface="B Yagut" pitchFamily="2" charset="-78"/>
              </a:rPr>
              <a:t>فرآیند تاسیس و راه اندازی شرکت</a:t>
            </a:r>
          </a:p>
          <a:p>
            <a:pPr marL="457200" indent="-457200" algn="just" rtl="1">
              <a:buClr>
                <a:srgbClr val="FF0000"/>
              </a:buClr>
              <a:buFont typeface="Wingdings" pitchFamily="2" charset="2"/>
              <a:buChar char="ü"/>
            </a:pPr>
            <a:r>
              <a:rPr lang="fa-IR" dirty="0" smtClean="0">
                <a:solidFill>
                  <a:schemeClr val="tx1"/>
                </a:solidFill>
                <a:cs typeface="B Yagut" pitchFamily="2" charset="-78"/>
              </a:rPr>
              <a:t>فرآیند اخذ گواهی ساخت و راه اندازی کارگاه </a:t>
            </a:r>
          </a:p>
          <a:p>
            <a:pPr marL="457200" indent="-457200" algn="just" rtl="1">
              <a:buClr>
                <a:srgbClr val="FF0000"/>
              </a:buClr>
              <a:buFont typeface="Wingdings" pitchFamily="2" charset="2"/>
              <a:buChar char="ü"/>
            </a:pPr>
            <a:r>
              <a:rPr lang="fa-IR" dirty="0" smtClean="0">
                <a:solidFill>
                  <a:schemeClr val="tx1"/>
                </a:solidFill>
                <a:cs typeface="B Yagut" pitchFamily="2" charset="-78"/>
              </a:rPr>
              <a:t>شاخص استخدام نیروی کار</a:t>
            </a:r>
          </a:p>
          <a:p>
            <a:pPr marL="457200" indent="-457200" algn="just" rtl="1">
              <a:buClr>
                <a:srgbClr val="FF0000"/>
              </a:buClr>
              <a:buFont typeface="Wingdings" pitchFamily="2" charset="2"/>
              <a:buChar char="ü"/>
            </a:pPr>
            <a:r>
              <a:rPr lang="fa-IR" dirty="0" smtClean="0">
                <a:solidFill>
                  <a:schemeClr val="tx1"/>
                </a:solidFill>
                <a:cs typeface="B Yagut" pitchFamily="2" charset="-78"/>
              </a:rPr>
              <a:t>مکانیسم ثبت مالکیت </a:t>
            </a:r>
          </a:p>
          <a:p>
            <a:pPr marL="457200" indent="-457200" algn="just" rtl="1">
              <a:buClr>
                <a:srgbClr val="FF0000"/>
              </a:buClr>
              <a:buFont typeface="Wingdings" pitchFamily="2" charset="2"/>
              <a:buChar char="ü"/>
            </a:pPr>
            <a:r>
              <a:rPr lang="fa-IR" dirty="0" smtClean="0">
                <a:solidFill>
                  <a:schemeClr val="tx1"/>
                </a:solidFill>
                <a:cs typeface="B Yagut" pitchFamily="2" charset="-78"/>
              </a:rPr>
              <a:t>شاخص اخذ اعتبار</a:t>
            </a:r>
          </a:p>
          <a:p>
            <a:pPr marL="457200" indent="-457200" algn="just" rtl="1">
              <a:buClr>
                <a:srgbClr val="FF0000"/>
              </a:buClr>
              <a:buFont typeface="Wingdings" pitchFamily="2" charset="2"/>
              <a:buChar char="ü"/>
            </a:pPr>
            <a:r>
              <a:rPr lang="fa-IR" dirty="0" smtClean="0">
                <a:solidFill>
                  <a:schemeClr val="tx1"/>
                </a:solidFill>
                <a:cs typeface="B Yagut" pitchFamily="2" charset="-78"/>
              </a:rPr>
              <a:t>شاخص حمایت از سرمایه گذاران</a:t>
            </a:r>
          </a:p>
          <a:p>
            <a:pPr marL="457200" indent="-457200" algn="just" rtl="1">
              <a:buClr>
                <a:srgbClr val="FF0000"/>
              </a:buClr>
              <a:buFont typeface="Wingdings" pitchFamily="2" charset="2"/>
              <a:buChar char="ü"/>
            </a:pPr>
            <a:r>
              <a:rPr lang="fa-IR" dirty="0" smtClean="0">
                <a:solidFill>
                  <a:schemeClr val="tx1"/>
                </a:solidFill>
                <a:cs typeface="B Yagut" pitchFamily="2" charset="-78"/>
              </a:rPr>
              <a:t>شاخص پرداخت مالیات</a:t>
            </a:r>
          </a:p>
          <a:p>
            <a:pPr marL="457200" indent="-457200" algn="just" rtl="1">
              <a:buClr>
                <a:srgbClr val="FF0000"/>
              </a:buClr>
              <a:buFont typeface="Wingdings" pitchFamily="2" charset="2"/>
              <a:buChar char="ü"/>
            </a:pPr>
            <a:r>
              <a:rPr lang="fa-IR" dirty="0" smtClean="0">
                <a:solidFill>
                  <a:schemeClr val="tx1"/>
                </a:solidFill>
                <a:cs typeface="B Yagut" pitchFamily="2" charset="-78"/>
              </a:rPr>
              <a:t>شاخص تجارت برون مرزی</a:t>
            </a:r>
          </a:p>
          <a:p>
            <a:pPr marL="457200" indent="-457200" algn="just" rtl="1">
              <a:buClr>
                <a:srgbClr val="FF0000"/>
              </a:buClr>
              <a:buFont typeface="Wingdings" pitchFamily="2" charset="2"/>
              <a:buChar char="ü"/>
            </a:pPr>
            <a:r>
              <a:rPr lang="fa-IR" dirty="0" smtClean="0">
                <a:solidFill>
                  <a:schemeClr val="tx1"/>
                </a:solidFill>
                <a:cs typeface="B Yagut" pitchFamily="2" charset="-78"/>
              </a:rPr>
              <a:t>ختم و انحلال یک فعالیت</a:t>
            </a:r>
          </a:p>
          <a:p>
            <a:pPr marL="457200" indent="-457200" algn="just" rtl="1">
              <a:buClr>
                <a:srgbClr val="FF0000"/>
              </a:buClr>
              <a:buFont typeface="Wingdings" pitchFamily="2" charset="2"/>
              <a:buChar char="ü"/>
            </a:pPr>
            <a:r>
              <a:rPr lang="fa-IR" dirty="0" smtClean="0">
                <a:solidFill>
                  <a:schemeClr val="tx1"/>
                </a:solidFill>
                <a:cs typeface="B Yagut" pitchFamily="2" charset="-78"/>
              </a:rPr>
              <a:t>الزام آور بودن قراردادها</a:t>
            </a:r>
          </a:p>
          <a:p>
            <a:pPr algn="ctr" rtl="1"/>
            <a:endParaRPr lang="en-US" dirty="0">
              <a:solidFill>
                <a:schemeClr val="tx1"/>
              </a:solidFill>
              <a:cs typeface="B Yagut" pitchFamily="2" charset="-78"/>
            </a:endParaRPr>
          </a:p>
        </p:txBody>
      </p:sp>
      <p:sp>
        <p:nvSpPr>
          <p:cNvPr id="7" name="Oval 6"/>
          <p:cNvSpPr/>
          <p:nvPr/>
        </p:nvSpPr>
        <p:spPr>
          <a:xfrm>
            <a:off x="1219200" y="1981200"/>
            <a:ext cx="3505200" cy="30480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solidFill>
                  <a:schemeClr val="tx1"/>
                </a:solidFill>
                <a:cs typeface="B Yagut" pitchFamily="2" charset="-78"/>
              </a:rPr>
              <a:t>ایران به لحاظ سهولت انجام کسب‌وکار در </a:t>
            </a:r>
            <a:r>
              <a:rPr lang="fa-IR" sz="2400" b="1" dirty="0" smtClean="0">
                <a:solidFill>
                  <a:srgbClr val="FF0000"/>
                </a:solidFill>
                <a:cs typeface="B Yagut" pitchFamily="2" charset="-78"/>
              </a:rPr>
              <a:t>رده 144 در میان 183 کشور</a:t>
            </a:r>
            <a:r>
              <a:rPr lang="fa-IR" sz="2400" dirty="0" smtClean="0">
                <a:solidFill>
                  <a:schemeClr val="tx1"/>
                </a:solidFill>
                <a:cs typeface="B Yagut" pitchFamily="2" charset="-78"/>
              </a:rPr>
              <a:t> قرار گرفته است.</a:t>
            </a:r>
            <a:endParaRPr lang="en-US" sz="2400" dirty="0">
              <a:solidFill>
                <a:schemeClr val="tx1"/>
              </a:solidFill>
              <a:cs typeface="B Yagut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/>
          <a:lstStyle/>
          <a:p>
            <a:pPr algn="r" rtl="1"/>
            <a:r>
              <a:rPr lang="fa-IR" sz="4000" dirty="0" smtClean="0"/>
              <a:t>جایگاه کشورها در اقتصاد جهانی</a:t>
            </a:r>
            <a:br>
              <a:rPr lang="fa-IR" sz="4000" dirty="0" smtClean="0"/>
            </a:br>
            <a:r>
              <a:rPr lang="fa-IR" sz="4000" dirty="0" smtClean="0"/>
              <a:t> (</a:t>
            </a:r>
            <a:r>
              <a:rPr lang="fa-IR" sz="2400" dirty="0" smtClean="0"/>
              <a:t>از نظر سهولت انجام کسب‌وکار)</a:t>
            </a:r>
            <a:endParaRPr lang="en-US" sz="4000" dirty="0"/>
          </a:p>
        </p:txBody>
      </p:sp>
      <p:pic>
        <p:nvPicPr>
          <p:cNvPr id="8" name="Content Placeholder 7" descr="IRN_page6_image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4472" r="79" b="6080"/>
          <a:stretch>
            <a:fillRect/>
          </a:stretch>
        </p:blipFill>
        <p:spPr>
          <a:xfrm>
            <a:off x="304800" y="1435768"/>
            <a:ext cx="8458200" cy="5193632"/>
          </a:xfrm>
        </p:spPr>
      </p:pic>
      <p:sp>
        <p:nvSpPr>
          <p:cNvPr id="10" name="Oval 9"/>
          <p:cNvSpPr/>
          <p:nvPr/>
        </p:nvSpPr>
        <p:spPr>
          <a:xfrm>
            <a:off x="5486400" y="2514600"/>
            <a:ext cx="533400" cy="762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304800" y="5410200"/>
            <a:ext cx="1295400" cy="304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1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3400" y="304800"/>
            <a:ext cx="8229600" cy="1143000"/>
          </a:xfrm>
          <a:prstGeom prst="rect">
            <a:avLst/>
          </a:prstGeom>
        </p:spPr>
        <p:txBody>
          <a:bodyPr/>
          <a:lstStyle/>
          <a:p>
            <a:pPr algn="r" rtl="1"/>
            <a:r>
              <a:rPr lang="fa-IR" sz="4000" dirty="0" smtClean="0"/>
              <a:t>رتبه بندی فضای کسب‌وکار ایران در میان کشورهای خاورمیانه </a:t>
            </a:r>
            <a:endParaRPr lang="en-US" sz="4000" dirty="0"/>
          </a:p>
        </p:txBody>
      </p:sp>
      <p:pic>
        <p:nvPicPr>
          <p:cNvPr id="7" name="Content Placeholder 6" descr="IRN_page7_image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7812"/>
          <a:stretch>
            <a:fillRect/>
          </a:stretch>
        </p:blipFill>
        <p:spPr>
          <a:xfrm>
            <a:off x="131108" y="1600200"/>
            <a:ext cx="8784291" cy="5105400"/>
          </a:xfr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676400" y="1981200"/>
            <a:ext cx="3465513" cy="1828800"/>
          </a:xfrm>
        </p:spPr>
        <p:txBody>
          <a:bodyPr/>
          <a:lstStyle/>
          <a:p>
            <a:pPr algn="ctr"/>
            <a:r>
              <a:rPr lang="fa-IR" sz="3600" dirty="0" smtClean="0">
                <a:solidFill>
                  <a:srgbClr val="00B050"/>
                </a:solidFill>
                <a:cs typeface="B Titr" pitchFamily="2" charset="-78"/>
              </a:rPr>
              <a:t>بررسی وضعیت رقابت پذیری ایران در جهان(2011) </a:t>
            </a:r>
            <a:endParaRPr lang="en-US" sz="3600" dirty="0">
              <a:solidFill>
                <a:srgbClr val="00B050"/>
              </a:solidFill>
              <a:cs typeface="B Titr" pitchFamily="2" charset="-78"/>
            </a:endParaRPr>
          </a:p>
        </p:txBody>
      </p:sp>
      <p:pic>
        <p:nvPicPr>
          <p:cNvPr id="6" name="Content Placeholder 5" descr="11111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2041" b="6849"/>
          <a:stretch>
            <a:fillRect/>
          </a:stretch>
        </p:blipFill>
        <p:spPr>
          <a:xfrm>
            <a:off x="5562600" y="1676400"/>
            <a:ext cx="3581400" cy="5181600"/>
          </a:xfrm>
        </p:spPr>
      </p:pic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fa-IR" dirty="0" smtClean="0"/>
              <a:t> </a:t>
            </a:r>
            <a:endParaRPr lang="en-US" dirty="0"/>
          </a:p>
        </p:txBody>
      </p:sp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9800" y="66675"/>
            <a:ext cx="2876550" cy="160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3400" y="304800"/>
            <a:ext cx="8229600" cy="1143000"/>
          </a:xfrm>
          <a:prstGeom prst="rect">
            <a:avLst/>
          </a:prstGeom>
        </p:spPr>
        <p:txBody>
          <a:bodyPr/>
          <a:lstStyle/>
          <a:p>
            <a:pPr algn="r" rtl="1"/>
            <a:r>
              <a:rPr lang="fa-IR" sz="4000" dirty="0" smtClean="0"/>
              <a:t>12 رکن اصلی رقابت پذیری</a:t>
            </a:r>
            <a:endParaRPr lang="en-US" sz="40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81000" y="1447800"/>
            <a:ext cx="7086600" cy="452596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5674" t="13666" r="6383"/>
          <a:stretch>
            <a:fillRect/>
          </a:stretch>
        </p:blipFill>
        <p:spPr bwMode="auto">
          <a:xfrm>
            <a:off x="0" y="1133475"/>
            <a:ext cx="9144000" cy="572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3400" y="304800"/>
            <a:ext cx="8229600" cy="1143000"/>
          </a:xfrm>
          <a:prstGeom prst="rect">
            <a:avLst/>
          </a:prstGeom>
        </p:spPr>
        <p:txBody>
          <a:bodyPr/>
          <a:lstStyle/>
          <a:p>
            <a:pPr algn="r" rtl="1"/>
            <a:r>
              <a:rPr lang="fa-IR" sz="4000" dirty="0" smtClean="0"/>
              <a:t>لیست کشورها در هر یک از مراحل توسعه </a:t>
            </a:r>
            <a:endParaRPr lang="en-US" sz="4000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8418"/>
          <a:stretch>
            <a:fillRect/>
          </a:stretch>
        </p:blipFill>
        <p:spPr bwMode="auto">
          <a:xfrm>
            <a:off x="0" y="1066800"/>
            <a:ext cx="9144000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val 7"/>
          <p:cNvSpPr/>
          <p:nvPr/>
        </p:nvSpPr>
        <p:spPr>
          <a:xfrm>
            <a:off x="1905000" y="2819400"/>
            <a:ext cx="1143000" cy="304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3400" y="304800"/>
            <a:ext cx="8229600" cy="1143000"/>
          </a:xfrm>
          <a:prstGeom prst="rect">
            <a:avLst/>
          </a:prstGeom>
        </p:spPr>
        <p:txBody>
          <a:bodyPr/>
          <a:lstStyle/>
          <a:p>
            <a:pPr algn="r" rtl="1"/>
            <a:r>
              <a:rPr lang="fa-IR" sz="4000" dirty="0" smtClean="0"/>
              <a:t>امتیاز ایران در هر یک از ارکان دوازده گانه</a:t>
            </a:r>
            <a:endParaRPr lang="en-US" sz="40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81000" y="1447800"/>
            <a:ext cx="7086600" cy="452596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1143000"/>
            <a:ext cx="8991600" cy="5638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a-IR" dirty="0" smtClean="0">
                <a:solidFill>
                  <a:srgbClr val="FF0000"/>
                </a:solidFill>
              </a:rPr>
              <a:t>برترین خیریه های مربوط به آموزش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2176144" y="1600201"/>
          <a:ext cx="6239512" cy="4525961"/>
        </p:xfrm>
        <a:graphic>
          <a:graphicData uri="http://schemas.openxmlformats.org/drawingml/2006/table">
            <a:tbl>
              <a:tblPr/>
              <a:tblGrid>
                <a:gridCol w="1559878"/>
                <a:gridCol w="1559878"/>
                <a:gridCol w="1559878"/>
                <a:gridCol w="1559878"/>
              </a:tblGrid>
              <a:tr h="21463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>
                          <a:latin typeface="Times New Roman"/>
                          <a:ea typeface="Times New Roman"/>
                          <a:cs typeface="Arial"/>
                        </a:rPr>
                        <a:t>EIN</a:t>
                      </a:r>
                      <a:endParaRPr lang="en-US" sz="1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latin typeface="Times New Roman"/>
                          <a:ea typeface="Times New Roman"/>
                          <a:cs typeface="Arial"/>
                        </a:rPr>
                        <a:t>NTEE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latin typeface="Times New Roman"/>
                          <a:ea typeface="Times New Roman"/>
                          <a:cs typeface="Arial"/>
                        </a:rPr>
                        <a:t>Name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latin typeface="Times New Roman"/>
                          <a:ea typeface="Times New Roman"/>
                          <a:cs typeface="Arial"/>
                        </a:rPr>
                        <a:t>Expenses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82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u="sng" dirty="0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043070522</a:t>
                      </a:r>
                      <a:endParaRPr lang="en-US" sz="1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u="sng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Arial"/>
                          <a:hlinkClick r:id="rId2"/>
                        </a:rPr>
                        <a:t>B11</a:t>
                      </a:r>
                      <a:r>
                        <a:rPr lang="en-US" sz="1100">
                          <a:latin typeface="Times New Roman"/>
                          <a:ea typeface="Times New Roman"/>
                          <a:cs typeface="Arial"/>
                        </a:rPr>
                        <a:t> - Education: Single Organization Support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Times New Roman"/>
                          <a:ea typeface="Times New Roman"/>
                          <a:cs typeface="Arial"/>
                        </a:rPr>
                        <a:t>Harvard Management Private Equity Corporation (MA)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latin typeface="Times New Roman"/>
                          <a:ea typeface="Times New Roman"/>
                          <a:cs typeface="Arial"/>
                        </a:rPr>
                        <a:t>4,657,732,179</a:t>
                      </a:r>
                      <a:endParaRPr lang="en-US" sz="1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14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u="sng" dirty="0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231352685</a:t>
                      </a:r>
                      <a:endParaRPr lang="en-US" sz="1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u="sng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Arial"/>
                          <a:hlinkClick r:id="rId3"/>
                        </a:rPr>
                        <a:t>B43</a:t>
                      </a:r>
                      <a:r>
                        <a:rPr lang="en-US" sz="1100">
                          <a:latin typeface="Times New Roman"/>
                          <a:ea typeface="Times New Roman"/>
                          <a:cs typeface="Arial"/>
                        </a:rPr>
                        <a:t> - Universities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Times New Roman"/>
                          <a:ea typeface="Times New Roman"/>
                          <a:cs typeface="Arial"/>
                        </a:rPr>
                        <a:t>Trustees of the University of Pennsylvania (PA)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latin typeface="Times New Roman"/>
                          <a:ea typeface="Times New Roman"/>
                          <a:cs typeface="Arial"/>
                        </a:rPr>
                        <a:t>4,164,591,000</a:t>
                      </a:r>
                      <a:endParaRPr lang="en-US" sz="1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14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u="sng" dirty="0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042103580</a:t>
                      </a:r>
                      <a:endParaRPr lang="en-US" sz="1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u="sng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Arial"/>
                          <a:hlinkClick r:id="rId3"/>
                        </a:rPr>
                        <a:t>B43</a:t>
                      </a:r>
                      <a:r>
                        <a:rPr lang="en-US" sz="1100">
                          <a:latin typeface="Times New Roman"/>
                          <a:ea typeface="Times New Roman"/>
                          <a:cs typeface="Arial"/>
                        </a:rPr>
                        <a:t> - Universities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Times New Roman"/>
                          <a:ea typeface="Times New Roman"/>
                          <a:cs typeface="Arial"/>
                        </a:rPr>
                        <a:t>President and Fellows of Harvard College (MA)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latin typeface="Times New Roman"/>
                          <a:ea typeface="Times New Roman"/>
                          <a:cs typeface="Arial"/>
                        </a:rPr>
                        <a:t>3,991,293,191</a:t>
                      </a:r>
                      <a:endParaRPr lang="en-US" sz="1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14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u="sng" dirty="0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520595110</a:t>
                      </a:r>
                      <a:endParaRPr lang="en-US" sz="1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u="sng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Arial"/>
                          <a:hlinkClick r:id="rId3"/>
                        </a:rPr>
                        <a:t>B43</a:t>
                      </a:r>
                      <a:r>
                        <a:rPr lang="en-US" sz="1100">
                          <a:latin typeface="Times New Roman"/>
                          <a:ea typeface="Times New Roman"/>
                          <a:cs typeface="Arial"/>
                        </a:rPr>
                        <a:t> - Universities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Times New Roman"/>
                          <a:ea typeface="Times New Roman"/>
                          <a:cs typeface="Arial"/>
                        </a:rPr>
                        <a:t>Johns Hopkins University (MD)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latin typeface="Times New Roman"/>
                          <a:ea typeface="Times New Roman"/>
                          <a:cs typeface="Arial"/>
                        </a:rPr>
                        <a:t>3,809,866,000</a:t>
                      </a:r>
                      <a:endParaRPr lang="en-US" sz="1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82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u="sng" dirty="0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941156365</a:t>
                      </a:r>
                      <a:endParaRPr lang="en-US" sz="1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u="sng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Arial"/>
                          <a:hlinkClick r:id="rId3"/>
                        </a:rPr>
                        <a:t>B43</a:t>
                      </a:r>
                      <a:r>
                        <a:rPr lang="en-US" sz="1100">
                          <a:latin typeface="Times New Roman"/>
                          <a:ea typeface="Times New Roman"/>
                          <a:cs typeface="Arial"/>
                        </a:rPr>
                        <a:t> - Universities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Times New Roman"/>
                          <a:ea typeface="Times New Roman"/>
                          <a:cs typeface="Arial"/>
                        </a:rPr>
                        <a:t>Stanford University Board of Trustees of the Leland Stanford Ju (CA)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latin typeface="Times New Roman"/>
                          <a:ea typeface="Times New Roman"/>
                          <a:cs typeface="Arial"/>
                        </a:rPr>
                        <a:t>3,394,846,813</a:t>
                      </a:r>
                      <a:endParaRPr lang="en-US" sz="1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82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u="sng" dirty="0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135598093</a:t>
                      </a:r>
                      <a:endParaRPr lang="en-US" sz="1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u="sng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Arial"/>
                          <a:hlinkClick r:id="rId3"/>
                        </a:rPr>
                        <a:t>B43</a:t>
                      </a:r>
                      <a:r>
                        <a:rPr lang="en-US" sz="1100">
                          <a:latin typeface="Times New Roman"/>
                          <a:ea typeface="Times New Roman"/>
                          <a:cs typeface="Arial"/>
                        </a:rPr>
                        <a:t> - Universities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Times New Roman"/>
                          <a:ea typeface="Times New Roman"/>
                          <a:cs typeface="Arial"/>
                        </a:rPr>
                        <a:t>Trustees of Columbia University in the City of New York (NY)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latin typeface="Times New Roman"/>
                          <a:ea typeface="Times New Roman"/>
                          <a:cs typeface="Arial"/>
                        </a:rPr>
                        <a:t>3,285,962,702</a:t>
                      </a:r>
                      <a:endParaRPr lang="en-US" sz="1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14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u="sng" dirty="0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135562308</a:t>
                      </a:r>
                      <a:endParaRPr lang="en-US" sz="1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u="sng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Arial"/>
                          <a:hlinkClick r:id="rId3"/>
                        </a:rPr>
                        <a:t>B43</a:t>
                      </a:r>
                      <a:r>
                        <a:rPr lang="en-US" sz="1100">
                          <a:latin typeface="Times New Roman"/>
                          <a:ea typeface="Times New Roman"/>
                          <a:cs typeface="Arial"/>
                        </a:rPr>
                        <a:t> - Universities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Times New Roman"/>
                          <a:ea typeface="Times New Roman"/>
                          <a:cs typeface="Arial"/>
                        </a:rPr>
                        <a:t>New York University (NY)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latin typeface="Times New Roman"/>
                          <a:ea typeface="Times New Roman"/>
                          <a:cs typeface="Arial"/>
                        </a:rPr>
                        <a:t>3,142,484,709</a:t>
                      </a:r>
                      <a:endParaRPr lang="en-US" sz="1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63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u="sng" dirty="0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060646973</a:t>
                      </a:r>
                      <a:endParaRPr lang="en-US" sz="1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u="sng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Arial"/>
                          <a:hlinkClick r:id="rId3"/>
                        </a:rPr>
                        <a:t>B43</a:t>
                      </a:r>
                      <a:r>
                        <a:rPr lang="en-US" sz="1100">
                          <a:latin typeface="Times New Roman"/>
                          <a:ea typeface="Times New Roman"/>
                          <a:cs typeface="Arial"/>
                        </a:rPr>
                        <a:t> - Universities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Times New Roman"/>
                          <a:ea typeface="Times New Roman"/>
                          <a:cs typeface="Arial"/>
                        </a:rPr>
                        <a:t>Yale University (CT)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latin typeface="Times New Roman"/>
                          <a:ea typeface="Times New Roman"/>
                          <a:cs typeface="Arial"/>
                        </a:rPr>
                        <a:t>2,801,521,857</a:t>
                      </a:r>
                      <a:endParaRPr lang="en-US" sz="1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63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u="sng" dirty="0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150532082</a:t>
                      </a:r>
                      <a:endParaRPr lang="en-US" sz="1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u="sng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Arial"/>
                          <a:hlinkClick r:id="rId3"/>
                        </a:rPr>
                        <a:t>B43</a:t>
                      </a:r>
                      <a:r>
                        <a:rPr lang="en-US" sz="1100">
                          <a:latin typeface="Times New Roman"/>
                          <a:ea typeface="Times New Roman"/>
                          <a:cs typeface="Arial"/>
                        </a:rPr>
                        <a:t> - Universities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Times New Roman"/>
                          <a:ea typeface="Times New Roman"/>
                          <a:cs typeface="Arial"/>
                        </a:rPr>
                        <a:t>Cornell University (NY)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latin typeface="Times New Roman"/>
                          <a:ea typeface="Times New Roman"/>
                          <a:cs typeface="Arial"/>
                        </a:rPr>
                        <a:t>2,782,831,994</a:t>
                      </a:r>
                      <a:endParaRPr lang="en-US" sz="1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14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u="sng" dirty="0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042103594</a:t>
                      </a:r>
                      <a:endParaRPr lang="en-US" sz="1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u="sng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Arial"/>
                          <a:hlinkClick r:id="rId3"/>
                        </a:rPr>
                        <a:t>B43</a:t>
                      </a:r>
                      <a:r>
                        <a:rPr lang="en-US" sz="1100">
                          <a:latin typeface="Times New Roman"/>
                          <a:ea typeface="Times New Roman"/>
                          <a:cs typeface="Arial"/>
                        </a:rPr>
                        <a:t> - Universities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Times New Roman"/>
                          <a:ea typeface="Times New Roman"/>
                          <a:cs typeface="Arial"/>
                        </a:rPr>
                        <a:t>Massachusetts Institute of Technology (MA)</a:t>
                      </a:r>
                      <a:endParaRPr lang="en-US" sz="10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latin typeface="Times New Roman"/>
                          <a:ea typeface="Times New Roman"/>
                          <a:cs typeface="Arial"/>
                        </a:rPr>
                        <a:t>2,658,207,000</a:t>
                      </a:r>
                      <a:endParaRPr lang="en-US" sz="1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8914" marR="8914" marT="8914" marB="891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24" descr="4"/>
          <p:cNvPicPr>
            <a:picLocks noChangeAspect="1" noChangeArrowheads="1"/>
          </p:cNvPicPr>
          <p:nvPr/>
        </p:nvPicPr>
        <p:blipFill>
          <a:blip r:embed="rId4" cstate="print"/>
          <a:srcRect l="11767" t="8911" r="9406" b="9634"/>
          <a:stretch>
            <a:fillRect/>
          </a:stretch>
        </p:blipFill>
        <p:spPr bwMode="auto">
          <a:xfrm rot="10800000">
            <a:off x="1" y="-76201"/>
            <a:ext cx="9144000" cy="70866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990600" y="2133600"/>
            <a:ext cx="7315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4800" b="1" dirty="0" smtClean="0">
                <a:solidFill>
                  <a:srgbClr val="00B050"/>
                </a:solidFill>
                <a:cs typeface="B Nazanin" pitchFamily="2" charset="-78"/>
              </a:rPr>
              <a:t>بخش دوم:</a:t>
            </a:r>
          </a:p>
          <a:p>
            <a:pPr algn="ctr" rtl="1"/>
            <a:r>
              <a:rPr lang="fa-IR" sz="4800" b="1" dirty="0" smtClean="0">
                <a:solidFill>
                  <a:srgbClr val="00B050"/>
                </a:solidFill>
                <a:cs typeface="B Nazanin" pitchFamily="2" charset="-78"/>
              </a:rPr>
              <a:t>مدل‌های کسب‌وکار برای </a:t>
            </a:r>
          </a:p>
          <a:p>
            <a:pPr algn="ctr" rtl="1"/>
            <a:r>
              <a:rPr lang="fa-IR" sz="4800" b="1" dirty="0" smtClean="0">
                <a:solidFill>
                  <a:srgbClr val="00B050"/>
                </a:solidFill>
                <a:cs typeface="B Nazanin" pitchFamily="2" charset="-78"/>
              </a:rPr>
              <a:t>درآمدهای پایدار</a:t>
            </a:r>
            <a:endParaRPr lang="en-US" sz="4800" b="1" dirty="0">
              <a:solidFill>
                <a:srgbClr val="00B050"/>
              </a:solidFill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algn="r" rtl="1"/>
            <a:r>
              <a:rPr lang="fa-IR" dirty="0" smtClean="0"/>
              <a:t>مدل کسب‌وکار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828800" y="1219200"/>
            <a:ext cx="7162800" cy="2666999"/>
          </a:xfrm>
        </p:spPr>
        <p:txBody>
          <a:bodyPr/>
          <a:lstStyle/>
          <a:p>
            <a:pPr algn="just" rtl="1"/>
            <a:r>
              <a:rPr lang="fa-IR" sz="2800" dirty="0" smtClean="0"/>
              <a:t>مدل کسب‌وکار را می توان از طریق نه جزء سازنده اساسی تشریح نمود. این نه جزء منطق چگونگی کسب درآمد یک شرکت ر</a:t>
            </a:r>
            <a:r>
              <a:rPr lang="fa-IR" sz="2800" dirty="0"/>
              <a:t>ا</a:t>
            </a:r>
            <a:r>
              <a:rPr lang="fa-IR" sz="2800" dirty="0" smtClean="0"/>
              <a:t> نشان می‌دهند.</a:t>
            </a:r>
          </a:p>
          <a:p>
            <a:pPr algn="just" rtl="1"/>
            <a:r>
              <a:rPr lang="fa-IR" sz="2800" dirty="0" smtClean="0"/>
              <a:t> این اجزاء چهار حیطه اصلی یک کسب‌وکار را پوشش می دهند: </a:t>
            </a:r>
          </a:p>
          <a:p>
            <a:pPr algn="ctr">
              <a:buNone/>
            </a:pPr>
            <a:r>
              <a:rPr lang="fa-IR" sz="2800" b="1" dirty="0" smtClean="0">
                <a:solidFill>
                  <a:srgbClr val="996633"/>
                </a:solidFill>
              </a:rPr>
              <a:t>مشتریان، ارزش پیشنهادی، زیرساخت و پایداری مالی</a:t>
            </a:r>
          </a:p>
          <a:p>
            <a:pPr algn="ctr">
              <a:buNone/>
            </a:pPr>
            <a:endParaRPr lang="fa-IR" sz="2800" b="1" dirty="0" smtClean="0">
              <a:solidFill>
                <a:srgbClr val="996633"/>
              </a:solidFill>
            </a:endParaRPr>
          </a:p>
          <a:p>
            <a:pPr algn="ctr">
              <a:buNone/>
            </a:pPr>
            <a:endParaRPr lang="fa-IR" sz="2800" b="1" dirty="0" smtClean="0">
              <a:solidFill>
                <a:srgbClr val="996633"/>
              </a:solidFill>
            </a:endParaRPr>
          </a:p>
        </p:txBody>
      </p:sp>
      <p:grpSp>
        <p:nvGrpSpPr>
          <p:cNvPr id="5" name="Group 232"/>
          <p:cNvGrpSpPr>
            <a:grpSpLocks/>
          </p:cNvGrpSpPr>
          <p:nvPr/>
        </p:nvGrpSpPr>
        <p:grpSpPr bwMode="auto">
          <a:xfrm rot="-316480">
            <a:off x="322849" y="742112"/>
            <a:ext cx="1322387" cy="2111375"/>
            <a:chOff x="4025190" y="4105756"/>
            <a:chExt cx="1322219" cy="2112311"/>
          </a:xfrm>
        </p:grpSpPr>
        <p:sp>
          <p:nvSpPr>
            <p:cNvPr id="6" name="Freeform 10"/>
            <p:cNvSpPr>
              <a:spLocks/>
            </p:cNvSpPr>
            <p:nvPr/>
          </p:nvSpPr>
          <p:spPr bwMode="auto">
            <a:xfrm rot="20290963" flipV="1">
              <a:off x="4022331" y="4305568"/>
              <a:ext cx="1041268" cy="1796259"/>
            </a:xfrm>
            <a:custGeom>
              <a:avLst/>
              <a:gdLst/>
              <a:ahLst/>
              <a:cxnLst/>
              <a:rect l="l" t="t" r="r" b="b"/>
              <a:pathLst>
                <a:path w="1026440" h="2112311">
                  <a:moveTo>
                    <a:pt x="990110" y="1609"/>
                  </a:moveTo>
                  <a:lnTo>
                    <a:pt x="992524" y="2351"/>
                  </a:lnTo>
                  <a:lnTo>
                    <a:pt x="994708" y="3217"/>
                  </a:lnTo>
                  <a:lnTo>
                    <a:pt x="996893" y="4083"/>
                  </a:lnTo>
                  <a:lnTo>
                    <a:pt x="999077" y="5197"/>
                  </a:lnTo>
                  <a:lnTo>
                    <a:pt x="1001031" y="6311"/>
                  </a:lnTo>
                  <a:lnTo>
                    <a:pt x="1003101" y="7548"/>
                  </a:lnTo>
                  <a:lnTo>
                    <a:pt x="1005056" y="8909"/>
                  </a:lnTo>
                  <a:lnTo>
                    <a:pt x="1007011" y="10394"/>
                  </a:lnTo>
                  <a:lnTo>
                    <a:pt x="1008734" y="11879"/>
                  </a:lnTo>
                  <a:lnTo>
                    <a:pt x="1010574" y="13611"/>
                  </a:lnTo>
                  <a:lnTo>
                    <a:pt x="1012183" y="15219"/>
                  </a:lnTo>
                  <a:lnTo>
                    <a:pt x="1013793" y="17076"/>
                  </a:lnTo>
                  <a:lnTo>
                    <a:pt x="1015288" y="18932"/>
                  </a:lnTo>
                  <a:lnTo>
                    <a:pt x="1016783" y="20911"/>
                  </a:lnTo>
                  <a:lnTo>
                    <a:pt x="1018162" y="22891"/>
                  </a:lnTo>
                  <a:lnTo>
                    <a:pt x="1019427" y="25118"/>
                  </a:lnTo>
                  <a:lnTo>
                    <a:pt x="1020461" y="27222"/>
                  </a:lnTo>
                  <a:lnTo>
                    <a:pt x="1021612" y="29449"/>
                  </a:lnTo>
                  <a:lnTo>
                    <a:pt x="1022646" y="31676"/>
                  </a:lnTo>
                  <a:lnTo>
                    <a:pt x="1023450" y="34151"/>
                  </a:lnTo>
                  <a:lnTo>
                    <a:pt x="1024255" y="36502"/>
                  </a:lnTo>
                  <a:lnTo>
                    <a:pt x="1024830" y="39100"/>
                  </a:lnTo>
                  <a:lnTo>
                    <a:pt x="1025405" y="41451"/>
                  </a:lnTo>
                  <a:lnTo>
                    <a:pt x="1025865" y="44174"/>
                  </a:lnTo>
                  <a:lnTo>
                    <a:pt x="1026210" y="46648"/>
                  </a:lnTo>
                  <a:lnTo>
                    <a:pt x="1026325" y="49371"/>
                  </a:lnTo>
                  <a:lnTo>
                    <a:pt x="1026439" y="51969"/>
                  </a:lnTo>
                  <a:lnTo>
                    <a:pt x="1026440" y="136851"/>
                  </a:lnTo>
                  <a:lnTo>
                    <a:pt x="1026325" y="139574"/>
                  </a:lnTo>
                  <a:lnTo>
                    <a:pt x="1026210" y="142172"/>
                  </a:lnTo>
                  <a:lnTo>
                    <a:pt x="1025865" y="144894"/>
                  </a:lnTo>
                  <a:lnTo>
                    <a:pt x="1025405" y="147369"/>
                  </a:lnTo>
                  <a:lnTo>
                    <a:pt x="1024831" y="149844"/>
                  </a:lnTo>
                  <a:lnTo>
                    <a:pt x="1024255" y="152318"/>
                  </a:lnTo>
                  <a:lnTo>
                    <a:pt x="1023450" y="154793"/>
                  </a:lnTo>
                  <a:lnTo>
                    <a:pt x="1022646" y="157144"/>
                  </a:lnTo>
                  <a:lnTo>
                    <a:pt x="1021611" y="159371"/>
                  </a:lnTo>
                  <a:lnTo>
                    <a:pt x="1020461" y="161722"/>
                  </a:lnTo>
                  <a:lnTo>
                    <a:pt x="1019427" y="163826"/>
                  </a:lnTo>
                  <a:lnTo>
                    <a:pt x="1018162" y="165929"/>
                  </a:lnTo>
                  <a:lnTo>
                    <a:pt x="1016783" y="167909"/>
                  </a:lnTo>
                  <a:lnTo>
                    <a:pt x="1015288" y="169889"/>
                  </a:lnTo>
                  <a:lnTo>
                    <a:pt x="1013793" y="171745"/>
                  </a:lnTo>
                  <a:lnTo>
                    <a:pt x="1012184" y="173725"/>
                  </a:lnTo>
                  <a:lnTo>
                    <a:pt x="1010574" y="175457"/>
                  </a:lnTo>
                  <a:lnTo>
                    <a:pt x="1008735" y="177065"/>
                  </a:lnTo>
                  <a:lnTo>
                    <a:pt x="1007010" y="178426"/>
                  </a:lnTo>
                  <a:lnTo>
                    <a:pt x="1005055" y="179911"/>
                  </a:lnTo>
                  <a:lnTo>
                    <a:pt x="1003101" y="181272"/>
                  </a:lnTo>
                  <a:lnTo>
                    <a:pt x="1001031" y="182633"/>
                  </a:lnTo>
                  <a:lnTo>
                    <a:pt x="999077" y="183623"/>
                  </a:lnTo>
                  <a:lnTo>
                    <a:pt x="996892" y="184737"/>
                  </a:lnTo>
                  <a:lnTo>
                    <a:pt x="994708" y="185727"/>
                  </a:lnTo>
                  <a:lnTo>
                    <a:pt x="992524" y="186469"/>
                  </a:lnTo>
                  <a:lnTo>
                    <a:pt x="990110" y="187212"/>
                  </a:lnTo>
                  <a:lnTo>
                    <a:pt x="987810" y="187830"/>
                  </a:lnTo>
                  <a:lnTo>
                    <a:pt x="985396" y="188325"/>
                  </a:lnTo>
                  <a:lnTo>
                    <a:pt x="983097" y="188573"/>
                  </a:lnTo>
                  <a:lnTo>
                    <a:pt x="980567" y="188820"/>
                  </a:lnTo>
                  <a:lnTo>
                    <a:pt x="978153" y="188820"/>
                  </a:lnTo>
                  <a:lnTo>
                    <a:pt x="936969" y="188820"/>
                  </a:lnTo>
                  <a:lnTo>
                    <a:pt x="939644" y="198230"/>
                  </a:lnTo>
                  <a:lnTo>
                    <a:pt x="940016" y="199963"/>
                  </a:lnTo>
                  <a:lnTo>
                    <a:pt x="940882" y="205288"/>
                  </a:lnTo>
                  <a:lnTo>
                    <a:pt x="942244" y="213831"/>
                  </a:lnTo>
                  <a:lnTo>
                    <a:pt x="943854" y="225098"/>
                  </a:lnTo>
                  <a:lnTo>
                    <a:pt x="945712" y="239213"/>
                  </a:lnTo>
                  <a:lnTo>
                    <a:pt x="947568" y="255433"/>
                  </a:lnTo>
                  <a:lnTo>
                    <a:pt x="948435" y="264348"/>
                  </a:lnTo>
                  <a:lnTo>
                    <a:pt x="949425" y="273882"/>
                  </a:lnTo>
                  <a:lnTo>
                    <a:pt x="950168" y="283540"/>
                  </a:lnTo>
                  <a:lnTo>
                    <a:pt x="951035" y="293816"/>
                  </a:lnTo>
                  <a:lnTo>
                    <a:pt x="951778" y="304341"/>
                  </a:lnTo>
                  <a:lnTo>
                    <a:pt x="952521" y="315360"/>
                  </a:lnTo>
                  <a:lnTo>
                    <a:pt x="953016" y="326504"/>
                  </a:lnTo>
                  <a:lnTo>
                    <a:pt x="953388" y="338019"/>
                  </a:lnTo>
                  <a:lnTo>
                    <a:pt x="953636" y="349534"/>
                  </a:lnTo>
                  <a:lnTo>
                    <a:pt x="953759" y="361420"/>
                  </a:lnTo>
                  <a:lnTo>
                    <a:pt x="953635" y="373430"/>
                  </a:lnTo>
                  <a:lnTo>
                    <a:pt x="953512" y="385441"/>
                  </a:lnTo>
                  <a:lnTo>
                    <a:pt x="953140" y="397698"/>
                  </a:lnTo>
                  <a:lnTo>
                    <a:pt x="952521" y="409832"/>
                  </a:lnTo>
                  <a:lnTo>
                    <a:pt x="951530" y="421966"/>
                  </a:lnTo>
                  <a:lnTo>
                    <a:pt x="950416" y="434100"/>
                  </a:lnTo>
                  <a:lnTo>
                    <a:pt x="949178" y="446235"/>
                  </a:lnTo>
                  <a:lnTo>
                    <a:pt x="947568" y="458121"/>
                  </a:lnTo>
                  <a:lnTo>
                    <a:pt x="945588" y="470007"/>
                  </a:lnTo>
                  <a:lnTo>
                    <a:pt x="943358" y="481646"/>
                  </a:lnTo>
                  <a:lnTo>
                    <a:pt x="940510" y="493285"/>
                  </a:lnTo>
                  <a:lnTo>
                    <a:pt x="936796" y="505047"/>
                  </a:lnTo>
                  <a:lnTo>
                    <a:pt x="932215" y="516934"/>
                  </a:lnTo>
                  <a:lnTo>
                    <a:pt x="926767" y="529068"/>
                  </a:lnTo>
                  <a:lnTo>
                    <a:pt x="920577" y="541326"/>
                  </a:lnTo>
                  <a:lnTo>
                    <a:pt x="913766" y="553831"/>
                  </a:lnTo>
                  <a:lnTo>
                    <a:pt x="906213" y="566213"/>
                  </a:lnTo>
                  <a:lnTo>
                    <a:pt x="898166" y="578718"/>
                  </a:lnTo>
                  <a:lnTo>
                    <a:pt x="889375" y="591224"/>
                  </a:lnTo>
                  <a:lnTo>
                    <a:pt x="880213" y="603977"/>
                  </a:lnTo>
                  <a:lnTo>
                    <a:pt x="870554" y="616482"/>
                  </a:lnTo>
                  <a:lnTo>
                    <a:pt x="860401" y="629112"/>
                  </a:lnTo>
                  <a:lnTo>
                    <a:pt x="850000" y="641741"/>
                  </a:lnTo>
                  <a:lnTo>
                    <a:pt x="839229" y="654246"/>
                  </a:lnTo>
                  <a:lnTo>
                    <a:pt x="828209" y="666752"/>
                  </a:lnTo>
                  <a:lnTo>
                    <a:pt x="816818" y="679134"/>
                  </a:lnTo>
                  <a:lnTo>
                    <a:pt x="805426" y="691391"/>
                  </a:lnTo>
                  <a:lnTo>
                    <a:pt x="793788" y="703525"/>
                  </a:lnTo>
                  <a:lnTo>
                    <a:pt x="782150" y="715536"/>
                  </a:lnTo>
                  <a:lnTo>
                    <a:pt x="770510" y="727422"/>
                  </a:lnTo>
                  <a:lnTo>
                    <a:pt x="758748" y="739061"/>
                  </a:lnTo>
                  <a:lnTo>
                    <a:pt x="746985" y="750699"/>
                  </a:lnTo>
                  <a:lnTo>
                    <a:pt x="735471" y="761843"/>
                  </a:lnTo>
                  <a:lnTo>
                    <a:pt x="724079" y="772863"/>
                  </a:lnTo>
                  <a:lnTo>
                    <a:pt x="701916" y="794159"/>
                  </a:lnTo>
                  <a:lnTo>
                    <a:pt x="680991" y="814217"/>
                  </a:lnTo>
                  <a:lnTo>
                    <a:pt x="670962" y="823751"/>
                  </a:lnTo>
                  <a:lnTo>
                    <a:pt x="661552" y="832914"/>
                  </a:lnTo>
                  <a:lnTo>
                    <a:pt x="652637" y="841705"/>
                  </a:lnTo>
                  <a:lnTo>
                    <a:pt x="644094" y="850124"/>
                  </a:lnTo>
                  <a:lnTo>
                    <a:pt x="628988" y="865354"/>
                  </a:lnTo>
                  <a:lnTo>
                    <a:pt x="615492" y="879097"/>
                  </a:lnTo>
                  <a:lnTo>
                    <a:pt x="609302" y="885412"/>
                  </a:lnTo>
                  <a:lnTo>
                    <a:pt x="603358" y="891479"/>
                  </a:lnTo>
                  <a:lnTo>
                    <a:pt x="597910" y="897174"/>
                  </a:lnTo>
                  <a:lnTo>
                    <a:pt x="592709" y="902746"/>
                  </a:lnTo>
                  <a:lnTo>
                    <a:pt x="587881" y="908070"/>
                  </a:lnTo>
                  <a:lnTo>
                    <a:pt x="583424" y="913271"/>
                  </a:lnTo>
                  <a:lnTo>
                    <a:pt x="579214" y="918223"/>
                  </a:lnTo>
                  <a:lnTo>
                    <a:pt x="575376" y="922928"/>
                  </a:lnTo>
                  <a:lnTo>
                    <a:pt x="571785" y="927633"/>
                  </a:lnTo>
                  <a:lnTo>
                    <a:pt x="568566" y="932215"/>
                  </a:lnTo>
                  <a:lnTo>
                    <a:pt x="565594" y="936672"/>
                  </a:lnTo>
                  <a:lnTo>
                    <a:pt x="562994" y="941129"/>
                  </a:lnTo>
                  <a:lnTo>
                    <a:pt x="560517" y="945463"/>
                  </a:lnTo>
                  <a:lnTo>
                    <a:pt x="558413" y="950044"/>
                  </a:lnTo>
                  <a:lnTo>
                    <a:pt x="556555" y="954502"/>
                  </a:lnTo>
                  <a:lnTo>
                    <a:pt x="554946" y="958835"/>
                  </a:lnTo>
                  <a:lnTo>
                    <a:pt x="553584" y="963540"/>
                  </a:lnTo>
                  <a:lnTo>
                    <a:pt x="552593" y="967997"/>
                  </a:lnTo>
                  <a:lnTo>
                    <a:pt x="551726" y="972826"/>
                  </a:lnTo>
                  <a:lnTo>
                    <a:pt x="551107" y="977779"/>
                  </a:lnTo>
                  <a:lnTo>
                    <a:pt x="550736" y="982856"/>
                  </a:lnTo>
                  <a:lnTo>
                    <a:pt x="550489" y="988056"/>
                  </a:lnTo>
                  <a:lnTo>
                    <a:pt x="550488" y="993504"/>
                  </a:lnTo>
                  <a:lnTo>
                    <a:pt x="550736" y="999199"/>
                  </a:lnTo>
                  <a:lnTo>
                    <a:pt x="551107" y="1005266"/>
                  </a:lnTo>
                  <a:lnTo>
                    <a:pt x="551602" y="1011581"/>
                  </a:lnTo>
                  <a:lnTo>
                    <a:pt x="552469" y="1018019"/>
                  </a:lnTo>
                  <a:lnTo>
                    <a:pt x="553337" y="1024953"/>
                  </a:lnTo>
                  <a:lnTo>
                    <a:pt x="554822" y="1032258"/>
                  </a:lnTo>
                  <a:lnTo>
                    <a:pt x="556927" y="1039811"/>
                  </a:lnTo>
                  <a:lnTo>
                    <a:pt x="559899" y="1047488"/>
                  </a:lnTo>
                  <a:lnTo>
                    <a:pt x="563489" y="1055536"/>
                  </a:lnTo>
                  <a:lnTo>
                    <a:pt x="567823" y="1063832"/>
                  </a:lnTo>
                  <a:lnTo>
                    <a:pt x="572652" y="1072251"/>
                  </a:lnTo>
                  <a:lnTo>
                    <a:pt x="578099" y="1080918"/>
                  </a:lnTo>
                  <a:lnTo>
                    <a:pt x="584043" y="1089709"/>
                  </a:lnTo>
                  <a:lnTo>
                    <a:pt x="590482" y="1098500"/>
                  </a:lnTo>
                  <a:lnTo>
                    <a:pt x="597415" y="1107539"/>
                  </a:lnTo>
                  <a:lnTo>
                    <a:pt x="604720" y="1116578"/>
                  </a:lnTo>
                  <a:lnTo>
                    <a:pt x="612273" y="1125864"/>
                  </a:lnTo>
                  <a:lnTo>
                    <a:pt x="620321" y="1135026"/>
                  </a:lnTo>
                  <a:lnTo>
                    <a:pt x="628493" y="1144189"/>
                  </a:lnTo>
                  <a:lnTo>
                    <a:pt x="637036" y="1153475"/>
                  </a:lnTo>
                  <a:lnTo>
                    <a:pt x="645704" y="1162637"/>
                  </a:lnTo>
                  <a:lnTo>
                    <a:pt x="654495" y="1171800"/>
                  </a:lnTo>
                  <a:lnTo>
                    <a:pt x="663409" y="1180962"/>
                  </a:lnTo>
                  <a:lnTo>
                    <a:pt x="672448" y="1190001"/>
                  </a:lnTo>
                  <a:lnTo>
                    <a:pt x="681486" y="1198792"/>
                  </a:lnTo>
                  <a:lnTo>
                    <a:pt x="699564" y="1216250"/>
                  </a:lnTo>
                  <a:lnTo>
                    <a:pt x="717146" y="1233089"/>
                  </a:lnTo>
                  <a:lnTo>
                    <a:pt x="734108" y="1248937"/>
                  </a:lnTo>
                  <a:lnTo>
                    <a:pt x="749957" y="1263795"/>
                  </a:lnTo>
                  <a:lnTo>
                    <a:pt x="764567" y="1277291"/>
                  </a:lnTo>
                  <a:lnTo>
                    <a:pt x="777444" y="1289549"/>
                  </a:lnTo>
                  <a:lnTo>
                    <a:pt x="782273" y="1294378"/>
                  </a:lnTo>
                  <a:lnTo>
                    <a:pt x="787473" y="1299826"/>
                  </a:lnTo>
                  <a:lnTo>
                    <a:pt x="793293" y="1305893"/>
                  </a:lnTo>
                  <a:lnTo>
                    <a:pt x="799359" y="1312455"/>
                  </a:lnTo>
                  <a:lnTo>
                    <a:pt x="805675" y="1319513"/>
                  </a:lnTo>
                  <a:lnTo>
                    <a:pt x="812360" y="1326942"/>
                  </a:lnTo>
                  <a:lnTo>
                    <a:pt x="819294" y="1335114"/>
                  </a:lnTo>
                  <a:lnTo>
                    <a:pt x="826352" y="1343533"/>
                  </a:lnTo>
                  <a:lnTo>
                    <a:pt x="833657" y="1352448"/>
                  </a:lnTo>
                  <a:lnTo>
                    <a:pt x="840963" y="1361734"/>
                  </a:lnTo>
                  <a:lnTo>
                    <a:pt x="848515" y="1371392"/>
                  </a:lnTo>
                  <a:lnTo>
                    <a:pt x="856068" y="1381545"/>
                  </a:lnTo>
                  <a:lnTo>
                    <a:pt x="863620" y="1391822"/>
                  </a:lnTo>
                  <a:lnTo>
                    <a:pt x="871174" y="1402470"/>
                  </a:lnTo>
                  <a:lnTo>
                    <a:pt x="878603" y="1413366"/>
                  </a:lnTo>
                  <a:lnTo>
                    <a:pt x="885907" y="1424633"/>
                  </a:lnTo>
                  <a:lnTo>
                    <a:pt x="893213" y="1435900"/>
                  </a:lnTo>
                  <a:lnTo>
                    <a:pt x="900394" y="1447539"/>
                  </a:lnTo>
                  <a:lnTo>
                    <a:pt x="907080" y="1459302"/>
                  </a:lnTo>
                  <a:lnTo>
                    <a:pt x="913766" y="1471188"/>
                  </a:lnTo>
                  <a:lnTo>
                    <a:pt x="920081" y="1483074"/>
                  </a:lnTo>
                  <a:lnTo>
                    <a:pt x="926024" y="1495332"/>
                  </a:lnTo>
                  <a:lnTo>
                    <a:pt x="931720" y="1507466"/>
                  </a:lnTo>
                  <a:lnTo>
                    <a:pt x="937044" y="1519724"/>
                  </a:lnTo>
                  <a:lnTo>
                    <a:pt x="941749" y="1531858"/>
                  </a:lnTo>
                  <a:lnTo>
                    <a:pt x="946083" y="1544116"/>
                  </a:lnTo>
                  <a:lnTo>
                    <a:pt x="949921" y="1556250"/>
                  </a:lnTo>
                  <a:lnTo>
                    <a:pt x="953264" y="1568384"/>
                  </a:lnTo>
                  <a:lnTo>
                    <a:pt x="955988" y="1580394"/>
                  </a:lnTo>
                  <a:lnTo>
                    <a:pt x="957969" y="1592281"/>
                  </a:lnTo>
                  <a:lnTo>
                    <a:pt x="959455" y="1603919"/>
                  </a:lnTo>
                  <a:lnTo>
                    <a:pt x="960074" y="1615558"/>
                  </a:lnTo>
                  <a:lnTo>
                    <a:pt x="960197" y="1627445"/>
                  </a:lnTo>
                  <a:lnTo>
                    <a:pt x="960073" y="1639826"/>
                  </a:lnTo>
                  <a:lnTo>
                    <a:pt x="959579" y="1652703"/>
                  </a:lnTo>
                  <a:lnTo>
                    <a:pt x="958712" y="1665952"/>
                  </a:lnTo>
                  <a:lnTo>
                    <a:pt x="957721" y="1679571"/>
                  </a:lnTo>
                  <a:lnTo>
                    <a:pt x="956359" y="1693439"/>
                  </a:lnTo>
                  <a:lnTo>
                    <a:pt x="954750" y="1707678"/>
                  </a:lnTo>
                  <a:lnTo>
                    <a:pt x="953016" y="1722164"/>
                  </a:lnTo>
                  <a:lnTo>
                    <a:pt x="951036" y="1736527"/>
                  </a:lnTo>
                  <a:lnTo>
                    <a:pt x="948930" y="1751261"/>
                  </a:lnTo>
                  <a:lnTo>
                    <a:pt x="946578" y="1765748"/>
                  </a:lnTo>
                  <a:lnTo>
                    <a:pt x="944226" y="1780234"/>
                  </a:lnTo>
                  <a:lnTo>
                    <a:pt x="941625" y="1794721"/>
                  </a:lnTo>
                  <a:lnTo>
                    <a:pt x="939149" y="1808836"/>
                  </a:lnTo>
                  <a:lnTo>
                    <a:pt x="936425" y="1822827"/>
                  </a:lnTo>
                  <a:lnTo>
                    <a:pt x="933825" y="1836571"/>
                  </a:lnTo>
                  <a:lnTo>
                    <a:pt x="928500" y="1862696"/>
                  </a:lnTo>
                  <a:lnTo>
                    <a:pt x="923300" y="1886964"/>
                  </a:lnTo>
                  <a:lnTo>
                    <a:pt x="918347" y="1908880"/>
                  </a:lnTo>
                  <a:lnTo>
                    <a:pt x="914933" y="1923491"/>
                  </a:lnTo>
                  <a:lnTo>
                    <a:pt x="978153" y="1923491"/>
                  </a:lnTo>
                  <a:lnTo>
                    <a:pt x="980567" y="1923614"/>
                  </a:lnTo>
                  <a:lnTo>
                    <a:pt x="983097" y="1923738"/>
                  </a:lnTo>
                  <a:lnTo>
                    <a:pt x="985396" y="1924109"/>
                  </a:lnTo>
                  <a:lnTo>
                    <a:pt x="987811" y="1924604"/>
                  </a:lnTo>
                  <a:lnTo>
                    <a:pt x="990110" y="1925099"/>
                  </a:lnTo>
                  <a:lnTo>
                    <a:pt x="992525" y="1925842"/>
                  </a:lnTo>
                  <a:lnTo>
                    <a:pt x="994709" y="1926708"/>
                  </a:lnTo>
                  <a:lnTo>
                    <a:pt x="996894" y="1927574"/>
                  </a:lnTo>
                  <a:lnTo>
                    <a:pt x="999078" y="1928688"/>
                  </a:lnTo>
                  <a:lnTo>
                    <a:pt x="1001032" y="1929801"/>
                  </a:lnTo>
                  <a:lnTo>
                    <a:pt x="1003101" y="1931038"/>
                  </a:lnTo>
                  <a:lnTo>
                    <a:pt x="1005056" y="1932400"/>
                  </a:lnTo>
                  <a:lnTo>
                    <a:pt x="1007011" y="1933884"/>
                  </a:lnTo>
                  <a:lnTo>
                    <a:pt x="1008735" y="1935369"/>
                  </a:lnTo>
                  <a:lnTo>
                    <a:pt x="1010574" y="1937101"/>
                  </a:lnTo>
                  <a:lnTo>
                    <a:pt x="1012184" y="1938710"/>
                  </a:lnTo>
                  <a:lnTo>
                    <a:pt x="1013794" y="1940566"/>
                  </a:lnTo>
                  <a:lnTo>
                    <a:pt x="1015288" y="1942422"/>
                  </a:lnTo>
                  <a:lnTo>
                    <a:pt x="1016783" y="1944402"/>
                  </a:lnTo>
                  <a:lnTo>
                    <a:pt x="1018162" y="1946382"/>
                  </a:lnTo>
                  <a:lnTo>
                    <a:pt x="1019427" y="1948609"/>
                  </a:lnTo>
                  <a:lnTo>
                    <a:pt x="1020462" y="1950712"/>
                  </a:lnTo>
                  <a:lnTo>
                    <a:pt x="1021612" y="1952940"/>
                  </a:lnTo>
                  <a:lnTo>
                    <a:pt x="1022646" y="1955167"/>
                  </a:lnTo>
                  <a:lnTo>
                    <a:pt x="1023451" y="1957641"/>
                  </a:lnTo>
                  <a:lnTo>
                    <a:pt x="1024255" y="1959992"/>
                  </a:lnTo>
                  <a:lnTo>
                    <a:pt x="1024831" y="1962591"/>
                  </a:lnTo>
                  <a:lnTo>
                    <a:pt x="1025406" y="1964942"/>
                  </a:lnTo>
                  <a:lnTo>
                    <a:pt x="1025865" y="1967664"/>
                  </a:lnTo>
                  <a:lnTo>
                    <a:pt x="1026210" y="1970139"/>
                  </a:lnTo>
                  <a:lnTo>
                    <a:pt x="1026325" y="1972861"/>
                  </a:lnTo>
                  <a:lnTo>
                    <a:pt x="1026440" y="1975459"/>
                  </a:lnTo>
                  <a:lnTo>
                    <a:pt x="1026440" y="2060342"/>
                  </a:lnTo>
                  <a:lnTo>
                    <a:pt x="1026325" y="2063064"/>
                  </a:lnTo>
                  <a:lnTo>
                    <a:pt x="1026210" y="2065662"/>
                  </a:lnTo>
                  <a:lnTo>
                    <a:pt x="1025866" y="2068385"/>
                  </a:lnTo>
                  <a:lnTo>
                    <a:pt x="1025405" y="2070859"/>
                  </a:lnTo>
                  <a:lnTo>
                    <a:pt x="1024831" y="2073334"/>
                  </a:lnTo>
                  <a:lnTo>
                    <a:pt x="1024256" y="2075809"/>
                  </a:lnTo>
                  <a:lnTo>
                    <a:pt x="1023451" y="2078283"/>
                  </a:lnTo>
                  <a:lnTo>
                    <a:pt x="1022646" y="2080635"/>
                  </a:lnTo>
                  <a:lnTo>
                    <a:pt x="1021612" y="2082862"/>
                  </a:lnTo>
                  <a:lnTo>
                    <a:pt x="1020462" y="2085213"/>
                  </a:lnTo>
                  <a:lnTo>
                    <a:pt x="1019427" y="2087316"/>
                  </a:lnTo>
                  <a:lnTo>
                    <a:pt x="1018162" y="2089420"/>
                  </a:lnTo>
                  <a:lnTo>
                    <a:pt x="1016783" y="2091399"/>
                  </a:lnTo>
                  <a:lnTo>
                    <a:pt x="1015288" y="2093379"/>
                  </a:lnTo>
                  <a:lnTo>
                    <a:pt x="1013794" y="2095235"/>
                  </a:lnTo>
                  <a:lnTo>
                    <a:pt x="1012184" y="2097215"/>
                  </a:lnTo>
                  <a:lnTo>
                    <a:pt x="1010575" y="2098947"/>
                  </a:lnTo>
                  <a:lnTo>
                    <a:pt x="1008735" y="2100556"/>
                  </a:lnTo>
                  <a:lnTo>
                    <a:pt x="1007010" y="2101917"/>
                  </a:lnTo>
                  <a:lnTo>
                    <a:pt x="1005056" y="2103402"/>
                  </a:lnTo>
                  <a:lnTo>
                    <a:pt x="1003102" y="2104763"/>
                  </a:lnTo>
                  <a:lnTo>
                    <a:pt x="1001032" y="2106124"/>
                  </a:lnTo>
                  <a:lnTo>
                    <a:pt x="999078" y="2107114"/>
                  </a:lnTo>
                  <a:lnTo>
                    <a:pt x="996893" y="2108227"/>
                  </a:lnTo>
                  <a:lnTo>
                    <a:pt x="994709" y="2109217"/>
                  </a:lnTo>
                  <a:lnTo>
                    <a:pt x="992525" y="2109960"/>
                  </a:lnTo>
                  <a:lnTo>
                    <a:pt x="990110" y="2110702"/>
                  </a:lnTo>
                  <a:lnTo>
                    <a:pt x="987811" y="2111321"/>
                  </a:lnTo>
                  <a:lnTo>
                    <a:pt x="985397" y="2111816"/>
                  </a:lnTo>
                  <a:lnTo>
                    <a:pt x="983097" y="2112063"/>
                  </a:lnTo>
                  <a:lnTo>
                    <a:pt x="980567" y="2112311"/>
                  </a:lnTo>
                  <a:lnTo>
                    <a:pt x="978153" y="2112311"/>
                  </a:lnTo>
                  <a:lnTo>
                    <a:pt x="48287" y="2112311"/>
                  </a:lnTo>
                  <a:lnTo>
                    <a:pt x="45757" y="2112311"/>
                  </a:lnTo>
                  <a:lnTo>
                    <a:pt x="43343" y="2112063"/>
                  </a:lnTo>
                  <a:lnTo>
                    <a:pt x="40928" y="2111816"/>
                  </a:lnTo>
                  <a:lnTo>
                    <a:pt x="38515" y="2111321"/>
                  </a:lnTo>
                  <a:lnTo>
                    <a:pt x="36330" y="2110702"/>
                  </a:lnTo>
                  <a:lnTo>
                    <a:pt x="33916" y="2109960"/>
                  </a:lnTo>
                  <a:lnTo>
                    <a:pt x="31731" y="2109217"/>
                  </a:lnTo>
                  <a:lnTo>
                    <a:pt x="29432" y="2108227"/>
                  </a:lnTo>
                  <a:lnTo>
                    <a:pt x="27363" y="2107114"/>
                  </a:lnTo>
                  <a:lnTo>
                    <a:pt x="25293" y="2106124"/>
                  </a:lnTo>
                  <a:lnTo>
                    <a:pt x="23224" y="2104763"/>
                  </a:lnTo>
                  <a:lnTo>
                    <a:pt x="21269" y="2103402"/>
                  </a:lnTo>
                  <a:lnTo>
                    <a:pt x="19429" y="2101917"/>
                  </a:lnTo>
                  <a:lnTo>
                    <a:pt x="17590" y="2100556"/>
                  </a:lnTo>
                  <a:lnTo>
                    <a:pt x="15866" y="2098947"/>
                  </a:lnTo>
                  <a:lnTo>
                    <a:pt x="14141" y="2097215"/>
                  </a:lnTo>
                  <a:lnTo>
                    <a:pt x="12646" y="2095235"/>
                  </a:lnTo>
                  <a:lnTo>
                    <a:pt x="11037" y="2093379"/>
                  </a:lnTo>
                  <a:lnTo>
                    <a:pt x="9657" y="2091399"/>
                  </a:lnTo>
                  <a:lnTo>
                    <a:pt x="8278" y="2089420"/>
                  </a:lnTo>
                  <a:lnTo>
                    <a:pt x="7014" y="2087316"/>
                  </a:lnTo>
                  <a:lnTo>
                    <a:pt x="5863" y="2085213"/>
                  </a:lnTo>
                  <a:lnTo>
                    <a:pt x="4828" y="2082861"/>
                  </a:lnTo>
                  <a:lnTo>
                    <a:pt x="3794" y="2080634"/>
                  </a:lnTo>
                  <a:lnTo>
                    <a:pt x="2989" y="2078283"/>
                  </a:lnTo>
                  <a:lnTo>
                    <a:pt x="2185" y="2075809"/>
                  </a:lnTo>
                  <a:lnTo>
                    <a:pt x="1494" y="2073334"/>
                  </a:lnTo>
                  <a:lnTo>
                    <a:pt x="1035" y="2070859"/>
                  </a:lnTo>
                  <a:lnTo>
                    <a:pt x="575" y="2068385"/>
                  </a:lnTo>
                  <a:lnTo>
                    <a:pt x="230" y="2065662"/>
                  </a:lnTo>
                  <a:lnTo>
                    <a:pt x="115" y="2063064"/>
                  </a:lnTo>
                  <a:lnTo>
                    <a:pt x="0" y="2060342"/>
                  </a:lnTo>
                  <a:lnTo>
                    <a:pt x="0" y="1975460"/>
                  </a:lnTo>
                  <a:lnTo>
                    <a:pt x="115" y="1972861"/>
                  </a:lnTo>
                  <a:lnTo>
                    <a:pt x="230" y="1970139"/>
                  </a:lnTo>
                  <a:lnTo>
                    <a:pt x="575" y="1967664"/>
                  </a:lnTo>
                  <a:lnTo>
                    <a:pt x="1035" y="1964942"/>
                  </a:lnTo>
                  <a:lnTo>
                    <a:pt x="1495" y="1962591"/>
                  </a:lnTo>
                  <a:lnTo>
                    <a:pt x="2185" y="1959992"/>
                  </a:lnTo>
                  <a:lnTo>
                    <a:pt x="2989" y="1957642"/>
                  </a:lnTo>
                  <a:lnTo>
                    <a:pt x="3794" y="1955167"/>
                  </a:lnTo>
                  <a:lnTo>
                    <a:pt x="4829" y="1952940"/>
                  </a:lnTo>
                  <a:lnTo>
                    <a:pt x="5863" y="1950712"/>
                  </a:lnTo>
                  <a:lnTo>
                    <a:pt x="7013" y="1948609"/>
                  </a:lnTo>
                  <a:lnTo>
                    <a:pt x="8278" y="1946382"/>
                  </a:lnTo>
                  <a:lnTo>
                    <a:pt x="9657" y="1944402"/>
                  </a:lnTo>
                  <a:lnTo>
                    <a:pt x="11037" y="1942422"/>
                  </a:lnTo>
                  <a:lnTo>
                    <a:pt x="12647" y="1940566"/>
                  </a:lnTo>
                  <a:lnTo>
                    <a:pt x="14141" y="1938710"/>
                  </a:lnTo>
                  <a:lnTo>
                    <a:pt x="15866" y="1937102"/>
                  </a:lnTo>
                  <a:lnTo>
                    <a:pt x="17590" y="1935369"/>
                  </a:lnTo>
                  <a:lnTo>
                    <a:pt x="19430" y="1933884"/>
                  </a:lnTo>
                  <a:lnTo>
                    <a:pt x="21270" y="1932400"/>
                  </a:lnTo>
                  <a:lnTo>
                    <a:pt x="23224" y="1931038"/>
                  </a:lnTo>
                  <a:lnTo>
                    <a:pt x="25293" y="1929801"/>
                  </a:lnTo>
                  <a:lnTo>
                    <a:pt x="27363" y="1928687"/>
                  </a:lnTo>
                  <a:lnTo>
                    <a:pt x="29433" y="1927574"/>
                  </a:lnTo>
                  <a:lnTo>
                    <a:pt x="31731" y="1926708"/>
                  </a:lnTo>
                  <a:lnTo>
                    <a:pt x="33916" y="1925842"/>
                  </a:lnTo>
                  <a:lnTo>
                    <a:pt x="36330" y="1925099"/>
                  </a:lnTo>
                  <a:lnTo>
                    <a:pt x="38514" y="1924604"/>
                  </a:lnTo>
                  <a:lnTo>
                    <a:pt x="40929" y="1924109"/>
                  </a:lnTo>
                  <a:lnTo>
                    <a:pt x="43343" y="1923738"/>
                  </a:lnTo>
                  <a:lnTo>
                    <a:pt x="45757" y="1923614"/>
                  </a:lnTo>
                  <a:lnTo>
                    <a:pt x="48287" y="1923491"/>
                  </a:lnTo>
                  <a:lnTo>
                    <a:pt x="99801" y="1923491"/>
                  </a:lnTo>
                  <a:lnTo>
                    <a:pt x="97691" y="1913708"/>
                  </a:lnTo>
                  <a:lnTo>
                    <a:pt x="93234" y="1891793"/>
                  </a:lnTo>
                  <a:lnTo>
                    <a:pt x="88404" y="1867525"/>
                  </a:lnTo>
                  <a:lnTo>
                    <a:pt x="83452" y="1841276"/>
                  </a:lnTo>
                  <a:lnTo>
                    <a:pt x="81100" y="1827656"/>
                  </a:lnTo>
                  <a:lnTo>
                    <a:pt x="78623" y="1813665"/>
                  </a:lnTo>
                  <a:lnTo>
                    <a:pt x="76270" y="1799302"/>
                  </a:lnTo>
                  <a:lnTo>
                    <a:pt x="74042" y="1784939"/>
                  </a:lnTo>
                  <a:lnTo>
                    <a:pt x="71813" y="1770453"/>
                  </a:lnTo>
                  <a:lnTo>
                    <a:pt x="69708" y="1755842"/>
                  </a:lnTo>
                  <a:lnTo>
                    <a:pt x="67851" y="1741356"/>
                  </a:lnTo>
                  <a:lnTo>
                    <a:pt x="65993" y="1726869"/>
                  </a:lnTo>
                  <a:lnTo>
                    <a:pt x="64384" y="1712383"/>
                  </a:lnTo>
                  <a:lnTo>
                    <a:pt x="62899" y="1698268"/>
                  </a:lnTo>
                  <a:lnTo>
                    <a:pt x="61784" y="1684276"/>
                  </a:lnTo>
                  <a:lnTo>
                    <a:pt x="60793" y="1670657"/>
                  </a:lnTo>
                  <a:lnTo>
                    <a:pt x="60051" y="1657408"/>
                  </a:lnTo>
                  <a:lnTo>
                    <a:pt x="59555" y="1644531"/>
                  </a:lnTo>
                  <a:lnTo>
                    <a:pt x="59431" y="1632274"/>
                  </a:lnTo>
                  <a:lnTo>
                    <a:pt x="59555" y="1620387"/>
                  </a:lnTo>
                  <a:lnTo>
                    <a:pt x="60298" y="1608748"/>
                  </a:lnTo>
                  <a:lnTo>
                    <a:pt x="61537" y="1597110"/>
                  </a:lnTo>
                  <a:lnTo>
                    <a:pt x="63518" y="1585471"/>
                  </a:lnTo>
                  <a:lnTo>
                    <a:pt x="65870" y="1573584"/>
                  </a:lnTo>
                  <a:lnTo>
                    <a:pt x="68965" y="1561822"/>
                  </a:lnTo>
                  <a:lnTo>
                    <a:pt x="72432" y="1549935"/>
                  </a:lnTo>
                  <a:lnTo>
                    <a:pt x="76271" y="1538049"/>
                  </a:lnTo>
                  <a:lnTo>
                    <a:pt x="80604" y="1526163"/>
                  </a:lnTo>
                  <a:lnTo>
                    <a:pt x="85309" y="1514524"/>
                  </a:lnTo>
                  <a:lnTo>
                    <a:pt x="90509" y="1502761"/>
                  </a:lnTo>
                  <a:lnTo>
                    <a:pt x="95958" y="1490999"/>
                  </a:lnTo>
                  <a:lnTo>
                    <a:pt x="101777" y="1479360"/>
                  </a:lnTo>
                  <a:lnTo>
                    <a:pt x="107844" y="1467969"/>
                  </a:lnTo>
                  <a:lnTo>
                    <a:pt x="114159" y="1456578"/>
                  </a:lnTo>
                  <a:lnTo>
                    <a:pt x="120720" y="1445434"/>
                  </a:lnTo>
                  <a:lnTo>
                    <a:pt x="127283" y="1434291"/>
                  </a:lnTo>
                  <a:lnTo>
                    <a:pt x="134093" y="1423519"/>
                  </a:lnTo>
                  <a:lnTo>
                    <a:pt x="141027" y="1412870"/>
                  </a:lnTo>
                  <a:lnTo>
                    <a:pt x="148084" y="1402346"/>
                  </a:lnTo>
                  <a:lnTo>
                    <a:pt x="155266" y="1392193"/>
                  </a:lnTo>
                  <a:lnTo>
                    <a:pt x="162323" y="1382164"/>
                  </a:lnTo>
                  <a:lnTo>
                    <a:pt x="169505" y="1372382"/>
                  </a:lnTo>
                  <a:lnTo>
                    <a:pt x="176562" y="1363096"/>
                  </a:lnTo>
                  <a:lnTo>
                    <a:pt x="183496" y="1353934"/>
                  </a:lnTo>
                  <a:lnTo>
                    <a:pt x="190429" y="1345143"/>
                  </a:lnTo>
                  <a:lnTo>
                    <a:pt x="197116" y="1336723"/>
                  </a:lnTo>
                  <a:lnTo>
                    <a:pt x="203554" y="1328675"/>
                  </a:lnTo>
                  <a:lnTo>
                    <a:pt x="209993" y="1320999"/>
                  </a:lnTo>
                  <a:lnTo>
                    <a:pt x="222002" y="1306760"/>
                  </a:lnTo>
                  <a:lnTo>
                    <a:pt x="232774" y="1294378"/>
                  </a:lnTo>
                  <a:lnTo>
                    <a:pt x="237604" y="1289178"/>
                  </a:lnTo>
                  <a:lnTo>
                    <a:pt x="242928" y="1283482"/>
                  </a:lnTo>
                  <a:lnTo>
                    <a:pt x="248994" y="1277291"/>
                  </a:lnTo>
                  <a:lnTo>
                    <a:pt x="255558" y="1270729"/>
                  </a:lnTo>
                  <a:lnTo>
                    <a:pt x="270291" y="1256366"/>
                  </a:lnTo>
                  <a:lnTo>
                    <a:pt x="286635" y="1240642"/>
                  </a:lnTo>
                  <a:lnTo>
                    <a:pt x="304340" y="1223679"/>
                  </a:lnTo>
                  <a:lnTo>
                    <a:pt x="322790" y="1205849"/>
                  </a:lnTo>
                  <a:lnTo>
                    <a:pt x="332323" y="1196687"/>
                  </a:lnTo>
                  <a:lnTo>
                    <a:pt x="341734" y="1187277"/>
                  </a:lnTo>
                  <a:lnTo>
                    <a:pt x="351267" y="1177867"/>
                  </a:lnTo>
                  <a:lnTo>
                    <a:pt x="360554" y="1168209"/>
                  </a:lnTo>
                  <a:lnTo>
                    <a:pt x="369840" y="1158551"/>
                  </a:lnTo>
                  <a:lnTo>
                    <a:pt x="379126" y="1148893"/>
                  </a:lnTo>
                  <a:lnTo>
                    <a:pt x="388041" y="1139112"/>
                  </a:lnTo>
                  <a:lnTo>
                    <a:pt x="396708" y="1129578"/>
                  </a:lnTo>
                  <a:lnTo>
                    <a:pt x="405127" y="1119797"/>
                  </a:lnTo>
                  <a:lnTo>
                    <a:pt x="413052" y="1110387"/>
                  </a:lnTo>
                  <a:lnTo>
                    <a:pt x="420729" y="1100853"/>
                  </a:lnTo>
                  <a:lnTo>
                    <a:pt x="427786" y="1091566"/>
                  </a:lnTo>
                  <a:lnTo>
                    <a:pt x="434472" y="1082404"/>
                  </a:lnTo>
                  <a:lnTo>
                    <a:pt x="440416" y="1073366"/>
                  </a:lnTo>
                  <a:lnTo>
                    <a:pt x="445740" y="1064575"/>
                  </a:lnTo>
                  <a:lnTo>
                    <a:pt x="450569" y="1056031"/>
                  </a:lnTo>
                  <a:lnTo>
                    <a:pt x="454530" y="1047983"/>
                  </a:lnTo>
                  <a:lnTo>
                    <a:pt x="457749" y="1039935"/>
                  </a:lnTo>
                  <a:lnTo>
                    <a:pt x="460102" y="1032382"/>
                  </a:lnTo>
                  <a:lnTo>
                    <a:pt x="461588" y="1024953"/>
                  </a:lnTo>
                  <a:lnTo>
                    <a:pt x="462578" y="1018019"/>
                  </a:lnTo>
                  <a:lnTo>
                    <a:pt x="463322" y="1011581"/>
                  </a:lnTo>
                  <a:lnTo>
                    <a:pt x="464064" y="1005266"/>
                  </a:lnTo>
                  <a:lnTo>
                    <a:pt x="464560" y="999199"/>
                  </a:lnTo>
                  <a:lnTo>
                    <a:pt x="464931" y="993380"/>
                  </a:lnTo>
                  <a:lnTo>
                    <a:pt x="465055" y="987932"/>
                  </a:lnTo>
                  <a:lnTo>
                    <a:pt x="465055" y="982608"/>
                  </a:lnTo>
                  <a:lnTo>
                    <a:pt x="464931" y="977531"/>
                  </a:lnTo>
                  <a:lnTo>
                    <a:pt x="464435" y="972455"/>
                  </a:lnTo>
                  <a:lnTo>
                    <a:pt x="463941" y="967626"/>
                  </a:lnTo>
                  <a:lnTo>
                    <a:pt x="462950" y="962921"/>
                  </a:lnTo>
                  <a:lnTo>
                    <a:pt x="461836" y="958340"/>
                  </a:lnTo>
                  <a:lnTo>
                    <a:pt x="460473" y="953759"/>
                  </a:lnTo>
                  <a:lnTo>
                    <a:pt x="458864" y="949425"/>
                  </a:lnTo>
                  <a:lnTo>
                    <a:pt x="457006" y="944844"/>
                  </a:lnTo>
                  <a:lnTo>
                    <a:pt x="454655" y="940387"/>
                  </a:lnTo>
                  <a:lnTo>
                    <a:pt x="452178" y="935929"/>
                  </a:lnTo>
                  <a:lnTo>
                    <a:pt x="449330" y="931348"/>
                  </a:lnTo>
                  <a:lnTo>
                    <a:pt x="446234" y="926643"/>
                  </a:lnTo>
                  <a:lnTo>
                    <a:pt x="442644" y="922062"/>
                  </a:lnTo>
                  <a:lnTo>
                    <a:pt x="438930" y="917233"/>
                  </a:lnTo>
                  <a:lnTo>
                    <a:pt x="434720" y="912280"/>
                  </a:lnTo>
                  <a:lnTo>
                    <a:pt x="430138" y="907204"/>
                  </a:lnTo>
                  <a:lnTo>
                    <a:pt x="425186" y="901880"/>
                  </a:lnTo>
                  <a:lnTo>
                    <a:pt x="419985" y="896431"/>
                  </a:lnTo>
                  <a:lnTo>
                    <a:pt x="414290" y="890736"/>
                  </a:lnTo>
                  <a:lnTo>
                    <a:pt x="408099" y="884669"/>
                  </a:lnTo>
                  <a:lnTo>
                    <a:pt x="401537" y="878478"/>
                  </a:lnTo>
                  <a:lnTo>
                    <a:pt x="387051" y="864982"/>
                  </a:lnTo>
                  <a:lnTo>
                    <a:pt x="370830" y="850124"/>
                  </a:lnTo>
                  <a:lnTo>
                    <a:pt x="352258" y="833285"/>
                  </a:lnTo>
                  <a:lnTo>
                    <a:pt x="332075" y="814960"/>
                  </a:lnTo>
                  <a:lnTo>
                    <a:pt x="321427" y="805179"/>
                  </a:lnTo>
                  <a:lnTo>
                    <a:pt x="310531" y="795149"/>
                  </a:lnTo>
                  <a:lnTo>
                    <a:pt x="299388" y="784625"/>
                  </a:lnTo>
                  <a:lnTo>
                    <a:pt x="287998" y="773977"/>
                  </a:lnTo>
                  <a:lnTo>
                    <a:pt x="276606" y="763081"/>
                  </a:lnTo>
                  <a:lnTo>
                    <a:pt x="264967" y="751690"/>
                  </a:lnTo>
                  <a:lnTo>
                    <a:pt x="253205" y="740299"/>
                  </a:lnTo>
                  <a:lnTo>
                    <a:pt x="241566" y="728660"/>
                  </a:lnTo>
                  <a:lnTo>
                    <a:pt x="229927" y="716774"/>
                  </a:lnTo>
                  <a:lnTo>
                    <a:pt x="218289" y="704640"/>
                  </a:lnTo>
                  <a:lnTo>
                    <a:pt x="206774" y="692506"/>
                  </a:lnTo>
                  <a:lnTo>
                    <a:pt x="195506" y="680124"/>
                  </a:lnTo>
                  <a:lnTo>
                    <a:pt x="184362" y="667742"/>
                  </a:lnTo>
                  <a:lnTo>
                    <a:pt x="173467" y="655113"/>
                  </a:lnTo>
                  <a:lnTo>
                    <a:pt x="162943" y="642484"/>
                  </a:lnTo>
                  <a:lnTo>
                    <a:pt x="152666" y="629855"/>
                  </a:lnTo>
                  <a:lnTo>
                    <a:pt x="142760" y="617101"/>
                  </a:lnTo>
                  <a:lnTo>
                    <a:pt x="133350" y="604472"/>
                  </a:lnTo>
                  <a:lnTo>
                    <a:pt x="124435" y="591843"/>
                  </a:lnTo>
                  <a:lnTo>
                    <a:pt x="115892" y="579090"/>
                  </a:lnTo>
                  <a:lnTo>
                    <a:pt x="107968" y="566460"/>
                  </a:lnTo>
                  <a:lnTo>
                    <a:pt x="100662" y="554079"/>
                  </a:lnTo>
                  <a:lnTo>
                    <a:pt x="93977" y="541573"/>
                  </a:lnTo>
                  <a:lnTo>
                    <a:pt x="87909" y="529192"/>
                  </a:lnTo>
                  <a:lnTo>
                    <a:pt x="82709" y="517058"/>
                  </a:lnTo>
                  <a:lnTo>
                    <a:pt x="78128" y="505047"/>
                  </a:lnTo>
                  <a:lnTo>
                    <a:pt x="74414" y="493285"/>
                  </a:lnTo>
                  <a:lnTo>
                    <a:pt x="71566" y="481646"/>
                  </a:lnTo>
                  <a:lnTo>
                    <a:pt x="69461" y="470007"/>
                  </a:lnTo>
                  <a:lnTo>
                    <a:pt x="67479" y="458121"/>
                  </a:lnTo>
                  <a:lnTo>
                    <a:pt x="65870" y="446234"/>
                  </a:lnTo>
                  <a:lnTo>
                    <a:pt x="64508" y="434101"/>
                  </a:lnTo>
                  <a:lnTo>
                    <a:pt x="63517" y="421966"/>
                  </a:lnTo>
                  <a:lnTo>
                    <a:pt x="62527" y="409832"/>
                  </a:lnTo>
                  <a:lnTo>
                    <a:pt x="61908" y="397698"/>
                  </a:lnTo>
                  <a:lnTo>
                    <a:pt x="61413" y="385441"/>
                  </a:lnTo>
                  <a:lnTo>
                    <a:pt x="61289" y="373430"/>
                  </a:lnTo>
                  <a:lnTo>
                    <a:pt x="61165" y="361420"/>
                  </a:lnTo>
                  <a:lnTo>
                    <a:pt x="61289" y="349534"/>
                  </a:lnTo>
                  <a:lnTo>
                    <a:pt x="61536" y="338019"/>
                  </a:lnTo>
                  <a:lnTo>
                    <a:pt x="62031" y="326504"/>
                  </a:lnTo>
                  <a:lnTo>
                    <a:pt x="62527" y="315360"/>
                  </a:lnTo>
                  <a:lnTo>
                    <a:pt x="63146" y="304341"/>
                  </a:lnTo>
                  <a:lnTo>
                    <a:pt x="63889" y="293816"/>
                  </a:lnTo>
                  <a:lnTo>
                    <a:pt x="64631" y="283539"/>
                  </a:lnTo>
                  <a:lnTo>
                    <a:pt x="65623" y="273882"/>
                  </a:lnTo>
                  <a:lnTo>
                    <a:pt x="66490" y="264348"/>
                  </a:lnTo>
                  <a:lnTo>
                    <a:pt x="67480" y="255433"/>
                  </a:lnTo>
                  <a:lnTo>
                    <a:pt x="69337" y="239213"/>
                  </a:lnTo>
                  <a:lnTo>
                    <a:pt x="71070" y="225098"/>
                  </a:lnTo>
                  <a:lnTo>
                    <a:pt x="72804" y="213831"/>
                  </a:lnTo>
                  <a:lnTo>
                    <a:pt x="74165" y="205287"/>
                  </a:lnTo>
                  <a:lnTo>
                    <a:pt x="74909" y="199963"/>
                  </a:lnTo>
                  <a:lnTo>
                    <a:pt x="75280" y="198230"/>
                  </a:lnTo>
                  <a:lnTo>
                    <a:pt x="77986" y="188820"/>
                  </a:lnTo>
                  <a:lnTo>
                    <a:pt x="48286" y="188820"/>
                  </a:lnTo>
                  <a:lnTo>
                    <a:pt x="45757" y="188820"/>
                  </a:lnTo>
                  <a:lnTo>
                    <a:pt x="43343" y="188573"/>
                  </a:lnTo>
                  <a:lnTo>
                    <a:pt x="40928" y="188325"/>
                  </a:lnTo>
                  <a:lnTo>
                    <a:pt x="38515" y="187830"/>
                  </a:lnTo>
                  <a:lnTo>
                    <a:pt x="36330" y="187212"/>
                  </a:lnTo>
                  <a:lnTo>
                    <a:pt x="33915" y="186469"/>
                  </a:lnTo>
                  <a:lnTo>
                    <a:pt x="31731" y="185727"/>
                  </a:lnTo>
                  <a:lnTo>
                    <a:pt x="29431" y="184737"/>
                  </a:lnTo>
                  <a:lnTo>
                    <a:pt x="27362" y="183623"/>
                  </a:lnTo>
                  <a:lnTo>
                    <a:pt x="25293" y="182633"/>
                  </a:lnTo>
                  <a:lnTo>
                    <a:pt x="23224" y="181272"/>
                  </a:lnTo>
                  <a:lnTo>
                    <a:pt x="21269" y="179911"/>
                  </a:lnTo>
                  <a:lnTo>
                    <a:pt x="19429" y="178426"/>
                  </a:lnTo>
                  <a:lnTo>
                    <a:pt x="17590" y="177065"/>
                  </a:lnTo>
                  <a:lnTo>
                    <a:pt x="15866" y="175457"/>
                  </a:lnTo>
                  <a:lnTo>
                    <a:pt x="14141" y="173724"/>
                  </a:lnTo>
                  <a:lnTo>
                    <a:pt x="12646" y="171745"/>
                  </a:lnTo>
                  <a:lnTo>
                    <a:pt x="11037" y="169889"/>
                  </a:lnTo>
                  <a:lnTo>
                    <a:pt x="9657" y="167909"/>
                  </a:lnTo>
                  <a:lnTo>
                    <a:pt x="8278" y="165929"/>
                  </a:lnTo>
                  <a:lnTo>
                    <a:pt x="7013" y="163826"/>
                  </a:lnTo>
                  <a:lnTo>
                    <a:pt x="5863" y="161722"/>
                  </a:lnTo>
                  <a:lnTo>
                    <a:pt x="4828" y="159371"/>
                  </a:lnTo>
                  <a:lnTo>
                    <a:pt x="3794" y="157144"/>
                  </a:lnTo>
                  <a:lnTo>
                    <a:pt x="2989" y="154793"/>
                  </a:lnTo>
                  <a:lnTo>
                    <a:pt x="2184" y="152318"/>
                  </a:lnTo>
                  <a:lnTo>
                    <a:pt x="1494" y="149843"/>
                  </a:lnTo>
                  <a:lnTo>
                    <a:pt x="1034" y="147369"/>
                  </a:lnTo>
                  <a:lnTo>
                    <a:pt x="574" y="144894"/>
                  </a:lnTo>
                  <a:lnTo>
                    <a:pt x="230" y="142172"/>
                  </a:lnTo>
                  <a:lnTo>
                    <a:pt x="115" y="139574"/>
                  </a:lnTo>
                  <a:lnTo>
                    <a:pt x="0" y="136851"/>
                  </a:lnTo>
                  <a:lnTo>
                    <a:pt x="0" y="51969"/>
                  </a:lnTo>
                  <a:lnTo>
                    <a:pt x="115" y="49371"/>
                  </a:lnTo>
                  <a:lnTo>
                    <a:pt x="230" y="46648"/>
                  </a:lnTo>
                  <a:lnTo>
                    <a:pt x="574" y="44174"/>
                  </a:lnTo>
                  <a:lnTo>
                    <a:pt x="1035" y="41452"/>
                  </a:lnTo>
                  <a:lnTo>
                    <a:pt x="1494" y="39100"/>
                  </a:lnTo>
                  <a:lnTo>
                    <a:pt x="2184" y="36502"/>
                  </a:lnTo>
                  <a:lnTo>
                    <a:pt x="2989" y="34151"/>
                  </a:lnTo>
                  <a:lnTo>
                    <a:pt x="3794" y="31676"/>
                  </a:lnTo>
                  <a:lnTo>
                    <a:pt x="4828" y="29449"/>
                  </a:lnTo>
                  <a:lnTo>
                    <a:pt x="5863" y="27222"/>
                  </a:lnTo>
                  <a:lnTo>
                    <a:pt x="7013" y="25118"/>
                  </a:lnTo>
                  <a:lnTo>
                    <a:pt x="8277" y="22891"/>
                  </a:lnTo>
                  <a:lnTo>
                    <a:pt x="9657" y="20911"/>
                  </a:lnTo>
                  <a:lnTo>
                    <a:pt x="11037" y="18932"/>
                  </a:lnTo>
                  <a:lnTo>
                    <a:pt x="12646" y="17076"/>
                  </a:lnTo>
                  <a:lnTo>
                    <a:pt x="14141" y="15220"/>
                  </a:lnTo>
                  <a:lnTo>
                    <a:pt x="15865" y="13611"/>
                  </a:lnTo>
                  <a:lnTo>
                    <a:pt x="17590" y="11879"/>
                  </a:lnTo>
                  <a:lnTo>
                    <a:pt x="19430" y="10394"/>
                  </a:lnTo>
                  <a:lnTo>
                    <a:pt x="21269" y="8909"/>
                  </a:lnTo>
                  <a:lnTo>
                    <a:pt x="23223" y="7548"/>
                  </a:lnTo>
                  <a:lnTo>
                    <a:pt x="25293" y="6311"/>
                  </a:lnTo>
                  <a:lnTo>
                    <a:pt x="27362" y="5197"/>
                  </a:lnTo>
                  <a:lnTo>
                    <a:pt x="29432" y="4084"/>
                  </a:lnTo>
                  <a:lnTo>
                    <a:pt x="31731" y="3217"/>
                  </a:lnTo>
                  <a:lnTo>
                    <a:pt x="33915" y="2351"/>
                  </a:lnTo>
                  <a:lnTo>
                    <a:pt x="36330" y="1609"/>
                  </a:lnTo>
                  <a:lnTo>
                    <a:pt x="38514" y="1114"/>
                  </a:lnTo>
                  <a:lnTo>
                    <a:pt x="40929" y="619"/>
                  </a:lnTo>
                  <a:lnTo>
                    <a:pt x="43343" y="248"/>
                  </a:lnTo>
                  <a:lnTo>
                    <a:pt x="45757" y="124"/>
                  </a:lnTo>
                  <a:lnTo>
                    <a:pt x="48287" y="0"/>
                  </a:lnTo>
                  <a:lnTo>
                    <a:pt x="978153" y="0"/>
                  </a:lnTo>
                  <a:lnTo>
                    <a:pt x="980567" y="124"/>
                  </a:lnTo>
                  <a:lnTo>
                    <a:pt x="983097" y="248"/>
                  </a:lnTo>
                  <a:lnTo>
                    <a:pt x="985396" y="619"/>
                  </a:lnTo>
                  <a:lnTo>
                    <a:pt x="987810" y="111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lumMod val="65000"/>
                    <a:lumOff val="35000"/>
                    <a:alpha val="48000"/>
                  </a:schemeClr>
                </a:gs>
                <a:gs pos="47000">
                  <a:srgbClr val="434343">
                    <a:alpha val="39000"/>
                  </a:srgbClr>
                </a:gs>
                <a:gs pos="100000">
                  <a:schemeClr val="tx1">
                    <a:lumMod val="75000"/>
                    <a:lumOff val="25000"/>
                    <a:alpha val="0"/>
                  </a:schemeClr>
                </a:gs>
              </a:gsLst>
              <a:lin ang="8400000" scaled="0"/>
              <a:tileRect/>
            </a:gra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solidFill>
                  <a:prstClr val="black"/>
                </a:solidFill>
                <a:latin typeface="+mn-lt"/>
              </a:endParaRPr>
            </a:p>
          </p:txBody>
        </p:sp>
        <p:grpSp>
          <p:nvGrpSpPr>
            <p:cNvPr id="7" name="Group 5"/>
            <p:cNvGrpSpPr>
              <a:grpSpLocks noChangeAspect="1"/>
            </p:cNvGrpSpPr>
            <p:nvPr/>
          </p:nvGrpSpPr>
          <p:grpSpPr bwMode="auto">
            <a:xfrm rot="-437904">
              <a:off x="4320971" y="4105754"/>
              <a:ext cx="1026440" cy="2112311"/>
              <a:chOff x="-1498" y="1346"/>
              <a:chExt cx="1658" cy="3412"/>
            </a:xfrm>
          </p:grpSpPr>
          <p:sp>
            <p:nvSpPr>
              <p:cNvPr id="10" name="Freeform 6"/>
              <p:cNvSpPr>
                <a:spLocks/>
              </p:cNvSpPr>
              <p:nvPr/>
            </p:nvSpPr>
            <p:spPr bwMode="auto">
              <a:xfrm>
                <a:off x="-1483" y="1592"/>
                <a:ext cx="1590" cy="2925"/>
              </a:xfrm>
              <a:custGeom>
                <a:avLst/>
                <a:gdLst/>
                <a:ahLst/>
                <a:cxnLst>
                  <a:cxn ang="0">
                    <a:pos x="95" y="578"/>
                  </a:cxn>
                  <a:cxn ang="0">
                    <a:pos x="38" y="996"/>
                  </a:cxn>
                  <a:cxn ang="0">
                    <a:pos x="2" y="1529"/>
                  </a:cxn>
                  <a:cxn ang="0">
                    <a:pos x="24" y="2114"/>
                  </a:cxn>
                  <a:cxn ang="0">
                    <a:pos x="138" y="2689"/>
                  </a:cxn>
                  <a:cxn ang="0">
                    <a:pos x="398" y="3272"/>
                  </a:cxn>
                  <a:cxn ang="0">
                    <a:pos x="790" y="3872"/>
                  </a:cxn>
                  <a:cxn ang="0">
                    <a:pos x="1266" y="4461"/>
                  </a:cxn>
                  <a:cxn ang="0">
                    <a:pos x="1779" y="5012"/>
                  </a:cxn>
                  <a:cxn ang="0">
                    <a:pos x="2281" y="5498"/>
                  </a:cxn>
                  <a:cxn ang="0">
                    <a:pos x="2930" y="6072"/>
                  </a:cxn>
                  <a:cxn ang="0">
                    <a:pos x="3166" y="6301"/>
                  </a:cxn>
                  <a:cxn ang="0">
                    <a:pos x="3300" y="6504"/>
                  </a:cxn>
                  <a:cxn ang="0">
                    <a:pos x="3342" y="6734"/>
                  </a:cxn>
                  <a:cxn ang="0">
                    <a:pos x="3301" y="7042"/>
                  </a:cxn>
                  <a:cxn ang="0">
                    <a:pos x="3082" y="7430"/>
                  </a:cxn>
                  <a:cxn ang="0">
                    <a:pos x="2700" y="7857"/>
                  </a:cxn>
                  <a:cxn ang="0">
                    <a:pos x="2242" y="8290"/>
                  </a:cxn>
                  <a:cxn ang="0">
                    <a:pos x="1665" y="8817"/>
                  </a:cxn>
                  <a:cxn ang="0">
                    <a:pos x="1322" y="9183"/>
                  </a:cxn>
                  <a:cxn ang="0">
                    <a:pos x="966" y="9644"/>
                  </a:cxn>
                  <a:cxn ang="0">
                    <a:pos x="631" y="10142"/>
                  </a:cxn>
                  <a:cxn ang="0">
                    <a:pos x="328" y="10698"/>
                  </a:cxn>
                  <a:cxn ang="0">
                    <a:pos x="111" y="11277"/>
                  </a:cxn>
                  <a:cxn ang="0">
                    <a:pos x="31" y="11849"/>
                  </a:cxn>
                  <a:cxn ang="0">
                    <a:pos x="65" y="12502"/>
                  </a:cxn>
                  <a:cxn ang="0">
                    <a:pos x="155" y="13213"/>
                  </a:cxn>
                  <a:cxn ang="0">
                    <a:pos x="319" y="14151"/>
                  </a:cxn>
                  <a:cxn ang="0">
                    <a:pos x="897" y="14616"/>
                  </a:cxn>
                  <a:cxn ang="0">
                    <a:pos x="3550" y="14616"/>
                  </a:cxn>
                  <a:cxn ang="0">
                    <a:pos x="6126" y="14616"/>
                  </a:cxn>
                  <a:cxn ang="0">
                    <a:pos x="7567" y="14437"/>
                  </a:cxn>
                  <a:cxn ang="0">
                    <a:pos x="7752" y="13445"/>
                  </a:cxn>
                  <a:cxn ang="0">
                    <a:pos x="7852" y="12738"/>
                  </a:cxn>
                  <a:cxn ang="0">
                    <a:pos x="7909" y="12053"/>
                  </a:cxn>
                  <a:cxn ang="0">
                    <a:pos x="7877" y="11470"/>
                  </a:cxn>
                  <a:cxn ang="0">
                    <a:pos x="7699" y="10891"/>
                  </a:cxn>
                  <a:cxn ang="0">
                    <a:pos x="7419" y="10323"/>
                  </a:cxn>
                  <a:cxn ang="0">
                    <a:pos x="7088" y="9802"/>
                  </a:cxn>
                  <a:cxn ang="0">
                    <a:pos x="6763" y="9362"/>
                  </a:cxn>
                  <a:cxn ang="0">
                    <a:pos x="6395" y="8930"/>
                  </a:cxn>
                  <a:cxn ang="0">
                    <a:pos x="5931" y="8498"/>
                  </a:cxn>
                  <a:cxn ang="0">
                    <a:pos x="5391" y="8003"/>
                  </a:cxn>
                  <a:cxn ang="0">
                    <a:pos x="4974" y="7570"/>
                  </a:cxn>
                  <a:cxn ang="0">
                    <a:pos x="4692" y="7165"/>
                  </a:cxn>
                  <a:cxn ang="0">
                    <a:pos x="4605" y="6825"/>
                  </a:cxn>
                  <a:cxn ang="0">
                    <a:pos x="4619" y="6575"/>
                  </a:cxn>
                  <a:cxn ang="0">
                    <a:pos x="4721" y="6369"/>
                  </a:cxn>
                  <a:cxn ang="0">
                    <a:pos x="4922" y="6154"/>
                  </a:cxn>
                  <a:cxn ang="0">
                    <a:pos x="5432" y="5706"/>
                  </a:cxn>
                  <a:cxn ang="0">
                    <a:pos x="5993" y="5183"/>
                  </a:cxn>
                  <a:cxn ang="0">
                    <a:pos x="6508" y="4649"/>
                  </a:cxn>
                  <a:cxn ang="0">
                    <a:pos x="7001" y="4070"/>
                  </a:cxn>
                  <a:cxn ang="0">
                    <a:pos x="7426" y="3471"/>
                  </a:cxn>
                  <a:cxn ang="0">
                    <a:pos x="7736" y="2880"/>
                  </a:cxn>
                  <a:cxn ang="0">
                    <a:pos x="7894" y="2309"/>
                  </a:cxn>
                  <a:cxn ang="0">
                    <a:pos x="7942" y="1721"/>
                  </a:cxn>
                  <a:cxn ang="0">
                    <a:pos x="7922" y="1164"/>
                  </a:cxn>
                  <a:cxn ang="0">
                    <a:pos x="7867" y="700"/>
                  </a:cxn>
                  <a:cxn ang="0">
                    <a:pos x="7798" y="320"/>
                  </a:cxn>
                  <a:cxn ang="0">
                    <a:pos x="5491" y="22"/>
                  </a:cxn>
                  <a:cxn ang="0">
                    <a:pos x="3253" y="27"/>
                  </a:cxn>
                  <a:cxn ang="0">
                    <a:pos x="263" y="0"/>
                  </a:cxn>
                </a:cxnLst>
                <a:rect l="0" t="0" r="r" b="b"/>
                <a:pathLst>
                  <a:path w="7942" h="14616">
                    <a:moveTo>
                      <a:pt x="149" y="305"/>
                    </a:moveTo>
                    <a:lnTo>
                      <a:pt x="144" y="320"/>
                    </a:lnTo>
                    <a:lnTo>
                      <a:pt x="136" y="363"/>
                    </a:lnTo>
                    <a:lnTo>
                      <a:pt x="122" y="431"/>
                    </a:lnTo>
                    <a:lnTo>
                      <a:pt x="104" y="524"/>
                    </a:lnTo>
                    <a:lnTo>
                      <a:pt x="95" y="578"/>
                    </a:lnTo>
                    <a:lnTo>
                      <a:pt x="85" y="637"/>
                    </a:lnTo>
                    <a:lnTo>
                      <a:pt x="75" y="700"/>
                    </a:lnTo>
                    <a:lnTo>
                      <a:pt x="66" y="768"/>
                    </a:lnTo>
                    <a:lnTo>
                      <a:pt x="56" y="840"/>
                    </a:lnTo>
                    <a:lnTo>
                      <a:pt x="46" y="916"/>
                    </a:lnTo>
                    <a:lnTo>
                      <a:pt x="38" y="996"/>
                    </a:lnTo>
                    <a:lnTo>
                      <a:pt x="29" y="1077"/>
                    </a:lnTo>
                    <a:lnTo>
                      <a:pt x="21" y="1164"/>
                    </a:lnTo>
                    <a:lnTo>
                      <a:pt x="15" y="1252"/>
                    </a:lnTo>
                    <a:lnTo>
                      <a:pt x="9" y="1341"/>
                    </a:lnTo>
                    <a:lnTo>
                      <a:pt x="4" y="1434"/>
                    </a:lnTo>
                    <a:lnTo>
                      <a:pt x="2" y="1529"/>
                    </a:lnTo>
                    <a:lnTo>
                      <a:pt x="0" y="1624"/>
                    </a:lnTo>
                    <a:lnTo>
                      <a:pt x="1" y="1721"/>
                    </a:lnTo>
                    <a:lnTo>
                      <a:pt x="3" y="1819"/>
                    </a:lnTo>
                    <a:lnTo>
                      <a:pt x="7" y="1917"/>
                    </a:lnTo>
                    <a:lnTo>
                      <a:pt x="14" y="2015"/>
                    </a:lnTo>
                    <a:lnTo>
                      <a:pt x="24" y="2114"/>
                    </a:lnTo>
                    <a:lnTo>
                      <a:pt x="34" y="2212"/>
                    </a:lnTo>
                    <a:lnTo>
                      <a:pt x="49" y="2309"/>
                    </a:lnTo>
                    <a:lnTo>
                      <a:pt x="67" y="2406"/>
                    </a:lnTo>
                    <a:lnTo>
                      <a:pt x="86" y="2500"/>
                    </a:lnTo>
                    <a:lnTo>
                      <a:pt x="110" y="2595"/>
                    </a:lnTo>
                    <a:lnTo>
                      <a:pt x="138" y="2689"/>
                    </a:lnTo>
                    <a:lnTo>
                      <a:pt x="170" y="2784"/>
                    </a:lnTo>
                    <a:lnTo>
                      <a:pt x="207" y="2880"/>
                    </a:lnTo>
                    <a:lnTo>
                      <a:pt x="249" y="2977"/>
                    </a:lnTo>
                    <a:lnTo>
                      <a:pt x="295" y="3075"/>
                    </a:lnTo>
                    <a:lnTo>
                      <a:pt x="345" y="3173"/>
                    </a:lnTo>
                    <a:lnTo>
                      <a:pt x="398" y="3272"/>
                    </a:lnTo>
                    <a:lnTo>
                      <a:pt x="457" y="3371"/>
                    </a:lnTo>
                    <a:lnTo>
                      <a:pt x="517" y="3471"/>
                    </a:lnTo>
                    <a:lnTo>
                      <a:pt x="581" y="3571"/>
                    </a:lnTo>
                    <a:lnTo>
                      <a:pt x="648" y="3671"/>
                    </a:lnTo>
                    <a:lnTo>
                      <a:pt x="718" y="3771"/>
                    </a:lnTo>
                    <a:lnTo>
                      <a:pt x="790" y="3872"/>
                    </a:lnTo>
                    <a:lnTo>
                      <a:pt x="865" y="3971"/>
                    </a:lnTo>
                    <a:lnTo>
                      <a:pt x="942" y="4070"/>
                    </a:lnTo>
                    <a:lnTo>
                      <a:pt x="1021" y="4169"/>
                    </a:lnTo>
                    <a:lnTo>
                      <a:pt x="1102" y="4267"/>
                    </a:lnTo>
                    <a:lnTo>
                      <a:pt x="1184" y="4364"/>
                    </a:lnTo>
                    <a:lnTo>
                      <a:pt x="1266" y="4461"/>
                    </a:lnTo>
                    <a:lnTo>
                      <a:pt x="1350" y="4556"/>
                    </a:lnTo>
                    <a:lnTo>
                      <a:pt x="1436" y="4649"/>
                    </a:lnTo>
                    <a:lnTo>
                      <a:pt x="1521" y="4743"/>
                    </a:lnTo>
                    <a:lnTo>
                      <a:pt x="1607" y="4834"/>
                    </a:lnTo>
                    <a:lnTo>
                      <a:pt x="1693" y="4924"/>
                    </a:lnTo>
                    <a:lnTo>
                      <a:pt x="1779" y="5012"/>
                    </a:lnTo>
                    <a:lnTo>
                      <a:pt x="1864" y="5099"/>
                    </a:lnTo>
                    <a:lnTo>
                      <a:pt x="1949" y="5183"/>
                    </a:lnTo>
                    <a:lnTo>
                      <a:pt x="2034" y="5266"/>
                    </a:lnTo>
                    <a:lnTo>
                      <a:pt x="2117" y="5345"/>
                    </a:lnTo>
                    <a:lnTo>
                      <a:pt x="2200" y="5423"/>
                    </a:lnTo>
                    <a:lnTo>
                      <a:pt x="2281" y="5498"/>
                    </a:lnTo>
                    <a:lnTo>
                      <a:pt x="2361" y="5571"/>
                    </a:lnTo>
                    <a:lnTo>
                      <a:pt x="2511" y="5706"/>
                    </a:lnTo>
                    <a:lnTo>
                      <a:pt x="2647" y="5826"/>
                    </a:lnTo>
                    <a:lnTo>
                      <a:pt x="2770" y="5932"/>
                    </a:lnTo>
                    <a:lnTo>
                      <a:pt x="2880" y="6028"/>
                    </a:lnTo>
                    <a:lnTo>
                      <a:pt x="2930" y="6072"/>
                    </a:lnTo>
                    <a:lnTo>
                      <a:pt x="2977" y="6114"/>
                    </a:lnTo>
                    <a:lnTo>
                      <a:pt x="3021" y="6154"/>
                    </a:lnTo>
                    <a:lnTo>
                      <a:pt x="3062" y="6193"/>
                    </a:lnTo>
                    <a:lnTo>
                      <a:pt x="3099" y="6230"/>
                    </a:lnTo>
                    <a:lnTo>
                      <a:pt x="3134" y="6265"/>
                    </a:lnTo>
                    <a:lnTo>
                      <a:pt x="3166" y="6301"/>
                    </a:lnTo>
                    <a:lnTo>
                      <a:pt x="3195" y="6334"/>
                    </a:lnTo>
                    <a:lnTo>
                      <a:pt x="3222" y="6369"/>
                    </a:lnTo>
                    <a:lnTo>
                      <a:pt x="3245" y="6402"/>
                    </a:lnTo>
                    <a:lnTo>
                      <a:pt x="3266" y="6435"/>
                    </a:lnTo>
                    <a:lnTo>
                      <a:pt x="3285" y="6470"/>
                    </a:lnTo>
                    <a:lnTo>
                      <a:pt x="3300" y="6504"/>
                    </a:lnTo>
                    <a:lnTo>
                      <a:pt x="3314" y="6539"/>
                    </a:lnTo>
                    <a:lnTo>
                      <a:pt x="3323" y="6575"/>
                    </a:lnTo>
                    <a:lnTo>
                      <a:pt x="3332" y="6612"/>
                    </a:lnTo>
                    <a:lnTo>
                      <a:pt x="3337" y="6651"/>
                    </a:lnTo>
                    <a:lnTo>
                      <a:pt x="3341" y="6692"/>
                    </a:lnTo>
                    <a:lnTo>
                      <a:pt x="3342" y="6734"/>
                    </a:lnTo>
                    <a:lnTo>
                      <a:pt x="3341" y="6779"/>
                    </a:lnTo>
                    <a:lnTo>
                      <a:pt x="3337" y="6825"/>
                    </a:lnTo>
                    <a:lnTo>
                      <a:pt x="3332" y="6875"/>
                    </a:lnTo>
                    <a:lnTo>
                      <a:pt x="3324" y="6928"/>
                    </a:lnTo>
                    <a:lnTo>
                      <a:pt x="3315" y="6984"/>
                    </a:lnTo>
                    <a:lnTo>
                      <a:pt x="3301" y="7042"/>
                    </a:lnTo>
                    <a:lnTo>
                      <a:pt x="3279" y="7102"/>
                    </a:lnTo>
                    <a:lnTo>
                      <a:pt x="3251" y="7165"/>
                    </a:lnTo>
                    <a:lnTo>
                      <a:pt x="3217" y="7228"/>
                    </a:lnTo>
                    <a:lnTo>
                      <a:pt x="3177" y="7294"/>
                    </a:lnTo>
                    <a:lnTo>
                      <a:pt x="3132" y="7362"/>
                    </a:lnTo>
                    <a:lnTo>
                      <a:pt x="3082" y="7430"/>
                    </a:lnTo>
                    <a:lnTo>
                      <a:pt x="3027" y="7499"/>
                    </a:lnTo>
                    <a:lnTo>
                      <a:pt x="2968" y="7570"/>
                    </a:lnTo>
                    <a:lnTo>
                      <a:pt x="2906" y="7641"/>
                    </a:lnTo>
                    <a:lnTo>
                      <a:pt x="2840" y="7713"/>
                    </a:lnTo>
                    <a:lnTo>
                      <a:pt x="2771" y="7785"/>
                    </a:lnTo>
                    <a:lnTo>
                      <a:pt x="2700" y="7857"/>
                    </a:lnTo>
                    <a:lnTo>
                      <a:pt x="2627" y="7930"/>
                    </a:lnTo>
                    <a:lnTo>
                      <a:pt x="2551" y="8003"/>
                    </a:lnTo>
                    <a:lnTo>
                      <a:pt x="2475" y="8076"/>
                    </a:lnTo>
                    <a:lnTo>
                      <a:pt x="2398" y="8148"/>
                    </a:lnTo>
                    <a:lnTo>
                      <a:pt x="2321" y="8219"/>
                    </a:lnTo>
                    <a:lnTo>
                      <a:pt x="2242" y="8290"/>
                    </a:lnTo>
                    <a:lnTo>
                      <a:pt x="2165" y="8361"/>
                    </a:lnTo>
                    <a:lnTo>
                      <a:pt x="2013" y="8498"/>
                    </a:lnTo>
                    <a:lnTo>
                      <a:pt x="1866" y="8631"/>
                    </a:lnTo>
                    <a:lnTo>
                      <a:pt x="1796" y="8694"/>
                    </a:lnTo>
                    <a:lnTo>
                      <a:pt x="1730" y="8757"/>
                    </a:lnTo>
                    <a:lnTo>
                      <a:pt x="1665" y="8817"/>
                    </a:lnTo>
                    <a:lnTo>
                      <a:pt x="1605" y="8874"/>
                    </a:lnTo>
                    <a:lnTo>
                      <a:pt x="1549" y="8930"/>
                    </a:lnTo>
                    <a:lnTo>
                      <a:pt x="1497" y="8984"/>
                    </a:lnTo>
                    <a:lnTo>
                      <a:pt x="1450" y="9035"/>
                    </a:lnTo>
                    <a:lnTo>
                      <a:pt x="1408" y="9082"/>
                    </a:lnTo>
                    <a:lnTo>
                      <a:pt x="1322" y="9183"/>
                    </a:lnTo>
                    <a:lnTo>
                      <a:pt x="1229" y="9299"/>
                    </a:lnTo>
                    <a:lnTo>
                      <a:pt x="1179" y="9362"/>
                    </a:lnTo>
                    <a:lnTo>
                      <a:pt x="1128" y="9428"/>
                    </a:lnTo>
                    <a:lnTo>
                      <a:pt x="1075" y="9497"/>
                    </a:lnTo>
                    <a:lnTo>
                      <a:pt x="1021" y="9569"/>
                    </a:lnTo>
                    <a:lnTo>
                      <a:pt x="966" y="9644"/>
                    </a:lnTo>
                    <a:lnTo>
                      <a:pt x="910" y="9722"/>
                    </a:lnTo>
                    <a:lnTo>
                      <a:pt x="854" y="9802"/>
                    </a:lnTo>
                    <a:lnTo>
                      <a:pt x="798" y="9883"/>
                    </a:lnTo>
                    <a:lnTo>
                      <a:pt x="742" y="9969"/>
                    </a:lnTo>
                    <a:lnTo>
                      <a:pt x="686" y="10055"/>
                    </a:lnTo>
                    <a:lnTo>
                      <a:pt x="631" y="10142"/>
                    </a:lnTo>
                    <a:lnTo>
                      <a:pt x="577" y="10231"/>
                    </a:lnTo>
                    <a:lnTo>
                      <a:pt x="524" y="10323"/>
                    </a:lnTo>
                    <a:lnTo>
                      <a:pt x="473" y="10416"/>
                    </a:lnTo>
                    <a:lnTo>
                      <a:pt x="422" y="10508"/>
                    </a:lnTo>
                    <a:lnTo>
                      <a:pt x="375" y="10603"/>
                    </a:lnTo>
                    <a:lnTo>
                      <a:pt x="328" y="10698"/>
                    </a:lnTo>
                    <a:lnTo>
                      <a:pt x="284" y="10794"/>
                    </a:lnTo>
                    <a:lnTo>
                      <a:pt x="243" y="10891"/>
                    </a:lnTo>
                    <a:lnTo>
                      <a:pt x="206" y="10988"/>
                    </a:lnTo>
                    <a:lnTo>
                      <a:pt x="170" y="11084"/>
                    </a:lnTo>
                    <a:lnTo>
                      <a:pt x="139" y="11181"/>
                    </a:lnTo>
                    <a:lnTo>
                      <a:pt x="111" y="11277"/>
                    </a:lnTo>
                    <a:lnTo>
                      <a:pt x="86" y="11374"/>
                    </a:lnTo>
                    <a:lnTo>
                      <a:pt x="67" y="11470"/>
                    </a:lnTo>
                    <a:lnTo>
                      <a:pt x="51" y="11565"/>
                    </a:lnTo>
                    <a:lnTo>
                      <a:pt x="40" y="11660"/>
                    </a:lnTo>
                    <a:lnTo>
                      <a:pt x="33" y="11753"/>
                    </a:lnTo>
                    <a:lnTo>
                      <a:pt x="31" y="11849"/>
                    </a:lnTo>
                    <a:lnTo>
                      <a:pt x="31" y="11949"/>
                    </a:lnTo>
                    <a:lnTo>
                      <a:pt x="34" y="12053"/>
                    </a:lnTo>
                    <a:lnTo>
                      <a:pt x="39" y="12162"/>
                    </a:lnTo>
                    <a:lnTo>
                      <a:pt x="46" y="12273"/>
                    </a:lnTo>
                    <a:lnTo>
                      <a:pt x="55" y="12386"/>
                    </a:lnTo>
                    <a:lnTo>
                      <a:pt x="65" y="12502"/>
                    </a:lnTo>
                    <a:lnTo>
                      <a:pt x="77" y="12619"/>
                    </a:lnTo>
                    <a:lnTo>
                      <a:pt x="90" y="12738"/>
                    </a:lnTo>
                    <a:lnTo>
                      <a:pt x="105" y="12856"/>
                    </a:lnTo>
                    <a:lnTo>
                      <a:pt x="121" y="12976"/>
                    </a:lnTo>
                    <a:lnTo>
                      <a:pt x="138" y="13095"/>
                    </a:lnTo>
                    <a:lnTo>
                      <a:pt x="155" y="13213"/>
                    </a:lnTo>
                    <a:lnTo>
                      <a:pt x="173" y="13329"/>
                    </a:lnTo>
                    <a:lnTo>
                      <a:pt x="192" y="13445"/>
                    </a:lnTo>
                    <a:lnTo>
                      <a:pt x="210" y="13557"/>
                    </a:lnTo>
                    <a:lnTo>
                      <a:pt x="248" y="13772"/>
                    </a:lnTo>
                    <a:lnTo>
                      <a:pt x="284" y="13971"/>
                    </a:lnTo>
                    <a:lnTo>
                      <a:pt x="319" y="14151"/>
                    </a:lnTo>
                    <a:lnTo>
                      <a:pt x="350" y="14307"/>
                    </a:lnTo>
                    <a:lnTo>
                      <a:pt x="377" y="14437"/>
                    </a:lnTo>
                    <a:lnTo>
                      <a:pt x="397" y="14534"/>
                    </a:lnTo>
                    <a:lnTo>
                      <a:pt x="410" y="14594"/>
                    </a:lnTo>
                    <a:lnTo>
                      <a:pt x="415" y="14616"/>
                    </a:lnTo>
                    <a:lnTo>
                      <a:pt x="897" y="14616"/>
                    </a:lnTo>
                    <a:lnTo>
                      <a:pt x="1363" y="14616"/>
                    </a:lnTo>
                    <a:lnTo>
                      <a:pt x="1818" y="14616"/>
                    </a:lnTo>
                    <a:lnTo>
                      <a:pt x="2260" y="14616"/>
                    </a:lnTo>
                    <a:lnTo>
                      <a:pt x="2696" y="14616"/>
                    </a:lnTo>
                    <a:lnTo>
                      <a:pt x="3124" y="14616"/>
                    </a:lnTo>
                    <a:lnTo>
                      <a:pt x="3550" y="14616"/>
                    </a:lnTo>
                    <a:lnTo>
                      <a:pt x="3972" y="14616"/>
                    </a:lnTo>
                    <a:lnTo>
                      <a:pt x="4394" y="14616"/>
                    </a:lnTo>
                    <a:lnTo>
                      <a:pt x="4818" y="14616"/>
                    </a:lnTo>
                    <a:lnTo>
                      <a:pt x="5247" y="14616"/>
                    </a:lnTo>
                    <a:lnTo>
                      <a:pt x="5682" y="14616"/>
                    </a:lnTo>
                    <a:lnTo>
                      <a:pt x="6126" y="14616"/>
                    </a:lnTo>
                    <a:lnTo>
                      <a:pt x="6579" y="14616"/>
                    </a:lnTo>
                    <a:lnTo>
                      <a:pt x="7046" y="14616"/>
                    </a:lnTo>
                    <a:lnTo>
                      <a:pt x="7528" y="14616"/>
                    </a:lnTo>
                    <a:lnTo>
                      <a:pt x="7532" y="14594"/>
                    </a:lnTo>
                    <a:lnTo>
                      <a:pt x="7546" y="14534"/>
                    </a:lnTo>
                    <a:lnTo>
                      <a:pt x="7567" y="14437"/>
                    </a:lnTo>
                    <a:lnTo>
                      <a:pt x="7592" y="14307"/>
                    </a:lnTo>
                    <a:lnTo>
                      <a:pt x="7624" y="14151"/>
                    </a:lnTo>
                    <a:lnTo>
                      <a:pt x="7658" y="13971"/>
                    </a:lnTo>
                    <a:lnTo>
                      <a:pt x="7696" y="13772"/>
                    </a:lnTo>
                    <a:lnTo>
                      <a:pt x="7732" y="13557"/>
                    </a:lnTo>
                    <a:lnTo>
                      <a:pt x="7752" y="13445"/>
                    </a:lnTo>
                    <a:lnTo>
                      <a:pt x="7770" y="13329"/>
                    </a:lnTo>
                    <a:lnTo>
                      <a:pt x="7788" y="13213"/>
                    </a:lnTo>
                    <a:lnTo>
                      <a:pt x="7806" y="13095"/>
                    </a:lnTo>
                    <a:lnTo>
                      <a:pt x="7822" y="12976"/>
                    </a:lnTo>
                    <a:lnTo>
                      <a:pt x="7838" y="12856"/>
                    </a:lnTo>
                    <a:lnTo>
                      <a:pt x="7852" y="12738"/>
                    </a:lnTo>
                    <a:lnTo>
                      <a:pt x="7866" y="12619"/>
                    </a:lnTo>
                    <a:lnTo>
                      <a:pt x="7878" y="12502"/>
                    </a:lnTo>
                    <a:lnTo>
                      <a:pt x="7889" y="12386"/>
                    </a:lnTo>
                    <a:lnTo>
                      <a:pt x="7897" y="12273"/>
                    </a:lnTo>
                    <a:lnTo>
                      <a:pt x="7904" y="12162"/>
                    </a:lnTo>
                    <a:lnTo>
                      <a:pt x="7909" y="12053"/>
                    </a:lnTo>
                    <a:lnTo>
                      <a:pt x="7911" y="11949"/>
                    </a:lnTo>
                    <a:lnTo>
                      <a:pt x="7911" y="11849"/>
                    </a:lnTo>
                    <a:lnTo>
                      <a:pt x="7909" y="11753"/>
                    </a:lnTo>
                    <a:lnTo>
                      <a:pt x="7904" y="11660"/>
                    </a:lnTo>
                    <a:lnTo>
                      <a:pt x="7892" y="11565"/>
                    </a:lnTo>
                    <a:lnTo>
                      <a:pt x="7877" y="11470"/>
                    </a:lnTo>
                    <a:lnTo>
                      <a:pt x="7856" y="11374"/>
                    </a:lnTo>
                    <a:lnTo>
                      <a:pt x="7833" y="11277"/>
                    </a:lnTo>
                    <a:lnTo>
                      <a:pt x="7805" y="11181"/>
                    </a:lnTo>
                    <a:lnTo>
                      <a:pt x="7772" y="11084"/>
                    </a:lnTo>
                    <a:lnTo>
                      <a:pt x="7738" y="10988"/>
                    </a:lnTo>
                    <a:lnTo>
                      <a:pt x="7699" y="10891"/>
                    </a:lnTo>
                    <a:lnTo>
                      <a:pt x="7658" y="10794"/>
                    </a:lnTo>
                    <a:lnTo>
                      <a:pt x="7615" y="10698"/>
                    </a:lnTo>
                    <a:lnTo>
                      <a:pt x="7569" y="10603"/>
                    </a:lnTo>
                    <a:lnTo>
                      <a:pt x="7520" y="10508"/>
                    </a:lnTo>
                    <a:lnTo>
                      <a:pt x="7471" y="10416"/>
                    </a:lnTo>
                    <a:lnTo>
                      <a:pt x="7419" y="10323"/>
                    </a:lnTo>
                    <a:lnTo>
                      <a:pt x="7365" y="10231"/>
                    </a:lnTo>
                    <a:lnTo>
                      <a:pt x="7311" y="10142"/>
                    </a:lnTo>
                    <a:lnTo>
                      <a:pt x="7256" y="10055"/>
                    </a:lnTo>
                    <a:lnTo>
                      <a:pt x="7200" y="9969"/>
                    </a:lnTo>
                    <a:lnTo>
                      <a:pt x="7144" y="9883"/>
                    </a:lnTo>
                    <a:lnTo>
                      <a:pt x="7088" y="9802"/>
                    </a:lnTo>
                    <a:lnTo>
                      <a:pt x="7032" y="9722"/>
                    </a:lnTo>
                    <a:lnTo>
                      <a:pt x="6977" y="9644"/>
                    </a:lnTo>
                    <a:lnTo>
                      <a:pt x="6923" y="9569"/>
                    </a:lnTo>
                    <a:lnTo>
                      <a:pt x="6868" y="9497"/>
                    </a:lnTo>
                    <a:lnTo>
                      <a:pt x="6815" y="9428"/>
                    </a:lnTo>
                    <a:lnTo>
                      <a:pt x="6763" y="9362"/>
                    </a:lnTo>
                    <a:lnTo>
                      <a:pt x="6714" y="9299"/>
                    </a:lnTo>
                    <a:lnTo>
                      <a:pt x="6620" y="9183"/>
                    </a:lnTo>
                    <a:lnTo>
                      <a:pt x="6536" y="9082"/>
                    </a:lnTo>
                    <a:lnTo>
                      <a:pt x="6494" y="9035"/>
                    </a:lnTo>
                    <a:lnTo>
                      <a:pt x="6447" y="8984"/>
                    </a:lnTo>
                    <a:lnTo>
                      <a:pt x="6395" y="8930"/>
                    </a:lnTo>
                    <a:lnTo>
                      <a:pt x="6338" y="8874"/>
                    </a:lnTo>
                    <a:lnTo>
                      <a:pt x="6277" y="8817"/>
                    </a:lnTo>
                    <a:lnTo>
                      <a:pt x="6214" y="8757"/>
                    </a:lnTo>
                    <a:lnTo>
                      <a:pt x="6147" y="8694"/>
                    </a:lnTo>
                    <a:lnTo>
                      <a:pt x="6077" y="8631"/>
                    </a:lnTo>
                    <a:lnTo>
                      <a:pt x="5931" y="8498"/>
                    </a:lnTo>
                    <a:lnTo>
                      <a:pt x="5778" y="8361"/>
                    </a:lnTo>
                    <a:lnTo>
                      <a:pt x="5700" y="8290"/>
                    </a:lnTo>
                    <a:lnTo>
                      <a:pt x="5623" y="8219"/>
                    </a:lnTo>
                    <a:lnTo>
                      <a:pt x="5545" y="8148"/>
                    </a:lnTo>
                    <a:lnTo>
                      <a:pt x="5468" y="8076"/>
                    </a:lnTo>
                    <a:lnTo>
                      <a:pt x="5391" y="8003"/>
                    </a:lnTo>
                    <a:lnTo>
                      <a:pt x="5316" y="7930"/>
                    </a:lnTo>
                    <a:lnTo>
                      <a:pt x="5243" y="7857"/>
                    </a:lnTo>
                    <a:lnTo>
                      <a:pt x="5171" y="7785"/>
                    </a:lnTo>
                    <a:lnTo>
                      <a:pt x="5103" y="7713"/>
                    </a:lnTo>
                    <a:lnTo>
                      <a:pt x="5037" y="7641"/>
                    </a:lnTo>
                    <a:lnTo>
                      <a:pt x="4974" y="7570"/>
                    </a:lnTo>
                    <a:lnTo>
                      <a:pt x="4915" y="7499"/>
                    </a:lnTo>
                    <a:lnTo>
                      <a:pt x="4861" y="7430"/>
                    </a:lnTo>
                    <a:lnTo>
                      <a:pt x="4811" y="7362"/>
                    </a:lnTo>
                    <a:lnTo>
                      <a:pt x="4765" y="7294"/>
                    </a:lnTo>
                    <a:lnTo>
                      <a:pt x="4726" y="7228"/>
                    </a:lnTo>
                    <a:lnTo>
                      <a:pt x="4692" y="7165"/>
                    </a:lnTo>
                    <a:lnTo>
                      <a:pt x="4664" y="7102"/>
                    </a:lnTo>
                    <a:lnTo>
                      <a:pt x="4643" y="7042"/>
                    </a:lnTo>
                    <a:lnTo>
                      <a:pt x="4629" y="6984"/>
                    </a:lnTo>
                    <a:lnTo>
                      <a:pt x="4619" y="6928"/>
                    </a:lnTo>
                    <a:lnTo>
                      <a:pt x="4610" y="6875"/>
                    </a:lnTo>
                    <a:lnTo>
                      <a:pt x="4605" y="6825"/>
                    </a:lnTo>
                    <a:lnTo>
                      <a:pt x="4602" y="6779"/>
                    </a:lnTo>
                    <a:lnTo>
                      <a:pt x="4601" y="6734"/>
                    </a:lnTo>
                    <a:lnTo>
                      <a:pt x="4602" y="6692"/>
                    </a:lnTo>
                    <a:lnTo>
                      <a:pt x="4605" y="6651"/>
                    </a:lnTo>
                    <a:lnTo>
                      <a:pt x="4611" y="6612"/>
                    </a:lnTo>
                    <a:lnTo>
                      <a:pt x="4619" y="6575"/>
                    </a:lnTo>
                    <a:lnTo>
                      <a:pt x="4630" y="6539"/>
                    </a:lnTo>
                    <a:lnTo>
                      <a:pt x="4643" y="6504"/>
                    </a:lnTo>
                    <a:lnTo>
                      <a:pt x="4659" y="6470"/>
                    </a:lnTo>
                    <a:lnTo>
                      <a:pt x="4677" y="6435"/>
                    </a:lnTo>
                    <a:lnTo>
                      <a:pt x="4698" y="6402"/>
                    </a:lnTo>
                    <a:lnTo>
                      <a:pt x="4721" y="6369"/>
                    </a:lnTo>
                    <a:lnTo>
                      <a:pt x="4747" y="6334"/>
                    </a:lnTo>
                    <a:lnTo>
                      <a:pt x="4776" y="6301"/>
                    </a:lnTo>
                    <a:lnTo>
                      <a:pt x="4809" y="6265"/>
                    </a:lnTo>
                    <a:lnTo>
                      <a:pt x="4843" y="6230"/>
                    </a:lnTo>
                    <a:lnTo>
                      <a:pt x="4882" y="6193"/>
                    </a:lnTo>
                    <a:lnTo>
                      <a:pt x="4922" y="6154"/>
                    </a:lnTo>
                    <a:lnTo>
                      <a:pt x="4966" y="6114"/>
                    </a:lnTo>
                    <a:lnTo>
                      <a:pt x="5013" y="6072"/>
                    </a:lnTo>
                    <a:lnTo>
                      <a:pt x="5063" y="6028"/>
                    </a:lnTo>
                    <a:lnTo>
                      <a:pt x="5173" y="5932"/>
                    </a:lnTo>
                    <a:lnTo>
                      <a:pt x="5295" y="5826"/>
                    </a:lnTo>
                    <a:lnTo>
                      <a:pt x="5432" y="5706"/>
                    </a:lnTo>
                    <a:lnTo>
                      <a:pt x="5582" y="5571"/>
                    </a:lnTo>
                    <a:lnTo>
                      <a:pt x="5661" y="5498"/>
                    </a:lnTo>
                    <a:lnTo>
                      <a:pt x="5742" y="5423"/>
                    </a:lnTo>
                    <a:lnTo>
                      <a:pt x="5825" y="5345"/>
                    </a:lnTo>
                    <a:lnTo>
                      <a:pt x="5909" y="5266"/>
                    </a:lnTo>
                    <a:lnTo>
                      <a:pt x="5993" y="5183"/>
                    </a:lnTo>
                    <a:lnTo>
                      <a:pt x="6078" y="5099"/>
                    </a:lnTo>
                    <a:lnTo>
                      <a:pt x="6164" y="5012"/>
                    </a:lnTo>
                    <a:lnTo>
                      <a:pt x="6251" y="4924"/>
                    </a:lnTo>
                    <a:lnTo>
                      <a:pt x="6337" y="4834"/>
                    </a:lnTo>
                    <a:lnTo>
                      <a:pt x="6422" y="4743"/>
                    </a:lnTo>
                    <a:lnTo>
                      <a:pt x="6508" y="4649"/>
                    </a:lnTo>
                    <a:lnTo>
                      <a:pt x="6593" y="4556"/>
                    </a:lnTo>
                    <a:lnTo>
                      <a:pt x="6677" y="4461"/>
                    </a:lnTo>
                    <a:lnTo>
                      <a:pt x="6760" y="4364"/>
                    </a:lnTo>
                    <a:lnTo>
                      <a:pt x="6842" y="4267"/>
                    </a:lnTo>
                    <a:lnTo>
                      <a:pt x="6923" y="4169"/>
                    </a:lnTo>
                    <a:lnTo>
                      <a:pt x="7001" y="4070"/>
                    </a:lnTo>
                    <a:lnTo>
                      <a:pt x="7078" y="3971"/>
                    </a:lnTo>
                    <a:lnTo>
                      <a:pt x="7152" y="3872"/>
                    </a:lnTo>
                    <a:lnTo>
                      <a:pt x="7225" y="3771"/>
                    </a:lnTo>
                    <a:lnTo>
                      <a:pt x="7294" y="3671"/>
                    </a:lnTo>
                    <a:lnTo>
                      <a:pt x="7362" y="3571"/>
                    </a:lnTo>
                    <a:lnTo>
                      <a:pt x="7426" y="3471"/>
                    </a:lnTo>
                    <a:lnTo>
                      <a:pt x="7487" y="3371"/>
                    </a:lnTo>
                    <a:lnTo>
                      <a:pt x="7544" y="3272"/>
                    </a:lnTo>
                    <a:lnTo>
                      <a:pt x="7598" y="3173"/>
                    </a:lnTo>
                    <a:lnTo>
                      <a:pt x="7648" y="3075"/>
                    </a:lnTo>
                    <a:lnTo>
                      <a:pt x="7694" y="2977"/>
                    </a:lnTo>
                    <a:lnTo>
                      <a:pt x="7736" y="2880"/>
                    </a:lnTo>
                    <a:lnTo>
                      <a:pt x="7773" y="2784"/>
                    </a:lnTo>
                    <a:lnTo>
                      <a:pt x="7806" y="2689"/>
                    </a:lnTo>
                    <a:lnTo>
                      <a:pt x="7833" y="2595"/>
                    </a:lnTo>
                    <a:lnTo>
                      <a:pt x="7856" y="2500"/>
                    </a:lnTo>
                    <a:lnTo>
                      <a:pt x="7877" y="2406"/>
                    </a:lnTo>
                    <a:lnTo>
                      <a:pt x="7894" y="2309"/>
                    </a:lnTo>
                    <a:lnTo>
                      <a:pt x="7908" y="2212"/>
                    </a:lnTo>
                    <a:lnTo>
                      <a:pt x="7920" y="2114"/>
                    </a:lnTo>
                    <a:lnTo>
                      <a:pt x="7928" y="2015"/>
                    </a:lnTo>
                    <a:lnTo>
                      <a:pt x="7935" y="1917"/>
                    </a:lnTo>
                    <a:lnTo>
                      <a:pt x="7939" y="1819"/>
                    </a:lnTo>
                    <a:lnTo>
                      <a:pt x="7942" y="1721"/>
                    </a:lnTo>
                    <a:lnTo>
                      <a:pt x="7942" y="1624"/>
                    </a:lnTo>
                    <a:lnTo>
                      <a:pt x="7941" y="1529"/>
                    </a:lnTo>
                    <a:lnTo>
                      <a:pt x="7938" y="1434"/>
                    </a:lnTo>
                    <a:lnTo>
                      <a:pt x="7934" y="1341"/>
                    </a:lnTo>
                    <a:lnTo>
                      <a:pt x="7928" y="1252"/>
                    </a:lnTo>
                    <a:lnTo>
                      <a:pt x="7922" y="1164"/>
                    </a:lnTo>
                    <a:lnTo>
                      <a:pt x="7914" y="1077"/>
                    </a:lnTo>
                    <a:lnTo>
                      <a:pt x="7906" y="996"/>
                    </a:lnTo>
                    <a:lnTo>
                      <a:pt x="7896" y="916"/>
                    </a:lnTo>
                    <a:lnTo>
                      <a:pt x="7888" y="840"/>
                    </a:lnTo>
                    <a:lnTo>
                      <a:pt x="7878" y="768"/>
                    </a:lnTo>
                    <a:lnTo>
                      <a:pt x="7867" y="700"/>
                    </a:lnTo>
                    <a:lnTo>
                      <a:pt x="7857" y="637"/>
                    </a:lnTo>
                    <a:lnTo>
                      <a:pt x="7848" y="578"/>
                    </a:lnTo>
                    <a:lnTo>
                      <a:pt x="7838" y="524"/>
                    </a:lnTo>
                    <a:lnTo>
                      <a:pt x="7821" y="431"/>
                    </a:lnTo>
                    <a:lnTo>
                      <a:pt x="7808" y="363"/>
                    </a:lnTo>
                    <a:lnTo>
                      <a:pt x="7798" y="320"/>
                    </a:lnTo>
                    <a:lnTo>
                      <a:pt x="7795" y="305"/>
                    </a:lnTo>
                    <a:lnTo>
                      <a:pt x="7681" y="0"/>
                    </a:lnTo>
                    <a:lnTo>
                      <a:pt x="7033" y="7"/>
                    </a:lnTo>
                    <a:lnTo>
                      <a:pt x="6461" y="13"/>
                    </a:lnTo>
                    <a:lnTo>
                      <a:pt x="5949" y="17"/>
                    </a:lnTo>
                    <a:lnTo>
                      <a:pt x="5491" y="22"/>
                    </a:lnTo>
                    <a:lnTo>
                      <a:pt x="5075" y="25"/>
                    </a:lnTo>
                    <a:lnTo>
                      <a:pt x="4689" y="27"/>
                    </a:lnTo>
                    <a:lnTo>
                      <a:pt x="4325" y="28"/>
                    </a:lnTo>
                    <a:lnTo>
                      <a:pt x="3972" y="29"/>
                    </a:lnTo>
                    <a:lnTo>
                      <a:pt x="3617" y="28"/>
                    </a:lnTo>
                    <a:lnTo>
                      <a:pt x="3253" y="27"/>
                    </a:lnTo>
                    <a:lnTo>
                      <a:pt x="2868" y="25"/>
                    </a:lnTo>
                    <a:lnTo>
                      <a:pt x="2452" y="22"/>
                    </a:lnTo>
                    <a:lnTo>
                      <a:pt x="1993" y="17"/>
                    </a:lnTo>
                    <a:lnTo>
                      <a:pt x="1483" y="13"/>
                    </a:lnTo>
                    <a:lnTo>
                      <a:pt x="909" y="7"/>
                    </a:lnTo>
                    <a:lnTo>
                      <a:pt x="263" y="0"/>
                    </a:lnTo>
                    <a:lnTo>
                      <a:pt x="149" y="30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85000"/>
                      <a:alpha val="37000"/>
                    </a:schemeClr>
                  </a:gs>
                  <a:gs pos="100000">
                    <a:srgbClr val="505155">
                      <a:alpha val="97000"/>
                    </a:srgbClr>
                  </a:gs>
                  <a:gs pos="73000">
                    <a:schemeClr val="bg1">
                      <a:alpha val="52000"/>
                    </a:schemeClr>
                  </a:gs>
                  <a:gs pos="23000">
                    <a:schemeClr val="bg1">
                      <a:alpha val="8000"/>
                    </a:schemeClr>
                  </a:gs>
                </a:gsLst>
                <a:lin ang="5400000" scaled="1"/>
                <a:tileRect/>
              </a:gradFill>
              <a:ln w="9525">
                <a:solidFill>
                  <a:schemeClr val="bg1">
                    <a:alpha val="46000"/>
                  </a:schemeClr>
                </a:solidFill>
                <a:round/>
                <a:headEnd/>
                <a:tailEnd/>
              </a:ln>
              <a:effectLst>
                <a:outerShdw blurRad="50800" dir="5400000" algn="ctr" rotWithShape="0">
                  <a:schemeClr val="bg1"/>
                </a:outerShdw>
              </a:effec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solidFill>
                    <a:prstClr val="black"/>
                  </a:solidFill>
                  <a:latin typeface="+mn-lt"/>
                </a:endParaRPr>
              </a:p>
            </p:txBody>
          </p:sp>
          <p:sp>
            <p:nvSpPr>
              <p:cNvPr id="11" name="Freeform 7"/>
              <p:cNvSpPr>
                <a:spLocks/>
              </p:cNvSpPr>
              <p:nvPr/>
            </p:nvSpPr>
            <p:spPr bwMode="auto">
              <a:xfrm>
                <a:off x="-1402" y="1605"/>
                <a:ext cx="1455" cy="2923"/>
              </a:xfrm>
              <a:custGeom>
                <a:avLst/>
                <a:gdLst/>
                <a:ahLst/>
                <a:cxnLst>
                  <a:cxn ang="0">
                    <a:pos x="80" y="637"/>
                  </a:cxn>
                  <a:cxn ang="0">
                    <a:pos x="30" y="1163"/>
                  </a:cxn>
                  <a:cxn ang="0">
                    <a:pos x="15" y="1721"/>
                  </a:cxn>
                  <a:cxn ang="0">
                    <a:pos x="52" y="2309"/>
                  </a:cxn>
                  <a:cxn ang="0">
                    <a:pos x="188" y="2881"/>
                  </a:cxn>
                  <a:cxn ang="0">
                    <a:pos x="525" y="3485"/>
                  </a:cxn>
                  <a:cxn ang="0">
                    <a:pos x="1009" y="4098"/>
                  </a:cxn>
                  <a:cxn ang="0">
                    <a:pos x="1565" y="4684"/>
                  </a:cxn>
                  <a:cxn ang="0">
                    <a:pos x="2116" y="5208"/>
                  </a:cxn>
                  <a:cxn ang="0">
                    <a:pos x="2816" y="5850"/>
                  </a:cxn>
                  <a:cxn ang="0">
                    <a:pos x="3065" y="6113"/>
                  </a:cxn>
                  <a:cxn ang="0">
                    <a:pos x="3211" y="6336"/>
                  </a:cxn>
                  <a:cxn ang="0">
                    <a:pos x="3271" y="6559"/>
                  </a:cxn>
                  <a:cxn ang="0">
                    <a:pos x="3268" y="6824"/>
                  </a:cxn>
                  <a:cxn ang="0">
                    <a:pos x="3191" y="7169"/>
                  </a:cxn>
                  <a:cxn ang="0">
                    <a:pos x="2918" y="7596"/>
                  </a:cxn>
                  <a:cxn ang="0">
                    <a:pos x="2507" y="8062"/>
                  </a:cxn>
                  <a:cxn ang="0">
                    <a:pos x="1978" y="8588"/>
                  </a:cxn>
                  <a:cxn ang="0">
                    <a:pos x="1439" y="9117"/>
                  </a:cxn>
                  <a:cxn ang="0">
                    <a:pos x="1058" y="9569"/>
                  </a:cxn>
                  <a:cxn ang="0">
                    <a:pos x="716" y="10031"/>
                  </a:cxn>
                  <a:cxn ang="0">
                    <a:pos x="391" y="10561"/>
                  </a:cxn>
                  <a:cxn ang="0">
                    <a:pos x="136" y="11127"/>
                  </a:cxn>
                  <a:cxn ang="0">
                    <a:pos x="7" y="11698"/>
                  </a:cxn>
                  <a:cxn ang="0">
                    <a:pos x="19" y="12308"/>
                  </a:cxn>
                  <a:cxn ang="0">
                    <a:pos x="100" y="13004"/>
                  </a:cxn>
                  <a:cxn ang="0">
                    <a:pos x="234" y="13788"/>
                  </a:cxn>
                  <a:cxn ang="0">
                    <a:pos x="404" y="14595"/>
                  </a:cxn>
                  <a:cxn ang="0">
                    <a:pos x="2382" y="14607"/>
                  </a:cxn>
                  <a:cxn ang="0">
                    <a:pos x="4854" y="14586"/>
                  </a:cxn>
                  <a:cxn ang="0">
                    <a:pos x="6834" y="14557"/>
                  </a:cxn>
                  <a:cxn ang="0">
                    <a:pos x="7019" y="13749"/>
                  </a:cxn>
                  <a:cxn ang="0">
                    <a:pos x="7165" y="12966"/>
                  </a:cxn>
                  <a:cxn ang="0">
                    <a:pos x="7255" y="12270"/>
                  </a:cxn>
                  <a:cxn ang="0">
                    <a:pos x="7269" y="11659"/>
                  </a:cxn>
                  <a:cxn ang="0">
                    <a:pos x="7126" y="11077"/>
                  </a:cxn>
                  <a:cxn ang="0">
                    <a:pos x="6846" y="10491"/>
                  </a:cxn>
                  <a:cxn ang="0">
                    <a:pos x="6495" y="9946"/>
                  </a:cxn>
                  <a:cxn ang="0">
                    <a:pos x="6137" y="9488"/>
                  </a:cxn>
                  <a:cxn ang="0">
                    <a:pos x="5838" y="9159"/>
                  </a:cxn>
                  <a:cxn ang="0">
                    <a:pos x="5170" y="8528"/>
                  </a:cxn>
                  <a:cxn ang="0">
                    <a:pos x="4665" y="8021"/>
                  </a:cxn>
                  <a:cxn ang="0">
                    <a:pos x="4289" y="7577"/>
                  </a:cxn>
                  <a:cxn ang="0">
                    <a:pos x="4042" y="7165"/>
                  </a:cxn>
                  <a:cxn ang="0">
                    <a:pos x="3971" y="6824"/>
                  </a:cxn>
                  <a:cxn ang="0">
                    <a:pos x="3976" y="6562"/>
                  </a:cxn>
                  <a:cxn ang="0">
                    <a:pos x="4047" y="6341"/>
                  </a:cxn>
                  <a:cxn ang="0">
                    <a:pos x="4198" y="6121"/>
                  </a:cxn>
                  <a:cxn ang="0">
                    <a:pos x="4441" y="5856"/>
                  </a:cxn>
                  <a:cxn ang="0">
                    <a:pos x="4939" y="5358"/>
                  </a:cxn>
                  <a:cxn ang="0">
                    <a:pos x="5648" y="4674"/>
                  </a:cxn>
                  <a:cxn ang="0">
                    <a:pos x="6209" y="4090"/>
                  </a:cxn>
                  <a:cxn ang="0">
                    <a:pos x="6703" y="3480"/>
                  </a:cxn>
                  <a:cxn ang="0">
                    <a:pos x="7049" y="2880"/>
                  </a:cxn>
                  <a:cxn ang="0">
                    <a:pos x="7186" y="2309"/>
                  </a:cxn>
                  <a:cxn ang="0">
                    <a:pos x="7222" y="1721"/>
                  </a:cxn>
                  <a:cxn ang="0">
                    <a:pos x="7207" y="1163"/>
                  </a:cxn>
                  <a:cxn ang="0">
                    <a:pos x="7158" y="637"/>
                  </a:cxn>
                  <a:cxn ang="0">
                    <a:pos x="7022" y="0"/>
                  </a:cxn>
                  <a:cxn ang="0">
                    <a:pos x="4374" y="28"/>
                  </a:cxn>
                  <a:cxn ang="0">
                    <a:pos x="2070" y="21"/>
                  </a:cxn>
                </a:cxnLst>
                <a:rect l="0" t="0" r="r" b="b"/>
                <a:pathLst>
                  <a:path w="7275" h="14615">
                    <a:moveTo>
                      <a:pt x="128" y="306"/>
                    </a:moveTo>
                    <a:lnTo>
                      <a:pt x="125" y="320"/>
                    </a:lnTo>
                    <a:lnTo>
                      <a:pt x="119" y="363"/>
                    </a:lnTo>
                    <a:lnTo>
                      <a:pt x="108" y="432"/>
                    </a:lnTo>
                    <a:lnTo>
                      <a:pt x="94" y="523"/>
                    </a:lnTo>
                    <a:lnTo>
                      <a:pt x="80" y="637"/>
                    </a:lnTo>
                    <a:lnTo>
                      <a:pt x="65" y="768"/>
                    </a:lnTo>
                    <a:lnTo>
                      <a:pt x="57" y="840"/>
                    </a:lnTo>
                    <a:lnTo>
                      <a:pt x="50" y="917"/>
                    </a:lnTo>
                    <a:lnTo>
                      <a:pt x="42" y="995"/>
                    </a:lnTo>
                    <a:lnTo>
                      <a:pt x="36" y="1078"/>
                    </a:lnTo>
                    <a:lnTo>
                      <a:pt x="30" y="1163"/>
                    </a:lnTo>
                    <a:lnTo>
                      <a:pt x="25" y="1252"/>
                    </a:lnTo>
                    <a:lnTo>
                      <a:pt x="21" y="1342"/>
                    </a:lnTo>
                    <a:lnTo>
                      <a:pt x="17" y="1435"/>
                    </a:lnTo>
                    <a:lnTo>
                      <a:pt x="15" y="1528"/>
                    </a:lnTo>
                    <a:lnTo>
                      <a:pt x="14" y="1624"/>
                    </a:lnTo>
                    <a:lnTo>
                      <a:pt x="15" y="1721"/>
                    </a:lnTo>
                    <a:lnTo>
                      <a:pt x="16" y="1818"/>
                    </a:lnTo>
                    <a:lnTo>
                      <a:pt x="20" y="1917"/>
                    </a:lnTo>
                    <a:lnTo>
                      <a:pt x="25" y="2015"/>
                    </a:lnTo>
                    <a:lnTo>
                      <a:pt x="33" y="2113"/>
                    </a:lnTo>
                    <a:lnTo>
                      <a:pt x="41" y="2211"/>
                    </a:lnTo>
                    <a:lnTo>
                      <a:pt x="52" y="2309"/>
                    </a:lnTo>
                    <a:lnTo>
                      <a:pt x="65" y="2405"/>
                    </a:lnTo>
                    <a:lnTo>
                      <a:pt x="81" y="2501"/>
                    </a:lnTo>
                    <a:lnTo>
                      <a:pt x="98" y="2595"/>
                    </a:lnTo>
                    <a:lnTo>
                      <a:pt x="121" y="2689"/>
                    </a:lnTo>
                    <a:lnTo>
                      <a:pt x="151" y="2784"/>
                    </a:lnTo>
                    <a:lnTo>
                      <a:pt x="188" y="2881"/>
                    </a:lnTo>
                    <a:lnTo>
                      <a:pt x="230" y="2979"/>
                    </a:lnTo>
                    <a:lnTo>
                      <a:pt x="279" y="3079"/>
                    </a:lnTo>
                    <a:lnTo>
                      <a:pt x="333" y="3180"/>
                    </a:lnTo>
                    <a:lnTo>
                      <a:pt x="392" y="3280"/>
                    </a:lnTo>
                    <a:lnTo>
                      <a:pt x="456" y="3382"/>
                    </a:lnTo>
                    <a:lnTo>
                      <a:pt x="525" y="3485"/>
                    </a:lnTo>
                    <a:lnTo>
                      <a:pt x="597" y="3587"/>
                    </a:lnTo>
                    <a:lnTo>
                      <a:pt x="673" y="3689"/>
                    </a:lnTo>
                    <a:lnTo>
                      <a:pt x="753" y="3792"/>
                    </a:lnTo>
                    <a:lnTo>
                      <a:pt x="836" y="3894"/>
                    </a:lnTo>
                    <a:lnTo>
                      <a:pt x="921" y="3996"/>
                    </a:lnTo>
                    <a:lnTo>
                      <a:pt x="1009" y="4098"/>
                    </a:lnTo>
                    <a:lnTo>
                      <a:pt x="1099" y="4198"/>
                    </a:lnTo>
                    <a:lnTo>
                      <a:pt x="1190" y="4298"/>
                    </a:lnTo>
                    <a:lnTo>
                      <a:pt x="1283" y="4396"/>
                    </a:lnTo>
                    <a:lnTo>
                      <a:pt x="1377" y="4494"/>
                    </a:lnTo>
                    <a:lnTo>
                      <a:pt x="1471" y="4590"/>
                    </a:lnTo>
                    <a:lnTo>
                      <a:pt x="1565" y="4684"/>
                    </a:lnTo>
                    <a:lnTo>
                      <a:pt x="1660" y="4776"/>
                    </a:lnTo>
                    <a:lnTo>
                      <a:pt x="1754" y="4868"/>
                    </a:lnTo>
                    <a:lnTo>
                      <a:pt x="1846" y="4956"/>
                    </a:lnTo>
                    <a:lnTo>
                      <a:pt x="1938" y="5042"/>
                    </a:lnTo>
                    <a:lnTo>
                      <a:pt x="2028" y="5127"/>
                    </a:lnTo>
                    <a:lnTo>
                      <a:pt x="2116" y="5208"/>
                    </a:lnTo>
                    <a:lnTo>
                      <a:pt x="2202" y="5287"/>
                    </a:lnTo>
                    <a:lnTo>
                      <a:pt x="2365" y="5435"/>
                    </a:lnTo>
                    <a:lnTo>
                      <a:pt x="2515" y="5571"/>
                    </a:lnTo>
                    <a:lnTo>
                      <a:pt x="2646" y="5691"/>
                    </a:lnTo>
                    <a:lnTo>
                      <a:pt x="2763" y="5800"/>
                    </a:lnTo>
                    <a:lnTo>
                      <a:pt x="2816" y="5850"/>
                    </a:lnTo>
                    <a:lnTo>
                      <a:pt x="2866" y="5899"/>
                    </a:lnTo>
                    <a:lnTo>
                      <a:pt x="2912" y="5945"/>
                    </a:lnTo>
                    <a:lnTo>
                      <a:pt x="2954" y="5989"/>
                    </a:lnTo>
                    <a:lnTo>
                      <a:pt x="2994" y="6032"/>
                    </a:lnTo>
                    <a:lnTo>
                      <a:pt x="3031" y="6073"/>
                    </a:lnTo>
                    <a:lnTo>
                      <a:pt x="3065" y="6113"/>
                    </a:lnTo>
                    <a:lnTo>
                      <a:pt x="3095" y="6152"/>
                    </a:lnTo>
                    <a:lnTo>
                      <a:pt x="3124" y="6189"/>
                    </a:lnTo>
                    <a:lnTo>
                      <a:pt x="3149" y="6227"/>
                    </a:lnTo>
                    <a:lnTo>
                      <a:pt x="3172" y="6264"/>
                    </a:lnTo>
                    <a:lnTo>
                      <a:pt x="3192" y="6300"/>
                    </a:lnTo>
                    <a:lnTo>
                      <a:pt x="3211" y="6336"/>
                    </a:lnTo>
                    <a:lnTo>
                      <a:pt x="3226" y="6373"/>
                    </a:lnTo>
                    <a:lnTo>
                      <a:pt x="3239" y="6408"/>
                    </a:lnTo>
                    <a:lnTo>
                      <a:pt x="3250" y="6445"/>
                    </a:lnTo>
                    <a:lnTo>
                      <a:pt x="3259" y="6482"/>
                    </a:lnTo>
                    <a:lnTo>
                      <a:pt x="3267" y="6520"/>
                    </a:lnTo>
                    <a:lnTo>
                      <a:pt x="3271" y="6559"/>
                    </a:lnTo>
                    <a:lnTo>
                      <a:pt x="3275" y="6600"/>
                    </a:lnTo>
                    <a:lnTo>
                      <a:pt x="3276" y="6641"/>
                    </a:lnTo>
                    <a:lnTo>
                      <a:pt x="3276" y="6684"/>
                    </a:lnTo>
                    <a:lnTo>
                      <a:pt x="3275" y="6728"/>
                    </a:lnTo>
                    <a:lnTo>
                      <a:pt x="3272" y="6775"/>
                    </a:lnTo>
                    <a:lnTo>
                      <a:pt x="3268" y="6824"/>
                    </a:lnTo>
                    <a:lnTo>
                      <a:pt x="3262" y="6875"/>
                    </a:lnTo>
                    <a:lnTo>
                      <a:pt x="3256" y="6927"/>
                    </a:lnTo>
                    <a:lnTo>
                      <a:pt x="3248" y="6983"/>
                    </a:lnTo>
                    <a:lnTo>
                      <a:pt x="3236" y="7043"/>
                    </a:lnTo>
                    <a:lnTo>
                      <a:pt x="3217" y="7104"/>
                    </a:lnTo>
                    <a:lnTo>
                      <a:pt x="3191" y="7169"/>
                    </a:lnTo>
                    <a:lnTo>
                      <a:pt x="3159" y="7234"/>
                    </a:lnTo>
                    <a:lnTo>
                      <a:pt x="3120" y="7303"/>
                    </a:lnTo>
                    <a:lnTo>
                      <a:pt x="3077" y="7374"/>
                    </a:lnTo>
                    <a:lnTo>
                      <a:pt x="3029" y="7447"/>
                    </a:lnTo>
                    <a:lnTo>
                      <a:pt x="2975" y="7521"/>
                    </a:lnTo>
                    <a:lnTo>
                      <a:pt x="2918" y="7596"/>
                    </a:lnTo>
                    <a:lnTo>
                      <a:pt x="2856" y="7673"/>
                    </a:lnTo>
                    <a:lnTo>
                      <a:pt x="2792" y="7749"/>
                    </a:lnTo>
                    <a:lnTo>
                      <a:pt x="2724" y="7828"/>
                    </a:lnTo>
                    <a:lnTo>
                      <a:pt x="2654" y="7905"/>
                    </a:lnTo>
                    <a:lnTo>
                      <a:pt x="2582" y="7984"/>
                    </a:lnTo>
                    <a:lnTo>
                      <a:pt x="2507" y="8062"/>
                    </a:lnTo>
                    <a:lnTo>
                      <a:pt x="2432" y="8140"/>
                    </a:lnTo>
                    <a:lnTo>
                      <a:pt x="2357" y="8218"/>
                    </a:lnTo>
                    <a:lnTo>
                      <a:pt x="2280" y="8294"/>
                    </a:lnTo>
                    <a:lnTo>
                      <a:pt x="2204" y="8370"/>
                    </a:lnTo>
                    <a:lnTo>
                      <a:pt x="2127" y="8444"/>
                    </a:lnTo>
                    <a:lnTo>
                      <a:pt x="1978" y="8588"/>
                    </a:lnTo>
                    <a:lnTo>
                      <a:pt x="1835" y="8725"/>
                    </a:lnTo>
                    <a:lnTo>
                      <a:pt x="1703" y="8852"/>
                    </a:lnTo>
                    <a:lnTo>
                      <a:pt x="1584" y="8968"/>
                    </a:lnTo>
                    <a:lnTo>
                      <a:pt x="1531" y="9021"/>
                    </a:lnTo>
                    <a:lnTo>
                      <a:pt x="1482" y="9071"/>
                    </a:lnTo>
                    <a:lnTo>
                      <a:pt x="1439" y="9117"/>
                    </a:lnTo>
                    <a:lnTo>
                      <a:pt x="1400" y="9159"/>
                    </a:lnTo>
                    <a:lnTo>
                      <a:pt x="1313" y="9259"/>
                    </a:lnTo>
                    <a:lnTo>
                      <a:pt x="1216" y="9374"/>
                    </a:lnTo>
                    <a:lnTo>
                      <a:pt x="1164" y="9436"/>
                    </a:lnTo>
                    <a:lnTo>
                      <a:pt x="1112" y="9501"/>
                    </a:lnTo>
                    <a:lnTo>
                      <a:pt x="1058" y="9569"/>
                    </a:lnTo>
                    <a:lnTo>
                      <a:pt x="1002" y="9640"/>
                    </a:lnTo>
                    <a:lnTo>
                      <a:pt x="946" y="9714"/>
                    </a:lnTo>
                    <a:lnTo>
                      <a:pt x="889" y="9789"/>
                    </a:lnTo>
                    <a:lnTo>
                      <a:pt x="831" y="9868"/>
                    </a:lnTo>
                    <a:lnTo>
                      <a:pt x="774" y="9949"/>
                    </a:lnTo>
                    <a:lnTo>
                      <a:pt x="716" y="10031"/>
                    </a:lnTo>
                    <a:lnTo>
                      <a:pt x="659" y="10116"/>
                    </a:lnTo>
                    <a:lnTo>
                      <a:pt x="603" y="10202"/>
                    </a:lnTo>
                    <a:lnTo>
                      <a:pt x="548" y="10289"/>
                    </a:lnTo>
                    <a:lnTo>
                      <a:pt x="495" y="10379"/>
                    </a:lnTo>
                    <a:lnTo>
                      <a:pt x="442" y="10469"/>
                    </a:lnTo>
                    <a:lnTo>
                      <a:pt x="391" y="10561"/>
                    </a:lnTo>
                    <a:lnTo>
                      <a:pt x="342" y="10653"/>
                    </a:lnTo>
                    <a:lnTo>
                      <a:pt x="295" y="10747"/>
                    </a:lnTo>
                    <a:lnTo>
                      <a:pt x="251" y="10842"/>
                    </a:lnTo>
                    <a:lnTo>
                      <a:pt x="209" y="10937"/>
                    </a:lnTo>
                    <a:lnTo>
                      <a:pt x="171" y="11031"/>
                    </a:lnTo>
                    <a:lnTo>
                      <a:pt x="136" y="11127"/>
                    </a:lnTo>
                    <a:lnTo>
                      <a:pt x="105" y="11223"/>
                    </a:lnTo>
                    <a:lnTo>
                      <a:pt x="77" y="11319"/>
                    </a:lnTo>
                    <a:lnTo>
                      <a:pt x="52" y="11414"/>
                    </a:lnTo>
                    <a:lnTo>
                      <a:pt x="33" y="11510"/>
                    </a:lnTo>
                    <a:lnTo>
                      <a:pt x="17" y="11604"/>
                    </a:lnTo>
                    <a:lnTo>
                      <a:pt x="7" y="11698"/>
                    </a:lnTo>
                    <a:lnTo>
                      <a:pt x="1" y="11792"/>
                    </a:lnTo>
                    <a:lnTo>
                      <a:pt x="0" y="11888"/>
                    </a:lnTo>
                    <a:lnTo>
                      <a:pt x="1" y="11987"/>
                    </a:lnTo>
                    <a:lnTo>
                      <a:pt x="5" y="12091"/>
                    </a:lnTo>
                    <a:lnTo>
                      <a:pt x="11" y="12198"/>
                    </a:lnTo>
                    <a:lnTo>
                      <a:pt x="19" y="12308"/>
                    </a:lnTo>
                    <a:lnTo>
                      <a:pt x="28" y="12421"/>
                    </a:lnTo>
                    <a:lnTo>
                      <a:pt x="40" y="12535"/>
                    </a:lnTo>
                    <a:lnTo>
                      <a:pt x="53" y="12652"/>
                    </a:lnTo>
                    <a:lnTo>
                      <a:pt x="68" y="12769"/>
                    </a:lnTo>
                    <a:lnTo>
                      <a:pt x="83" y="12886"/>
                    </a:lnTo>
                    <a:lnTo>
                      <a:pt x="100" y="13004"/>
                    </a:lnTo>
                    <a:lnTo>
                      <a:pt x="118" y="13121"/>
                    </a:lnTo>
                    <a:lnTo>
                      <a:pt x="136" y="13237"/>
                    </a:lnTo>
                    <a:lnTo>
                      <a:pt x="155" y="13353"/>
                    </a:lnTo>
                    <a:lnTo>
                      <a:pt x="175" y="13466"/>
                    </a:lnTo>
                    <a:lnTo>
                      <a:pt x="194" y="13576"/>
                    </a:lnTo>
                    <a:lnTo>
                      <a:pt x="234" y="13788"/>
                    </a:lnTo>
                    <a:lnTo>
                      <a:pt x="273" y="13984"/>
                    </a:lnTo>
                    <a:lnTo>
                      <a:pt x="309" y="14161"/>
                    </a:lnTo>
                    <a:lnTo>
                      <a:pt x="342" y="14314"/>
                    </a:lnTo>
                    <a:lnTo>
                      <a:pt x="370" y="14440"/>
                    </a:lnTo>
                    <a:lnTo>
                      <a:pt x="391" y="14536"/>
                    </a:lnTo>
                    <a:lnTo>
                      <a:pt x="404" y="14595"/>
                    </a:lnTo>
                    <a:lnTo>
                      <a:pt x="409" y="14615"/>
                    </a:lnTo>
                    <a:lnTo>
                      <a:pt x="790" y="14615"/>
                    </a:lnTo>
                    <a:lnTo>
                      <a:pt x="1178" y="14614"/>
                    </a:lnTo>
                    <a:lnTo>
                      <a:pt x="1575" y="14612"/>
                    </a:lnTo>
                    <a:lnTo>
                      <a:pt x="1976" y="14610"/>
                    </a:lnTo>
                    <a:lnTo>
                      <a:pt x="2382" y="14607"/>
                    </a:lnTo>
                    <a:lnTo>
                      <a:pt x="2793" y="14603"/>
                    </a:lnTo>
                    <a:lnTo>
                      <a:pt x="3205" y="14600"/>
                    </a:lnTo>
                    <a:lnTo>
                      <a:pt x="3619" y="14597"/>
                    </a:lnTo>
                    <a:lnTo>
                      <a:pt x="4032" y="14593"/>
                    </a:lnTo>
                    <a:lnTo>
                      <a:pt x="4445" y="14589"/>
                    </a:lnTo>
                    <a:lnTo>
                      <a:pt x="4854" y="14586"/>
                    </a:lnTo>
                    <a:lnTo>
                      <a:pt x="5261" y="14584"/>
                    </a:lnTo>
                    <a:lnTo>
                      <a:pt x="5663" y="14581"/>
                    </a:lnTo>
                    <a:lnTo>
                      <a:pt x="6058" y="14579"/>
                    </a:lnTo>
                    <a:lnTo>
                      <a:pt x="6447" y="14578"/>
                    </a:lnTo>
                    <a:lnTo>
                      <a:pt x="6828" y="14578"/>
                    </a:lnTo>
                    <a:lnTo>
                      <a:pt x="6834" y="14557"/>
                    </a:lnTo>
                    <a:lnTo>
                      <a:pt x="6849" y="14497"/>
                    </a:lnTo>
                    <a:lnTo>
                      <a:pt x="6871" y="14402"/>
                    </a:lnTo>
                    <a:lnTo>
                      <a:pt x="6901" y="14276"/>
                    </a:lnTo>
                    <a:lnTo>
                      <a:pt x="6937" y="14122"/>
                    </a:lnTo>
                    <a:lnTo>
                      <a:pt x="6977" y="13945"/>
                    </a:lnTo>
                    <a:lnTo>
                      <a:pt x="7019" y="13749"/>
                    </a:lnTo>
                    <a:lnTo>
                      <a:pt x="7062" y="13538"/>
                    </a:lnTo>
                    <a:lnTo>
                      <a:pt x="7083" y="13427"/>
                    </a:lnTo>
                    <a:lnTo>
                      <a:pt x="7105" y="13314"/>
                    </a:lnTo>
                    <a:lnTo>
                      <a:pt x="7125" y="13200"/>
                    </a:lnTo>
                    <a:lnTo>
                      <a:pt x="7146" y="13083"/>
                    </a:lnTo>
                    <a:lnTo>
                      <a:pt x="7165" y="12966"/>
                    </a:lnTo>
                    <a:lnTo>
                      <a:pt x="7184" y="12849"/>
                    </a:lnTo>
                    <a:lnTo>
                      <a:pt x="7201" y="12730"/>
                    </a:lnTo>
                    <a:lnTo>
                      <a:pt x="7217" y="12614"/>
                    </a:lnTo>
                    <a:lnTo>
                      <a:pt x="7231" y="12497"/>
                    </a:lnTo>
                    <a:lnTo>
                      <a:pt x="7244" y="12382"/>
                    </a:lnTo>
                    <a:lnTo>
                      <a:pt x="7255" y="12270"/>
                    </a:lnTo>
                    <a:lnTo>
                      <a:pt x="7263" y="12160"/>
                    </a:lnTo>
                    <a:lnTo>
                      <a:pt x="7270" y="12053"/>
                    </a:lnTo>
                    <a:lnTo>
                      <a:pt x="7274" y="11949"/>
                    </a:lnTo>
                    <a:lnTo>
                      <a:pt x="7275" y="11849"/>
                    </a:lnTo>
                    <a:lnTo>
                      <a:pt x="7274" y="11753"/>
                    </a:lnTo>
                    <a:lnTo>
                      <a:pt x="7269" y="11659"/>
                    </a:lnTo>
                    <a:lnTo>
                      <a:pt x="7257" y="11565"/>
                    </a:lnTo>
                    <a:lnTo>
                      <a:pt x="7241" y="11469"/>
                    </a:lnTo>
                    <a:lnTo>
                      <a:pt x="7219" y="11372"/>
                    </a:lnTo>
                    <a:lnTo>
                      <a:pt x="7192" y="11274"/>
                    </a:lnTo>
                    <a:lnTo>
                      <a:pt x="7161" y="11176"/>
                    </a:lnTo>
                    <a:lnTo>
                      <a:pt x="7126" y="11077"/>
                    </a:lnTo>
                    <a:lnTo>
                      <a:pt x="7088" y="10979"/>
                    </a:lnTo>
                    <a:lnTo>
                      <a:pt x="7045" y="10880"/>
                    </a:lnTo>
                    <a:lnTo>
                      <a:pt x="6999" y="10782"/>
                    </a:lnTo>
                    <a:lnTo>
                      <a:pt x="6951" y="10683"/>
                    </a:lnTo>
                    <a:lnTo>
                      <a:pt x="6900" y="10587"/>
                    </a:lnTo>
                    <a:lnTo>
                      <a:pt x="6846" y="10491"/>
                    </a:lnTo>
                    <a:lnTo>
                      <a:pt x="6792" y="10396"/>
                    </a:lnTo>
                    <a:lnTo>
                      <a:pt x="6734" y="10302"/>
                    </a:lnTo>
                    <a:lnTo>
                      <a:pt x="6675" y="10211"/>
                    </a:lnTo>
                    <a:lnTo>
                      <a:pt x="6616" y="10120"/>
                    </a:lnTo>
                    <a:lnTo>
                      <a:pt x="6556" y="10032"/>
                    </a:lnTo>
                    <a:lnTo>
                      <a:pt x="6495" y="9946"/>
                    </a:lnTo>
                    <a:lnTo>
                      <a:pt x="6434" y="9863"/>
                    </a:lnTo>
                    <a:lnTo>
                      <a:pt x="6373" y="9781"/>
                    </a:lnTo>
                    <a:lnTo>
                      <a:pt x="6312" y="9703"/>
                    </a:lnTo>
                    <a:lnTo>
                      <a:pt x="6253" y="9628"/>
                    </a:lnTo>
                    <a:lnTo>
                      <a:pt x="6194" y="9556"/>
                    </a:lnTo>
                    <a:lnTo>
                      <a:pt x="6137" y="9488"/>
                    </a:lnTo>
                    <a:lnTo>
                      <a:pt x="6081" y="9422"/>
                    </a:lnTo>
                    <a:lnTo>
                      <a:pt x="6027" y="9362"/>
                    </a:lnTo>
                    <a:lnTo>
                      <a:pt x="5976" y="9305"/>
                    </a:lnTo>
                    <a:lnTo>
                      <a:pt x="5927" y="9252"/>
                    </a:lnTo>
                    <a:lnTo>
                      <a:pt x="5880" y="9203"/>
                    </a:lnTo>
                    <a:lnTo>
                      <a:pt x="5838" y="9159"/>
                    </a:lnTo>
                    <a:lnTo>
                      <a:pt x="5799" y="9120"/>
                    </a:lnTo>
                    <a:lnTo>
                      <a:pt x="5695" y="9021"/>
                    </a:lnTo>
                    <a:lnTo>
                      <a:pt x="5577" y="8912"/>
                    </a:lnTo>
                    <a:lnTo>
                      <a:pt x="5449" y="8792"/>
                    </a:lnTo>
                    <a:lnTo>
                      <a:pt x="5312" y="8664"/>
                    </a:lnTo>
                    <a:lnTo>
                      <a:pt x="5170" y="8528"/>
                    </a:lnTo>
                    <a:lnTo>
                      <a:pt x="5024" y="8387"/>
                    </a:lnTo>
                    <a:lnTo>
                      <a:pt x="4951" y="8316"/>
                    </a:lnTo>
                    <a:lnTo>
                      <a:pt x="4878" y="8243"/>
                    </a:lnTo>
                    <a:lnTo>
                      <a:pt x="4806" y="8169"/>
                    </a:lnTo>
                    <a:lnTo>
                      <a:pt x="4735" y="8095"/>
                    </a:lnTo>
                    <a:lnTo>
                      <a:pt x="4665" y="8021"/>
                    </a:lnTo>
                    <a:lnTo>
                      <a:pt x="4596" y="7946"/>
                    </a:lnTo>
                    <a:lnTo>
                      <a:pt x="4530" y="7872"/>
                    </a:lnTo>
                    <a:lnTo>
                      <a:pt x="4465" y="7798"/>
                    </a:lnTo>
                    <a:lnTo>
                      <a:pt x="4404" y="7723"/>
                    </a:lnTo>
                    <a:lnTo>
                      <a:pt x="4345" y="7650"/>
                    </a:lnTo>
                    <a:lnTo>
                      <a:pt x="4289" y="7577"/>
                    </a:lnTo>
                    <a:lnTo>
                      <a:pt x="4237" y="7506"/>
                    </a:lnTo>
                    <a:lnTo>
                      <a:pt x="4189" y="7435"/>
                    </a:lnTo>
                    <a:lnTo>
                      <a:pt x="4145" y="7365"/>
                    </a:lnTo>
                    <a:lnTo>
                      <a:pt x="4106" y="7297"/>
                    </a:lnTo>
                    <a:lnTo>
                      <a:pt x="4071" y="7230"/>
                    </a:lnTo>
                    <a:lnTo>
                      <a:pt x="4042" y="7165"/>
                    </a:lnTo>
                    <a:lnTo>
                      <a:pt x="4018" y="7103"/>
                    </a:lnTo>
                    <a:lnTo>
                      <a:pt x="4001" y="7042"/>
                    </a:lnTo>
                    <a:lnTo>
                      <a:pt x="3989" y="6983"/>
                    </a:lnTo>
                    <a:lnTo>
                      <a:pt x="3982" y="6927"/>
                    </a:lnTo>
                    <a:lnTo>
                      <a:pt x="3975" y="6875"/>
                    </a:lnTo>
                    <a:lnTo>
                      <a:pt x="3971" y="6824"/>
                    </a:lnTo>
                    <a:lnTo>
                      <a:pt x="3968" y="6775"/>
                    </a:lnTo>
                    <a:lnTo>
                      <a:pt x="3966" y="6729"/>
                    </a:lnTo>
                    <a:lnTo>
                      <a:pt x="3966" y="6685"/>
                    </a:lnTo>
                    <a:lnTo>
                      <a:pt x="3968" y="6643"/>
                    </a:lnTo>
                    <a:lnTo>
                      <a:pt x="3971" y="6602"/>
                    </a:lnTo>
                    <a:lnTo>
                      <a:pt x="3976" y="6562"/>
                    </a:lnTo>
                    <a:lnTo>
                      <a:pt x="3983" y="6523"/>
                    </a:lnTo>
                    <a:lnTo>
                      <a:pt x="3991" y="6487"/>
                    </a:lnTo>
                    <a:lnTo>
                      <a:pt x="4002" y="6449"/>
                    </a:lnTo>
                    <a:lnTo>
                      <a:pt x="4015" y="6414"/>
                    </a:lnTo>
                    <a:lnTo>
                      <a:pt x="4030" y="6378"/>
                    </a:lnTo>
                    <a:lnTo>
                      <a:pt x="4047" y="6341"/>
                    </a:lnTo>
                    <a:lnTo>
                      <a:pt x="4067" y="6306"/>
                    </a:lnTo>
                    <a:lnTo>
                      <a:pt x="4088" y="6270"/>
                    </a:lnTo>
                    <a:lnTo>
                      <a:pt x="4112" y="6234"/>
                    </a:lnTo>
                    <a:lnTo>
                      <a:pt x="4138" y="6197"/>
                    </a:lnTo>
                    <a:lnTo>
                      <a:pt x="4167" y="6159"/>
                    </a:lnTo>
                    <a:lnTo>
                      <a:pt x="4198" y="6121"/>
                    </a:lnTo>
                    <a:lnTo>
                      <a:pt x="4232" y="6081"/>
                    </a:lnTo>
                    <a:lnTo>
                      <a:pt x="4268" y="6039"/>
                    </a:lnTo>
                    <a:lnTo>
                      <a:pt x="4307" y="5996"/>
                    </a:lnTo>
                    <a:lnTo>
                      <a:pt x="4349" y="5951"/>
                    </a:lnTo>
                    <a:lnTo>
                      <a:pt x="4393" y="5905"/>
                    </a:lnTo>
                    <a:lnTo>
                      <a:pt x="4441" y="5856"/>
                    </a:lnTo>
                    <a:lnTo>
                      <a:pt x="4491" y="5805"/>
                    </a:lnTo>
                    <a:lnTo>
                      <a:pt x="4600" y="5694"/>
                    </a:lnTo>
                    <a:lnTo>
                      <a:pt x="4722" y="5571"/>
                    </a:lnTo>
                    <a:lnTo>
                      <a:pt x="4791" y="5503"/>
                    </a:lnTo>
                    <a:lnTo>
                      <a:pt x="4863" y="5432"/>
                    </a:lnTo>
                    <a:lnTo>
                      <a:pt x="4939" y="5358"/>
                    </a:lnTo>
                    <a:lnTo>
                      <a:pt x="5020" y="5281"/>
                    </a:lnTo>
                    <a:lnTo>
                      <a:pt x="5189" y="5119"/>
                    </a:lnTo>
                    <a:lnTo>
                      <a:pt x="5368" y="4947"/>
                    </a:lnTo>
                    <a:lnTo>
                      <a:pt x="5460" y="4858"/>
                    </a:lnTo>
                    <a:lnTo>
                      <a:pt x="5553" y="4768"/>
                    </a:lnTo>
                    <a:lnTo>
                      <a:pt x="5648" y="4674"/>
                    </a:lnTo>
                    <a:lnTo>
                      <a:pt x="5743" y="4580"/>
                    </a:lnTo>
                    <a:lnTo>
                      <a:pt x="5837" y="4484"/>
                    </a:lnTo>
                    <a:lnTo>
                      <a:pt x="5931" y="4387"/>
                    </a:lnTo>
                    <a:lnTo>
                      <a:pt x="6025" y="4289"/>
                    </a:lnTo>
                    <a:lnTo>
                      <a:pt x="6117" y="4190"/>
                    </a:lnTo>
                    <a:lnTo>
                      <a:pt x="6209" y="4090"/>
                    </a:lnTo>
                    <a:lnTo>
                      <a:pt x="6298" y="3989"/>
                    </a:lnTo>
                    <a:lnTo>
                      <a:pt x="6385" y="3888"/>
                    </a:lnTo>
                    <a:lnTo>
                      <a:pt x="6469" y="3786"/>
                    </a:lnTo>
                    <a:lnTo>
                      <a:pt x="6551" y="3684"/>
                    </a:lnTo>
                    <a:lnTo>
                      <a:pt x="6629" y="3583"/>
                    </a:lnTo>
                    <a:lnTo>
                      <a:pt x="6703" y="3480"/>
                    </a:lnTo>
                    <a:lnTo>
                      <a:pt x="6774" y="3379"/>
                    </a:lnTo>
                    <a:lnTo>
                      <a:pt x="6839" y="3278"/>
                    </a:lnTo>
                    <a:lnTo>
                      <a:pt x="6900" y="3178"/>
                    </a:lnTo>
                    <a:lnTo>
                      <a:pt x="6955" y="3077"/>
                    </a:lnTo>
                    <a:lnTo>
                      <a:pt x="7005" y="2978"/>
                    </a:lnTo>
                    <a:lnTo>
                      <a:pt x="7049" y="2880"/>
                    </a:lnTo>
                    <a:lnTo>
                      <a:pt x="7086" y="2784"/>
                    </a:lnTo>
                    <a:lnTo>
                      <a:pt x="7116" y="2689"/>
                    </a:lnTo>
                    <a:lnTo>
                      <a:pt x="7139" y="2595"/>
                    </a:lnTo>
                    <a:lnTo>
                      <a:pt x="7157" y="2501"/>
                    </a:lnTo>
                    <a:lnTo>
                      <a:pt x="7173" y="2405"/>
                    </a:lnTo>
                    <a:lnTo>
                      <a:pt x="7186" y="2309"/>
                    </a:lnTo>
                    <a:lnTo>
                      <a:pt x="7196" y="2211"/>
                    </a:lnTo>
                    <a:lnTo>
                      <a:pt x="7205" y="2113"/>
                    </a:lnTo>
                    <a:lnTo>
                      <a:pt x="7213" y="2015"/>
                    </a:lnTo>
                    <a:lnTo>
                      <a:pt x="7218" y="1917"/>
                    </a:lnTo>
                    <a:lnTo>
                      <a:pt x="7221" y="1818"/>
                    </a:lnTo>
                    <a:lnTo>
                      <a:pt x="7222" y="1721"/>
                    </a:lnTo>
                    <a:lnTo>
                      <a:pt x="7223" y="1624"/>
                    </a:lnTo>
                    <a:lnTo>
                      <a:pt x="7222" y="1528"/>
                    </a:lnTo>
                    <a:lnTo>
                      <a:pt x="7220" y="1435"/>
                    </a:lnTo>
                    <a:lnTo>
                      <a:pt x="7217" y="1342"/>
                    </a:lnTo>
                    <a:lnTo>
                      <a:pt x="7213" y="1252"/>
                    </a:lnTo>
                    <a:lnTo>
                      <a:pt x="7207" y="1163"/>
                    </a:lnTo>
                    <a:lnTo>
                      <a:pt x="7201" y="1078"/>
                    </a:lnTo>
                    <a:lnTo>
                      <a:pt x="7194" y="995"/>
                    </a:lnTo>
                    <a:lnTo>
                      <a:pt x="7188" y="917"/>
                    </a:lnTo>
                    <a:lnTo>
                      <a:pt x="7180" y="840"/>
                    </a:lnTo>
                    <a:lnTo>
                      <a:pt x="7173" y="768"/>
                    </a:lnTo>
                    <a:lnTo>
                      <a:pt x="7158" y="637"/>
                    </a:lnTo>
                    <a:lnTo>
                      <a:pt x="7143" y="523"/>
                    </a:lnTo>
                    <a:lnTo>
                      <a:pt x="7130" y="432"/>
                    </a:lnTo>
                    <a:lnTo>
                      <a:pt x="7119" y="363"/>
                    </a:lnTo>
                    <a:lnTo>
                      <a:pt x="7112" y="320"/>
                    </a:lnTo>
                    <a:lnTo>
                      <a:pt x="7109" y="306"/>
                    </a:lnTo>
                    <a:lnTo>
                      <a:pt x="7022" y="0"/>
                    </a:lnTo>
                    <a:lnTo>
                      <a:pt x="6513" y="6"/>
                    </a:lnTo>
                    <a:lnTo>
                      <a:pt x="6037" y="13"/>
                    </a:lnTo>
                    <a:lnTo>
                      <a:pt x="5590" y="18"/>
                    </a:lnTo>
                    <a:lnTo>
                      <a:pt x="5166" y="21"/>
                    </a:lnTo>
                    <a:lnTo>
                      <a:pt x="4764" y="25"/>
                    </a:lnTo>
                    <a:lnTo>
                      <a:pt x="4374" y="28"/>
                    </a:lnTo>
                    <a:lnTo>
                      <a:pt x="3994" y="29"/>
                    </a:lnTo>
                    <a:lnTo>
                      <a:pt x="3619" y="29"/>
                    </a:lnTo>
                    <a:lnTo>
                      <a:pt x="3244" y="29"/>
                    </a:lnTo>
                    <a:lnTo>
                      <a:pt x="2864" y="28"/>
                    </a:lnTo>
                    <a:lnTo>
                      <a:pt x="2474" y="25"/>
                    </a:lnTo>
                    <a:lnTo>
                      <a:pt x="2070" y="21"/>
                    </a:lnTo>
                    <a:lnTo>
                      <a:pt x="1648" y="18"/>
                    </a:lnTo>
                    <a:lnTo>
                      <a:pt x="1201" y="13"/>
                    </a:lnTo>
                    <a:lnTo>
                      <a:pt x="725" y="6"/>
                    </a:lnTo>
                    <a:lnTo>
                      <a:pt x="216" y="0"/>
                    </a:lnTo>
                    <a:lnTo>
                      <a:pt x="128" y="306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0"/>
                      <a:lumMod val="0"/>
                      <a:lumOff val="100000"/>
                    </a:schemeClr>
                  </a:gs>
                  <a:gs pos="0">
                    <a:schemeClr val="bg1">
                      <a:alpha val="83000"/>
                      <a:lumMod val="50000"/>
                      <a:lumOff val="5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  <a:effectLst>
                <a:innerShdw blurRad="241300">
                  <a:prstClr val="black">
                    <a:alpha val="51000"/>
                  </a:prstClr>
                </a:innerShdw>
              </a:effectLst>
            </p:spPr>
            <p:txBody>
              <a:bodyPr/>
              <a:lstStyle/>
              <a:p>
                <a:endParaRPr lang="id-ID">
                  <a:solidFill>
                    <a:srgbClr val="000000"/>
                  </a:solidFill>
                </a:endParaRPr>
              </a:p>
            </p:txBody>
          </p:sp>
          <p:sp>
            <p:nvSpPr>
              <p:cNvPr id="12" name="Freeform 10"/>
              <p:cNvSpPr>
                <a:spLocks/>
              </p:cNvSpPr>
              <p:nvPr/>
            </p:nvSpPr>
            <p:spPr bwMode="auto">
              <a:xfrm>
                <a:off x="-1498" y="1346"/>
                <a:ext cx="1658" cy="305"/>
              </a:xfrm>
              <a:custGeom>
                <a:avLst/>
                <a:gdLst/>
                <a:ahLst/>
                <a:cxnLst>
                  <a:cxn ang="0">
                    <a:pos x="8529" y="1"/>
                  </a:cxn>
                  <a:cxn ang="0">
                    <a:pos x="8592" y="9"/>
                  </a:cxn>
                  <a:cxn ang="0">
                    <a:pos x="8652" y="26"/>
                  </a:cxn>
                  <a:cxn ang="0">
                    <a:pos x="8707" y="51"/>
                  </a:cxn>
                  <a:cxn ang="0">
                    <a:pos x="8759" y="84"/>
                  </a:cxn>
                  <a:cxn ang="0">
                    <a:pos x="8804" y="123"/>
                  </a:cxn>
                  <a:cxn ang="0">
                    <a:pos x="8844" y="169"/>
                  </a:cxn>
                  <a:cxn ang="0">
                    <a:pos x="8876" y="220"/>
                  </a:cxn>
                  <a:cxn ang="0">
                    <a:pos x="8902" y="276"/>
                  </a:cxn>
                  <a:cxn ang="0">
                    <a:pos x="8919" y="335"/>
                  </a:cxn>
                  <a:cxn ang="0">
                    <a:pos x="8927" y="399"/>
                  </a:cxn>
                  <a:cxn ang="0">
                    <a:pos x="8927" y="1128"/>
                  </a:cxn>
                  <a:cxn ang="0">
                    <a:pos x="8919" y="1191"/>
                  </a:cxn>
                  <a:cxn ang="0">
                    <a:pos x="8902" y="1251"/>
                  </a:cxn>
                  <a:cxn ang="0">
                    <a:pos x="8876" y="1307"/>
                  </a:cxn>
                  <a:cxn ang="0">
                    <a:pos x="8844" y="1357"/>
                  </a:cxn>
                  <a:cxn ang="0">
                    <a:pos x="8804" y="1404"/>
                  </a:cxn>
                  <a:cxn ang="0">
                    <a:pos x="8759" y="1442"/>
                  </a:cxn>
                  <a:cxn ang="0">
                    <a:pos x="8707" y="1476"/>
                  </a:cxn>
                  <a:cxn ang="0">
                    <a:pos x="8652" y="1501"/>
                  </a:cxn>
                  <a:cxn ang="0">
                    <a:pos x="8592" y="1518"/>
                  </a:cxn>
                  <a:cxn ang="0">
                    <a:pos x="8529" y="1526"/>
                  </a:cxn>
                  <a:cxn ang="0">
                    <a:pos x="398" y="1526"/>
                  </a:cxn>
                  <a:cxn ang="0">
                    <a:pos x="335" y="1518"/>
                  </a:cxn>
                  <a:cxn ang="0">
                    <a:pos x="276" y="1501"/>
                  </a:cxn>
                  <a:cxn ang="0">
                    <a:pos x="220" y="1476"/>
                  </a:cxn>
                  <a:cxn ang="0">
                    <a:pos x="169" y="1442"/>
                  </a:cxn>
                  <a:cxn ang="0">
                    <a:pos x="123" y="1404"/>
                  </a:cxn>
                  <a:cxn ang="0">
                    <a:pos x="84" y="1357"/>
                  </a:cxn>
                  <a:cxn ang="0">
                    <a:pos x="51" y="1307"/>
                  </a:cxn>
                  <a:cxn ang="0">
                    <a:pos x="26" y="1251"/>
                  </a:cxn>
                  <a:cxn ang="0">
                    <a:pos x="9" y="1191"/>
                  </a:cxn>
                  <a:cxn ang="0">
                    <a:pos x="1" y="1128"/>
                  </a:cxn>
                  <a:cxn ang="0">
                    <a:pos x="1" y="399"/>
                  </a:cxn>
                  <a:cxn ang="0">
                    <a:pos x="9" y="335"/>
                  </a:cxn>
                  <a:cxn ang="0">
                    <a:pos x="26" y="276"/>
                  </a:cxn>
                  <a:cxn ang="0">
                    <a:pos x="51" y="220"/>
                  </a:cxn>
                  <a:cxn ang="0">
                    <a:pos x="84" y="169"/>
                  </a:cxn>
                  <a:cxn ang="0">
                    <a:pos x="123" y="123"/>
                  </a:cxn>
                  <a:cxn ang="0">
                    <a:pos x="169" y="84"/>
                  </a:cxn>
                  <a:cxn ang="0">
                    <a:pos x="220" y="51"/>
                  </a:cxn>
                  <a:cxn ang="0">
                    <a:pos x="276" y="26"/>
                  </a:cxn>
                  <a:cxn ang="0">
                    <a:pos x="335" y="9"/>
                  </a:cxn>
                  <a:cxn ang="0">
                    <a:pos x="398" y="1"/>
                  </a:cxn>
                </a:cxnLst>
                <a:rect l="0" t="0" r="r" b="b"/>
                <a:pathLst>
                  <a:path w="8928" h="1526">
                    <a:moveTo>
                      <a:pt x="420" y="0"/>
                    </a:moveTo>
                    <a:lnTo>
                      <a:pt x="8508" y="0"/>
                    </a:lnTo>
                    <a:lnTo>
                      <a:pt x="8529" y="1"/>
                    </a:lnTo>
                    <a:lnTo>
                      <a:pt x="8551" y="2"/>
                    </a:lnTo>
                    <a:lnTo>
                      <a:pt x="8571" y="5"/>
                    </a:lnTo>
                    <a:lnTo>
                      <a:pt x="8592" y="9"/>
                    </a:lnTo>
                    <a:lnTo>
                      <a:pt x="8612" y="13"/>
                    </a:lnTo>
                    <a:lnTo>
                      <a:pt x="8633" y="19"/>
                    </a:lnTo>
                    <a:lnTo>
                      <a:pt x="8652" y="26"/>
                    </a:lnTo>
                    <a:lnTo>
                      <a:pt x="8671" y="33"/>
                    </a:lnTo>
                    <a:lnTo>
                      <a:pt x="8690" y="42"/>
                    </a:lnTo>
                    <a:lnTo>
                      <a:pt x="8707" y="51"/>
                    </a:lnTo>
                    <a:lnTo>
                      <a:pt x="8725" y="61"/>
                    </a:lnTo>
                    <a:lnTo>
                      <a:pt x="8742" y="72"/>
                    </a:lnTo>
                    <a:lnTo>
                      <a:pt x="8759" y="84"/>
                    </a:lnTo>
                    <a:lnTo>
                      <a:pt x="8774" y="96"/>
                    </a:lnTo>
                    <a:lnTo>
                      <a:pt x="8790" y="110"/>
                    </a:lnTo>
                    <a:lnTo>
                      <a:pt x="8804" y="123"/>
                    </a:lnTo>
                    <a:lnTo>
                      <a:pt x="8818" y="138"/>
                    </a:lnTo>
                    <a:lnTo>
                      <a:pt x="8831" y="153"/>
                    </a:lnTo>
                    <a:lnTo>
                      <a:pt x="8844" y="169"/>
                    </a:lnTo>
                    <a:lnTo>
                      <a:pt x="8856" y="185"/>
                    </a:lnTo>
                    <a:lnTo>
                      <a:pt x="8867" y="203"/>
                    </a:lnTo>
                    <a:lnTo>
                      <a:pt x="8876" y="220"/>
                    </a:lnTo>
                    <a:lnTo>
                      <a:pt x="8886" y="238"/>
                    </a:lnTo>
                    <a:lnTo>
                      <a:pt x="8895" y="256"/>
                    </a:lnTo>
                    <a:lnTo>
                      <a:pt x="8902" y="276"/>
                    </a:lnTo>
                    <a:lnTo>
                      <a:pt x="8909" y="295"/>
                    </a:lnTo>
                    <a:lnTo>
                      <a:pt x="8914" y="316"/>
                    </a:lnTo>
                    <a:lnTo>
                      <a:pt x="8919" y="335"/>
                    </a:lnTo>
                    <a:lnTo>
                      <a:pt x="8923" y="357"/>
                    </a:lnTo>
                    <a:lnTo>
                      <a:pt x="8926" y="377"/>
                    </a:lnTo>
                    <a:lnTo>
                      <a:pt x="8927" y="399"/>
                    </a:lnTo>
                    <a:lnTo>
                      <a:pt x="8928" y="420"/>
                    </a:lnTo>
                    <a:lnTo>
                      <a:pt x="8928" y="1106"/>
                    </a:lnTo>
                    <a:lnTo>
                      <a:pt x="8927" y="1128"/>
                    </a:lnTo>
                    <a:lnTo>
                      <a:pt x="8926" y="1149"/>
                    </a:lnTo>
                    <a:lnTo>
                      <a:pt x="8923" y="1171"/>
                    </a:lnTo>
                    <a:lnTo>
                      <a:pt x="8919" y="1191"/>
                    </a:lnTo>
                    <a:lnTo>
                      <a:pt x="8914" y="1211"/>
                    </a:lnTo>
                    <a:lnTo>
                      <a:pt x="8909" y="1231"/>
                    </a:lnTo>
                    <a:lnTo>
                      <a:pt x="8902" y="1251"/>
                    </a:lnTo>
                    <a:lnTo>
                      <a:pt x="8895" y="1270"/>
                    </a:lnTo>
                    <a:lnTo>
                      <a:pt x="8886" y="1288"/>
                    </a:lnTo>
                    <a:lnTo>
                      <a:pt x="8876" y="1307"/>
                    </a:lnTo>
                    <a:lnTo>
                      <a:pt x="8867" y="1324"/>
                    </a:lnTo>
                    <a:lnTo>
                      <a:pt x="8856" y="1341"/>
                    </a:lnTo>
                    <a:lnTo>
                      <a:pt x="8844" y="1357"/>
                    </a:lnTo>
                    <a:lnTo>
                      <a:pt x="8831" y="1373"/>
                    </a:lnTo>
                    <a:lnTo>
                      <a:pt x="8818" y="1388"/>
                    </a:lnTo>
                    <a:lnTo>
                      <a:pt x="8804" y="1404"/>
                    </a:lnTo>
                    <a:lnTo>
                      <a:pt x="8790" y="1418"/>
                    </a:lnTo>
                    <a:lnTo>
                      <a:pt x="8774" y="1431"/>
                    </a:lnTo>
                    <a:lnTo>
                      <a:pt x="8759" y="1442"/>
                    </a:lnTo>
                    <a:lnTo>
                      <a:pt x="8742" y="1454"/>
                    </a:lnTo>
                    <a:lnTo>
                      <a:pt x="8725" y="1465"/>
                    </a:lnTo>
                    <a:lnTo>
                      <a:pt x="8707" y="1476"/>
                    </a:lnTo>
                    <a:lnTo>
                      <a:pt x="8690" y="1484"/>
                    </a:lnTo>
                    <a:lnTo>
                      <a:pt x="8671" y="1493"/>
                    </a:lnTo>
                    <a:lnTo>
                      <a:pt x="8652" y="1501"/>
                    </a:lnTo>
                    <a:lnTo>
                      <a:pt x="8633" y="1507"/>
                    </a:lnTo>
                    <a:lnTo>
                      <a:pt x="8612" y="1513"/>
                    </a:lnTo>
                    <a:lnTo>
                      <a:pt x="8592" y="1518"/>
                    </a:lnTo>
                    <a:lnTo>
                      <a:pt x="8571" y="1522"/>
                    </a:lnTo>
                    <a:lnTo>
                      <a:pt x="8551" y="1524"/>
                    </a:lnTo>
                    <a:lnTo>
                      <a:pt x="8529" y="1526"/>
                    </a:lnTo>
                    <a:lnTo>
                      <a:pt x="8508" y="1526"/>
                    </a:lnTo>
                    <a:lnTo>
                      <a:pt x="420" y="1526"/>
                    </a:lnTo>
                    <a:lnTo>
                      <a:pt x="398" y="1526"/>
                    </a:lnTo>
                    <a:lnTo>
                      <a:pt x="377" y="1524"/>
                    </a:lnTo>
                    <a:lnTo>
                      <a:pt x="356" y="1522"/>
                    </a:lnTo>
                    <a:lnTo>
                      <a:pt x="335" y="1518"/>
                    </a:lnTo>
                    <a:lnTo>
                      <a:pt x="316" y="1513"/>
                    </a:lnTo>
                    <a:lnTo>
                      <a:pt x="295" y="1507"/>
                    </a:lnTo>
                    <a:lnTo>
                      <a:pt x="276" y="1501"/>
                    </a:lnTo>
                    <a:lnTo>
                      <a:pt x="256" y="1493"/>
                    </a:lnTo>
                    <a:lnTo>
                      <a:pt x="238" y="1484"/>
                    </a:lnTo>
                    <a:lnTo>
                      <a:pt x="220" y="1476"/>
                    </a:lnTo>
                    <a:lnTo>
                      <a:pt x="202" y="1465"/>
                    </a:lnTo>
                    <a:lnTo>
                      <a:pt x="185" y="1454"/>
                    </a:lnTo>
                    <a:lnTo>
                      <a:pt x="169" y="1442"/>
                    </a:lnTo>
                    <a:lnTo>
                      <a:pt x="153" y="1431"/>
                    </a:lnTo>
                    <a:lnTo>
                      <a:pt x="138" y="1418"/>
                    </a:lnTo>
                    <a:lnTo>
                      <a:pt x="123" y="1404"/>
                    </a:lnTo>
                    <a:lnTo>
                      <a:pt x="110" y="1388"/>
                    </a:lnTo>
                    <a:lnTo>
                      <a:pt x="96" y="1373"/>
                    </a:lnTo>
                    <a:lnTo>
                      <a:pt x="84" y="1357"/>
                    </a:lnTo>
                    <a:lnTo>
                      <a:pt x="72" y="1341"/>
                    </a:lnTo>
                    <a:lnTo>
                      <a:pt x="61" y="1324"/>
                    </a:lnTo>
                    <a:lnTo>
                      <a:pt x="51" y="1307"/>
                    </a:lnTo>
                    <a:lnTo>
                      <a:pt x="42" y="1288"/>
                    </a:lnTo>
                    <a:lnTo>
                      <a:pt x="33" y="1270"/>
                    </a:lnTo>
                    <a:lnTo>
                      <a:pt x="26" y="1251"/>
                    </a:lnTo>
                    <a:lnTo>
                      <a:pt x="19" y="1231"/>
                    </a:lnTo>
                    <a:lnTo>
                      <a:pt x="13" y="1211"/>
                    </a:lnTo>
                    <a:lnTo>
                      <a:pt x="9" y="1191"/>
                    </a:lnTo>
                    <a:lnTo>
                      <a:pt x="5" y="1171"/>
                    </a:lnTo>
                    <a:lnTo>
                      <a:pt x="2" y="1149"/>
                    </a:lnTo>
                    <a:lnTo>
                      <a:pt x="1" y="1128"/>
                    </a:lnTo>
                    <a:lnTo>
                      <a:pt x="0" y="1106"/>
                    </a:lnTo>
                    <a:lnTo>
                      <a:pt x="0" y="420"/>
                    </a:lnTo>
                    <a:lnTo>
                      <a:pt x="1" y="399"/>
                    </a:lnTo>
                    <a:lnTo>
                      <a:pt x="2" y="377"/>
                    </a:lnTo>
                    <a:lnTo>
                      <a:pt x="5" y="357"/>
                    </a:lnTo>
                    <a:lnTo>
                      <a:pt x="9" y="335"/>
                    </a:lnTo>
                    <a:lnTo>
                      <a:pt x="13" y="316"/>
                    </a:lnTo>
                    <a:lnTo>
                      <a:pt x="19" y="295"/>
                    </a:lnTo>
                    <a:lnTo>
                      <a:pt x="26" y="276"/>
                    </a:lnTo>
                    <a:lnTo>
                      <a:pt x="33" y="256"/>
                    </a:lnTo>
                    <a:lnTo>
                      <a:pt x="42" y="238"/>
                    </a:lnTo>
                    <a:lnTo>
                      <a:pt x="51" y="220"/>
                    </a:lnTo>
                    <a:lnTo>
                      <a:pt x="61" y="203"/>
                    </a:lnTo>
                    <a:lnTo>
                      <a:pt x="72" y="185"/>
                    </a:lnTo>
                    <a:lnTo>
                      <a:pt x="84" y="169"/>
                    </a:lnTo>
                    <a:lnTo>
                      <a:pt x="96" y="153"/>
                    </a:lnTo>
                    <a:lnTo>
                      <a:pt x="110" y="138"/>
                    </a:lnTo>
                    <a:lnTo>
                      <a:pt x="123" y="123"/>
                    </a:lnTo>
                    <a:lnTo>
                      <a:pt x="138" y="110"/>
                    </a:lnTo>
                    <a:lnTo>
                      <a:pt x="153" y="96"/>
                    </a:lnTo>
                    <a:lnTo>
                      <a:pt x="169" y="84"/>
                    </a:lnTo>
                    <a:lnTo>
                      <a:pt x="185" y="72"/>
                    </a:lnTo>
                    <a:lnTo>
                      <a:pt x="202" y="61"/>
                    </a:lnTo>
                    <a:lnTo>
                      <a:pt x="220" y="51"/>
                    </a:lnTo>
                    <a:lnTo>
                      <a:pt x="238" y="42"/>
                    </a:lnTo>
                    <a:lnTo>
                      <a:pt x="256" y="33"/>
                    </a:lnTo>
                    <a:lnTo>
                      <a:pt x="276" y="26"/>
                    </a:lnTo>
                    <a:lnTo>
                      <a:pt x="295" y="19"/>
                    </a:lnTo>
                    <a:lnTo>
                      <a:pt x="316" y="13"/>
                    </a:lnTo>
                    <a:lnTo>
                      <a:pt x="335" y="9"/>
                    </a:lnTo>
                    <a:lnTo>
                      <a:pt x="356" y="5"/>
                    </a:lnTo>
                    <a:lnTo>
                      <a:pt x="377" y="2"/>
                    </a:lnTo>
                    <a:lnTo>
                      <a:pt x="398" y="1"/>
                    </a:lnTo>
                    <a:lnTo>
                      <a:pt x="420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909291">
                      <a:lumMod val="32000"/>
                      <a:lumOff val="68000"/>
                    </a:srgbClr>
                  </a:gs>
                  <a:gs pos="100000">
                    <a:srgbClr val="505155">
                      <a:lumMod val="88000"/>
                      <a:lumOff val="12000"/>
                    </a:srgbClr>
                  </a:gs>
                  <a:gs pos="19000">
                    <a:schemeClr val="bg1">
                      <a:lumMod val="95000"/>
                    </a:schemeClr>
                  </a:gs>
                  <a:gs pos="23000">
                    <a:schemeClr val="bg1">
                      <a:lumMod val="100000"/>
                    </a:schemeClr>
                  </a:gs>
                </a:gsLst>
                <a:lin ang="10800000" scaled="1"/>
                <a:tileRect/>
              </a:gradFill>
              <a:ln w="9525">
                <a:noFill/>
                <a:round/>
                <a:headEnd/>
                <a:tailEnd/>
              </a:ln>
              <a:effectLst/>
              <a:scene3d>
                <a:camera prst="orthographicFront"/>
                <a:lightRig rig="flat" dir="t"/>
              </a:scene3d>
              <a:sp3d prstMaterial="metal">
                <a:bevelT h="82550"/>
              </a:sp3d>
            </p:spPr>
            <p:txBody>
              <a:bodyPr/>
              <a:lstStyle/>
              <a:p>
                <a:endParaRPr lang="id-ID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Freeform 10"/>
              <p:cNvSpPr>
                <a:spLocks/>
              </p:cNvSpPr>
              <p:nvPr/>
            </p:nvSpPr>
            <p:spPr bwMode="auto">
              <a:xfrm>
                <a:off x="-1498" y="4453"/>
                <a:ext cx="1658" cy="305"/>
              </a:xfrm>
              <a:custGeom>
                <a:avLst/>
                <a:gdLst/>
                <a:ahLst/>
                <a:cxnLst>
                  <a:cxn ang="0">
                    <a:pos x="8529" y="1"/>
                  </a:cxn>
                  <a:cxn ang="0">
                    <a:pos x="8592" y="9"/>
                  </a:cxn>
                  <a:cxn ang="0">
                    <a:pos x="8652" y="26"/>
                  </a:cxn>
                  <a:cxn ang="0">
                    <a:pos x="8707" y="51"/>
                  </a:cxn>
                  <a:cxn ang="0">
                    <a:pos x="8759" y="84"/>
                  </a:cxn>
                  <a:cxn ang="0">
                    <a:pos x="8804" y="123"/>
                  </a:cxn>
                  <a:cxn ang="0">
                    <a:pos x="8844" y="169"/>
                  </a:cxn>
                  <a:cxn ang="0">
                    <a:pos x="8876" y="220"/>
                  </a:cxn>
                  <a:cxn ang="0">
                    <a:pos x="8902" y="276"/>
                  </a:cxn>
                  <a:cxn ang="0">
                    <a:pos x="8919" y="335"/>
                  </a:cxn>
                  <a:cxn ang="0">
                    <a:pos x="8927" y="399"/>
                  </a:cxn>
                  <a:cxn ang="0">
                    <a:pos x="8927" y="1128"/>
                  </a:cxn>
                  <a:cxn ang="0">
                    <a:pos x="8919" y="1191"/>
                  </a:cxn>
                  <a:cxn ang="0">
                    <a:pos x="8902" y="1251"/>
                  </a:cxn>
                  <a:cxn ang="0">
                    <a:pos x="8876" y="1307"/>
                  </a:cxn>
                  <a:cxn ang="0">
                    <a:pos x="8844" y="1357"/>
                  </a:cxn>
                  <a:cxn ang="0">
                    <a:pos x="8804" y="1404"/>
                  </a:cxn>
                  <a:cxn ang="0">
                    <a:pos x="8759" y="1442"/>
                  </a:cxn>
                  <a:cxn ang="0">
                    <a:pos x="8707" y="1476"/>
                  </a:cxn>
                  <a:cxn ang="0">
                    <a:pos x="8652" y="1501"/>
                  </a:cxn>
                  <a:cxn ang="0">
                    <a:pos x="8592" y="1518"/>
                  </a:cxn>
                  <a:cxn ang="0">
                    <a:pos x="8529" y="1526"/>
                  </a:cxn>
                  <a:cxn ang="0">
                    <a:pos x="398" y="1526"/>
                  </a:cxn>
                  <a:cxn ang="0">
                    <a:pos x="335" y="1518"/>
                  </a:cxn>
                  <a:cxn ang="0">
                    <a:pos x="276" y="1501"/>
                  </a:cxn>
                  <a:cxn ang="0">
                    <a:pos x="220" y="1476"/>
                  </a:cxn>
                  <a:cxn ang="0">
                    <a:pos x="169" y="1442"/>
                  </a:cxn>
                  <a:cxn ang="0">
                    <a:pos x="123" y="1404"/>
                  </a:cxn>
                  <a:cxn ang="0">
                    <a:pos x="84" y="1357"/>
                  </a:cxn>
                  <a:cxn ang="0">
                    <a:pos x="51" y="1307"/>
                  </a:cxn>
                  <a:cxn ang="0">
                    <a:pos x="26" y="1251"/>
                  </a:cxn>
                  <a:cxn ang="0">
                    <a:pos x="9" y="1191"/>
                  </a:cxn>
                  <a:cxn ang="0">
                    <a:pos x="1" y="1128"/>
                  </a:cxn>
                  <a:cxn ang="0">
                    <a:pos x="1" y="399"/>
                  </a:cxn>
                  <a:cxn ang="0">
                    <a:pos x="9" y="335"/>
                  </a:cxn>
                  <a:cxn ang="0">
                    <a:pos x="26" y="276"/>
                  </a:cxn>
                  <a:cxn ang="0">
                    <a:pos x="51" y="220"/>
                  </a:cxn>
                  <a:cxn ang="0">
                    <a:pos x="84" y="169"/>
                  </a:cxn>
                  <a:cxn ang="0">
                    <a:pos x="123" y="123"/>
                  </a:cxn>
                  <a:cxn ang="0">
                    <a:pos x="169" y="84"/>
                  </a:cxn>
                  <a:cxn ang="0">
                    <a:pos x="220" y="51"/>
                  </a:cxn>
                  <a:cxn ang="0">
                    <a:pos x="276" y="26"/>
                  </a:cxn>
                  <a:cxn ang="0">
                    <a:pos x="335" y="9"/>
                  </a:cxn>
                  <a:cxn ang="0">
                    <a:pos x="398" y="1"/>
                  </a:cxn>
                </a:cxnLst>
                <a:rect l="0" t="0" r="r" b="b"/>
                <a:pathLst>
                  <a:path w="8928" h="1526">
                    <a:moveTo>
                      <a:pt x="420" y="0"/>
                    </a:moveTo>
                    <a:lnTo>
                      <a:pt x="8508" y="0"/>
                    </a:lnTo>
                    <a:lnTo>
                      <a:pt x="8529" y="1"/>
                    </a:lnTo>
                    <a:lnTo>
                      <a:pt x="8551" y="2"/>
                    </a:lnTo>
                    <a:lnTo>
                      <a:pt x="8571" y="5"/>
                    </a:lnTo>
                    <a:lnTo>
                      <a:pt x="8592" y="9"/>
                    </a:lnTo>
                    <a:lnTo>
                      <a:pt x="8612" y="13"/>
                    </a:lnTo>
                    <a:lnTo>
                      <a:pt x="8633" y="19"/>
                    </a:lnTo>
                    <a:lnTo>
                      <a:pt x="8652" y="26"/>
                    </a:lnTo>
                    <a:lnTo>
                      <a:pt x="8671" y="33"/>
                    </a:lnTo>
                    <a:lnTo>
                      <a:pt x="8690" y="42"/>
                    </a:lnTo>
                    <a:lnTo>
                      <a:pt x="8707" y="51"/>
                    </a:lnTo>
                    <a:lnTo>
                      <a:pt x="8725" y="61"/>
                    </a:lnTo>
                    <a:lnTo>
                      <a:pt x="8742" y="72"/>
                    </a:lnTo>
                    <a:lnTo>
                      <a:pt x="8759" y="84"/>
                    </a:lnTo>
                    <a:lnTo>
                      <a:pt x="8774" y="96"/>
                    </a:lnTo>
                    <a:lnTo>
                      <a:pt x="8790" y="110"/>
                    </a:lnTo>
                    <a:lnTo>
                      <a:pt x="8804" y="123"/>
                    </a:lnTo>
                    <a:lnTo>
                      <a:pt x="8818" y="138"/>
                    </a:lnTo>
                    <a:lnTo>
                      <a:pt x="8831" y="153"/>
                    </a:lnTo>
                    <a:lnTo>
                      <a:pt x="8844" y="169"/>
                    </a:lnTo>
                    <a:lnTo>
                      <a:pt x="8856" y="185"/>
                    </a:lnTo>
                    <a:lnTo>
                      <a:pt x="8867" y="203"/>
                    </a:lnTo>
                    <a:lnTo>
                      <a:pt x="8876" y="220"/>
                    </a:lnTo>
                    <a:lnTo>
                      <a:pt x="8886" y="238"/>
                    </a:lnTo>
                    <a:lnTo>
                      <a:pt x="8895" y="256"/>
                    </a:lnTo>
                    <a:lnTo>
                      <a:pt x="8902" y="276"/>
                    </a:lnTo>
                    <a:lnTo>
                      <a:pt x="8909" y="295"/>
                    </a:lnTo>
                    <a:lnTo>
                      <a:pt x="8914" y="316"/>
                    </a:lnTo>
                    <a:lnTo>
                      <a:pt x="8919" y="335"/>
                    </a:lnTo>
                    <a:lnTo>
                      <a:pt x="8923" y="357"/>
                    </a:lnTo>
                    <a:lnTo>
                      <a:pt x="8926" y="377"/>
                    </a:lnTo>
                    <a:lnTo>
                      <a:pt x="8927" y="399"/>
                    </a:lnTo>
                    <a:lnTo>
                      <a:pt x="8928" y="420"/>
                    </a:lnTo>
                    <a:lnTo>
                      <a:pt x="8928" y="1106"/>
                    </a:lnTo>
                    <a:lnTo>
                      <a:pt x="8927" y="1128"/>
                    </a:lnTo>
                    <a:lnTo>
                      <a:pt x="8926" y="1149"/>
                    </a:lnTo>
                    <a:lnTo>
                      <a:pt x="8923" y="1171"/>
                    </a:lnTo>
                    <a:lnTo>
                      <a:pt x="8919" y="1191"/>
                    </a:lnTo>
                    <a:lnTo>
                      <a:pt x="8914" y="1211"/>
                    </a:lnTo>
                    <a:lnTo>
                      <a:pt x="8909" y="1231"/>
                    </a:lnTo>
                    <a:lnTo>
                      <a:pt x="8902" y="1251"/>
                    </a:lnTo>
                    <a:lnTo>
                      <a:pt x="8895" y="1270"/>
                    </a:lnTo>
                    <a:lnTo>
                      <a:pt x="8886" y="1288"/>
                    </a:lnTo>
                    <a:lnTo>
                      <a:pt x="8876" y="1307"/>
                    </a:lnTo>
                    <a:lnTo>
                      <a:pt x="8867" y="1324"/>
                    </a:lnTo>
                    <a:lnTo>
                      <a:pt x="8856" y="1341"/>
                    </a:lnTo>
                    <a:lnTo>
                      <a:pt x="8844" y="1357"/>
                    </a:lnTo>
                    <a:lnTo>
                      <a:pt x="8831" y="1373"/>
                    </a:lnTo>
                    <a:lnTo>
                      <a:pt x="8818" y="1388"/>
                    </a:lnTo>
                    <a:lnTo>
                      <a:pt x="8804" y="1404"/>
                    </a:lnTo>
                    <a:lnTo>
                      <a:pt x="8790" y="1418"/>
                    </a:lnTo>
                    <a:lnTo>
                      <a:pt x="8774" y="1431"/>
                    </a:lnTo>
                    <a:lnTo>
                      <a:pt x="8759" y="1442"/>
                    </a:lnTo>
                    <a:lnTo>
                      <a:pt x="8742" y="1454"/>
                    </a:lnTo>
                    <a:lnTo>
                      <a:pt x="8725" y="1465"/>
                    </a:lnTo>
                    <a:lnTo>
                      <a:pt x="8707" y="1476"/>
                    </a:lnTo>
                    <a:lnTo>
                      <a:pt x="8690" y="1484"/>
                    </a:lnTo>
                    <a:lnTo>
                      <a:pt x="8671" y="1493"/>
                    </a:lnTo>
                    <a:lnTo>
                      <a:pt x="8652" y="1501"/>
                    </a:lnTo>
                    <a:lnTo>
                      <a:pt x="8633" y="1507"/>
                    </a:lnTo>
                    <a:lnTo>
                      <a:pt x="8612" y="1513"/>
                    </a:lnTo>
                    <a:lnTo>
                      <a:pt x="8592" y="1518"/>
                    </a:lnTo>
                    <a:lnTo>
                      <a:pt x="8571" y="1522"/>
                    </a:lnTo>
                    <a:lnTo>
                      <a:pt x="8551" y="1524"/>
                    </a:lnTo>
                    <a:lnTo>
                      <a:pt x="8529" y="1526"/>
                    </a:lnTo>
                    <a:lnTo>
                      <a:pt x="8508" y="1526"/>
                    </a:lnTo>
                    <a:lnTo>
                      <a:pt x="420" y="1526"/>
                    </a:lnTo>
                    <a:lnTo>
                      <a:pt x="398" y="1526"/>
                    </a:lnTo>
                    <a:lnTo>
                      <a:pt x="377" y="1524"/>
                    </a:lnTo>
                    <a:lnTo>
                      <a:pt x="356" y="1522"/>
                    </a:lnTo>
                    <a:lnTo>
                      <a:pt x="335" y="1518"/>
                    </a:lnTo>
                    <a:lnTo>
                      <a:pt x="316" y="1513"/>
                    </a:lnTo>
                    <a:lnTo>
                      <a:pt x="295" y="1507"/>
                    </a:lnTo>
                    <a:lnTo>
                      <a:pt x="276" y="1501"/>
                    </a:lnTo>
                    <a:lnTo>
                      <a:pt x="256" y="1493"/>
                    </a:lnTo>
                    <a:lnTo>
                      <a:pt x="238" y="1484"/>
                    </a:lnTo>
                    <a:lnTo>
                      <a:pt x="220" y="1476"/>
                    </a:lnTo>
                    <a:lnTo>
                      <a:pt x="202" y="1465"/>
                    </a:lnTo>
                    <a:lnTo>
                      <a:pt x="185" y="1454"/>
                    </a:lnTo>
                    <a:lnTo>
                      <a:pt x="169" y="1442"/>
                    </a:lnTo>
                    <a:lnTo>
                      <a:pt x="153" y="1431"/>
                    </a:lnTo>
                    <a:lnTo>
                      <a:pt x="138" y="1418"/>
                    </a:lnTo>
                    <a:lnTo>
                      <a:pt x="123" y="1404"/>
                    </a:lnTo>
                    <a:lnTo>
                      <a:pt x="110" y="1388"/>
                    </a:lnTo>
                    <a:lnTo>
                      <a:pt x="96" y="1373"/>
                    </a:lnTo>
                    <a:lnTo>
                      <a:pt x="84" y="1357"/>
                    </a:lnTo>
                    <a:lnTo>
                      <a:pt x="72" y="1341"/>
                    </a:lnTo>
                    <a:lnTo>
                      <a:pt x="61" y="1324"/>
                    </a:lnTo>
                    <a:lnTo>
                      <a:pt x="51" y="1307"/>
                    </a:lnTo>
                    <a:lnTo>
                      <a:pt x="42" y="1288"/>
                    </a:lnTo>
                    <a:lnTo>
                      <a:pt x="33" y="1270"/>
                    </a:lnTo>
                    <a:lnTo>
                      <a:pt x="26" y="1251"/>
                    </a:lnTo>
                    <a:lnTo>
                      <a:pt x="19" y="1231"/>
                    </a:lnTo>
                    <a:lnTo>
                      <a:pt x="13" y="1211"/>
                    </a:lnTo>
                    <a:lnTo>
                      <a:pt x="9" y="1191"/>
                    </a:lnTo>
                    <a:lnTo>
                      <a:pt x="5" y="1171"/>
                    </a:lnTo>
                    <a:lnTo>
                      <a:pt x="2" y="1149"/>
                    </a:lnTo>
                    <a:lnTo>
                      <a:pt x="1" y="1128"/>
                    </a:lnTo>
                    <a:lnTo>
                      <a:pt x="0" y="1106"/>
                    </a:lnTo>
                    <a:lnTo>
                      <a:pt x="0" y="420"/>
                    </a:lnTo>
                    <a:lnTo>
                      <a:pt x="1" y="399"/>
                    </a:lnTo>
                    <a:lnTo>
                      <a:pt x="2" y="377"/>
                    </a:lnTo>
                    <a:lnTo>
                      <a:pt x="5" y="357"/>
                    </a:lnTo>
                    <a:lnTo>
                      <a:pt x="9" y="335"/>
                    </a:lnTo>
                    <a:lnTo>
                      <a:pt x="13" y="316"/>
                    </a:lnTo>
                    <a:lnTo>
                      <a:pt x="19" y="295"/>
                    </a:lnTo>
                    <a:lnTo>
                      <a:pt x="26" y="276"/>
                    </a:lnTo>
                    <a:lnTo>
                      <a:pt x="33" y="256"/>
                    </a:lnTo>
                    <a:lnTo>
                      <a:pt x="42" y="238"/>
                    </a:lnTo>
                    <a:lnTo>
                      <a:pt x="51" y="220"/>
                    </a:lnTo>
                    <a:lnTo>
                      <a:pt x="61" y="203"/>
                    </a:lnTo>
                    <a:lnTo>
                      <a:pt x="72" y="185"/>
                    </a:lnTo>
                    <a:lnTo>
                      <a:pt x="84" y="169"/>
                    </a:lnTo>
                    <a:lnTo>
                      <a:pt x="96" y="153"/>
                    </a:lnTo>
                    <a:lnTo>
                      <a:pt x="110" y="138"/>
                    </a:lnTo>
                    <a:lnTo>
                      <a:pt x="123" y="123"/>
                    </a:lnTo>
                    <a:lnTo>
                      <a:pt x="138" y="110"/>
                    </a:lnTo>
                    <a:lnTo>
                      <a:pt x="153" y="96"/>
                    </a:lnTo>
                    <a:lnTo>
                      <a:pt x="169" y="84"/>
                    </a:lnTo>
                    <a:lnTo>
                      <a:pt x="185" y="72"/>
                    </a:lnTo>
                    <a:lnTo>
                      <a:pt x="202" y="61"/>
                    </a:lnTo>
                    <a:lnTo>
                      <a:pt x="220" y="51"/>
                    </a:lnTo>
                    <a:lnTo>
                      <a:pt x="238" y="42"/>
                    </a:lnTo>
                    <a:lnTo>
                      <a:pt x="256" y="33"/>
                    </a:lnTo>
                    <a:lnTo>
                      <a:pt x="276" y="26"/>
                    </a:lnTo>
                    <a:lnTo>
                      <a:pt x="295" y="19"/>
                    </a:lnTo>
                    <a:lnTo>
                      <a:pt x="316" y="13"/>
                    </a:lnTo>
                    <a:lnTo>
                      <a:pt x="335" y="9"/>
                    </a:lnTo>
                    <a:lnTo>
                      <a:pt x="356" y="5"/>
                    </a:lnTo>
                    <a:lnTo>
                      <a:pt x="377" y="2"/>
                    </a:lnTo>
                    <a:lnTo>
                      <a:pt x="398" y="1"/>
                    </a:lnTo>
                    <a:lnTo>
                      <a:pt x="420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909291">
                      <a:lumMod val="32000"/>
                      <a:lumOff val="68000"/>
                    </a:srgbClr>
                  </a:gs>
                  <a:gs pos="100000">
                    <a:srgbClr val="505155">
                      <a:lumMod val="88000"/>
                      <a:lumOff val="12000"/>
                    </a:srgbClr>
                  </a:gs>
                  <a:gs pos="19000">
                    <a:schemeClr val="bg1">
                      <a:lumMod val="95000"/>
                    </a:schemeClr>
                  </a:gs>
                  <a:gs pos="23000">
                    <a:schemeClr val="bg1">
                      <a:lumMod val="100000"/>
                    </a:schemeClr>
                  </a:gs>
                </a:gsLst>
                <a:lin ang="10800000" scaled="1"/>
                <a:tileRect/>
              </a:gradFill>
              <a:ln w="9525">
                <a:noFill/>
                <a:round/>
                <a:headEnd/>
                <a:tailEnd/>
              </a:ln>
              <a:effectLst/>
              <a:scene3d>
                <a:camera prst="orthographicFront"/>
                <a:lightRig rig="flat" dir="t"/>
              </a:scene3d>
              <a:sp3d prstMaterial="metal">
                <a:bevelT h="82550"/>
              </a:sp3d>
            </p:spPr>
            <p:txBody>
              <a:bodyPr/>
              <a:lstStyle/>
              <a:p>
                <a:endParaRPr lang="id-ID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8" name="Rectangle 220"/>
            <p:cNvSpPr>
              <a:spLocks/>
            </p:cNvSpPr>
            <p:nvPr/>
          </p:nvSpPr>
          <p:spPr bwMode="auto">
            <a:xfrm>
              <a:off x="4476703" y="4845826"/>
              <a:ext cx="851433" cy="1222148"/>
            </a:xfrm>
            <a:custGeom>
              <a:avLst/>
              <a:gdLst>
                <a:gd name="T0" fmla="*/ 106 w 851433"/>
                <a:gd name="T1" fmla="*/ 856388 h 1222148"/>
                <a:gd name="T2" fmla="*/ 217217 w 851433"/>
                <a:gd name="T3" fmla="*/ 480554 h 1222148"/>
                <a:gd name="T4" fmla="*/ 324849 w 851433"/>
                <a:gd name="T5" fmla="*/ 206234 h 1222148"/>
                <a:gd name="T6" fmla="*/ 156257 w 851433"/>
                <a:gd name="T7" fmla="*/ 76695 h 1222148"/>
                <a:gd name="T8" fmla="*/ 331518 w 851433"/>
                <a:gd name="T9" fmla="*/ 65263 h 1222148"/>
                <a:gd name="T10" fmla="*/ 468677 w 851433"/>
                <a:gd name="T11" fmla="*/ 8114 h 1222148"/>
                <a:gd name="T12" fmla="*/ 376285 w 851433"/>
                <a:gd name="T13" fmla="*/ 172896 h 1222148"/>
                <a:gd name="T14" fmla="*/ 473439 w 851433"/>
                <a:gd name="T15" fmla="*/ 492461 h 1222148"/>
                <a:gd name="T16" fmla="*/ 794968 w 851433"/>
                <a:gd name="T17" fmla="*/ 719228 h 1222148"/>
                <a:gd name="T18" fmla="*/ 822114 w 851433"/>
                <a:gd name="T19" fmla="*/ 1130708 h 1222148"/>
                <a:gd name="T20" fmla="*/ 91546 w 851433"/>
                <a:gd name="T21" fmla="*/ 1222148 h 1222148"/>
                <a:gd name="T22" fmla="*/ 106 w 851433"/>
                <a:gd name="T23" fmla="*/ 856388 h 122214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851433" h="1222148">
                  <a:moveTo>
                    <a:pt x="106" y="856388"/>
                  </a:moveTo>
                  <a:cubicBezTo>
                    <a:pt x="13431" y="708659"/>
                    <a:pt x="108642" y="601613"/>
                    <a:pt x="217217" y="480554"/>
                  </a:cubicBezTo>
                  <a:cubicBezTo>
                    <a:pt x="333730" y="361399"/>
                    <a:pt x="308339" y="296404"/>
                    <a:pt x="324849" y="206234"/>
                  </a:cubicBezTo>
                  <a:cubicBezTo>
                    <a:pt x="287067" y="136702"/>
                    <a:pt x="160067" y="119875"/>
                    <a:pt x="156257" y="76695"/>
                  </a:cubicBezTo>
                  <a:cubicBezTo>
                    <a:pt x="152447" y="33515"/>
                    <a:pt x="309928" y="71613"/>
                    <a:pt x="331518" y="65263"/>
                  </a:cubicBezTo>
                  <a:cubicBezTo>
                    <a:pt x="353108" y="58913"/>
                    <a:pt x="459787" y="-26176"/>
                    <a:pt x="468677" y="8114"/>
                  </a:cubicBezTo>
                  <a:cubicBezTo>
                    <a:pt x="477567" y="42404"/>
                    <a:pt x="419466" y="50659"/>
                    <a:pt x="376285" y="172896"/>
                  </a:cubicBezTo>
                  <a:cubicBezTo>
                    <a:pt x="333104" y="295133"/>
                    <a:pt x="290232" y="384895"/>
                    <a:pt x="473439" y="492461"/>
                  </a:cubicBezTo>
                  <a:cubicBezTo>
                    <a:pt x="656646" y="600027"/>
                    <a:pt x="713688" y="589688"/>
                    <a:pt x="794968" y="719228"/>
                  </a:cubicBezTo>
                  <a:cubicBezTo>
                    <a:pt x="876248" y="848768"/>
                    <a:pt x="855134" y="985928"/>
                    <a:pt x="822114" y="1130708"/>
                  </a:cubicBezTo>
                  <a:lnTo>
                    <a:pt x="91546" y="1222148"/>
                  </a:lnTo>
                  <a:cubicBezTo>
                    <a:pt x="40746" y="1130708"/>
                    <a:pt x="-2434" y="993548"/>
                    <a:pt x="106" y="856388"/>
                  </a:cubicBezTo>
                  <a:close/>
                </a:path>
              </a:pathLst>
            </a:custGeom>
            <a:gradFill rotWithShape="1">
              <a:gsLst>
                <a:gs pos="0">
                  <a:srgbClr val="BF6205"/>
                </a:gs>
                <a:gs pos="100000">
                  <a:srgbClr val="FFC000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Freeform 8"/>
            <p:cNvSpPr/>
            <p:nvPr/>
          </p:nvSpPr>
          <p:spPr>
            <a:xfrm rot="21162096">
              <a:off x="4486951" y="4305330"/>
              <a:ext cx="350792" cy="1748612"/>
            </a:xfrm>
            <a:custGeom>
              <a:avLst/>
              <a:gdLst>
                <a:gd name="connsiteX0" fmla="*/ 51582 w 897987"/>
                <a:gd name="connsiteY0" fmla="*/ 23446 h 4443046"/>
                <a:gd name="connsiteX1" fmla="*/ 65649 w 897987"/>
                <a:gd name="connsiteY1" fmla="*/ 628357 h 4443046"/>
                <a:gd name="connsiteX2" fmla="*/ 389206 w 897987"/>
                <a:gd name="connsiteY2" fmla="*/ 1303606 h 4443046"/>
                <a:gd name="connsiteX3" fmla="*/ 783102 w 897987"/>
                <a:gd name="connsiteY3" fmla="*/ 1852246 h 4443046"/>
                <a:gd name="connsiteX4" fmla="*/ 797169 w 897987"/>
                <a:gd name="connsiteY4" fmla="*/ 2232074 h 4443046"/>
                <a:gd name="connsiteX5" fmla="*/ 543951 w 897987"/>
                <a:gd name="connsiteY5" fmla="*/ 2710375 h 4443046"/>
                <a:gd name="connsiteX6" fmla="*/ 150055 w 897987"/>
                <a:gd name="connsiteY6" fmla="*/ 3357489 h 4443046"/>
                <a:gd name="connsiteX7" fmla="*/ 51582 w 897987"/>
                <a:gd name="connsiteY7" fmla="*/ 4229686 h 4443046"/>
                <a:gd name="connsiteX8" fmla="*/ 65649 w 897987"/>
                <a:gd name="connsiteY8" fmla="*/ 4412566 h 4443046"/>
                <a:gd name="connsiteX9" fmla="*/ 445477 w 897987"/>
                <a:gd name="connsiteY9" fmla="*/ 4412566 h 4443046"/>
                <a:gd name="connsiteX10" fmla="*/ 473612 w 897987"/>
                <a:gd name="connsiteY10" fmla="*/ 4328160 h 4443046"/>
                <a:gd name="connsiteX11" fmla="*/ 487680 w 897987"/>
                <a:gd name="connsiteY11" fmla="*/ 3821723 h 4443046"/>
                <a:gd name="connsiteX12" fmla="*/ 572086 w 897987"/>
                <a:gd name="connsiteY12" fmla="*/ 3244947 h 4443046"/>
                <a:gd name="connsiteX13" fmla="*/ 797169 w 897987"/>
                <a:gd name="connsiteY13" fmla="*/ 2668172 h 4443046"/>
                <a:gd name="connsiteX14" fmla="*/ 881575 w 897987"/>
                <a:gd name="connsiteY14" fmla="*/ 2161735 h 4443046"/>
                <a:gd name="connsiteX15" fmla="*/ 839372 w 897987"/>
                <a:gd name="connsiteY15" fmla="*/ 1753772 h 4443046"/>
                <a:gd name="connsiteX16" fmla="*/ 529883 w 897987"/>
                <a:gd name="connsiteY16" fmla="*/ 1148861 h 4443046"/>
                <a:gd name="connsiteX17" fmla="*/ 445477 w 897987"/>
                <a:gd name="connsiteY17" fmla="*/ 361070 h 4443046"/>
                <a:gd name="connsiteX18" fmla="*/ 473612 w 897987"/>
                <a:gd name="connsiteY18" fmla="*/ 51581 h 4443046"/>
                <a:gd name="connsiteX19" fmla="*/ 389206 w 897987"/>
                <a:gd name="connsiteY19" fmla="*/ 51581 h 4443046"/>
                <a:gd name="connsiteX20" fmla="*/ 51582 w 897987"/>
                <a:gd name="connsiteY20" fmla="*/ 23446 h 4443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897987" h="4443046">
                  <a:moveTo>
                    <a:pt x="51582" y="23446"/>
                  </a:moveTo>
                  <a:cubicBezTo>
                    <a:pt x="30480" y="219221"/>
                    <a:pt x="9378" y="414997"/>
                    <a:pt x="65649" y="628357"/>
                  </a:cubicBezTo>
                  <a:cubicBezTo>
                    <a:pt x="121920" y="841717"/>
                    <a:pt x="269631" y="1099625"/>
                    <a:pt x="389206" y="1303606"/>
                  </a:cubicBezTo>
                  <a:cubicBezTo>
                    <a:pt x="508781" y="1507587"/>
                    <a:pt x="715108" y="1697501"/>
                    <a:pt x="783102" y="1852246"/>
                  </a:cubicBezTo>
                  <a:cubicBezTo>
                    <a:pt x="851096" y="2006991"/>
                    <a:pt x="837028" y="2089053"/>
                    <a:pt x="797169" y="2232074"/>
                  </a:cubicBezTo>
                  <a:cubicBezTo>
                    <a:pt x="757311" y="2375096"/>
                    <a:pt x="651803" y="2522806"/>
                    <a:pt x="543951" y="2710375"/>
                  </a:cubicBezTo>
                  <a:cubicBezTo>
                    <a:pt x="436099" y="2897944"/>
                    <a:pt x="232116" y="3104271"/>
                    <a:pt x="150055" y="3357489"/>
                  </a:cubicBezTo>
                  <a:cubicBezTo>
                    <a:pt x="67994" y="3610707"/>
                    <a:pt x="65650" y="4053840"/>
                    <a:pt x="51582" y="4229686"/>
                  </a:cubicBezTo>
                  <a:cubicBezTo>
                    <a:pt x="37514" y="4405532"/>
                    <a:pt x="0" y="4382086"/>
                    <a:pt x="65649" y="4412566"/>
                  </a:cubicBezTo>
                  <a:cubicBezTo>
                    <a:pt x="131298" y="4443046"/>
                    <a:pt x="377483" y="4426634"/>
                    <a:pt x="445477" y="4412566"/>
                  </a:cubicBezTo>
                  <a:cubicBezTo>
                    <a:pt x="513471" y="4398498"/>
                    <a:pt x="466578" y="4426634"/>
                    <a:pt x="473612" y="4328160"/>
                  </a:cubicBezTo>
                  <a:cubicBezTo>
                    <a:pt x="480646" y="4229686"/>
                    <a:pt x="471268" y="4002258"/>
                    <a:pt x="487680" y="3821723"/>
                  </a:cubicBezTo>
                  <a:cubicBezTo>
                    <a:pt x="504092" y="3641188"/>
                    <a:pt x="520505" y="3437205"/>
                    <a:pt x="572086" y="3244947"/>
                  </a:cubicBezTo>
                  <a:cubicBezTo>
                    <a:pt x="623667" y="3052689"/>
                    <a:pt x="745587" y="2848707"/>
                    <a:pt x="797169" y="2668172"/>
                  </a:cubicBezTo>
                  <a:cubicBezTo>
                    <a:pt x="848751" y="2487637"/>
                    <a:pt x="874541" y="2314135"/>
                    <a:pt x="881575" y="2161735"/>
                  </a:cubicBezTo>
                  <a:cubicBezTo>
                    <a:pt x="888609" y="2009335"/>
                    <a:pt x="897987" y="1922584"/>
                    <a:pt x="839372" y="1753772"/>
                  </a:cubicBezTo>
                  <a:cubicBezTo>
                    <a:pt x="780757" y="1584960"/>
                    <a:pt x="595532" y="1380978"/>
                    <a:pt x="529883" y="1148861"/>
                  </a:cubicBezTo>
                  <a:cubicBezTo>
                    <a:pt x="464234" y="916744"/>
                    <a:pt x="454855" y="543950"/>
                    <a:pt x="445477" y="361070"/>
                  </a:cubicBezTo>
                  <a:cubicBezTo>
                    <a:pt x="436099" y="178190"/>
                    <a:pt x="482990" y="103162"/>
                    <a:pt x="473612" y="51581"/>
                  </a:cubicBezTo>
                  <a:cubicBezTo>
                    <a:pt x="464234" y="0"/>
                    <a:pt x="389206" y="51581"/>
                    <a:pt x="389206" y="51581"/>
                  </a:cubicBezTo>
                  <a:lnTo>
                    <a:pt x="51582" y="2344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alpha val="0"/>
                  </a:schemeClr>
                </a:gs>
                <a:gs pos="0">
                  <a:schemeClr val="bg1">
                    <a:alpha val="40000"/>
                  </a:schemeClr>
                </a:gs>
                <a:gs pos="27000">
                  <a:schemeClr val="bg1">
                    <a:alpha val="14000"/>
                  </a:schemeClr>
                </a:gs>
                <a:gs pos="61000">
                  <a:schemeClr val="bg1">
                    <a:alpha val="9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solidFill>
                  <a:prstClr val="white"/>
                </a:solidFill>
              </a:endParaRPr>
            </a:p>
          </p:txBody>
        </p:sp>
      </p:grpSp>
      <p:sp>
        <p:nvSpPr>
          <p:cNvPr id="77" name="Oval 76"/>
          <p:cNvSpPr>
            <a:spLocks noChangeArrowheads="1"/>
          </p:cNvSpPr>
          <p:nvPr/>
        </p:nvSpPr>
        <p:spPr bwMode="auto">
          <a:xfrm rot="2008484">
            <a:off x="1108984" y="5234679"/>
            <a:ext cx="1401417" cy="1403308"/>
          </a:xfrm>
          <a:prstGeom prst="ellipse">
            <a:avLst/>
          </a:prstGeom>
          <a:solidFill>
            <a:srgbClr val="CC9900"/>
          </a:solidFill>
          <a:ln w="9525">
            <a:noFill/>
            <a:round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latin typeface="Calibri" pitchFamily="34" charset="0"/>
            </a:endParaRPr>
          </a:p>
        </p:txBody>
      </p:sp>
      <p:grpSp>
        <p:nvGrpSpPr>
          <p:cNvPr id="49" name="Group 48"/>
          <p:cNvGrpSpPr/>
          <p:nvPr/>
        </p:nvGrpSpPr>
        <p:grpSpPr>
          <a:xfrm>
            <a:off x="1066800" y="5357986"/>
            <a:ext cx="1450591" cy="1185814"/>
            <a:chOff x="1066800" y="5357986"/>
            <a:chExt cx="1450591" cy="1185814"/>
          </a:xfrm>
        </p:grpSpPr>
        <p:sp>
          <p:nvSpPr>
            <p:cNvPr id="78" name="Oval 77"/>
            <p:cNvSpPr>
              <a:spLocks noChangeArrowheads="1"/>
            </p:cNvSpPr>
            <p:nvPr/>
          </p:nvSpPr>
          <p:spPr bwMode="auto">
            <a:xfrm rot="5400000">
              <a:off x="1228855" y="5357040"/>
              <a:ext cx="1185814" cy="1187706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78000">
                  <a:srgbClr val="FFFFFF">
                    <a:alpha val="15400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/>
              <a:endParaRPr 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79" name="TextBox 78"/>
            <p:cNvSpPr txBox="1">
              <a:spLocks noChangeArrowheads="1"/>
            </p:cNvSpPr>
            <p:nvPr/>
          </p:nvSpPr>
          <p:spPr bwMode="auto">
            <a:xfrm>
              <a:off x="1066800" y="5838316"/>
              <a:ext cx="1450591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lvl="0" algn="ctr"/>
              <a:r>
                <a:rPr lang="fa-IR" sz="1600" b="1" dirty="0" smtClean="0">
                  <a:cs typeface="B Titr" pitchFamily="2" charset="-78"/>
                </a:rPr>
                <a:t>ساختار هزینه</a:t>
              </a:r>
              <a:endParaRPr lang="en-US" sz="1600" b="1" dirty="0" smtClean="0">
                <a:cs typeface="B Titr" pitchFamily="2" charset="-78"/>
              </a:endParaRPr>
            </a:p>
          </p:txBody>
        </p:sp>
      </p:grpSp>
      <p:sp>
        <p:nvSpPr>
          <p:cNvPr id="80" name="Oval 79"/>
          <p:cNvSpPr>
            <a:spLocks noChangeArrowheads="1"/>
          </p:cNvSpPr>
          <p:nvPr/>
        </p:nvSpPr>
        <p:spPr bwMode="auto">
          <a:xfrm rot="2008484">
            <a:off x="2505283" y="5310879"/>
            <a:ext cx="1401417" cy="1403308"/>
          </a:xfrm>
          <a:prstGeom prst="ellipse">
            <a:avLst/>
          </a:prstGeom>
          <a:solidFill>
            <a:srgbClr val="CC9900"/>
          </a:solidFill>
          <a:ln w="9525">
            <a:noFill/>
            <a:round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latin typeface="Calibri" pitchFamily="34" charset="0"/>
            </a:endParaRPr>
          </a:p>
        </p:txBody>
      </p:sp>
      <p:grpSp>
        <p:nvGrpSpPr>
          <p:cNvPr id="48" name="Group 47"/>
          <p:cNvGrpSpPr/>
          <p:nvPr/>
        </p:nvGrpSpPr>
        <p:grpSpPr>
          <a:xfrm>
            <a:off x="2525783" y="5434186"/>
            <a:ext cx="1450591" cy="1185814"/>
            <a:chOff x="2525783" y="5434186"/>
            <a:chExt cx="1450591" cy="1185814"/>
          </a:xfrm>
        </p:grpSpPr>
        <p:sp>
          <p:nvSpPr>
            <p:cNvPr id="81" name="Oval 80"/>
            <p:cNvSpPr>
              <a:spLocks noChangeArrowheads="1"/>
            </p:cNvSpPr>
            <p:nvPr/>
          </p:nvSpPr>
          <p:spPr bwMode="auto">
            <a:xfrm rot="5400000">
              <a:off x="2625154" y="5433240"/>
              <a:ext cx="1185814" cy="1187706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78000">
                  <a:srgbClr val="FFFFFF">
                    <a:alpha val="15400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/>
              <a:endParaRPr 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82" name="TextBox 62"/>
            <p:cNvSpPr txBox="1">
              <a:spLocks noChangeArrowheads="1"/>
            </p:cNvSpPr>
            <p:nvPr/>
          </p:nvSpPr>
          <p:spPr bwMode="auto">
            <a:xfrm>
              <a:off x="2525783" y="5838522"/>
              <a:ext cx="1450591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lvl="0" algn="ctr"/>
              <a:r>
                <a:rPr lang="fa-IR" sz="1600" b="1" dirty="0" smtClean="0">
                  <a:cs typeface="B Titr" pitchFamily="2" charset="-78"/>
                </a:rPr>
                <a:t>مشارکت کلیدی</a:t>
              </a:r>
              <a:endParaRPr lang="en-US" sz="1600" b="1" dirty="0" smtClean="0">
                <a:cs typeface="B Titr" pitchFamily="2" charset="-78"/>
              </a:endParaRPr>
            </a:p>
          </p:txBody>
        </p:sp>
      </p:grpSp>
      <p:sp>
        <p:nvSpPr>
          <p:cNvPr id="83" name="Oval 82"/>
          <p:cNvSpPr>
            <a:spLocks noChangeArrowheads="1"/>
          </p:cNvSpPr>
          <p:nvPr/>
        </p:nvSpPr>
        <p:spPr bwMode="auto">
          <a:xfrm rot="2008484">
            <a:off x="3906159" y="5336986"/>
            <a:ext cx="1401417" cy="1403308"/>
          </a:xfrm>
          <a:prstGeom prst="ellipse">
            <a:avLst/>
          </a:prstGeom>
          <a:solidFill>
            <a:srgbClr val="CC9900"/>
          </a:solidFill>
          <a:ln w="9525">
            <a:noFill/>
            <a:round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latin typeface="Calibri" pitchFamily="34" charset="0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3926659" y="5460293"/>
            <a:ext cx="1450591" cy="1185814"/>
            <a:chOff x="3926659" y="5460293"/>
            <a:chExt cx="1450591" cy="1185814"/>
          </a:xfrm>
        </p:grpSpPr>
        <p:sp>
          <p:nvSpPr>
            <p:cNvPr id="84" name="Oval 83"/>
            <p:cNvSpPr>
              <a:spLocks noChangeArrowheads="1"/>
            </p:cNvSpPr>
            <p:nvPr/>
          </p:nvSpPr>
          <p:spPr bwMode="auto">
            <a:xfrm rot="5400000">
              <a:off x="4026030" y="5459347"/>
              <a:ext cx="1185814" cy="1187706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78000">
                  <a:srgbClr val="FFFFFF">
                    <a:alpha val="15400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/>
              <a:endParaRPr 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85" name="TextBox 62"/>
            <p:cNvSpPr txBox="1">
              <a:spLocks noChangeArrowheads="1"/>
            </p:cNvSpPr>
            <p:nvPr/>
          </p:nvSpPr>
          <p:spPr bwMode="auto">
            <a:xfrm>
              <a:off x="3926659" y="5864629"/>
              <a:ext cx="1450591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fa-IR" sz="1600" b="1" dirty="0" smtClean="0">
                  <a:cs typeface="B Titr" pitchFamily="2" charset="-78"/>
                </a:rPr>
                <a:t>فعالیت های کلیدی</a:t>
              </a:r>
              <a:endParaRPr lang="en-US" sz="1600" b="1" dirty="0" smtClean="0">
                <a:cs typeface="B Titr" pitchFamily="2" charset="-78"/>
              </a:endParaRPr>
            </a:p>
          </p:txBody>
        </p:sp>
      </p:grpSp>
      <p:sp>
        <p:nvSpPr>
          <p:cNvPr id="86" name="Oval 85"/>
          <p:cNvSpPr>
            <a:spLocks noChangeArrowheads="1"/>
          </p:cNvSpPr>
          <p:nvPr/>
        </p:nvSpPr>
        <p:spPr bwMode="auto">
          <a:xfrm rot="2008484">
            <a:off x="5277759" y="5336986"/>
            <a:ext cx="1401417" cy="1403308"/>
          </a:xfrm>
          <a:prstGeom prst="ellipse">
            <a:avLst/>
          </a:prstGeom>
          <a:solidFill>
            <a:srgbClr val="CC9900"/>
          </a:solidFill>
          <a:ln w="9525">
            <a:noFill/>
            <a:round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latin typeface="Calibri" pitchFamily="34" charset="0"/>
            </a:endParaRPr>
          </a:p>
        </p:txBody>
      </p:sp>
      <p:grpSp>
        <p:nvGrpSpPr>
          <p:cNvPr id="46" name="Group 45"/>
          <p:cNvGrpSpPr/>
          <p:nvPr/>
        </p:nvGrpSpPr>
        <p:grpSpPr>
          <a:xfrm>
            <a:off x="5298259" y="5460293"/>
            <a:ext cx="1450591" cy="1185814"/>
            <a:chOff x="5298259" y="5460293"/>
            <a:chExt cx="1450591" cy="1185814"/>
          </a:xfrm>
        </p:grpSpPr>
        <p:sp>
          <p:nvSpPr>
            <p:cNvPr id="87" name="Oval 86"/>
            <p:cNvSpPr>
              <a:spLocks noChangeArrowheads="1"/>
            </p:cNvSpPr>
            <p:nvPr/>
          </p:nvSpPr>
          <p:spPr bwMode="auto">
            <a:xfrm rot="5400000">
              <a:off x="5397630" y="5459347"/>
              <a:ext cx="1185814" cy="1187706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78000">
                  <a:srgbClr val="FFFFFF">
                    <a:alpha val="15400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/>
              <a:endParaRPr 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88" name="TextBox 62"/>
            <p:cNvSpPr txBox="1">
              <a:spLocks noChangeArrowheads="1"/>
            </p:cNvSpPr>
            <p:nvPr/>
          </p:nvSpPr>
          <p:spPr bwMode="auto">
            <a:xfrm>
              <a:off x="5298259" y="5864629"/>
              <a:ext cx="1450591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lvl="0" algn="ctr"/>
              <a:r>
                <a:rPr lang="fa-IR" sz="1600" b="1" dirty="0" smtClean="0">
                  <a:cs typeface="B Titr" pitchFamily="2" charset="-78"/>
                </a:rPr>
                <a:t>منابع کلیدی</a:t>
              </a:r>
              <a:endParaRPr lang="en-US" sz="1600" b="1" dirty="0" smtClean="0">
                <a:cs typeface="B Titr" pitchFamily="2" charset="-78"/>
              </a:endParaRPr>
            </a:p>
          </p:txBody>
        </p:sp>
      </p:grpSp>
      <p:sp>
        <p:nvSpPr>
          <p:cNvPr id="89" name="Oval 88"/>
          <p:cNvSpPr>
            <a:spLocks noChangeArrowheads="1"/>
          </p:cNvSpPr>
          <p:nvPr/>
        </p:nvSpPr>
        <p:spPr bwMode="auto">
          <a:xfrm rot="2008484">
            <a:off x="6649359" y="5336986"/>
            <a:ext cx="1401417" cy="1403308"/>
          </a:xfrm>
          <a:prstGeom prst="ellipse">
            <a:avLst/>
          </a:prstGeom>
          <a:solidFill>
            <a:srgbClr val="CC9900"/>
          </a:solidFill>
          <a:ln w="9525">
            <a:noFill/>
            <a:round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latin typeface="Calibri" pitchFamily="34" charset="0"/>
            </a:endParaRPr>
          </a:p>
        </p:txBody>
      </p:sp>
      <p:grpSp>
        <p:nvGrpSpPr>
          <p:cNvPr id="45" name="Group 44"/>
          <p:cNvGrpSpPr/>
          <p:nvPr/>
        </p:nvGrpSpPr>
        <p:grpSpPr>
          <a:xfrm>
            <a:off x="6669859" y="5460293"/>
            <a:ext cx="1450591" cy="1185814"/>
            <a:chOff x="6669859" y="5460293"/>
            <a:chExt cx="1450591" cy="1185814"/>
          </a:xfrm>
        </p:grpSpPr>
        <p:sp>
          <p:nvSpPr>
            <p:cNvPr id="90" name="Oval 89"/>
            <p:cNvSpPr>
              <a:spLocks noChangeArrowheads="1"/>
            </p:cNvSpPr>
            <p:nvPr/>
          </p:nvSpPr>
          <p:spPr bwMode="auto">
            <a:xfrm rot="5400000">
              <a:off x="6769230" y="5459347"/>
              <a:ext cx="1185814" cy="1187706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78000">
                  <a:srgbClr val="FFFFFF">
                    <a:alpha val="15400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/>
              <a:endParaRPr 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91" name="TextBox 62"/>
            <p:cNvSpPr txBox="1">
              <a:spLocks noChangeArrowheads="1"/>
            </p:cNvSpPr>
            <p:nvPr/>
          </p:nvSpPr>
          <p:spPr bwMode="auto">
            <a:xfrm>
              <a:off x="6669859" y="5864629"/>
              <a:ext cx="1450591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fa-IR" sz="1600" b="1" dirty="0" smtClean="0">
                  <a:cs typeface="B Titr" pitchFamily="2" charset="-78"/>
                </a:rPr>
                <a:t>جریان های درآمدی</a:t>
              </a:r>
              <a:endParaRPr lang="en-US" sz="1600" b="1" dirty="0">
                <a:cs typeface="B Titr" pitchFamily="2" charset="-78"/>
              </a:endParaRPr>
            </a:p>
          </p:txBody>
        </p:sp>
      </p:grpSp>
      <p:sp>
        <p:nvSpPr>
          <p:cNvPr id="92" name="Oval 91"/>
          <p:cNvSpPr>
            <a:spLocks noChangeArrowheads="1"/>
          </p:cNvSpPr>
          <p:nvPr/>
        </p:nvSpPr>
        <p:spPr bwMode="auto">
          <a:xfrm rot="2008484">
            <a:off x="1855224" y="4053999"/>
            <a:ext cx="1401417" cy="1403308"/>
          </a:xfrm>
          <a:prstGeom prst="ellipse">
            <a:avLst/>
          </a:prstGeom>
          <a:solidFill>
            <a:srgbClr val="CC9900"/>
          </a:solidFill>
          <a:ln w="9525">
            <a:noFill/>
            <a:round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latin typeface="Calibri" pitchFamily="34" charset="0"/>
            </a:endParaRPr>
          </a:p>
        </p:txBody>
      </p:sp>
      <p:grpSp>
        <p:nvGrpSpPr>
          <p:cNvPr id="44" name="Group 43"/>
          <p:cNvGrpSpPr/>
          <p:nvPr/>
        </p:nvGrpSpPr>
        <p:grpSpPr>
          <a:xfrm>
            <a:off x="1875724" y="4177306"/>
            <a:ext cx="1450591" cy="1185814"/>
            <a:chOff x="1875724" y="4177306"/>
            <a:chExt cx="1450591" cy="1185814"/>
          </a:xfrm>
        </p:grpSpPr>
        <p:sp>
          <p:nvSpPr>
            <p:cNvPr id="93" name="Oval 92"/>
            <p:cNvSpPr>
              <a:spLocks noChangeArrowheads="1"/>
            </p:cNvSpPr>
            <p:nvPr/>
          </p:nvSpPr>
          <p:spPr bwMode="auto">
            <a:xfrm rot="5400000">
              <a:off x="1975095" y="4176360"/>
              <a:ext cx="1185814" cy="1187706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78000">
                  <a:srgbClr val="FFFFFF">
                    <a:alpha val="15400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/>
              <a:endParaRPr 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94" name="TextBox 93"/>
            <p:cNvSpPr txBox="1">
              <a:spLocks noChangeArrowheads="1"/>
            </p:cNvSpPr>
            <p:nvPr/>
          </p:nvSpPr>
          <p:spPr bwMode="auto">
            <a:xfrm>
              <a:off x="1875724" y="4676012"/>
              <a:ext cx="1450591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lvl="0" algn="ctr"/>
              <a:r>
                <a:rPr lang="fa-IR" sz="1400" dirty="0" smtClean="0"/>
                <a:t>ا</a:t>
              </a:r>
              <a:r>
                <a:rPr lang="fa-IR" sz="1600" b="1" dirty="0" smtClean="0">
                  <a:cs typeface="B Titr" pitchFamily="2" charset="-78"/>
                </a:rPr>
                <a:t>رتباط با مشتری</a:t>
              </a:r>
              <a:endParaRPr lang="en-US" sz="1600" b="1" dirty="0" smtClean="0">
                <a:cs typeface="B Titr" pitchFamily="2" charset="-78"/>
              </a:endParaRPr>
            </a:p>
          </p:txBody>
        </p:sp>
      </p:grpSp>
      <p:sp>
        <p:nvSpPr>
          <p:cNvPr id="95" name="Oval 94"/>
          <p:cNvSpPr>
            <a:spLocks noChangeArrowheads="1"/>
          </p:cNvSpPr>
          <p:nvPr/>
        </p:nvSpPr>
        <p:spPr bwMode="auto">
          <a:xfrm rot="2008484">
            <a:off x="3251523" y="4130199"/>
            <a:ext cx="1401417" cy="1403308"/>
          </a:xfrm>
          <a:prstGeom prst="ellipse">
            <a:avLst/>
          </a:prstGeom>
          <a:solidFill>
            <a:srgbClr val="CC9900"/>
          </a:solidFill>
          <a:ln w="9525">
            <a:noFill/>
            <a:round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latin typeface="Calibri" pitchFamily="34" charset="0"/>
            </a:endParaRPr>
          </a:p>
        </p:txBody>
      </p:sp>
      <p:grpSp>
        <p:nvGrpSpPr>
          <p:cNvPr id="43" name="Group 42"/>
          <p:cNvGrpSpPr/>
          <p:nvPr/>
        </p:nvGrpSpPr>
        <p:grpSpPr>
          <a:xfrm>
            <a:off x="3272023" y="4253506"/>
            <a:ext cx="1450591" cy="1185814"/>
            <a:chOff x="3272023" y="4253506"/>
            <a:chExt cx="1450591" cy="1185814"/>
          </a:xfrm>
        </p:grpSpPr>
        <p:sp>
          <p:nvSpPr>
            <p:cNvPr id="96" name="Oval 95"/>
            <p:cNvSpPr>
              <a:spLocks noChangeArrowheads="1"/>
            </p:cNvSpPr>
            <p:nvPr/>
          </p:nvSpPr>
          <p:spPr bwMode="auto">
            <a:xfrm rot="5400000">
              <a:off x="3371394" y="4252560"/>
              <a:ext cx="1185814" cy="1187706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78000">
                  <a:srgbClr val="FFFFFF">
                    <a:alpha val="15400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/>
              <a:endParaRPr 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97" name="TextBox 62"/>
            <p:cNvSpPr txBox="1">
              <a:spLocks noChangeArrowheads="1"/>
            </p:cNvSpPr>
            <p:nvPr/>
          </p:nvSpPr>
          <p:spPr bwMode="auto">
            <a:xfrm>
              <a:off x="3272023" y="4657842"/>
              <a:ext cx="1450591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lvl="0" algn="ctr"/>
              <a:r>
                <a:rPr lang="fa-IR" sz="1600" b="1" dirty="0" smtClean="0">
                  <a:cs typeface="B Titr" pitchFamily="2" charset="-78"/>
                </a:rPr>
                <a:t>کانال ها</a:t>
              </a:r>
              <a:endParaRPr lang="en-US" sz="1600" b="1" dirty="0" smtClean="0">
                <a:cs typeface="B Titr" pitchFamily="2" charset="-78"/>
              </a:endParaRPr>
            </a:p>
          </p:txBody>
        </p:sp>
      </p:grpSp>
      <p:sp>
        <p:nvSpPr>
          <p:cNvPr id="98" name="Oval 97"/>
          <p:cNvSpPr>
            <a:spLocks noChangeArrowheads="1"/>
          </p:cNvSpPr>
          <p:nvPr/>
        </p:nvSpPr>
        <p:spPr bwMode="auto">
          <a:xfrm rot="2008484">
            <a:off x="4652399" y="4156306"/>
            <a:ext cx="1401417" cy="1403308"/>
          </a:xfrm>
          <a:prstGeom prst="ellipse">
            <a:avLst/>
          </a:prstGeom>
          <a:solidFill>
            <a:srgbClr val="CC9900"/>
          </a:solidFill>
          <a:ln w="9525">
            <a:noFill/>
            <a:round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latin typeface="Calibri" pitchFamily="34" charset="0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4672899" y="4279613"/>
            <a:ext cx="1450591" cy="1185814"/>
            <a:chOff x="4672899" y="4279613"/>
            <a:chExt cx="1450591" cy="1185814"/>
          </a:xfrm>
        </p:grpSpPr>
        <p:sp>
          <p:nvSpPr>
            <p:cNvPr id="99" name="Oval 98"/>
            <p:cNvSpPr>
              <a:spLocks noChangeArrowheads="1"/>
            </p:cNvSpPr>
            <p:nvPr/>
          </p:nvSpPr>
          <p:spPr bwMode="auto">
            <a:xfrm rot="5400000">
              <a:off x="4772270" y="4278667"/>
              <a:ext cx="1185814" cy="1187706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78000">
                  <a:srgbClr val="FFFFFF">
                    <a:alpha val="15400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/>
              <a:endParaRPr 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100" name="TextBox 62"/>
            <p:cNvSpPr txBox="1">
              <a:spLocks noChangeArrowheads="1"/>
            </p:cNvSpPr>
            <p:nvPr/>
          </p:nvSpPr>
          <p:spPr bwMode="auto">
            <a:xfrm>
              <a:off x="4672899" y="4683949"/>
              <a:ext cx="1450591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rtl="1"/>
              <a:r>
                <a:rPr lang="fa-IR" sz="1600" b="1" dirty="0" smtClean="0">
                  <a:cs typeface="B Titr" pitchFamily="2" charset="-78"/>
                </a:rPr>
                <a:t>ارزش</a:t>
              </a:r>
              <a:r>
                <a:rPr lang="en-US" sz="1600" b="1" dirty="0" smtClean="0">
                  <a:cs typeface="B Titr" pitchFamily="2" charset="-78"/>
                </a:rPr>
                <a:t> </a:t>
              </a:r>
              <a:r>
                <a:rPr lang="fa-IR" sz="1600" b="1" dirty="0" smtClean="0">
                  <a:cs typeface="B Titr" pitchFamily="2" charset="-78"/>
                </a:rPr>
                <a:t>های</a:t>
              </a:r>
            </a:p>
            <a:p>
              <a:pPr algn="ctr" rtl="1"/>
              <a:r>
                <a:rPr lang="fa-IR" sz="1600" b="1" dirty="0" smtClean="0">
                  <a:cs typeface="B Titr" pitchFamily="2" charset="-78"/>
                </a:rPr>
                <a:t> پیشنهادی</a:t>
              </a:r>
              <a:endParaRPr lang="en-US" sz="1600" b="1" dirty="0" smtClean="0">
                <a:cs typeface="B Titr" pitchFamily="2" charset="-78"/>
              </a:endParaRPr>
            </a:p>
          </p:txBody>
        </p:sp>
      </p:grpSp>
      <p:sp>
        <p:nvSpPr>
          <p:cNvPr id="101" name="Oval 100"/>
          <p:cNvSpPr>
            <a:spLocks noChangeArrowheads="1"/>
          </p:cNvSpPr>
          <p:nvPr/>
        </p:nvSpPr>
        <p:spPr bwMode="auto">
          <a:xfrm rot="2008484">
            <a:off x="6023999" y="4130199"/>
            <a:ext cx="1401417" cy="1403308"/>
          </a:xfrm>
          <a:prstGeom prst="ellipse">
            <a:avLst/>
          </a:prstGeom>
          <a:solidFill>
            <a:srgbClr val="CC9900"/>
          </a:solidFill>
          <a:ln w="9525">
            <a:noFill/>
            <a:round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latin typeface="Calibri" pitchFamily="34" charset="0"/>
            </a:endParaRPr>
          </a:p>
        </p:txBody>
      </p:sp>
      <p:grpSp>
        <p:nvGrpSpPr>
          <p:cNvPr id="41" name="Group 40"/>
          <p:cNvGrpSpPr/>
          <p:nvPr/>
        </p:nvGrpSpPr>
        <p:grpSpPr>
          <a:xfrm>
            <a:off x="6044499" y="4253506"/>
            <a:ext cx="1450591" cy="1185814"/>
            <a:chOff x="6044499" y="4253506"/>
            <a:chExt cx="1450591" cy="1185814"/>
          </a:xfrm>
        </p:grpSpPr>
        <p:sp>
          <p:nvSpPr>
            <p:cNvPr id="102" name="Oval 101"/>
            <p:cNvSpPr>
              <a:spLocks noChangeArrowheads="1"/>
            </p:cNvSpPr>
            <p:nvPr/>
          </p:nvSpPr>
          <p:spPr bwMode="auto">
            <a:xfrm rot="5400000">
              <a:off x="6143870" y="4252560"/>
              <a:ext cx="1185814" cy="1187706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78000">
                  <a:srgbClr val="FFFFFF">
                    <a:alpha val="15400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/>
              <a:endParaRPr 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103" name="TextBox 62"/>
            <p:cNvSpPr txBox="1">
              <a:spLocks noChangeArrowheads="1"/>
            </p:cNvSpPr>
            <p:nvPr/>
          </p:nvSpPr>
          <p:spPr bwMode="auto">
            <a:xfrm>
              <a:off x="6044499" y="4657842"/>
              <a:ext cx="1450591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lvl="0" algn="ctr" rtl="1"/>
              <a:r>
                <a:rPr lang="fa-IR" sz="1600" b="1" dirty="0" smtClean="0">
                  <a:cs typeface="B Titr" pitchFamily="2" charset="-78"/>
                </a:rPr>
                <a:t>بخش های</a:t>
              </a:r>
            </a:p>
            <a:p>
              <a:pPr lvl="0" algn="ctr" rtl="1"/>
              <a:r>
                <a:rPr lang="fa-IR" sz="1600" b="1" dirty="0" smtClean="0">
                  <a:cs typeface="B Titr" pitchFamily="2" charset="-78"/>
                </a:rPr>
                <a:t> مشتری</a:t>
              </a:r>
              <a:endParaRPr lang="en-US" sz="1600" b="1" dirty="0">
                <a:latin typeface="Calibri" pitchFamily="34" charset="0"/>
                <a:cs typeface="B Titr" pitchFamily="2" charset="-78"/>
              </a:endParaRPr>
            </a:p>
          </p:txBody>
        </p:sp>
      </p:grp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Rectangle 7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algn="r" rtl="1"/>
            <a:r>
              <a:rPr lang="fa-IR" dirty="0" smtClean="0"/>
              <a:t>بخش های مشتری</a:t>
            </a:r>
            <a:endParaRPr lang="en-US" dirty="0"/>
          </a:p>
        </p:txBody>
      </p:sp>
      <p:pic>
        <p:nvPicPr>
          <p:cNvPr id="4" name="Picture 3" descr="1.jpg"/>
          <p:cNvPicPr>
            <a:picLocks noChangeAspect="1"/>
          </p:cNvPicPr>
          <p:nvPr/>
        </p:nvPicPr>
        <p:blipFill>
          <a:blip r:embed="rId2" cstate="print"/>
          <a:srcRect l="10811"/>
          <a:stretch>
            <a:fillRect/>
          </a:stretch>
        </p:blipFill>
        <p:spPr>
          <a:xfrm>
            <a:off x="0" y="0"/>
            <a:ext cx="5029200" cy="2930206"/>
          </a:xfrm>
          <a:prstGeom prst="rect">
            <a:avLst/>
          </a:prstGeom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219200" y="2133600"/>
            <a:ext cx="7772400" cy="4525963"/>
          </a:xfrm>
        </p:spPr>
        <p:txBody>
          <a:bodyPr/>
          <a:lstStyle/>
          <a:p>
            <a:pPr algn="r" rtl="1"/>
            <a:r>
              <a:rPr lang="fa-IR" sz="2800" dirty="0" smtClean="0"/>
              <a:t>هر سازمان به یک یا چند بخش از مشتریان خدمت می‌کند.</a:t>
            </a:r>
          </a:p>
          <a:p>
            <a:pPr algn="r" rtl="1"/>
            <a:endParaRPr lang="fa-IR" dirty="0"/>
          </a:p>
          <a:p>
            <a:pPr algn="r" rtl="1"/>
            <a:endParaRPr lang="fa-IR" dirty="0" smtClean="0"/>
          </a:p>
          <a:p>
            <a:pPr algn="r" rtl="1"/>
            <a:endParaRPr lang="fa-IR" dirty="0"/>
          </a:p>
          <a:p>
            <a:pPr algn="r" rtl="1"/>
            <a:endParaRPr lang="en-US" dirty="0" smtClean="0"/>
          </a:p>
          <a:p>
            <a:pPr algn="r" rtl="1">
              <a:buNone/>
            </a:pPr>
            <a:r>
              <a:rPr lang="fa-IR" sz="2800" dirty="0" smtClean="0">
                <a:solidFill>
                  <a:srgbClr val="CC9900"/>
                </a:solidFill>
                <a:cs typeface="B Titr" pitchFamily="2" charset="-78"/>
              </a:rPr>
              <a:t>انواع مختلف بخش‌های</a:t>
            </a:r>
          </a:p>
          <a:p>
            <a:pPr algn="r" rtl="1">
              <a:buNone/>
            </a:pPr>
            <a:r>
              <a:rPr lang="fa-IR" sz="2800" dirty="0" smtClean="0">
                <a:solidFill>
                  <a:srgbClr val="CC9900"/>
                </a:solidFill>
                <a:cs typeface="B Titr" pitchFamily="2" charset="-78"/>
              </a:rPr>
              <a:t> مشتری عبارتند از: </a:t>
            </a:r>
            <a:endParaRPr lang="en-US" sz="2800" dirty="0" smtClean="0">
              <a:solidFill>
                <a:srgbClr val="CC9900"/>
              </a:solidFill>
              <a:cs typeface="B Titr" pitchFamily="2" charset="-78"/>
            </a:endParaRPr>
          </a:p>
          <a:p>
            <a:pPr algn="r" rtl="1"/>
            <a:endParaRPr lang="en-US" dirty="0"/>
          </a:p>
        </p:txBody>
      </p:sp>
      <p:graphicFrame>
        <p:nvGraphicFramePr>
          <p:cNvPr id="77" name="Diagram 76"/>
          <p:cNvGraphicFramePr/>
          <p:nvPr/>
        </p:nvGraphicFramePr>
        <p:xfrm>
          <a:off x="685800" y="2590800"/>
          <a:ext cx="6324600" cy="414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7" grpId="0">
        <p:bldAsOne/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algn="r" rtl="1"/>
            <a:r>
              <a:rPr lang="fa-IR" dirty="0" smtClean="0"/>
              <a:t>ارزش های پیشنهادی</a:t>
            </a:r>
            <a:endParaRPr lang="en-US" dirty="0"/>
          </a:p>
        </p:txBody>
      </p:sp>
      <p:pic>
        <p:nvPicPr>
          <p:cNvPr id="32" name="Picture 31" descr="2.jpg"/>
          <p:cNvPicPr>
            <a:picLocks noChangeAspect="1"/>
          </p:cNvPicPr>
          <p:nvPr/>
        </p:nvPicPr>
        <p:blipFill>
          <a:blip r:embed="rId3" cstate="print"/>
          <a:srcRect l="27818"/>
          <a:stretch>
            <a:fillRect/>
          </a:stretch>
        </p:blipFill>
        <p:spPr>
          <a:xfrm>
            <a:off x="0" y="0"/>
            <a:ext cx="4547616" cy="3163824"/>
          </a:xfrm>
          <a:prstGeom prst="rect">
            <a:avLst/>
          </a:prstGeom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09600" y="2255837"/>
            <a:ext cx="8229600" cy="4525963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fa-IR" sz="2800" dirty="0" smtClean="0"/>
              <a:t>سازمان به دنبال حل مشکلات مشتری و برآوردن</a:t>
            </a:r>
          </a:p>
          <a:p>
            <a:pPr algn="r" rtl="1">
              <a:buNone/>
            </a:pPr>
            <a:r>
              <a:rPr lang="fa-IR" sz="2800" dirty="0" smtClean="0"/>
              <a:t> نیازهای او از طریق ارزش های پیشنهادی است.</a:t>
            </a:r>
            <a:endParaRPr lang="en-US" sz="2800" dirty="0" smtClean="0"/>
          </a:p>
          <a:p>
            <a:pPr algn="r" rtl="1"/>
            <a:r>
              <a:rPr lang="fa-IR" sz="2800" dirty="0" smtClean="0"/>
              <a:t>عناصر زیر می تواند به ارزش آفرینی برای مشتری کمک نماید:</a:t>
            </a:r>
            <a:endParaRPr lang="en-US" sz="2800" dirty="0" smtClean="0"/>
          </a:p>
          <a:p>
            <a:pPr algn="r" rtl="1">
              <a:buNone/>
            </a:pPr>
            <a:endParaRPr lang="en-US" sz="2800" dirty="0"/>
          </a:p>
        </p:txBody>
      </p:sp>
      <p:sp>
        <p:nvSpPr>
          <p:cNvPr id="33" name="Oval 32"/>
          <p:cNvSpPr>
            <a:spLocks noChangeArrowheads="1"/>
          </p:cNvSpPr>
          <p:nvPr/>
        </p:nvSpPr>
        <p:spPr bwMode="auto">
          <a:xfrm rot="2008484">
            <a:off x="1355725" y="3871912"/>
            <a:ext cx="1176338" cy="1177925"/>
          </a:xfrm>
          <a:prstGeom prst="ellipse">
            <a:avLst/>
          </a:prstGeom>
          <a:solidFill>
            <a:srgbClr val="BFBFBF"/>
          </a:solidFill>
          <a:ln w="9525">
            <a:noFill/>
            <a:round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34" name="Oval 33"/>
          <p:cNvSpPr>
            <a:spLocks noChangeArrowheads="1"/>
          </p:cNvSpPr>
          <p:nvPr/>
        </p:nvSpPr>
        <p:spPr bwMode="auto">
          <a:xfrm rot="5400000">
            <a:off x="1448594" y="3961606"/>
            <a:ext cx="995362" cy="996950"/>
          </a:xfrm>
          <a:prstGeom prst="ellipse">
            <a:avLst/>
          </a:prstGeom>
          <a:gradFill rotWithShape="1">
            <a:gsLst>
              <a:gs pos="0">
                <a:srgbClr val="FFFFFF">
                  <a:alpha val="70000"/>
                </a:srgbClr>
              </a:gs>
              <a:gs pos="78000">
                <a:srgbClr val="FFFFFF">
                  <a:alpha val="15400"/>
                </a:srgbClr>
              </a:gs>
              <a:gs pos="100000">
                <a:schemeClr val="bg1">
                  <a:alpha val="0"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35" name="TextBox 62"/>
          <p:cNvSpPr txBox="1">
            <a:spLocks noChangeArrowheads="1"/>
          </p:cNvSpPr>
          <p:nvPr/>
        </p:nvSpPr>
        <p:spPr bwMode="auto">
          <a:xfrm>
            <a:off x="1349375" y="4275137"/>
            <a:ext cx="121761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0" algn="ctr" rtl="1"/>
            <a:r>
              <a:rPr lang="fa-IR" sz="1600" dirty="0" smtClean="0">
                <a:cs typeface="B Titr" pitchFamily="2" charset="-78"/>
              </a:rPr>
              <a:t>تازگی </a:t>
            </a:r>
            <a:endParaRPr lang="en-US" sz="1600" dirty="0" smtClean="0">
              <a:cs typeface="B Titr" pitchFamily="2" charset="-78"/>
            </a:endParaRPr>
          </a:p>
        </p:txBody>
      </p:sp>
      <p:sp>
        <p:nvSpPr>
          <p:cNvPr id="36" name="Oval 35"/>
          <p:cNvSpPr>
            <a:spLocks noChangeArrowheads="1"/>
          </p:cNvSpPr>
          <p:nvPr/>
        </p:nvSpPr>
        <p:spPr bwMode="auto">
          <a:xfrm rot="2008484">
            <a:off x="2498725" y="3871912"/>
            <a:ext cx="1176338" cy="1177925"/>
          </a:xfrm>
          <a:prstGeom prst="ellipse">
            <a:avLst/>
          </a:prstGeom>
          <a:solidFill>
            <a:srgbClr val="BFBFBF"/>
          </a:solidFill>
          <a:ln w="9525">
            <a:noFill/>
            <a:round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37" name="Oval 36"/>
          <p:cNvSpPr>
            <a:spLocks noChangeArrowheads="1"/>
          </p:cNvSpPr>
          <p:nvPr/>
        </p:nvSpPr>
        <p:spPr bwMode="auto">
          <a:xfrm rot="5400000">
            <a:off x="2591594" y="3961606"/>
            <a:ext cx="995362" cy="996950"/>
          </a:xfrm>
          <a:prstGeom prst="ellipse">
            <a:avLst/>
          </a:prstGeom>
          <a:gradFill rotWithShape="1">
            <a:gsLst>
              <a:gs pos="0">
                <a:srgbClr val="FFFFFF">
                  <a:alpha val="70000"/>
                </a:srgbClr>
              </a:gs>
              <a:gs pos="78000">
                <a:srgbClr val="FFFFFF">
                  <a:alpha val="15400"/>
                </a:srgbClr>
              </a:gs>
              <a:gs pos="100000">
                <a:schemeClr val="bg1">
                  <a:alpha val="0"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38" name="TextBox 62"/>
          <p:cNvSpPr txBox="1">
            <a:spLocks noChangeArrowheads="1"/>
          </p:cNvSpPr>
          <p:nvPr/>
        </p:nvSpPr>
        <p:spPr bwMode="auto">
          <a:xfrm>
            <a:off x="2492375" y="4275137"/>
            <a:ext cx="121761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a-IR" sz="1400" dirty="0" smtClean="0">
                <a:cs typeface="B Titr" pitchFamily="2" charset="-78"/>
              </a:rPr>
              <a:t>عملکرد</a:t>
            </a:r>
            <a:endParaRPr lang="en-US" sz="1400" b="1" dirty="0">
              <a:latin typeface="Calibri" pitchFamily="34" charset="0"/>
              <a:cs typeface="B Titr" pitchFamily="2" charset="-78"/>
            </a:endParaRPr>
          </a:p>
        </p:txBody>
      </p:sp>
      <p:sp>
        <p:nvSpPr>
          <p:cNvPr id="39" name="Oval 38"/>
          <p:cNvSpPr>
            <a:spLocks noChangeArrowheads="1"/>
          </p:cNvSpPr>
          <p:nvPr/>
        </p:nvSpPr>
        <p:spPr bwMode="auto">
          <a:xfrm rot="2008484">
            <a:off x="3641725" y="3948112"/>
            <a:ext cx="1176338" cy="1177925"/>
          </a:xfrm>
          <a:prstGeom prst="ellipse">
            <a:avLst/>
          </a:prstGeom>
          <a:solidFill>
            <a:srgbClr val="BFBFBF"/>
          </a:solidFill>
          <a:ln w="9525">
            <a:noFill/>
            <a:round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40" name="Oval 39"/>
          <p:cNvSpPr>
            <a:spLocks noChangeArrowheads="1"/>
          </p:cNvSpPr>
          <p:nvPr/>
        </p:nvSpPr>
        <p:spPr bwMode="auto">
          <a:xfrm rot="5400000">
            <a:off x="3734594" y="4037806"/>
            <a:ext cx="995362" cy="996950"/>
          </a:xfrm>
          <a:prstGeom prst="ellipse">
            <a:avLst/>
          </a:prstGeom>
          <a:gradFill rotWithShape="1">
            <a:gsLst>
              <a:gs pos="0">
                <a:srgbClr val="FFFFFF">
                  <a:alpha val="70000"/>
                </a:srgbClr>
              </a:gs>
              <a:gs pos="78000">
                <a:srgbClr val="FFFFFF">
                  <a:alpha val="15400"/>
                </a:srgbClr>
              </a:gs>
              <a:gs pos="100000">
                <a:schemeClr val="bg1">
                  <a:alpha val="0"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41" name="TextBox 62"/>
          <p:cNvSpPr txBox="1">
            <a:spLocks noChangeArrowheads="1"/>
          </p:cNvSpPr>
          <p:nvPr/>
        </p:nvSpPr>
        <p:spPr bwMode="auto">
          <a:xfrm>
            <a:off x="3635375" y="4351337"/>
            <a:ext cx="121761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a-IR" sz="1400" dirty="0" smtClean="0">
                <a:cs typeface="B Titr" pitchFamily="2" charset="-78"/>
              </a:rPr>
              <a:t>طراحی</a:t>
            </a:r>
            <a:endParaRPr lang="en-US" sz="1400" b="1" dirty="0">
              <a:latin typeface="Calibri" pitchFamily="34" charset="0"/>
              <a:cs typeface="B Titr" pitchFamily="2" charset="-78"/>
            </a:endParaRPr>
          </a:p>
        </p:txBody>
      </p:sp>
      <p:sp>
        <p:nvSpPr>
          <p:cNvPr id="42" name="Oval 41"/>
          <p:cNvSpPr>
            <a:spLocks noChangeArrowheads="1"/>
          </p:cNvSpPr>
          <p:nvPr/>
        </p:nvSpPr>
        <p:spPr bwMode="auto">
          <a:xfrm rot="2008484">
            <a:off x="4806950" y="3940175"/>
            <a:ext cx="1176338" cy="1177925"/>
          </a:xfrm>
          <a:prstGeom prst="ellipse">
            <a:avLst/>
          </a:prstGeom>
          <a:solidFill>
            <a:srgbClr val="BFBFBF"/>
          </a:solidFill>
          <a:ln w="9525">
            <a:noFill/>
            <a:round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43" name="Oval 42"/>
          <p:cNvSpPr>
            <a:spLocks noChangeArrowheads="1"/>
          </p:cNvSpPr>
          <p:nvPr/>
        </p:nvSpPr>
        <p:spPr bwMode="auto">
          <a:xfrm rot="5400000">
            <a:off x="4899819" y="4029869"/>
            <a:ext cx="995362" cy="996950"/>
          </a:xfrm>
          <a:prstGeom prst="ellipse">
            <a:avLst/>
          </a:prstGeom>
          <a:gradFill rotWithShape="1">
            <a:gsLst>
              <a:gs pos="0">
                <a:srgbClr val="FFFFFF">
                  <a:alpha val="70000"/>
                </a:srgbClr>
              </a:gs>
              <a:gs pos="78000">
                <a:srgbClr val="FFFFFF">
                  <a:alpha val="15400"/>
                </a:srgbClr>
              </a:gs>
              <a:gs pos="100000">
                <a:schemeClr val="bg1">
                  <a:alpha val="0"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44" name="TextBox 62"/>
          <p:cNvSpPr txBox="1">
            <a:spLocks noChangeArrowheads="1"/>
          </p:cNvSpPr>
          <p:nvPr/>
        </p:nvSpPr>
        <p:spPr bwMode="auto">
          <a:xfrm>
            <a:off x="4800600" y="4343400"/>
            <a:ext cx="121761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a-IR" sz="1400" dirty="0" smtClean="0">
                <a:cs typeface="B Titr" pitchFamily="2" charset="-78"/>
              </a:rPr>
              <a:t>قیمت</a:t>
            </a:r>
            <a:endParaRPr lang="en-US" sz="1400" b="1" dirty="0">
              <a:latin typeface="Calibri" pitchFamily="34" charset="0"/>
              <a:cs typeface="B Titr" pitchFamily="2" charset="-78"/>
            </a:endParaRPr>
          </a:p>
        </p:txBody>
      </p:sp>
      <p:sp>
        <p:nvSpPr>
          <p:cNvPr id="45" name="Oval 44"/>
          <p:cNvSpPr>
            <a:spLocks noChangeArrowheads="1"/>
          </p:cNvSpPr>
          <p:nvPr/>
        </p:nvSpPr>
        <p:spPr bwMode="auto">
          <a:xfrm rot="2008484">
            <a:off x="5949950" y="3940175"/>
            <a:ext cx="1176338" cy="1177925"/>
          </a:xfrm>
          <a:prstGeom prst="ellipse">
            <a:avLst/>
          </a:prstGeom>
          <a:solidFill>
            <a:srgbClr val="BFBFBF"/>
          </a:solidFill>
          <a:ln w="9525">
            <a:noFill/>
            <a:round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46" name="Oval 45"/>
          <p:cNvSpPr>
            <a:spLocks noChangeArrowheads="1"/>
          </p:cNvSpPr>
          <p:nvPr/>
        </p:nvSpPr>
        <p:spPr bwMode="auto">
          <a:xfrm rot="5400000">
            <a:off x="6042819" y="4029869"/>
            <a:ext cx="995362" cy="996950"/>
          </a:xfrm>
          <a:prstGeom prst="ellipse">
            <a:avLst/>
          </a:prstGeom>
          <a:gradFill rotWithShape="1">
            <a:gsLst>
              <a:gs pos="0">
                <a:srgbClr val="FFFFFF">
                  <a:alpha val="70000"/>
                </a:srgbClr>
              </a:gs>
              <a:gs pos="78000">
                <a:srgbClr val="FFFFFF">
                  <a:alpha val="15400"/>
                </a:srgbClr>
              </a:gs>
              <a:gs pos="100000">
                <a:schemeClr val="bg1">
                  <a:alpha val="0"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47" name="TextBox 62"/>
          <p:cNvSpPr txBox="1">
            <a:spLocks noChangeArrowheads="1"/>
          </p:cNvSpPr>
          <p:nvPr/>
        </p:nvSpPr>
        <p:spPr bwMode="auto">
          <a:xfrm>
            <a:off x="5943600" y="4343400"/>
            <a:ext cx="121761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0" algn="ctr"/>
            <a:r>
              <a:rPr lang="fa-IR" sz="1400" dirty="0" smtClean="0">
                <a:cs typeface="B Titr" pitchFamily="2" charset="-78"/>
              </a:rPr>
              <a:t>کاهش هزینه</a:t>
            </a:r>
            <a:endParaRPr lang="en-US" sz="1400" dirty="0" smtClean="0">
              <a:cs typeface="B Titr" pitchFamily="2" charset="-78"/>
            </a:endParaRPr>
          </a:p>
          <a:p>
            <a:pPr algn="ctr"/>
            <a:endParaRPr lang="en-US" sz="1400" b="1" dirty="0">
              <a:latin typeface="Calibri" pitchFamily="34" charset="0"/>
            </a:endParaRPr>
          </a:p>
        </p:txBody>
      </p:sp>
      <p:sp>
        <p:nvSpPr>
          <p:cNvPr id="48" name="Oval 47"/>
          <p:cNvSpPr>
            <a:spLocks noChangeArrowheads="1"/>
          </p:cNvSpPr>
          <p:nvPr/>
        </p:nvSpPr>
        <p:spPr bwMode="auto">
          <a:xfrm rot="2008484">
            <a:off x="665300" y="4955986"/>
            <a:ext cx="1401417" cy="1403308"/>
          </a:xfrm>
          <a:prstGeom prst="ellipse">
            <a:avLst/>
          </a:prstGeom>
          <a:solidFill>
            <a:srgbClr val="BFBFBF"/>
          </a:solidFill>
          <a:ln w="9525">
            <a:noFill/>
            <a:round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49" name="Oval 48"/>
          <p:cNvSpPr>
            <a:spLocks noChangeArrowheads="1"/>
          </p:cNvSpPr>
          <p:nvPr/>
        </p:nvSpPr>
        <p:spPr bwMode="auto">
          <a:xfrm rot="5400000">
            <a:off x="785171" y="5078347"/>
            <a:ext cx="1185814" cy="1187706"/>
          </a:xfrm>
          <a:prstGeom prst="ellipse">
            <a:avLst/>
          </a:prstGeom>
          <a:gradFill rotWithShape="1">
            <a:gsLst>
              <a:gs pos="0">
                <a:srgbClr val="FFFFFF">
                  <a:alpha val="70000"/>
                </a:srgbClr>
              </a:gs>
              <a:gs pos="78000">
                <a:srgbClr val="FFFFFF">
                  <a:alpha val="15400"/>
                </a:srgbClr>
              </a:gs>
              <a:gs pos="100000">
                <a:schemeClr val="bg1">
                  <a:alpha val="0"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50" name="TextBox 62"/>
          <p:cNvSpPr txBox="1">
            <a:spLocks noChangeArrowheads="1"/>
          </p:cNvSpPr>
          <p:nvPr/>
        </p:nvSpPr>
        <p:spPr bwMode="auto">
          <a:xfrm>
            <a:off x="685800" y="5577999"/>
            <a:ext cx="1450591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algn="ctr"/>
            <a:r>
              <a:rPr lang="fa-IR" sz="1400" dirty="0" smtClean="0">
                <a:cs typeface="B Titr" pitchFamily="2" charset="-78"/>
              </a:rPr>
              <a:t>سفارشی سازی</a:t>
            </a:r>
            <a:endParaRPr lang="en-US" sz="1400" dirty="0" smtClean="0">
              <a:cs typeface="B Titr" pitchFamily="2" charset="-78"/>
            </a:endParaRPr>
          </a:p>
        </p:txBody>
      </p:sp>
      <p:sp>
        <p:nvSpPr>
          <p:cNvPr id="51" name="Oval 50"/>
          <p:cNvSpPr>
            <a:spLocks noChangeArrowheads="1"/>
          </p:cNvSpPr>
          <p:nvPr/>
        </p:nvSpPr>
        <p:spPr bwMode="auto">
          <a:xfrm rot="2008484">
            <a:off x="2061599" y="5032186"/>
            <a:ext cx="1401417" cy="1403308"/>
          </a:xfrm>
          <a:prstGeom prst="ellipse">
            <a:avLst/>
          </a:prstGeom>
          <a:solidFill>
            <a:srgbClr val="BFBFBF"/>
          </a:solidFill>
          <a:ln w="9525">
            <a:noFill/>
            <a:round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52" name="Oval 51"/>
          <p:cNvSpPr>
            <a:spLocks noChangeArrowheads="1"/>
          </p:cNvSpPr>
          <p:nvPr/>
        </p:nvSpPr>
        <p:spPr bwMode="auto">
          <a:xfrm rot="5400000">
            <a:off x="2181470" y="5154547"/>
            <a:ext cx="1185814" cy="1187706"/>
          </a:xfrm>
          <a:prstGeom prst="ellipse">
            <a:avLst/>
          </a:prstGeom>
          <a:gradFill rotWithShape="1">
            <a:gsLst>
              <a:gs pos="0">
                <a:srgbClr val="FFFFFF">
                  <a:alpha val="70000"/>
                </a:srgbClr>
              </a:gs>
              <a:gs pos="78000">
                <a:srgbClr val="FFFFFF">
                  <a:alpha val="15400"/>
                </a:srgbClr>
              </a:gs>
              <a:gs pos="100000">
                <a:schemeClr val="bg1">
                  <a:alpha val="0"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53" name="TextBox 62"/>
          <p:cNvSpPr txBox="1">
            <a:spLocks noChangeArrowheads="1"/>
          </p:cNvSpPr>
          <p:nvPr/>
        </p:nvSpPr>
        <p:spPr bwMode="auto">
          <a:xfrm>
            <a:off x="2082099" y="5559829"/>
            <a:ext cx="1450591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algn="ctr"/>
            <a:r>
              <a:rPr lang="fa-IR" sz="1400" dirty="0" smtClean="0">
                <a:cs typeface="B Titr" pitchFamily="2" charset="-78"/>
              </a:rPr>
              <a:t>انجام کامل کار</a:t>
            </a:r>
            <a:endParaRPr lang="en-US" sz="1400" dirty="0" smtClean="0">
              <a:cs typeface="B Titr" pitchFamily="2" charset="-78"/>
            </a:endParaRPr>
          </a:p>
        </p:txBody>
      </p:sp>
      <p:sp>
        <p:nvSpPr>
          <p:cNvPr id="54" name="Oval 53"/>
          <p:cNvSpPr>
            <a:spLocks noChangeArrowheads="1"/>
          </p:cNvSpPr>
          <p:nvPr/>
        </p:nvSpPr>
        <p:spPr bwMode="auto">
          <a:xfrm rot="2008484">
            <a:off x="3462475" y="5058293"/>
            <a:ext cx="1401417" cy="1403308"/>
          </a:xfrm>
          <a:prstGeom prst="ellipse">
            <a:avLst/>
          </a:prstGeom>
          <a:solidFill>
            <a:srgbClr val="BFBFBF"/>
          </a:solidFill>
          <a:ln w="9525">
            <a:noFill/>
            <a:round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55" name="Oval 54"/>
          <p:cNvSpPr>
            <a:spLocks noChangeArrowheads="1"/>
          </p:cNvSpPr>
          <p:nvPr/>
        </p:nvSpPr>
        <p:spPr bwMode="auto">
          <a:xfrm rot="5400000">
            <a:off x="3582346" y="5180654"/>
            <a:ext cx="1185814" cy="1187706"/>
          </a:xfrm>
          <a:prstGeom prst="ellipse">
            <a:avLst/>
          </a:prstGeom>
          <a:gradFill rotWithShape="1">
            <a:gsLst>
              <a:gs pos="0">
                <a:srgbClr val="FFFFFF">
                  <a:alpha val="70000"/>
                </a:srgbClr>
              </a:gs>
              <a:gs pos="78000">
                <a:srgbClr val="FFFFFF">
                  <a:alpha val="15400"/>
                </a:srgbClr>
              </a:gs>
              <a:gs pos="100000">
                <a:schemeClr val="bg1">
                  <a:alpha val="0"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56" name="TextBox 62"/>
          <p:cNvSpPr txBox="1">
            <a:spLocks noChangeArrowheads="1"/>
          </p:cNvSpPr>
          <p:nvPr/>
        </p:nvSpPr>
        <p:spPr bwMode="auto">
          <a:xfrm>
            <a:off x="3482975" y="5585936"/>
            <a:ext cx="145059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algn="ctr"/>
            <a:r>
              <a:rPr lang="fa-IR" sz="1400" dirty="0" smtClean="0">
                <a:cs typeface="B Titr" pitchFamily="2" charset="-78"/>
              </a:rPr>
              <a:t>برند/مقام </a:t>
            </a:r>
          </a:p>
          <a:p>
            <a:pPr lvl="0" algn="ctr"/>
            <a:r>
              <a:rPr lang="fa-IR" sz="1400" dirty="0" smtClean="0">
                <a:cs typeface="B Titr" pitchFamily="2" charset="-78"/>
              </a:rPr>
              <a:t>و منزلت</a:t>
            </a:r>
            <a:endParaRPr lang="en-US" sz="1400" dirty="0" smtClean="0">
              <a:cs typeface="B Titr" pitchFamily="2" charset="-78"/>
            </a:endParaRPr>
          </a:p>
        </p:txBody>
      </p:sp>
      <p:sp>
        <p:nvSpPr>
          <p:cNvPr id="57" name="Oval 56"/>
          <p:cNvSpPr>
            <a:spLocks noChangeArrowheads="1"/>
          </p:cNvSpPr>
          <p:nvPr/>
        </p:nvSpPr>
        <p:spPr bwMode="auto">
          <a:xfrm rot="2008484">
            <a:off x="4834075" y="5058293"/>
            <a:ext cx="1401417" cy="1403308"/>
          </a:xfrm>
          <a:prstGeom prst="ellipse">
            <a:avLst/>
          </a:prstGeom>
          <a:solidFill>
            <a:srgbClr val="BFBFBF"/>
          </a:solidFill>
          <a:ln w="9525">
            <a:noFill/>
            <a:round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58" name="Oval 57"/>
          <p:cNvSpPr>
            <a:spLocks noChangeArrowheads="1"/>
          </p:cNvSpPr>
          <p:nvPr/>
        </p:nvSpPr>
        <p:spPr bwMode="auto">
          <a:xfrm rot="5400000">
            <a:off x="4953946" y="5180654"/>
            <a:ext cx="1185814" cy="1187706"/>
          </a:xfrm>
          <a:prstGeom prst="ellipse">
            <a:avLst/>
          </a:prstGeom>
          <a:gradFill rotWithShape="1">
            <a:gsLst>
              <a:gs pos="0">
                <a:srgbClr val="FFFFFF">
                  <a:alpha val="70000"/>
                </a:srgbClr>
              </a:gs>
              <a:gs pos="78000">
                <a:srgbClr val="FFFFFF">
                  <a:alpha val="15400"/>
                </a:srgbClr>
              </a:gs>
              <a:gs pos="100000">
                <a:schemeClr val="bg1">
                  <a:alpha val="0"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59" name="TextBox 62"/>
          <p:cNvSpPr txBox="1">
            <a:spLocks noChangeArrowheads="1"/>
          </p:cNvSpPr>
          <p:nvPr/>
        </p:nvSpPr>
        <p:spPr bwMode="auto">
          <a:xfrm>
            <a:off x="4854575" y="5585936"/>
            <a:ext cx="145059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algn="ctr" rtl="1"/>
            <a:r>
              <a:rPr lang="fa-IR" sz="1400" dirty="0" smtClean="0">
                <a:cs typeface="B Titr" pitchFamily="2" charset="-78"/>
              </a:rPr>
              <a:t>راحتی/</a:t>
            </a:r>
          </a:p>
          <a:p>
            <a:pPr lvl="0" algn="ctr" rtl="1"/>
            <a:r>
              <a:rPr lang="fa-IR" sz="1400" dirty="0" smtClean="0">
                <a:cs typeface="B Titr" pitchFamily="2" charset="-78"/>
              </a:rPr>
              <a:t>قابلیت استفاده</a:t>
            </a:r>
            <a:endParaRPr lang="en-US" sz="1400" dirty="0" smtClean="0">
              <a:cs typeface="B Titr" pitchFamily="2" charset="-78"/>
            </a:endParaRPr>
          </a:p>
        </p:txBody>
      </p:sp>
      <p:sp>
        <p:nvSpPr>
          <p:cNvPr id="60" name="Oval 59"/>
          <p:cNvSpPr>
            <a:spLocks noChangeArrowheads="1"/>
          </p:cNvSpPr>
          <p:nvPr/>
        </p:nvSpPr>
        <p:spPr bwMode="auto">
          <a:xfrm rot="2008484">
            <a:off x="6205675" y="5058293"/>
            <a:ext cx="1401417" cy="1403308"/>
          </a:xfrm>
          <a:prstGeom prst="ellipse">
            <a:avLst/>
          </a:prstGeom>
          <a:solidFill>
            <a:srgbClr val="BFBFBF"/>
          </a:solidFill>
          <a:ln w="9525">
            <a:noFill/>
            <a:round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1" name="Oval 60"/>
          <p:cNvSpPr>
            <a:spLocks noChangeArrowheads="1"/>
          </p:cNvSpPr>
          <p:nvPr/>
        </p:nvSpPr>
        <p:spPr bwMode="auto">
          <a:xfrm rot="5400000">
            <a:off x="6325546" y="5180654"/>
            <a:ext cx="1185814" cy="1187706"/>
          </a:xfrm>
          <a:prstGeom prst="ellipse">
            <a:avLst/>
          </a:prstGeom>
          <a:gradFill rotWithShape="1">
            <a:gsLst>
              <a:gs pos="0">
                <a:srgbClr val="FFFFFF">
                  <a:alpha val="70000"/>
                </a:srgbClr>
              </a:gs>
              <a:gs pos="78000">
                <a:srgbClr val="FFFFFF">
                  <a:alpha val="15400"/>
                </a:srgbClr>
              </a:gs>
              <a:gs pos="100000">
                <a:schemeClr val="bg1">
                  <a:alpha val="0"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2" name="TextBox 62"/>
          <p:cNvSpPr txBox="1">
            <a:spLocks noChangeArrowheads="1"/>
          </p:cNvSpPr>
          <p:nvPr/>
        </p:nvSpPr>
        <p:spPr bwMode="auto">
          <a:xfrm>
            <a:off x="6226175" y="5585936"/>
            <a:ext cx="1450591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algn="ctr"/>
            <a:r>
              <a:rPr lang="fa-IR" sz="1400" dirty="0" smtClean="0">
                <a:cs typeface="B Titr" pitchFamily="2" charset="-78"/>
              </a:rPr>
              <a:t>کاهش ریسک</a:t>
            </a:r>
          </a:p>
          <a:p>
            <a:pPr lvl="0" algn="ctr"/>
            <a:r>
              <a:rPr lang="fa-IR" sz="1400" dirty="0" smtClean="0">
                <a:cs typeface="B Titr" pitchFamily="2" charset="-78"/>
              </a:rPr>
              <a:t> قابلیت دسترسی</a:t>
            </a:r>
            <a:endParaRPr lang="en-US" sz="1400" dirty="0" smtClean="0">
              <a:cs typeface="B Titr" pitchFamily="2" charset="-78"/>
            </a:endParaRPr>
          </a:p>
          <a:p>
            <a:pPr algn="ctr"/>
            <a:endParaRPr lang="en-US" sz="1400" b="1" dirty="0">
              <a:latin typeface="Calibri" pitchFamily="34" charset="0"/>
              <a:cs typeface="B Titr" pitchFamily="2" charset="-78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/>
      <p:bldP spid="36" grpId="0" animBg="1"/>
      <p:bldP spid="37" grpId="0" animBg="1"/>
      <p:bldP spid="38" grpId="0"/>
      <p:bldP spid="39" grpId="0" animBg="1"/>
      <p:bldP spid="40" grpId="0" animBg="1"/>
      <p:bldP spid="41" grpId="0"/>
      <p:bldP spid="42" grpId="0" animBg="1"/>
      <p:bldP spid="43" grpId="0" animBg="1"/>
      <p:bldP spid="44" grpId="0"/>
      <p:bldP spid="45" grpId="0" animBg="1"/>
      <p:bldP spid="46" grpId="0" animBg="1"/>
      <p:bldP spid="47" grpId="0"/>
      <p:bldP spid="48" grpId="0" animBg="1"/>
      <p:bldP spid="49" grpId="0" animBg="1"/>
      <p:bldP spid="50" grpId="0"/>
      <p:bldP spid="51" grpId="0" animBg="1"/>
      <p:bldP spid="52" grpId="0" animBg="1"/>
      <p:bldP spid="53" grpId="0"/>
      <p:bldP spid="54" grpId="0" animBg="1"/>
      <p:bldP spid="55" grpId="0" animBg="1"/>
      <p:bldP spid="56" grpId="0"/>
      <p:bldP spid="57" grpId="0" animBg="1"/>
      <p:bldP spid="58" grpId="0" animBg="1"/>
      <p:bldP spid="59" grpId="0"/>
      <p:bldP spid="60" grpId="0" animBg="1"/>
      <p:bldP spid="61" grpId="0" animBg="1"/>
      <p:bldP spid="6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257800" y="1600200"/>
            <a:ext cx="3581400" cy="5029200"/>
          </a:xfrm>
        </p:spPr>
        <p:txBody>
          <a:bodyPr/>
          <a:lstStyle/>
          <a:p>
            <a:r>
              <a:rPr lang="fa-IR" dirty="0" smtClean="0"/>
              <a:t>مهمترین ارزش‌های پیشنهادی در تولید کتاب الکترونیک:</a:t>
            </a:r>
          </a:p>
          <a:p>
            <a:endParaRPr lang="fa-IR" dirty="0" smtClean="0"/>
          </a:p>
          <a:p>
            <a:r>
              <a:rPr lang="fa-IR" dirty="0" smtClean="0"/>
              <a:t>کاهش هزینه</a:t>
            </a:r>
          </a:p>
          <a:p>
            <a:r>
              <a:rPr lang="fa-IR" dirty="0" smtClean="0"/>
              <a:t>بهبود عملکرد</a:t>
            </a:r>
          </a:p>
          <a:p>
            <a:r>
              <a:rPr lang="fa-IR" dirty="0" smtClean="0"/>
              <a:t>کاهش ریسک</a:t>
            </a:r>
          </a:p>
          <a:p>
            <a:r>
              <a:rPr lang="fa-IR" dirty="0" smtClean="0"/>
              <a:t>سفارشی‌سازی</a:t>
            </a:r>
          </a:p>
          <a:p>
            <a:r>
              <a:rPr lang="fa-IR" dirty="0" smtClean="0"/>
              <a:t>طراحی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1447800" y="1600200"/>
            <a:ext cx="3581400" cy="50292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fa-IR" sz="24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cs typeface="B Nazanin" pitchFamily="2" charset="-78"/>
              </a:rPr>
              <a:t>مهمترین ارزش‌های پیشنهادی در تولید کتاب الکترونیک:</a:t>
            </a: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endParaRPr kumimoji="0" lang="fa-IR" sz="240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cs typeface="B Nazanin" pitchFamily="2" charset="-78"/>
            </a:endParaRP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fa-IR" sz="24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cs typeface="B Nazanin" pitchFamily="2" charset="-78"/>
              </a:rPr>
              <a:t>تازگی</a:t>
            </a: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lang="fa-IR" sz="2400" dirty="0" smtClean="0">
                <a:cs typeface="B Nazanin" pitchFamily="2" charset="-78"/>
              </a:rPr>
              <a:t>عملکرد</a:t>
            </a:r>
          </a:p>
          <a:p>
            <a:pPr algn="ctr" rtl="1"/>
            <a:r>
              <a:rPr lang="fa-IR" sz="2400" dirty="0" smtClean="0">
                <a:latin typeface="Calibri" pitchFamily="34" charset="0"/>
                <a:cs typeface="B Nazanin" pitchFamily="2" charset="-78"/>
              </a:rPr>
              <a:t>(کنسول‌ها و بازی های رایانه‌ای)</a:t>
            </a:r>
            <a:endParaRPr kumimoji="0" lang="fa-IR" sz="240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cs typeface="B Nazanin" pitchFamily="2" charset="-78"/>
            </a:endParaRP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fa-IR" sz="24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cs typeface="B Nazanin" pitchFamily="2" charset="-78"/>
              </a:rPr>
              <a:t>برند</a:t>
            </a: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fa-IR" sz="24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cs typeface="B Nazanin" pitchFamily="2" charset="-78"/>
              </a:rPr>
              <a:t>طراحی</a:t>
            </a: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endParaRPr kumimoji="0" lang="en-US" sz="240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cs typeface="B Nazanin" pitchFamily="2" charset="-78"/>
            </a:endParaRPr>
          </a:p>
        </p:txBody>
      </p:sp>
      <p:pic>
        <p:nvPicPr>
          <p:cNvPr id="7" name="Picture 6" descr="ebook-OUP-00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5029200"/>
            <a:ext cx="3048000" cy="1828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Picture 7" descr="image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981200" y="0"/>
            <a:ext cx="3733800" cy="15592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ectangle 4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algn="r" rtl="1"/>
            <a:r>
              <a:rPr lang="fa-IR" dirty="0" smtClean="0"/>
              <a:t>کانال ها</a:t>
            </a:r>
            <a:endParaRPr lang="en-US" dirty="0"/>
          </a:p>
        </p:txBody>
      </p:sp>
      <p:sp>
        <p:nvSpPr>
          <p:cNvPr id="36" name="Right Arrow 71"/>
          <p:cNvSpPr>
            <a:spLocks noChangeArrowheads="1"/>
          </p:cNvSpPr>
          <p:nvPr/>
        </p:nvSpPr>
        <p:spPr bwMode="auto">
          <a:xfrm rot="15511830" flipV="1">
            <a:off x="4730467" y="4949181"/>
            <a:ext cx="1125537" cy="763587"/>
          </a:xfrm>
          <a:custGeom>
            <a:avLst/>
            <a:gdLst>
              <a:gd name="connsiteX0" fmla="*/ 0 w 3220040"/>
              <a:gd name="connsiteY0" fmla="*/ 501926 h 2007702"/>
              <a:gd name="connsiteX1" fmla="*/ 2216189 w 3220040"/>
              <a:gd name="connsiteY1" fmla="*/ 501926 h 2007702"/>
              <a:gd name="connsiteX2" fmla="*/ 2216189 w 3220040"/>
              <a:gd name="connsiteY2" fmla="*/ 0 h 2007702"/>
              <a:gd name="connsiteX3" fmla="*/ 3220040 w 3220040"/>
              <a:gd name="connsiteY3" fmla="*/ 1003851 h 2007702"/>
              <a:gd name="connsiteX4" fmla="*/ 2216189 w 3220040"/>
              <a:gd name="connsiteY4" fmla="*/ 2007702 h 2007702"/>
              <a:gd name="connsiteX5" fmla="*/ 2216189 w 3220040"/>
              <a:gd name="connsiteY5" fmla="*/ 1505777 h 2007702"/>
              <a:gd name="connsiteX6" fmla="*/ 0 w 3220040"/>
              <a:gd name="connsiteY6" fmla="*/ 1505777 h 2007702"/>
              <a:gd name="connsiteX7" fmla="*/ 0 w 3220040"/>
              <a:gd name="connsiteY7" fmla="*/ 501926 h 2007702"/>
              <a:gd name="connsiteX0" fmla="*/ 0 w 3220040"/>
              <a:gd name="connsiteY0" fmla="*/ 501926 h 2007702"/>
              <a:gd name="connsiteX1" fmla="*/ 2216189 w 3220040"/>
              <a:gd name="connsiteY1" fmla="*/ 501926 h 2007702"/>
              <a:gd name="connsiteX2" fmla="*/ 2216189 w 3220040"/>
              <a:gd name="connsiteY2" fmla="*/ 0 h 2007702"/>
              <a:gd name="connsiteX3" fmla="*/ 3220040 w 3220040"/>
              <a:gd name="connsiteY3" fmla="*/ 1003851 h 2007702"/>
              <a:gd name="connsiteX4" fmla="*/ 2216189 w 3220040"/>
              <a:gd name="connsiteY4" fmla="*/ 2007702 h 2007702"/>
              <a:gd name="connsiteX5" fmla="*/ 2216189 w 3220040"/>
              <a:gd name="connsiteY5" fmla="*/ 1505777 h 2007702"/>
              <a:gd name="connsiteX6" fmla="*/ 0 w 3220040"/>
              <a:gd name="connsiteY6" fmla="*/ 1505777 h 2007702"/>
              <a:gd name="connsiteX7" fmla="*/ 0 w 3220040"/>
              <a:gd name="connsiteY7" fmla="*/ 501926 h 2007702"/>
              <a:gd name="connsiteX0" fmla="*/ 0 w 3220040"/>
              <a:gd name="connsiteY0" fmla="*/ 501926 h 2007702"/>
              <a:gd name="connsiteX1" fmla="*/ 2216189 w 3220040"/>
              <a:gd name="connsiteY1" fmla="*/ 501926 h 2007702"/>
              <a:gd name="connsiteX2" fmla="*/ 2216189 w 3220040"/>
              <a:gd name="connsiteY2" fmla="*/ 0 h 2007702"/>
              <a:gd name="connsiteX3" fmla="*/ 3220040 w 3220040"/>
              <a:gd name="connsiteY3" fmla="*/ 1003851 h 2007702"/>
              <a:gd name="connsiteX4" fmla="*/ 2216189 w 3220040"/>
              <a:gd name="connsiteY4" fmla="*/ 2007702 h 2007702"/>
              <a:gd name="connsiteX5" fmla="*/ 2216189 w 3220040"/>
              <a:gd name="connsiteY5" fmla="*/ 1505777 h 2007702"/>
              <a:gd name="connsiteX6" fmla="*/ 0 w 3220040"/>
              <a:gd name="connsiteY6" fmla="*/ 1505777 h 2007702"/>
              <a:gd name="connsiteX7" fmla="*/ 0 w 3220040"/>
              <a:gd name="connsiteY7" fmla="*/ 501926 h 2007702"/>
              <a:gd name="connsiteX0" fmla="*/ 0 w 3220040"/>
              <a:gd name="connsiteY0" fmla="*/ 501926 h 1943402"/>
              <a:gd name="connsiteX1" fmla="*/ 2216189 w 3220040"/>
              <a:gd name="connsiteY1" fmla="*/ 501926 h 1943402"/>
              <a:gd name="connsiteX2" fmla="*/ 2216189 w 3220040"/>
              <a:gd name="connsiteY2" fmla="*/ 0 h 1943402"/>
              <a:gd name="connsiteX3" fmla="*/ 3220040 w 3220040"/>
              <a:gd name="connsiteY3" fmla="*/ 1003851 h 1943402"/>
              <a:gd name="connsiteX4" fmla="*/ 2280499 w 3220040"/>
              <a:gd name="connsiteY4" fmla="*/ 1943402 h 1943402"/>
              <a:gd name="connsiteX5" fmla="*/ 2216189 w 3220040"/>
              <a:gd name="connsiteY5" fmla="*/ 1505777 h 1943402"/>
              <a:gd name="connsiteX6" fmla="*/ 0 w 3220040"/>
              <a:gd name="connsiteY6" fmla="*/ 1505777 h 1943402"/>
              <a:gd name="connsiteX7" fmla="*/ 0 w 3220040"/>
              <a:gd name="connsiteY7" fmla="*/ 501926 h 1943402"/>
              <a:gd name="connsiteX0" fmla="*/ 0 w 3300427"/>
              <a:gd name="connsiteY0" fmla="*/ 501926 h 1943402"/>
              <a:gd name="connsiteX1" fmla="*/ 2216189 w 3300427"/>
              <a:gd name="connsiteY1" fmla="*/ 501926 h 1943402"/>
              <a:gd name="connsiteX2" fmla="*/ 2216189 w 3300427"/>
              <a:gd name="connsiteY2" fmla="*/ 0 h 1943402"/>
              <a:gd name="connsiteX3" fmla="*/ 3300427 w 3300427"/>
              <a:gd name="connsiteY3" fmla="*/ 891326 h 1943402"/>
              <a:gd name="connsiteX4" fmla="*/ 2280499 w 3300427"/>
              <a:gd name="connsiteY4" fmla="*/ 1943402 h 1943402"/>
              <a:gd name="connsiteX5" fmla="*/ 2216189 w 3300427"/>
              <a:gd name="connsiteY5" fmla="*/ 1505777 h 1943402"/>
              <a:gd name="connsiteX6" fmla="*/ 0 w 3300427"/>
              <a:gd name="connsiteY6" fmla="*/ 1505777 h 1943402"/>
              <a:gd name="connsiteX7" fmla="*/ 0 w 3300427"/>
              <a:gd name="connsiteY7" fmla="*/ 501926 h 1943402"/>
              <a:gd name="connsiteX0" fmla="*/ 0 w 3300427"/>
              <a:gd name="connsiteY0" fmla="*/ 501926 h 1943402"/>
              <a:gd name="connsiteX1" fmla="*/ 2216189 w 3300427"/>
              <a:gd name="connsiteY1" fmla="*/ 501926 h 1943402"/>
              <a:gd name="connsiteX2" fmla="*/ 2216189 w 3300427"/>
              <a:gd name="connsiteY2" fmla="*/ 0 h 1943402"/>
              <a:gd name="connsiteX3" fmla="*/ 3300427 w 3300427"/>
              <a:gd name="connsiteY3" fmla="*/ 891326 h 1943402"/>
              <a:gd name="connsiteX4" fmla="*/ 2280499 w 3300427"/>
              <a:gd name="connsiteY4" fmla="*/ 1943402 h 1943402"/>
              <a:gd name="connsiteX5" fmla="*/ 2216189 w 3300427"/>
              <a:gd name="connsiteY5" fmla="*/ 1505777 h 1943402"/>
              <a:gd name="connsiteX6" fmla="*/ 0 w 3300427"/>
              <a:gd name="connsiteY6" fmla="*/ 1505777 h 1943402"/>
              <a:gd name="connsiteX7" fmla="*/ 0 w 3300427"/>
              <a:gd name="connsiteY7" fmla="*/ 501926 h 1943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00427" h="1943402">
                <a:moveTo>
                  <a:pt x="0" y="501926"/>
                </a:moveTo>
                <a:cubicBezTo>
                  <a:pt x="738730" y="501926"/>
                  <a:pt x="850442" y="630526"/>
                  <a:pt x="2216189" y="501926"/>
                </a:cubicBezTo>
                <a:lnTo>
                  <a:pt x="2216189" y="0"/>
                </a:lnTo>
                <a:lnTo>
                  <a:pt x="3300427" y="891326"/>
                </a:lnTo>
                <a:lnTo>
                  <a:pt x="2280499" y="1943402"/>
                </a:lnTo>
                <a:lnTo>
                  <a:pt x="2216189" y="1505777"/>
                </a:lnTo>
                <a:cubicBezTo>
                  <a:pt x="1477459" y="1505777"/>
                  <a:pt x="1140664" y="1666528"/>
                  <a:pt x="0" y="1505777"/>
                </a:cubicBezTo>
                <a:cubicBezTo>
                  <a:pt x="128619" y="946110"/>
                  <a:pt x="0" y="836543"/>
                  <a:pt x="0" y="501926"/>
                </a:cubicBez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  <a:effectLst/>
        </p:spPr>
        <p:txBody>
          <a:bodyPr/>
          <a:lstStyle/>
          <a:p>
            <a:pPr defTabSz="457200">
              <a:defRPr/>
            </a:pPr>
            <a:endParaRPr lang="en-US">
              <a:solidFill>
                <a:prstClr val="black"/>
              </a:solidFill>
              <a:latin typeface="Arial" charset="0"/>
              <a:ea typeface="MS PGothic" pitchFamily="34" charset="-128"/>
              <a:cs typeface="+mn-cs"/>
            </a:endParaRPr>
          </a:p>
        </p:txBody>
      </p:sp>
      <p:sp>
        <p:nvSpPr>
          <p:cNvPr id="37" name="Right Arrow 71"/>
          <p:cNvSpPr>
            <a:spLocks noChangeArrowheads="1"/>
          </p:cNvSpPr>
          <p:nvPr/>
        </p:nvSpPr>
        <p:spPr bwMode="auto">
          <a:xfrm rot="18507612" flipV="1">
            <a:off x="4990023" y="3643462"/>
            <a:ext cx="1125538" cy="762000"/>
          </a:xfrm>
          <a:custGeom>
            <a:avLst/>
            <a:gdLst>
              <a:gd name="connsiteX0" fmla="*/ 0 w 3220040"/>
              <a:gd name="connsiteY0" fmla="*/ 501926 h 2007702"/>
              <a:gd name="connsiteX1" fmla="*/ 2216189 w 3220040"/>
              <a:gd name="connsiteY1" fmla="*/ 501926 h 2007702"/>
              <a:gd name="connsiteX2" fmla="*/ 2216189 w 3220040"/>
              <a:gd name="connsiteY2" fmla="*/ 0 h 2007702"/>
              <a:gd name="connsiteX3" fmla="*/ 3220040 w 3220040"/>
              <a:gd name="connsiteY3" fmla="*/ 1003851 h 2007702"/>
              <a:gd name="connsiteX4" fmla="*/ 2216189 w 3220040"/>
              <a:gd name="connsiteY4" fmla="*/ 2007702 h 2007702"/>
              <a:gd name="connsiteX5" fmla="*/ 2216189 w 3220040"/>
              <a:gd name="connsiteY5" fmla="*/ 1505777 h 2007702"/>
              <a:gd name="connsiteX6" fmla="*/ 0 w 3220040"/>
              <a:gd name="connsiteY6" fmla="*/ 1505777 h 2007702"/>
              <a:gd name="connsiteX7" fmla="*/ 0 w 3220040"/>
              <a:gd name="connsiteY7" fmla="*/ 501926 h 2007702"/>
              <a:gd name="connsiteX0" fmla="*/ 0 w 3220040"/>
              <a:gd name="connsiteY0" fmla="*/ 501926 h 2007702"/>
              <a:gd name="connsiteX1" fmla="*/ 2216189 w 3220040"/>
              <a:gd name="connsiteY1" fmla="*/ 501926 h 2007702"/>
              <a:gd name="connsiteX2" fmla="*/ 2216189 w 3220040"/>
              <a:gd name="connsiteY2" fmla="*/ 0 h 2007702"/>
              <a:gd name="connsiteX3" fmla="*/ 3220040 w 3220040"/>
              <a:gd name="connsiteY3" fmla="*/ 1003851 h 2007702"/>
              <a:gd name="connsiteX4" fmla="*/ 2216189 w 3220040"/>
              <a:gd name="connsiteY4" fmla="*/ 2007702 h 2007702"/>
              <a:gd name="connsiteX5" fmla="*/ 2216189 w 3220040"/>
              <a:gd name="connsiteY5" fmla="*/ 1505777 h 2007702"/>
              <a:gd name="connsiteX6" fmla="*/ 0 w 3220040"/>
              <a:gd name="connsiteY6" fmla="*/ 1505777 h 2007702"/>
              <a:gd name="connsiteX7" fmla="*/ 0 w 3220040"/>
              <a:gd name="connsiteY7" fmla="*/ 501926 h 2007702"/>
              <a:gd name="connsiteX0" fmla="*/ 0 w 3220040"/>
              <a:gd name="connsiteY0" fmla="*/ 501926 h 2007702"/>
              <a:gd name="connsiteX1" fmla="*/ 2216189 w 3220040"/>
              <a:gd name="connsiteY1" fmla="*/ 501926 h 2007702"/>
              <a:gd name="connsiteX2" fmla="*/ 2216189 w 3220040"/>
              <a:gd name="connsiteY2" fmla="*/ 0 h 2007702"/>
              <a:gd name="connsiteX3" fmla="*/ 3220040 w 3220040"/>
              <a:gd name="connsiteY3" fmla="*/ 1003851 h 2007702"/>
              <a:gd name="connsiteX4" fmla="*/ 2216189 w 3220040"/>
              <a:gd name="connsiteY4" fmla="*/ 2007702 h 2007702"/>
              <a:gd name="connsiteX5" fmla="*/ 2216189 w 3220040"/>
              <a:gd name="connsiteY5" fmla="*/ 1505777 h 2007702"/>
              <a:gd name="connsiteX6" fmla="*/ 0 w 3220040"/>
              <a:gd name="connsiteY6" fmla="*/ 1505777 h 2007702"/>
              <a:gd name="connsiteX7" fmla="*/ 0 w 3220040"/>
              <a:gd name="connsiteY7" fmla="*/ 501926 h 2007702"/>
              <a:gd name="connsiteX0" fmla="*/ 0 w 3220040"/>
              <a:gd name="connsiteY0" fmla="*/ 501926 h 1943402"/>
              <a:gd name="connsiteX1" fmla="*/ 2216189 w 3220040"/>
              <a:gd name="connsiteY1" fmla="*/ 501926 h 1943402"/>
              <a:gd name="connsiteX2" fmla="*/ 2216189 w 3220040"/>
              <a:gd name="connsiteY2" fmla="*/ 0 h 1943402"/>
              <a:gd name="connsiteX3" fmla="*/ 3220040 w 3220040"/>
              <a:gd name="connsiteY3" fmla="*/ 1003851 h 1943402"/>
              <a:gd name="connsiteX4" fmla="*/ 2280499 w 3220040"/>
              <a:gd name="connsiteY4" fmla="*/ 1943402 h 1943402"/>
              <a:gd name="connsiteX5" fmla="*/ 2216189 w 3220040"/>
              <a:gd name="connsiteY5" fmla="*/ 1505777 h 1943402"/>
              <a:gd name="connsiteX6" fmla="*/ 0 w 3220040"/>
              <a:gd name="connsiteY6" fmla="*/ 1505777 h 1943402"/>
              <a:gd name="connsiteX7" fmla="*/ 0 w 3220040"/>
              <a:gd name="connsiteY7" fmla="*/ 501926 h 1943402"/>
              <a:gd name="connsiteX0" fmla="*/ 0 w 3300427"/>
              <a:gd name="connsiteY0" fmla="*/ 501926 h 1943402"/>
              <a:gd name="connsiteX1" fmla="*/ 2216189 w 3300427"/>
              <a:gd name="connsiteY1" fmla="*/ 501926 h 1943402"/>
              <a:gd name="connsiteX2" fmla="*/ 2216189 w 3300427"/>
              <a:gd name="connsiteY2" fmla="*/ 0 h 1943402"/>
              <a:gd name="connsiteX3" fmla="*/ 3300427 w 3300427"/>
              <a:gd name="connsiteY3" fmla="*/ 891326 h 1943402"/>
              <a:gd name="connsiteX4" fmla="*/ 2280499 w 3300427"/>
              <a:gd name="connsiteY4" fmla="*/ 1943402 h 1943402"/>
              <a:gd name="connsiteX5" fmla="*/ 2216189 w 3300427"/>
              <a:gd name="connsiteY5" fmla="*/ 1505777 h 1943402"/>
              <a:gd name="connsiteX6" fmla="*/ 0 w 3300427"/>
              <a:gd name="connsiteY6" fmla="*/ 1505777 h 1943402"/>
              <a:gd name="connsiteX7" fmla="*/ 0 w 3300427"/>
              <a:gd name="connsiteY7" fmla="*/ 501926 h 1943402"/>
              <a:gd name="connsiteX0" fmla="*/ 0 w 3300427"/>
              <a:gd name="connsiteY0" fmla="*/ 501926 h 1943402"/>
              <a:gd name="connsiteX1" fmla="*/ 2216189 w 3300427"/>
              <a:gd name="connsiteY1" fmla="*/ 501926 h 1943402"/>
              <a:gd name="connsiteX2" fmla="*/ 2216189 w 3300427"/>
              <a:gd name="connsiteY2" fmla="*/ 0 h 1943402"/>
              <a:gd name="connsiteX3" fmla="*/ 3300427 w 3300427"/>
              <a:gd name="connsiteY3" fmla="*/ 891326 h 1943402"/>
              <a:gd name="connsiteX4" fmla="*/ 2280499 w 3300427"/>
              <a:gd name="connsiteY4" fmla="*/ 1943402 h 1943402"/>
              <a:gd name="connsiteX5" fmla="*/ 2216189 w 3300427"/>
              <a:gd name="connsiteY5" fmla="*/ 1505777 h 1943402"/>
              <a:gd name="connsiteX6" fmla="*/ 0 w 3300427"/>
              <a:gd name="connsiteY6" fmla="*/ 1505777 h 1943402"/>
              <a:gd name="connsiteX7" fmla="*/ 0 w 3300427"/>
              <a:gd name="connsiteY7" fmla="*/ 501926 h 1943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00427" h="1943402">
                <a:moveTo>
                  <a:pt x="0" y="501926"/>
                </a:moveTo>
                <a:cubicBezTo>
                  <a:pt x="738730" y="501926"/>
                  <a:pt x="850442" y="630526"/>
                  <a:pt x="2216189" y="501926"/>
                </a:cubicBezTo>
                <a:lnTo>
                  <a:pt x="2216189" y="0"/>
                </a:lnTo>
                <a:lnTo>
                  <a:pt x="3300427" y="891326"/>
                </a:lnTo>
                <a:lnTo>
                  <a:pt x="2280499" y="1943402"/>
                </a:lnTo>
                <a:lnTo>
                  <a:pt x="2216189" y="1505777"/>
                </a:lnTo>
                <a:cubicBezTo>
                  <a:pt x="1477459" y="1505777"/>
                  <a:pt x="1140664" y="1666528"/>
                  <a:pt x="0" y="1505777"/>
                </a:cubicBezTo>
                <a:cubicBezTo>
                  <a:pt x="128619" y="946110"/>
                  <a:pt x="0" y="836543"/>
                  <a:pt x="0" y="501926"/>
                </a:cubicBez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  <a:effectLst/>
        </p:spPr>
        <p:txBody>
          <a:bodyPr/>
          <a:lstStyle/>
          <a:p>
            <a:pPr defTabSz="457200">
              <a:defRPr/>
            </a:pPr>
            <a:endParaRPr lang="en-US">
              <a:solidFill>
                <a:prstClr val="black"/>
              </a:solidFill>
              <a:latin typeface="Arial" charset="0"/>
              <a:ea typeface="MS PGothic" pitchFamily="34" charset="-128"/>
              <a:cs typeface="+mn-cs"/>
            </a:endParaRPr>
          </a:p>
        </p:txBody>
      </p:sp>
      <p:sp>
        <p:nvSpPr>
          <p:cNvPr id="38" name="Right Arrow 71"/>
          <p:cNvSpPr>
            <a:spLocks noChangeArrowheads="1"/>
          </p:cNvSpPr>
          <p:nvPr/>
        </p:nvSpPr>
        <p:spPr bwMode="auto">
          <a:xfrm rot="21175140" flipV="1">
            <a:off x="6243354" y="2964806"/>
            <a:ext cx="1127125" cy="763587"/>
          </a:xfrm>
          <a:custGeom>
            <a:avLst/>
            <a:gdLst>
              <a:gd name="connsiteX0" fmla="*/ 0 w 3220040"/>
              <a:gd name="connsiteY0" fmla="*/ 501926 h 2007702"/>
              <a:gd name="connsiteX1" fmla="*/ 2216189 w 3220040"/>
              <a:gd name="connsiteY1" fmla="*/ 501926 h 2007702"/>
              <a:gd name="connsiteX2" fmla="*/ 2216189 w 3220040"/>
              <a:gd name="connsiteY2" fmla="*/ 0 h 2007702"/>
              <a:gd name="connsiteX3" fmla="*/ 3220040 w 3220040"/>
              <a:gd name="connsiteY3" fmla="*/ 1003851 h 2007702"/>
              <a:gd name="connsiteX4" fmla="*/ 2216189 w 3220040"/>
              <a:gd name="connsiteY4" fmla="*/ 2007702 h 2007702"/>
              <a:gd name="connsiteX5" fmla="*/ 2216189 w 3220040"/>
              <a:gd name="connsiteY5" fmla="*/ 1505777 h 2007702"/>
              <a:gd name="connsiteX6" fmla="*/ 0 w 3220040"/>
              <a:gd name="connsiteY6" fmla="*/ 1505777 h 2007702"/>
              <a:gd name="connsiteX7" fmla="*/ 0 w 3220040"/>
              <a:gd name="connsiteY7" fmla="*/ 501926 h 2007702"/>
              <a:gd name="connsiteX0" fmla="*/ 0 w 3220040"/>
              <a:gd name="connsiteY0" fmla="*/ 501926 h 2007702"/>
              <a:gd name="connsiteX1" fmla="*/ 2216189 w 3220040"/>
              <a:gd name="connsiteY1" fmla="*/ 501926 h 2007702"/>
              <a:gd name="connsiteX2" fmla="*/ 2216189 w 3220040"/>
              <a:gd name="connsiteY2" fmla="*/ 0 h 2007702"/>
              <a:gd name="connsiteX3" fmla="*/ 3220040 w 3220040"/>
              <a:gd name="connsiteY3" fmla="*/ 1003851 h 2007702"/>
              <a:gd name="connsiteX4" fmla="*/ 2216189 w 3220040"/>
              <a:gd name="connsiteY4" fmla="*/ 2007702 h 2007702"/>
              <a:gd name="connsiteX5" fmla="*/ 2216189 w 3220040"/>
              <a:gd name="connsiteY5" fmla="*/ 1505777 h 2007702"/>
              <a:gd name="connsiteX6" fmla="*/ 0 w 3220040"/>
              <a:gd name="connsiteY6" fmla="*/ 1505777 h 2007702"/>
              <a:gd name="connsiteX7" fmla="*/ 0 w 3220040"/>
              <a:gd name="connsiteY7" fmla="*/ 501926 h 2007702"/>
              <a:gd name="connsiteX0" fmla="*/ 0 w 3220040"/>
              <a:gd name="connsiteY0" fmla="*/ 501926 h 2007702"/>
              <a:gd name="connsiteX1" fmla="*/ 2216189 w 3220040"/>
              <a:gd name="connsiteY1" fmla="*/ 501926 h 2007702"/>
              <a:gd name="connsiteX2" fmla="*/ 2216189 w 3220040"/>
              <a:gd name="connsiteY2" fmla="*/ 0 h 2007702"/>
              <a:gd name="connsiteX3" fmla="*/ 3220040 w 3220040"/>
              <a:gd name="connsiteY3" fmla="*/ 1003851 h 2007702"/>
              <a:gd name="connsiteX4" fmla="*/ 2216189 w 3220040"/>
              <a:gd name="connsiteY4" fmla="*/ 2007702 h 2007702"/>
              <a:gd name="connsiteX5" fmla="*/ 2216189 w 3220040"/>
              <a:gd name="connsiteY5" fmla="*/ 1505777 h 2007702"/>
              <a:gd name="connsiteX6" fmla="*/ 0 w 3220040"/>
              <a:gd name="connsiteY6" fmla="*/ 1505777 h 2007702"/>
              <a:gd name="connsiteX7" fmla="*/ 0 w 3220040"/>
              <a:gd name="connsiteY7" fmla="*/ 501926 h 2007702"/>
              <a:gd name="connsiteX0" fmla="*/ 0 w 3220040"/>
              <a:gd name="connsiteY0" fmla="*/ 501926 h 1943402"/>
              <a:gd name="connsiteX1" fmla="*/ 2216189 w 3220040"/>
              <a:gd name="connsiteY1" fmla="*/ 501926 h 1943402"/>
              <a:gd name="connsiteX2" fmla="*/ 2216189 w 3220040"/>
              <a:gd name="connsiteY2" fmla="*/ 0 h 1943402"/>
              <a:gd name="connsiteX3" fmla="*/ 3220040 w 3220040"/>
              <a:gd name="connsiteY3" fmla="*/ 1003851 h 1943402"/>
              <a:gd name="connsiteX4" fmla="*/ 2280499 w 3220040"/>
              <a:gd name="connsiteY4" fmla="*/ 1943402 h 1943402"/>
              <a:gd name="connsiteX5" fmla="*/ 2216189 w 3220040"/>
              <a:gd name="connsiteY5" fmla="*/ 1505777 h 1943402"/>
              <a:gd name="connsiteX6" fmla="*/ 0 w 3220040"/>
              <a:gd name="connsiteY6" fmla="*/ 1505777 h 1943402"/>
              <a:gd name="connsiteX7" fmla="*/ 0 w 3220040"/>
              <a:gd name="connsiteY7" fmla="*/ 501926 h 1943402"/>
              <a:gd name="connsiteX0" fmla="*/ 0 w 3300427"/>
              <a:gd name="connsiteY0" fmla="*/ 501926 h 1943402"/>
              <a:gd name="connsiteX1" fmla="*/ 2216189 w 3300427"/>
              <a:gd name="connsiteY1" fmla="*/ 501926 h 1943402"/>
              <a:gd name="connsiteX2" fmla="*/ 2216189 w 3300427"/>
              <a:gd name="connsiteY2" fmla="*/ 0 h 1943402"/>
              <a:gd name="connsiteX3" fmla="*/ 3300427 w 3300427"/>
              <a:gd name="connsiteY3" fmla="*/ 891326 h 1943402"/>
              <a:gd name="connsiteX4" fmla="*/ 2280499 w 3300427"/>
              <a:gd name="connsiteY4" fmla="*/ 1943402 h 1943402"/>
              <a:gd name="connsiteX5" fmla="*/ 2216189 w 3300427"/>
              <a:gd name="connsiteY5" fmla="*/ 1505777 h 1943402"/>
              <a:gd name="connsiteX6" fmla="*/ 0 w 3300427"/>
              <a:gd name="connsiteY6" fmla="*/ 1505777 h 1943402"/>
              <a:gd name="connsiteX7" fmla="*/ 0 w 3300427"/>
              <a:gd name="connsiteY7" fmla="*/ 501926 h 1943402"/>
              <a:gd name="connsiteX0" fmla="*/ 0 w 3300427"/>
              <a:gd name="connsiteY0" fmla="*/ 501926 h 1943402"/>
              <a:gd name="connsiteX1" fmla="*/ 2216189 w 3300427"/>
              <a:gd name="connsiteY1" fmla="*/ 501926 h 1943402"/>
              <a:gd name="connsiteX2" fmla="*/ 2216189 w 3300427"/>
              <a:gd name="connsiteY2" fmla="*/ 0 h 1943402"/>
              <a:gd name="connsiteX3" fmla="*/ 3300427 w 3300427"/>
              <a:gd name="connsiteY3" fmla="*/ 891326 h 1943402"/>
              <a:gd name="connsiteX4" fmla="*/ 2280499 w 3300427"/>
              <a:gd name="connsiteY4" fmla="*/ 1943402 h 1943402"/>
              <a:gd name="connsiteX5" fmla="*/ 2216189 w 3300427"/>
              <a:gd name="connsiteY5" fmla="*/ 1505777 h 1943402"/>
              <a:gd name="connsiteX6" fmla="*/ 0 w 3300427"/>
              <a:gd name="connsiteY6" fmla="*/ 1505777 h 1943402"/>
              <a:gd name="connsiteX7" fmla="*/ 0 w 3300427"/>
              <a:gd name="connsiteY7" fmla="*/ 501926 h 1943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00427" h="1943402">
                <a:moveTo>
                  <a:pt x="0" y="501926"/>
                </a:moveTo>
                <a:cubicBezTo>
                  <a:pt x="738730" y="501926"/>
                  <a:pt x="850442" y="630526"/>
                  <a:pt x="2216189" y="501926"/>
                </a:cubicBezTo>
                <a:lnTo>
                  <a:pt x="2216189" y="0"/>
                </a:lnTo>
                <a:lnTo>
                  <a:pt x="3300427" y="891326"/>
                </a:lnTo>
                <a:lnTo>
                  <a:pt x="2280499" y="1943402"/>
                </a:lnTo>
                <a:lnTo>
                  <a:pt x="2216189" y="1505777"/>
                </a:lnTo>
                <a:cubicBezTo>
                  <a:pt x="1477459" y="1505777"/>
                  <a:pt x="1140664" y="1666528"/>
                  <a:pt x="0" y="1505777"/>
                </a:cubicBezTo>
                <a:cubicBezTo>
                  <a:pt x="128619" y="946110"/>
                  <a:pt x="0" y="836543"/>
                  <a:pt x="0" y="501926"/>
                </a:cubicBez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  <a:effectLst/>
        </p:spPr>
        <p:txBody>
          <a:bodyPr/>
          <a:lstStyle/>
          <a:p>
            <a:pPr defTabSz="457200">
              <a:defRPr/>
            </a:pPr>
            <a:endParaRPr lang="en-US">
              <a:solidFill>
                <a:prstClr val="black"/>
              </a:solidFill>
              <a:latin typeface="Arial" charset="0"/>
              <a:ea typeface="MS PGothic" pitchFamily="34" charset="-128"/>
              <a:cs typeface="+mn-cs"/>
            </a:endParaRPr>
          </a:p>
        </p:txBody>
      </p:sp>
      <p:sp>
        <p:nvSpPr>
          <p:cNvPr id="39" name="Right Arrow 71"/>
          <p:cNvSpPr>
            <a:spLocks noChangeArrowheads="1"/>
          </p:cNvSpPr>
          <p:nvPr/>
        </p:nvSpPr>
        <p:spPr bwMode="auto">
          <a:xfrm rot="1931485" flipV="1">
            <a:off x="7614954" y="3414068"/>
            <a:ext cx="1125538" cy="762000"/>
          </a:xfrm>
          <a:custGeom>
            <a:avLst/>
            <a:gdLst>
              <a:gd name="connsiteX0" fmla="*/ 0 w 3220040"/>
              <a:gd name="connsiteY0" fmla="*/ 501926 h 2007702"/>
              <a:gd name="connsiteX1" fmla="*/ 2216189 w 3220040"/>
              <a:gd name="connsiteY1" fmla="*/ 501926 h 2007702"/>
              <a:gd name="connsiteX2" fmla="*/ 2216189 w 3220040"/>
              <a:gd name="connsiteY2" fmla="*/ 0 h 2007702"/>
              <a:gd name="connsiteX3" fmla="*/ 3220040 w 3220040"/>
              <a:gd name="connsiteY3" fmla="*/ 1003851 h 2007702"/>
              <a:gd name="connsiteX4" fmla="*/ 2216189 w 3220040"/>
              <a:gd name="connsiteY4" fmla="*/ 2007702 h 2007702"/>
              <a:gd name="connsiteX5" fmla="*/ 2216189 w 3220040"/>
              <a:gd name="connsiteY5" fmla="*/ 1505777 h 2007702"/>
              <a:gd name="connsiteX6" fmla="*/ 0 w 3220040"/>
              <a:gd name="connsiteY6" fmla="*/ 1505777 h 2007702"/>
              <a:gd name="connsiteX7" fmla="*/ 0 w 3220040"/>
              <a:gd name="connsiteY7" fmla="*/ 501926 h 2007702"/>
              <a:gd name="connsiteX0" fmla="*/ 0 w 3220040"/>
              <a:gd name="connsiteY0" fmla="*/ 501926 h 2007702"/>
              <a:gd name="connsiteX1" fmla="*/ 2216189 w 3220040"/>
              <a:gd name="connsiteY1" fmla="*/ 501926 h 2007702"/>
              <a:gd name="connsiteX2" fmla="*/ 2216189 w 3220040"/>
              <a:gd name="connsiteY2" fmla="*/ 0 h 2007702"/>
              <a:gd name="connsiteX3" fmla="*/ 3220040 w 3220040"/>
              <a:gd name="connsiteY3" fmla="*/ 1003851 h 2007702"/>
              <a:gd name="connsiteX4" fmla="*/ 2216189 w 3220040"/>
              <a:gd name="connsiteY4" fmla="*/ 2007702 h 2007702"/>
              <a:gd name="connsiteX5" fmla="*/ 2216189 w 3220040"/>
              <a:gd name="connsiteY5" fmla="*/ 1505777 h 2007702"/>
              <a:gd name="connsiteX6" fmla="*/ 0 w 3220040"/>
              <a:gd name="connsiteY6" fmla="*/ 1505777 h 2007702"/>
              <a:gd name="connsiteX7" fmla="*/ 0 w 3220040"/>
              <a:gd name="connsiteY7" fmla="*/ 501926 h 2007702"/>
              <a:gd name="connsiteX0" fmla="*/ 0 w 3220040"/>
              <a:gd name="connsiteY0" fmla="*/ 501926 h 2007702"/>
              <a:gd name="connsiteX1" fmla="*/ 2216189 w 3220040"/>
              <a:gd name="connsiteY1" fmla="*/ 501926 h 2007702"/>
              <a:gd name="connsiteX2" fmla="*/ 2216189 w 3220040"/>
              <a:gd name="connsiteY2" fmla="*/ 0 h 2007702"/>
              <a:gd name="connsiteX3" fmla="*/ 3220040 w 3220040"/>
              <a:gd name="connsiteY3" fmla="*/ 1003851 h 2007702"/>
              <a:gd name="connsiteX4" fmla="*/ 2216189 w 3220040"/>
              <a:gd name="connsiteY4" fmla="*/ 2007702 h 2007702"/>
              <a:gd name="connsiteX5" fmla="*/ 2216189 w 3220040"/>
              <a:gd name="connsiteY5" fmla="*/ 1505777 h 2007702"/>
              <a:gd name="connsiteX6" fmla="*/ 0 w 3220040"/>
              <a:gd name="connsiteY6" fmla="*/ 1505777 h 2007702"/>
              <a:gd name="connsiteX7" fmla="*/ 0 w 3220040"/>
              <a:gd name="connsiteY7" fmla="*/ 501926 h 2007702"/>
              <a:gd name="connsiteX0" fmla="*/ 0 w 3220040"/>
              <a:gd name="connsiteY0" fmla="*/ 501926 h 1943402"/>
              <a:gd name="connsiteX1" fmla="*/ 2216189 w 3220040"/>
              <a:gd name="connsiteY1" fmla="*/ 501926 h 1943402"/>
              <a:gd name="connsiteX2" fmla="*/ 2216189 w 3220040"/>
              <a:gd name="connsiteY2" fmla="*/ 0 h 1943402"/>
              <a:gd name="connsiteX3" fmla="*/ 3220040 w 3220040"/>
              <a:gd name="connsiteY3" fmla="*/ 1003851 h 1943402"/>
              <a:gd name="connsiteX4" fmla="*/ 2280499 w 3220040"/>
              <a:gd name="connsiteY4" fmla="*/ 1943402 h 1943402"/>
              <a:gd name="connsiteX5" fmla="*/ 2216189 w 3220040"/>
              <a:gd name="connsiteY5" fmla="*/ 1505777 h 1943402"/>
              <a:gd name="connsiteX6" fmla="*/ 0 w 3220040"/>
              <a:gd name="connsiteY6" fmla="*/ 1505777 h 1943402"/>
              <a:gd name="connsiteX7" fmla="*/ 0 w 3220040"/>
              <a:gd name="connsiteY7" fmla="*/ 501926 h 1943402"/>
              <a:gd name="connsiteX0" fmla="*/ 0 w 3300427"/>
              <a:gd name="connsiteY0" fmla="*/ 501926 h 1943402"/>
              <a:gd name="connsiteX1" fmla="*/ 2216189 w 3300427"/>
              <a:gd name="connsiteY1" fmla="*/ 501926 h 1943402"/>
              <a:gd name="connsiteX2" fmla="*/ 2216189 w 3300427"/>
              <a:gd name="connsiteY2" fmla="*/ 0 h 1943402"/>
              <a:gd name="connsiteX3" fmla="*/ 3300427 w 3300427"/>
              <a:gd name="connsiteY3" fmla="*/ 891326 h 1943402"/>
              <a:gd name="connsiteX4" fmla="*/ 2280499 w 3300427"/>
              <a:gd name="connsiteY4" fmla="*/ 1943402 h 1943402"/>
              <a:gd name="connsiteX5" fmla="*/ 2216189 w 3300427"/>
              <a:gd name="connsiteY5" fmla="*/ 1505777 h 1943402"/>
              <a:gd name="connsiteX6" fmla="*/ 0 w 3300427"/>
              <a:gd name="connsiteY6" fmla="*/ 1505777 h 1943402"/>
              <a:gd name="connsiteX7" fmla="*/ 0 w 3300427"/>
              <a:gd name="connsiteY7" fmla="*/ 501926 h 1943402"/>
              <a:gd name="connsiteX0" fmla="*/ 0 w 3300427"/>
              <a:gd name="connsiteY0" fmla="*/ 501926 h 1943402"/>
              <a:gd name="connsiteX1" fmla="*/ 2216189 w 3300427"/>
              <a:gd name="connsiteY1" fmla="*/ 501926 h 1943402"/>
              <a:gd name="connsiteX2" fmla="*/ 2216189 w 3300427"/>
              <a:gd name="connsiteY2" fmla="*/ 0 h 1943402"/>
              <a:gd name="connsiteX3" fmla="*/ 3300427 w 3300427"/>
              <a:gd name="connsiteY3" fmla="*/ 891326 h 1943402"/>
              <a:gd name="connsiteX4" fmla="*/ 2280499 w 3300427"/>
              <a:gd name="connsiteY4" fmla="*/ 1943402 h 1943402"/>
              <a:gd name="connsiteX5" fmla="*/ 2216189 w 3300427"/>
              <a:gd name="connsiteY5" fmla="*/ 1505777 h 1943402"/>
              <a:gd name="connsiteX6" fmla="*/ 0 w 3300427"/>
              <a:gd name="connsiteY6" fmla="*/ 1505777 h 1943402"/>
              <a:gd name="connsiteX7" fmla="*/ 0 w 3300427"/>
              <a:gd name="connsiteY7" fmla="*/ 501926 h 1943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00427" h="1943402">
                <a:moveTo>
                  <a:pt x="0" y="501926"/>
                </a:moveTo>
                <a:cubicBezTo>
                  <a:pt x="738730" y="501926"/>
                  <a:pt x="850442" y="630526"/>
                  <a:pt x="2216189" y="501926"/>
                </a:cubicBezTo>
                <a:lnTo>
                  <a:pt x="2216189" y="0"/>
                </a:lnTo>
                <a:lnTo>
                  <a:pt x="3300427" y="891326"/>
                </a:lnTo>
                <a:lnTo>
                  <a:pt x="2280499" y="1943402"/>
                </a:lnTo>
                <a:lnTo>
                  <a:pt x="2216189" y="1505777"/>
                </a:lnTo>
                <a:cubicBezTo>
                  <a:pt x="1477459" y="1505777"/>
                  <a:pt x="1140664" y="1666528"/>
                  <a:pt x="0" y="1505777"/>
                </a:cubicBezTo>
                <a:cubicBezTo>
                  <a:pt x="128619" y="946110"/>
                  <a:pt x="0" y="836543"/>
                  <a:pt x="0" y="501926"/>
                </a:cubicBez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  <a:effectLst/>
        </p:spPr>
        <p:txBody>
          <a:bodyPr/>
          <a:lstStyle/>
          <a:p>
            <a:pPr defTabSz="457200">
              <a:defRPr/>
            </a:pPr>
            <a:endParaRPr lang="en-US">
              <a:solidFill>
                <a:prstClr val="black"/>
              </a:solidFill>
              <a:latin typeface="Arial" charset="0"/>
              <a:ea typeface="MS PGothic" pitchFamily="34" charset="-128"/>
              <a:cs typeface="+mn-cs"/>
            </a:endParaRPr>
          </a:p>
        </p:txBody>
      </p:sp>
      <p:sp>
        <p:nvSpPr>
          <p:cNvPr id="40" name="Right Arrow 71"/>
          <p:cNvSpPr>
            <a:spLocks noChangeArrowheads="1"/>
          </p:cNvSpPr>
          <p:nvPr/>
        </p:nvSpPr>
        <p:spPr bwMode="auto">
          <a:xfrm rot="5180008" flipV="1">
            <a:off x="8164229" y="4636443"/>
            <a:ext cx="1125538" cy="763588"/>
          </a:xfrm>
          <a:custGeom>
            <a:avLst/>
            <a:gdLst>
              <a:gd name="connsiteX0" fmla="*/ 0 w 3220040"/>
              <a:gd name="connsiteY0" fmla="*/ 501926 h 2007702"/>
              <a:gd name="connsiteX1" fmla="*/ 2216189 w 3220040"/>
              <a:gd name="connsiteY1" fmla="*/ 501926 h 2007702"/>
              <a:gd name="connsiteX2" fmla="*/ 2216189 w 3220040"/>
              <a:gd name="connsiteY2" fmla="*/ 0 h 2007702"/>
              <a:gd name="connsiteX3" fmla="*/ 3220040 w 3220040"/>
              <a:gd name="connsiteY3" fmla="*/ 1003851 h 2007702"/>
              <a:gd name="connsiteX4" fmla="*/ 2216189 w 3220040"/>
              <a:gd name="connsiteY4" fmla="*/ 2007702 h 2007702"/>
              <a:gd name="connsiteX5" fmla="*/ 2216189 w 3220040"/>
              <a:gd name="connsiteY5" fmla="*/ 1505777 h 2007702"/>
              <a:gd name="connsiteX6" fmla="*/ 0 w 3220040"/>
              <a:gd name="connsiteY6" fmla="*/ 1505777 h 2007702"/>
              <a:gd name="connsiteX7" fmla="*/ 0 w 3220040"/>
              <a:gd name="connsiteY7" fmla="*/ 501926 h 2007702"/>
              <a:gd name="connsiteX0" fmla="*/ 0 w 3220040"/>
              <a:gd name="connsiteY0" fmla="*/ 501926 h 2007702"/>
              <a:gd name="connsiteX1" fmla="*/ 2216189 w 3220040"/>
              <a:gd name="connsiteY1" fmla="*/ 501926 h 2007702"/>
              <a:gd name="connsiteX2" fmla="*/ 2216189 w 3220040"/>
              <a:gd name="connsiteY2" fmla="*/ 0 h 2007702"/>
              <a:gd name="connsiteX3" fmla="*/ 3220040 w 3220040"/>
              <a:gd name="connsiteY3" fmla="*/ 1003851 h 2007702"/>
              <a:gd name="connsiteX4" fmla="*/ 2216189 w 3220040"/>
              <a:gd name="connsiteY4" fmla="*/ 2007702 h 2007702"/>
              <a:gd name="connsiteX5" fmla="*/ 2216189 w 3220040"/>
              <a:gd name="connsiteY5" fmla="*/ 1505777 h 2007702"/>
              <a:gd name="connsiteX6" fmla="*/ 0 w 3220040"/>
              <a:gd name="connsiteY6" fmla="*/ 1505777 h 2007702"/>
              <a:gd name="connsiteX7" fmla="*/ 0 w 3220040"/>
              <a:gd name="connsiteY7" fmla="*/ 501926 h 2007702"/>
              <a:gd name="connsiteX0" fmla="*/ 0 w 3220040"/>
              <a:gd name="connsiteY0" fmla="*/ 501926 h 2007702"/>
              <a:gd name="connsiteX1" fmla="*/ 2216189 w 3220040"/>
              <a:gd name="connsiteY1" fmla="*/ 501926 h 2007702"/>
              <a:gd name="connsiteX2" fmla="*/ 2216189 w 3220040"/>
              <a:gd name="connsiteY2" fmla="*/ 0 h 2007702"/>
              <a:gd name="connsiteX3" fmla="*/ 3220040 w 3220040"/>
              <a:gd name="connsiteY3" fmla="*/ 1003851 h 2007702"/>
              <a:gd name="connsiteX4" fmla="*/ 2216189 w 3220040"/>
              <a:gd name="connsiteY4" fmla="*/ 2007702 h 2007702"/>
              <a:gd name="connsiteX5" fmla="*/ 2216189 w 3220040"/>
              <a:gd name="connsiteY5" fmla="*/ 1505777 h 2007702"/>
              <a:gd name="connsiteX6" fmla="*/ 0 w 3220040"/>
              <a:gd name="connsiteY6" fmla="*/ 1505777 h 2007702"/>
              <a:gd name="connsiteX7" fmla="*/ 0 w 3220040"/>
              <a:gd name="connsiteY7" fmla="*/ 501926 h 2007702"/>
              <a:gd name="connsiteX0" fmla="*/ 0 w 3220040"/>
              <a:gd name="connsiteY0" fmla="*/ 501926 h 1943402"/>
              <a:gd name="connsiteX1" fmla="*/ 2216189 w 3220040"/>
              <a:gd name="connsiteY1" fmla="*/ 501926 h 1943402"/>
              <a:gd name="connsiteX2" fmla="*/ 2216189 w 3220040"/>
              <a:gd name="connsiteY2" fmla="*/ 0 h 1943402"/>
              <a:gd name="connsiteX3" fmla="*/ 3220040 w 3220040"/>
              <a:gd name="connsiteY3" fmla="*/ 1003851 h 1943402"/>
              <a:gd name="connsiteX4" fmla="*/ 2280499 w 3220040"/>
              <a:gd name="connsiteY4" fmla="*/ 1943402 h 1943402"/>
              <a:gd name="connsiteX5" fmla="*/ 2216189 w 3220040"/>
              <a:gd name="connsiteY5" fmla="*/ 1505777 h 1943402"/>
              <a:gd name="connsiteX6" fmla="*/ 0 w 3220040"/>
              <a:gd name="connsiteY6" fmla="*/ 1505777 h 1943402"/>
              <a:gd name="connsiteX7" fmla="*/ 0 w 3220040"/>
              <a:gd name="connsiteY7" fmla="*/ 501926 h 1943402"/>
              <a:gd name="connsiteX0" fmla="*/ 0 w 3300427"/>
              <a:gd name="connsiteY0" fmla="*/ 501926 h 1943402"/>
              <a:gd name="connsiteX1" fmla="*/ 2216189 w 3300427"/>
              <a:gd name="connsiteY1" fmla="*/ 501926 h 1943402"/>
              <a:gd name="connsiteX2" fmla="*/ 2216189 w 3300427"/>
              <a:gd name="connsiteY2" fmla="*/ 0 h 1943402"/>
              <a:gd name="connsiteX3" fmla="*/ 3300427 w 3300427"/>
              <a:gd name="connsiteY3" fmla="*/ 891326 h 1943402"/>
              <a:gd name="connsiteX4" fmla="*/ 2280499 w 3300427"/>
              <a:gd name="connsiteY4" fmla="*/ 1943402 h 1943402"/>
              <a:gd name="connsiteX5" fmla="*/ 2216189 w 3300427"/>
              <a:gd name="connsiteY5" fmla="*/ 1505777 h 1943402"/>
              <a:gd name="connsiteX6" fmla="*/ 0 w 3300427"/>
              <a:gd name="connsiteY6" fmla="*/ 1505777 h 1943402"/>
              <a:gd name="connsiteX7" fmla="*/ 0 w 3300427"/>
              <a:gd name="connsiteY7" fmla="*/ 501926 h 1943402"/>
              <a:gd name="connsiteX0" fmla="*/ 0 w 3300427"/>
              <a:gd name="connsiteY0" fmla="*/ 501926 h 1943402"/>
              <a:gd name="connsiteX1" fmla="*/ 2216189 w 3300427"/>
              <a:gd name="connsiteY1" fmla="*/ 501926 h 1943402"/>
              <a:gd name="connsiteX2" fmla="*/ 2216189 w 3300427"/>
              <a:gd name="connsiteY2" fmla="*/ 0 h 1943402"/>
              <a:gd name="connsiteX3" fmla="*/ 3300427 w 3300427"/>
              <a:gd name="connsiteY3" fmla="*/ 891326 h 1943402"/>
              <a:gd name="connsiteX4" fmla="*/ 2280499 w 3300427"/>
              <a:gd name="connsiteY4" fmla="*/ 1943402 h 1943402"/>
              <a:gd name="connsiteX5" fmla="*/ 2216189 w 3300427"/>
              <a:gd name="connsiteY5" fmla="*/ 1505777 h 1943402"/>
              <a:gd name="connsiteX6" fmla="*/ 0 w 3300427"/>
              <a:gd name="connsiteY6" fmla="*/ 1505777 h 1943402"/>
              <a:gd name="connsiteX7" fmla="*/ 0 w 3300427"/>
              <a:gd name="connsiteY7" fmla="*/ 501926 h 1943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00427" h="1943402">
                <a:moveTo>
                  <a:pt x="0" y="501926"/>
                </a:moveTo>
                <a:cubicBezTo>
                  <a:pt x="738730" y="501926"/>
                  <a:pt x="850442" y="630526"/>
                  <a:pt x="2216189" y="501926"/>
                </a:cubicBezTo>
                <a:lnTo>
                  <a:pt x="2216189" y="0"/>
                </a:lnTo>
                <a:lnTo>
                  <a:pt x="3300427" y="891326"/>
                </a:lnTo>
                <a:lnTo>
                  <a:pt x="2280499" y="1943402"/>
                </a:lnTo>
                <a:lnTo>
                  <a:pt x="2216189" y="1505777"/>
                </a:lnTo>
                <a:cubicBezTo>
                  <a:pt x="1477459" y="1505777"/>
                  <a:pt x="1140664" y="1666528"/>
                  <a:pt x="0" y="1505777"/>
                </a:cubicBezTo>
                <a:cubicBezTo>
                  <a:pt x="128619" y="946110"/>
                  <a:pt x="0" y="836543"/>
                  <a:pt x="0" y="501926"/>
                </a:cubicBez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  <a:effectLst/>
        </p:spPr>
        <p:txBody>
          <a:bodyPr/>
          <a:lstStyle/>
          <a:p>
            <a:pPr defTabSz="457200">
              <a:defRPr/>
            </a:pPr>
            <a:endParaRPr lang="en-US">
              <a:solidFill>
                <a:prstClr val="black"/>
              </a:solidFill>
              <a:latin typeface="Arial" charset="0"/>
              <a:ea typeface="MS PGothic" pitchFamily="34" charset="-128"/>
              <a:cs typeface="+mn-cs"/>
            </a:endParaRPr>
          </a:p>
        </p:txBody>
      </p:sp>
      <p:sp>
        <p:nvSpPr>
          <p:cNvPr id="41" name="Freeform 40"/>
          <p:cNvSpPr/>
          <p:nvPr/>
        </p:nvSpPr>
        <p:spPr>
          <a:xfrm rot="1310785">
            <a:off x="5827429" y="3922068"/>
            <a:ext cx="2417763" cy="2341563"/>
          </a:xfrm>
          <a:custGeom>
            <a:avLst/>
            <a:gdLst>
              <a:gd name="connsiteX0" fmla="*/ 630530 w 1684987"/>
              <a:gd name="connsiteY0" fmla="*/ 0 h 1632857"/>
              <a:gd name="connsiteX1" fmla="*/ 68102 w 1684987"/>
              <a:gd name="connsiteY1" fmla="*/ 508000 h 1632857"/>
              <a:gd name="connsiteX2" fmla="*/ 86245 w 1684987"/>
              <a:gd name="connsiteY2" fmla="*/ 1288143 h 1632857"/>
              <a:gd name="connsiteX3" fmla="*/ 757530 w 1684987"/>
              <a:gd name="connsiteY3" fmla="*/ 1632857 h 1632857"/>
              <a:gd name="connsiteX4" fmla="*/ 1519530 w 1684987"/>
              <a:gd name="connsiteY4" fmla="*/ 1288143 h 1632857"/>
              <a:gd name="connsiteX5" fmla="*/ 1664673 w 1684987"/>
              <a:gd name="connsiteY5" fmla="*/ 653143 h 1632857"/>
              <a:gd name="connsiteX6" fmla="*/ 1211102 w 1684987"/>
              <a:gd name="connsiteY6" fmla="*/ 145143 h 1632857"/>
              <a:gd name="connsiteX7" fmla="*/ 267673 w 1684987"/>
              <a:gd name="connsiteY7" fmla="*/ 108857 h 1632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684987" h="1632857">
                <a:moveTo>
                  <a:pt x="630530" y="0"/>
                </a:moveTo>
                <a:cubicBezTo>
                  <a:pt x="394673" y="146655"/>
                  <a:pt x="158816" y="293310"/>
                  <a:pt x="68102" y="508000"/>
                </a:cubicBezTo>
                <a:cubicBezTo>
                  <a:pt x="-22612" y="722690"/>
                  <a:pt x="-28660" y="1100667"/>
                  <a:pt x="86245" y="1288143"/>
                </a:cubicBezTo>
                <a:cubicBezTo>
                  <a:pt x="201150" y="1475619"/>
                  <a:pt x="518649" y="1632857"/>
                  <a:pt x="757530" y="1632857"/>
                </a:cubicBezTo>
                <a:cubicBezTo>
                  <a:pt x="996411" y="1632857"/>
                  <a:pt x="1368340" y="1451429"/>
                  <a:pt x="1519530" y="1288143"/>
                </a:cubicBezTo>
                <a:cubicBezTo>
                  <a:pt x="1670721" y="1124857"/>
                  <a:pt x="1716078" y="843643"/>
                  <a:pt x="1664673" y="653143"/>
                </a:cubicBezTo>
                <a:cubicBezTo>
                  <a:pt x="1613268" y="462643"/>
                  <a:pt x="1443935" y="235857"/>
                  <a:pt x="1211102" y="145143"/>
                </a:cubicBezTo>
                <a:cubicBezTo>
                  <a:pt x="978269" y="54429"/>
                  <a:pt x="267673" y="108857"/>
                  <a:pt x="267673" y="108857"/>
                </a:cubicBezTo>
              </a:path>
            </a:pathLst>
          </a:custGeom>
          <a:ln w="57150" cmpd="sng">
            <a:solidFill>
              <a:schemeClr val="accent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defTabSz="457200">
              <a:defRPr/>
            </a:pPr>
            <a:endParaRPr lang="en-US">
              <a:solidFill>
                <a:prstClr val="black"/>
              </a:solidFill>
              <a:ea typeface="MS PGothic" pitchFamily="34" charset="-128"/>
            </a:endParaRPr>
          </a:p>
        </p:txBody>
      </p:sp>
      <p:sp>
        <p:nvSpPr>
          <p:cNvPr id="42" name="TextBox 23"/>
          <p:cNvSpPr txBox="1">
            <a:spLocks noChangeArrowheads="1"/>
          </p:cNvSpPr>
          <p:nvPr/>
        </p:nvSpPr>
        <p:spPr bwMode="auto">
          <a:xfrm>
            <a:off x="6019800" y="4687339"/>
            <a:ext cx="2057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rtl="1"/>
            <a:r>
              <a:rPr lang="fa-IR" sz="2400" dirty="0" smtClean="0">
                <a:cs typeface="B Titr" pitchFamily="2" charset="-78"/>
              </a:rPr>
              <a:t>فازهای کانال عبارتند از:</a:t>
            </a:r>
            <a:endParaRPr lang="en-US" sz="2400" dirty="0" smtClean="0">
              <a:cs typeface="B Titr" pitchFamily="2" charset="-78"/>
            </a:endParaRPr>
          </a:p>
        </p:txBody>
      </p:sp>
      <p:sp>
        <p:nvSpPr>
          <p:cNvPr id="44" name="TextBox 3"/>
          <p:cNvSpPr txBox="1">
            <a:spLocks noChangeArrowheads="1"/>
          </p:cNvSpPr>
          <p:nvPr/>
        </p:nvSpPr>
        <p:spPr bwMode="auto">
          <a:xfrm rot="15599386">
            <a:off x="4881625" y="5205651"/>
            <a:ext cx="74571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0" algn="r" rtl="1"/>
            <a:r>
              <a:rPr lang="fa-IR" dirty="0" smtClean="0">
                <a:solidFill>
                  <a:schemeClr val="bg1"/>
                </a:solidFill>
                <a:cs typeface="B Titr" pitchFamily="2" charset="-78"/>
              </a:rPr>
              <a:t>آگاهی</a:t>
            </a:r>
            <a:endParaRPr lang="en-US" dirty="0" smtClean="0">
              <a:solidFill>
                <a:schemeClr val="bg1"/>
              </a:solidFill>
              <a:cs typeface="B Titr" pitchFamily="2" charset="-78"/>
            </a:endParaRPr>
          </a:p>
        </p:txBody>
      </p:sp>
      <p:sp>
        <p:nvSpPr>
          <p:cNvPr id="45" name="TextBox 33"/>
          <p:cNvSpPr txBox="1">
            <a:spLocks noChangeArrowheads="1"/>
          </p:cNvSpPr>
          <p:nvPr/>
        </p:nvSpPr>
        <p:spPr bwMode="auto">
          <a:xfrm>
            <a:off x="6462711" y="3137843"/>
            <a:ext cx="62388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0" algn="r" rtl="1"/>
            <a:r>
              <a:rPr lang="fa-IR" dirty="0" smtClean="0">
                <a:solidFill>
                  <a:schemeClr val="bg1"/>
                </a:solidFill>
                <a:cs typeface="B Titr" pitchFamily="2" charset="-78"/>
              </a:rPr>
              <a:t>خرید</a:t>
            </a:r>
            <a:endParaRPr lang="en-US" dirty="0" smtClean="0">
              <a:solidFill>
                <a:schemeClr val="bg1"/>
              </a:solidFill>
              <a:cs typeface="B Titr" pitchFamily="2" charset="-78"/>
            </a:endParaRPr>
          </a:p>
        </p:txBody>
      </p:sp>
      <p:sp>
        <p:nvSpPr>
          <p:cNvPr id="46" name="TextBox 34"/>
          <p:cNvSpPr txBox="1">
            <a:spLocks noChangeArrowheads="1"/>
          </p:cNvSpPr>
          <p:nvPr/>
        </p:nvSpPr>
        <p:spPr bwMode="auto">
          <a:xfrm rot="1672866">
            <a:off x="7742068" y="3497129"/>
            <a:ext cx="69762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0" algn="r" rtl="1"/>
            <a:r>
              <a:rPr lang="fa-IR" dirty="0" smtClean="0">
                <a:solidFill>
                  <a:schemeClr val="bg1"/>
                </a:solidFill>
                <a:cs typeface="B Titr" pitchFamily="2" charset="-78"/>
              </a:rPr>
              <a:t>تحویل</a:t>
            </a:r>
            <a:endParaRPr lang="en-US" dirty="0" smtClean="0">
              <a:solidFill>
                <a:schemeClr val="bg1"/>
              </a:solidFill>
              <a:cs typeface="B Titr" pitchFamily="2" charset="-78"/>
            </a:endParaRPr>
          </a:p>
        </p:txBody>
      </p:sp>
      <p:sp>
        <p:nvSpPr>
          <p:cNvPr id="47" name="TextBox 35"/>
          <p:cNvSpPr txBox="1">
            <a:spLocks noChangeArrowheads="1"/>
          </p:cNvSpPr>
          <p:nvPr/>
        </p:nvSpPr>
        <p:spPr bwMode="auto">
          <a:xfrm rot="5400000">
            <a:off x="8054770" y="4690681"/>
            <a:ext cx="1117614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0" defTabSz="457200"/>
            <a:r>
              <a:rPr lang="fa-IR" sz="1600" dirty="0" smtClean="0">
                <a:solidFill>
                  <a:schemeClr val="bg1"/>
                </a:solidFill>
                <a:cs typeface="B Titr" pitchFamily="2" charset="-78"/>
              </a:rPr>
              <a:t>پس از فروش</a:t>
            </a:r>
            <a:endParaRPr lang="en-US" sz="1600" dirty="0" smtClean="0">
              <a:solidFill>
                <a:schemeClr val="bg1"/>
              </a:solidFill>
              <a:cs typeface="B Titr" pitchFamily="2" charset="-78"/>
            </a:endParaRPr>
          </a:p>
          <a:p>
            <a:pPr defTabSz="457200"/>
            <a:endParaRPr lang="en-US" b="1" dirty="0">
              <a:solidFill>
                <a:srgbClr val="FFFFFF"/>
              </a:solidFill>
              <a:ea typeface="MS PGothic" pitchFamily="34" charset="-128"/>
              <a:cs typeface="Calibri" pitchFamily="34" charset="0"/>
            </a:endParaRPr>
          </a:p>
        </p:txBody>
      </p:sp>
      <p:sp>
        <p:nvSpPr>
          <p:cNvPr id="48" name="TextBox 38"/>
          <p:cNvSpPr txBox="1">
            <a:spLocks noChangeArrowheads="1"/>
          </p:cNvSpPr>
          <p:nvPr/>
        </p:nvSpPr>
        <p:spPr bwMode="auto">
          <a:xfrm rot="18377996">
            <a:off x="5185461" y="3834063"/>
            <a:ext cx="80983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0" defTabSz="457200"/>
            <a:r>
              <a:rPr lang="fa-IR" dirty="0" smtClean="0">
                <a:solidFill>
                  <a:schemeClr val="bg1"/>
                </a:solidFill>
                <a:cs typeface="B Titr" pitchFamily="2" charset="-78"/>
              </a:rPr>
              <a:t>ارزیابی</a:t>
            </a:r>
            <a:endParaRPr lang="en-US" dirty="0" smtClean="0">
              <a:solidFill>
                <a:schemeClr val="bg1"/>
              </a:solidFill>
              <a:cs typeface="B Titr" pitchFamily="2" charset="-78"/>
            </a:endParaRPr>
          </a:p>
          <a:p>
            <a:pPr defTabSz="457200"/>
            <a:endParaRPr lang="en-US" b="1" dirty="0">
              <a:solidFill>
                <a:srgbClr val="FFFFFF"/>
              </a:solidFill>
              <a:ea typeface="MS PGothic" pitchFamily="34" charset="-128"/>
              <a:cs typeface="Calibri" pitchFamily="34" charset="0"/>
            </a:endParaRPr>
          </a:p>
        </p:txBody>
      </p:sp>
      <p:pic>
        <p:nvPicPr>
          <p:cNvPr id="49" name="Picture 48" descr="3.jpg"/>
          <p:cNvPicPr>
            <a:picLocks noChangeAspect="1"/>
          </p:cNvPicPr>
          <p:nvPr/>
        </p:nvPicPr>
        <p:blipFill>
          <a:blip r:embed="rId2" cstate="print"/>
          <a:srcRect l="27697"/>
          <a:stretch>
            <a:fillRect/>
          </a:stretch>
        </p:blipFill>
        <p:spPr>
          <a:xfrm>
            <a:off x="0" y="39624"/>
            <a:ext cx="4575048" cy="3236976"/>
          </a:xfrm>
          <a:prstGeom prst="rect">
            <a:avLst/>
          </a:prstGeom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267200" y="1219201"/>
            <a:ext cx="4724400" cy="1752600"/>
          </a:xfrm>
        </p:spPr>
        <p:txBody>
          <a:bodyPr>
            <a:normAutofit/>
          </a:bodyPr>
          <a:lstStyle/>
          <a:p>
            <a:pPr algn="just" rtl="1"/>
            <a:r>
              <a:rPr lang="fa-IR" sz="2800" dirty="0" smtClean="0"/>
              <a:t>ارزش‌های پیشنهادی از طریق کانال‌های ارتباطی، توزیع و فروش به مشتریان ارائه می‌شود.</a:t>
            </a:r>
            <a:endParaRPr lang="en-US" sz="2800" dirty="0" smtClean="0"/>
          </a:p>
          <a:p>
            <a:pPr algn="just"/>
            <a:endParaRPr lang="en-US" sz="2800" dirty="0"/>
          </a:p>
        </p:txBody>
      </p:sp>
      <p:sp>
        <p:nvSpPr>
          <p:cNvPr id="51" name="Content Placeholder 1"/>
          <p:cNvSpPr txBox="1">
            <a:spLocks/>
          </p:cNvSpPr>
          <p:nvPr/>
        </p:nvSpPr>
        <p:spPr>
          <a:xfrm>
            <a:off x="228600" y="3886200"/>
            <a:ext cx="4648200" cy="32004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just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fa-IR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B Yagut" pitchFamily="2" charset="-78"/>
              </a:rPr>
              <a:t>کانال ها دارای پنج فاز مجزا می‌باشند.</a:t>
            </a:r>
          </a:p>
          <a:p>
            <a:pPr marL="342900" marR="0" lvl="0" indent="-342900" algn="just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fa-IR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B Yagut" pitchFamily="2" charset="-78"/>
              </a:rPr>
              <a:t> هر کانالی می‌تواند برخی از این فازها و یا تمامی آن‌ها را پوشش دهد.</a:t>
            </a:r>
          </a:p>
          <a:p>
            <a:pPr marL="342900" marR="0" lvl="0" indent="-342900" algn="just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fa-IR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B Yagut" pitchFamily="2" charset="-78"/>
              </a:rPr>
              <a:t> کانال ها را می‌توان به صورت مستقیم و</a:t>
            </a:r>
            <a:r>
              <a:rPr kumimoji="0" lang="fa-IR" sz="24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B Yagut" pitchFamily="2" charset="-78"/>
              </a:rPr>
              <a:t> </a:t>
            </a:r>
            <a:r>
              <a:rPr kumimoji="0" lang="fa-IR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B Yagut" pitchFamily="2" charset="-78"/>
              </a:rPr>
              <a:t>غیرمستقیم، همچنین کانال‌های اختصاصی شرکت و کانال‌های شریک تقسیم‌بندی کرد.</a:t>
            </a:r>
            <a:endParaRPr kumimoji="0" lang="en-US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B Yagut" pitchFamily="2" charset="-78"/>
            </a:endParaRPr>
          </a:p>
          <a:p>
            <a:pPr marL="342900" marR="0" lvl="0" indent="-342900" algn="just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B Yagut" pitchFamily="2" charset="-78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  <p:bldP spid="39" grpId="0" animBg="1"/>
      <p:bldP spid="40" grpId="0" animBg="1"/>
      <p:bldP spid="44" grpId="0"/>
      <p:bldP spid="45" grpId="0"/>
      <p:bldP spid="46" grpId="0"/>
      <p:bldP spid="47" grpId="0"/>
      <p:bldP spid="48" grpId="0"/>
      <p:bldP spid="2" grpId="0" build="p"/>
      <p:bldP spid="5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algn="r" rtl="1"/>
            <a:r>
              <a:rPr lang="fa-IR" dirty="0" smtClean="0"/>
              <a:t>ارتباط با مشتری</a:t>
            </a:r>
            <a:endParaRPr lang="en-US" dirty="0"/>
          </a:p>
        </p:txBody>
      </p:sp>
      <p:pic>
        <p:nvPicPr>
          <p:cNvPr id="5" name="Picture 4" descr="4.jpg"/>
          <p:cNvPicPr>
            <a:picLocks noChangeAspect="1"/>
          </p:cNvPicPr>
          <p:nvPr/>
        </p:nvPicPr>
        <p:blipFill>
          <a:blip r:embed="rId2" cstate="print"/>
          <a:srcRect r="4782"/>
          <a:stretch>
            <a:fillRect/>
          </a:stretch>
        </p:blipFill>
        <p:spPr>
          <a:xfrm>
            <a:off x="3075432" y="1115568"/>
            <a:ext cx="6068568" cy="3456432"/>
          </a:xfrm>
          <a:prstGeom prst="rect">
            <a:avLst/>
          </a:prstGeom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960437"/>
            <a:ext cx="4724400" cy="2163763"/>
          </a:xfrm>
        </p:spPr>
        <p:txBody>
          <a:bodyPr>
            <a:normAutofit/>
          </a:bodyPr>
          <a:lstStyle/>
          <a:p>
            <a:pPr algn="r" rtl="1"/>
            <a:r>
              <a:rPr lang="fa-IR" sz="2800" dirty="0" smtClean="0"/>
              <a:t>با هر یک از بخش‌های مشتریان روابطی ایجاد شده و این روابط حفظ می‌شود.</a:t>
            </a:r>
          </a:p>
          <a:p>
            <a:pPr algn="r" rtl="1"/>
            <a:endParaRPr lang="en-US" sz="2800" dirty="0" smtClean="0"/>
          </a:p>
          <a:p>
            <a:pPr algn="r" rtl="1"/>
            <a:endParaRPr lang="en-US" sz="2800" dirty="0"/>
          </a:p>
        </p:txBody>
      </p:sp>
      <p:graphicFrame>
        <p:nvGraphicFramePr>
          <p:cNvPr id="6" name="Diagram 5"/>
          <p:cNvGraphicFramePr/>
          <p:nvPr/>
        </p:nvGraphicFramePr>
        <p:xfrm>
          <a:off x="-1447800" y="1905000"/>
          <a:ext cx="67818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Content Placeholder 1"/>
          <p:cNvSpPr txBox="1">
            <a:spLocks/>
          </p:cNvSpPr>
          <p:nvPr/>
        </p:nvSpPr>
        <p:spPr>
          <a:xfrm>
            <a:off x="2971800" y="3810000"/>
            <a:ext cx="3505200" cy="2163763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justLow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Blip>
                <a:blip r:embed="rId8"/>
              </a:buBlip>
              <a:tabLst/>
              <a:defRPr/>
            </a:pPr>
            <a:endParaRPr kumimoji="0" lang="en-US" sz="2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B Yagut" pitchFamily="2" charset="-78"/>
            </a:endParaRPr>
          </a:p>
          <a:p>
            <a:pPr marL="342900" marR="0" lvl="0" indent="-342900" algn="justLow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Blip>
                <a:blip r:embed="rId8"/>
              </a:buBlip>
              <a:tabLst/>
              <a:defRPr/>
            </a:pPr>
            <a:r>
              <a:rPr kumimoji="0" lang="fa-IR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B Yagut" pitchFamily="2" charset="-78"/>
              </a:rPr>
              <a:t>نمونه‌هایی از انواع روش‌های ارتباط با مشتری عبارتند از:</a:t>
            </a:r>
            <a:endParaRPr kumimoji="0" lang="en-US" sz="2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B Yagut" pitchFamily="2" charset="-78"/>
            </a:endParaRPr>
          </a:p>
          <a:p>
            <a:pPr marL="342900" marR="0" lvl="0" indent="-342900" algn="justLow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Blip>
                <a:blip r:embed="rId8"/>
              </a:buBlip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B Yagut" pitchFamily="2" charset="-78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algn="r" rtl="1"/>
            <a:r>
              <a:rPr lang="fa-IR" dirty="0" smtClean="0"/>
              <a:t>جریان‌های درآمدی</a:t>
            </a:r>
            <a:endParaRPr lang="en-US" dirty="0"/>
          </a:p>
        </p:txBody>
      </p:sp>
      <p:pic>
        <p:nvPicPr>
          <p:cNvPr id="5" name="Picture 4" descr="5.jpg"/>
          <p:cNvPicPr>
            <a:picLocks noChangeAspect="1"/>
          </p:cNvPicPr>
          <p:nvPr/>
        </p:nvPicPr>
        <p:blipFill>
          <a:blip r:embed="rId2" cstate="print"/>
          <a:srcRect l="32609"/>
          <a:stretch>
            <a:fillRect/>
          </a:stretch>
        </p:blipFill>
        <p:spPr>
          <a:xfrm>
            <a:off x="0" y="3438144"/>
            <a:ext cx="4251960" cy="3419856"/>
          </a:xfrm>
          <a:prstGeom prst="rect">
            <a:avLst/>
          </a:prstGeom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0" y="1143000"/>
            <a:ext cx="8839200" cy="5410200"/>
          </a:xfrm>
        </p:spPr>
        <p:txBody>
          <a:bodyPr>
            <a:noAutofit/>
          </a:bodyPr>
          <a:lstStyle/>
          <a:p>
            <a:pPr algn="r" rtl="1"/>
            <a:r>
              <a:rPr lang="fa-IR" sz="2800" dirty="0" smtClean="0">
                <a:cs typeface="B Nazanin" pitchFamily="2" charset="-78"/>
              </a:rPr>
              <a:t>ارزش‌های پیشنهادی که به گونه‌ای موفقیت‌آمیز به مشتریان ارائه می‌شوند، منجر به جریان‌های درآمدی می‌گردند.</a:t>
            </a:r>
          </a:p>
          <a:p>
            <a:pPr algn="r" rtl="1"/>
            <a:endParaRPr lang="fa-IR" sz="1200" dirty="0" smtClean="0">
              <a:cs typeface="B Nazanin" pitchFamily="2" charset="-78"/>
            </a:endParaRPr>
          </a:p>
          <a:p>
            <a:pPr algn="r" rtl="1">
              <a:buNone/>
            </a:pPr>
            <a:r>
              <a:rPr lang="fa-IR" sz="2000" dirty="0" smtClean="0">
                <a:cs typeface="B Nazanin" pitchFamily="2" charset="-78"/>
              </a:rPr>
              <a:t>راه‌های گوناگونی برای ایجاد جریان درآمدی وجود دارد:</a:t>
            </a:r>
          </a:p>
          <a:p>
            <a:pPr algn="r" rtl="1"/>
            <a:endParaRPr lang="en-US" sz="1800" dirty="0" smtClean="0">
              <a:cs typeface="B Nazanin" pitchFamily="2" charset="-78"/>
            </a:endParaRPr>
          </a:p>
          <a:p>
            <a:r>
              <a:rPr lang="fa-IR" sz="2000" b="1" dirty="0" smtClean="0">
                <a:cs typeface="B Nazanin" pitchFamily="2" charset="-78"/>
              </a:rPr>
              <a:t>فروش دارایی</a:t>
            </a:r>
          </a:p>
          <a:p>
            <a:pPr lvl="0"/>
            <a:r>
              <a:rPr lang="fa-IR" sz="1600" dirty="0" smtClean="0">
                <a:cs typeface="B Nazanin" pitchFamily="2" charset="-78"/>
              </a:rPr>
              <a:t> </a:t>
            </a:r>
            <a:r>
              <a:rPr lang="fa-IR" sz="1600" b="1" dirty="0" smtClean="0">
                <a:cs typeface="B Nazanin" pitchFamily="2" charset="-78"/>
              </a:rPr>
              <a:t>(</a:t>
            </a:r>
            <a:r>
              <a:rPr lang="fa-IR" sz="1600" dirty="0" smtClean="0">
                <a:cs typeface="B Nazanin" pitchFamily="2" charset="-78"/>
              </a:rPr>
              <a:t>خرده فروشی ودانلود دیجیتال بازی‌ها و </a:t>
            </a:r>
            <a:r>
              <a:rPr lang="fa-IR" sz="1600" b="1" dirty="0" smtClean="0">
                <a:cs typeface="B Nazanin" pitchFamily="2" charset="-78"/>
              </a:rPr>
              <a:t>کتاب الکترونیک)</a:t>
            </a:r>
            <a:endParaRPr lang="en-US" sz="1600" b="1" dirty="0">
              <a:cs typeface="B Nazanin" pitchFamily="2" charset="-78"/>
            </a:endParaRPr>
          </a:p>
          <a:p>
            <a:pPr lvl="0"/>
            <a:r>
              <a:rPr lang="fa-IR" sz="2000" b="1" dirty="0">
                <a:cs typeface="B Nazanin" pitchFamily="2" charset="-78"/>
              </a:rPr>
              <a:t>حق </a:t>
            </a:r>
            <a:r>
              <a:rPr lang="fa-IR" sz="2000" b="1" dirty="0" smtClean="0">
                <a:cs typeface="B Nazanin" pitchFamily="2" charset="-78"/>
              </a:rPr>
              <a:t>استفاده(</a:t>
            </a:r>
            <a:r>
              <a:rPr lang="fa-IR" sz="1800" dirty="0" smtClean="0">
                <a:cs typeface="B Nazanin" pitchFamily="2" charset="-78"/>
              </a:rPr>
              <a:t>ماشین های پولی برای انجام بازی</a:t>
            </a:r>
            <a:r>
              <a:rPr lang="fa-IR" sz="2000" b="1" dirty="0" smtClean="0">
                <a:cs typeface="B Nazanin" pitchFamily="2" charset="-78"/>
              </a:rPr>
              <a:t>)</a:t>
            </a:r>
            <a:endParaRPr lang="en-US" sz="2000" b="1" dirty="0">
              <a:cs typeface="B Nazanin" pitchFamily="2" charset="-78"/>
            </a:endParaRPr>
          </a:p>
          <a:p>
            <a:pPr lvl="0"/>
            <a:r>
              <a:rPr lang="fa-IR" sz="2000" b="1" dirty="0">
                <a:cs typeface="B Nazanin" pitchFamily="2" charset="-78"/>
              </a:rPr>
              <a:t>حق </a:t>
            </a:r>
            <a:r>
              <a:rPr lang="fa-IR" sz="2000" b="1" dirty="0" smtClean="0">
                <a:cs typeface="B Nazanin" pitchFamily="2" charset="-78"/>
              </a:rPr>
              <a:t>عضویت </a:t>
            </a:r>
            <a:r>
              <a:rPr lang="en-US" sz="2000" dirty="0" smtClean="0">
                <a:cs typeface="B Nazanin" pitchFamily="2" charset="-78"/>
              </a:rPr>
              <a:t>(</a:t>
            </a:r>
            <a:r>
              <a:rPr lang="en-US" sz="2000" dirty="0" smtClean="0">
                <a:latin typeface="Times New Roman" pitchFamily="18" charset="0"/>
                <a:cs typeface="B Nazanin" pitchFamily="2" charset="-78"/>
              </a:rPr>
              <a:t>pay to play, free to play)</a:t>
            </a:r>
            <a:endParaRPr lang="fa-IR" sz="2000" dirty="0" smtClean="0">
              <a:latin typeface="Times New Roman" pitchFamily="18" charset="0"/>
              <a:cs typeface="B Nazanin" pitchFamily="2" charset="-78"/>
            </a:endParaRPr>
          </a:p>
          <a:p>
            <a:pPr lvl="0"/>
            <a:r>
              <a:rPr lang="fa-IR" sz="2000" b="1" dirty="0" smtClean="0">
                <a:cs typeface="B Nazanin" pitchFamily="2" charset="-78"/>
              </a:rPr>
              <a:t>قرض </a:t>
            </a:r>
            <a:r>
              <a:rPr lang="fa-IR" sz="2000" b="1" dirty="0">
                <a:cs typeface="B Nazanin" pitchFamily="2" charset="-78"/>
              </a:rPr>
              <a:t>دادن/اجاره </a:t>
            </a:r>
            <a:r>
              <a:rPr lang="fa-IR" sz="2000" b="1" dirty="0" smtClean="0">
                <a:cs typeface="B Nazanin" pitchFamily="2" charset="-78"/>
              </a:rPr>
              <a:t>دادن/لیزینگ</a:t>
            </a:r>
            <a:endParaRPr lang="en-US" sz="2000" dirty="0">
              <a:solidFill>
                <a:srgbClr val="CC9900"/>
              </a:solidFill>
              <a:cs typeface="B Nazanin" pitchFamily="2" charset="-78"/>
            </a:endParaRPr>
          </a:p>
          <a:p>
            <a:pPr lvl="0"/>
            <a:r>
              <a:rPr lang="fa-IR" sz="2000" b="1" dirty="0">
                <a:cs typeface="B Nazanin" pitchFamily="2" charset="-78"/>
              </a:rPr>
              <a:t>اعطای حق امتیاز</a:t>
            </a:r>
            <a:endParaRPr lang="en-US" sz="2000" b="1" dirty="0">
              <a:cs typeface="B Nazanin" pitchFamily="2" charset="-78"/>
            </a:endParaRPr>
          </a:p>
          <a:p>
            <a:pPr lvl="0"/>
            <a:r>
              <a:rPr lang="fa-IR" sz="2000" b="1" dirty="0">
                <a:cs typeface="B Nazanin" pitchFamily="2" charset="-78"/>
              </a:rPr>
              <a:t>دستمزد </a:t>
            </a:r>
            <a:r>
              <a:rPr lang="fa-IR" sz="2000" b="1" dirty="0" smtClean="0">
                <a:cs typeface="B Nazanin" pitchFamily="2" charset="-78"/>
              </a:rPr>
              <a:t>کارگزاری</a:t>
            </a:r>
            <a:r>
              <a:rPr lang="en-US" sz="2000" b="1" dirty="0" smtClean="0">
                <a:cs typeface="B Nazanin" pitchFamily="2" charset="-78"/>
              </a:rPr>
              <a:t> </a:t>
            </a:r>
            <a:r>
              <a:rPr lang="fa-IR" sz="2000" dirty="0" smtClean="0">
                <a:cs typeface="B Nazanin" pitchFamily="2" charset="-78"/>
              </a:rPr>
              <a:t>(کالاهای مجازی)</a:t>
            </a:r>
            <a:endParaRPr lang="en-US" sz="2000" dirty="0">
              <a:cs typeface="B Nazanin" pitchFamily="2" charset="-78"/>
            </a:endParaRPr>
          </a:p>
          <a:p>
            <a:pPr lvl="0"/>
            <a:r>
              <a:rPr lang="fa-IR" sz="2000" b="1" dirty="0">
                <a:cs typeface="B Nazanin" pitchFamily="2" charset="-78"/>
              </a:rPr>
              <a:t>انجام تبلیغات</a:t>
            </a:r>
            <a:endParaRPr lang="en-US" sz="2000" b="1" dirty="0">
              <a:cs typeface="B Nazanin" pitchFamily="2" charset="-78"/>
            </a:endParaRPr>
          </a:p>
          <a:p>
            <a:pPr algn="r"/>
            <a:endParaRPr lang="en-US" dirty="0">
              <a:cs typeface="B Nazanin" pitchFamily="2" charset="-78"/>
            </a:endParaRPr>
          </a:p>
        </p:txBody>
      </p:sp>
      <p:sp>
        <p:nvSpPr>
          <p:cNvPr id="6" name="Rektangel med afrundet, diagonalt hjørne 21"/>
          <p:cNvSpPr/>
          <p:nvPr/>
        </p:nvSpPr>
        <p:spPr>
          <a:xfrm>
            <a:off x="4343400" y="2895600"/>
            <a:ext cx="4490720" cy="3657600"/>
          </a:xfrm>
          <a:prstGeom prst="round2DiagRect">
            <a:avLst>
              <a:gd name="adj1" fmla="val 20046"/>
              <a:gd name="adj2" fmla="val 0"/>
            </a:avLst>
          </a:prstGeom>
          <a:noFill/>
          <a:ln w="57150" cap="flat" cmpd="sng" algn="ctr">
            <a:solidFill>
              <a:srgbClr val="EBCA31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defTabSz="801688">
              <a:spcBef>
                <a:spcPct val="20000"/>
              </a:spcBef>
            </a:pPr>
            <a:endParaRPr lang="en-US" noProof="1">
              <a:latin typeface="Calibri" pitchFamily="-65" charset="0"/>
              <a:cs typeface="Arial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" name="Group 14"/>
          <p:cNvGrpSpPr>
            <a:grpSpLocks/>
          </p:cNvGrpSpPr>
          <p:nvPr/>
        </p:nvGrpSpPr>
        <p:grpSpPr bwMode="auto">
          <a:xfrm>
            <a:off x="304800" y="3429000"/>
            <a:ext cx="4343400" cy="3221885"/>
            <a:chOff x="1417397" y="1555750"/>
            <a:chExt cx="6283805" cy="4660900"/>
          </a:xfrm>
        </p:grpSpPr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1417397" y="3238500"/>
              <a:ext cx="3984929" cy="2978150"/>
            </a:xfrm>
            <a:prstGeom prst="ellipse">
              <a:avLst/>
            </a:prstGeom>
            <a:gradFill rotWithShape="1">
              <a:gsLst>
                <a:gs pos="0">
                  <a:srgbClr val="74F4FF">
                    <a:alpha val="39999"/>
                  </a:srgbClr>
                </a:gs>
                <a:gs pos="100000">
                  <a:srgbClr val="208ECD">
                    <a:alpha val="39999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08ECD"/>
              </a:solidFill>
              <a:round/>
              <a:headEnd/>
              <a:tailEnd/>
            </a:ln>
            <a:effectLst>
              <a:outerShdw blurRad="40000"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/>
              <a:endParaRPr 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13" name="Oval 12"/>
            <p:cNvSpPr>
              <a:spLocks noChangeArrowheads="1"/>
            </p:cNvSpPr>
            <p:nvPr/>
          </p:nvSpPr>
          <p:spPr bwMode="auto">
            <a:xfrm>
              <a:off x="1417397" y="1555750"/>
              <a:ext cx="3984929" cy="2978150"/>
            </a:xfrm>
            <a:prstGeom prst="ellipse">
              <a:avLst/>
            </a:prstGeom>
            <a:gradFill rotWithShape="1">
              <a:gsLst>
                <a:gs pos="0">
                  <a:srgbClr val="74F4FF">
                    <a:alpha val="39999"/>
                  </a:srgbClr>
                </a:gs>
                <a:gs pos="100000">
                  <a:srgbClr val="208ECD">
                    <a:alpha val="39999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08ECD"/>
              </a:solidFill>
              <a:round/>
              <a:headEnd/>
              <a:tailEnd/>
            </a:ln>
            <a:effectLst>
              <a:outerShdw blurRad="40000"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/>
              <a:endParaRPr 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14" name="Oval 13"/>
            <p:cNvSpPr>
              <a:spLocks noChangeArrowheads="1"/>
            </p:cNvSpPr>
            <p:nvPr/>
          </p:nvSpPr>
          <p:spPr bwMode="auto">
            <a:xfrm>
              <a:off x="3716273" y="3238500"/>
              <a:ext cx="3984929" cy="2978150"/>
            </a:xfrm>
            <a:prstGeom prst="ellipse">
              <a:avLst/>
            </a:prstGeom>
            <a:gradFill rotWithShape="1">
              <a:gsLst>
                <a:gs pos="0">
                  <a:srgbClr val="74F4FF">
                    <a:alpha val="39999"/>
                  </a:srgbClr>
                </a:gs>
                <a:gs pos="100000">
                  <a:srgbClr val="208ECD">
                    <a:alpha val="39999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08ECD"/>
              </a:solidFill>
              <a:round/>
              <a:headEnd/>
              <a:tailEnd/>
            </a:ln>
            <a:effectLst>
              <a:outerShdw blurRad="40000"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/>
              <a:endParaRPr 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15" name="Oval 14"/>
            <p:cNvSpPr>
              <a:spLocks noChangeArrowheads="1"/>
            </p:cNvSpPr>
            <p:nvPr/>
          </p:nvSpPr>
          <p:spPr bwMode="auto">
            <a:xfrm>
              <a:off x="3716273" y="1555750"/>
              <a:ext cx="3984929" cy="2978150"/>
            </a:xfrm>
            <a:prstGeom prst="ellipse">
              <a:avLst/>
            </a:prstGeom>
            <a:gradFill rotWithShape="1">
              <a:gsLst>
                <a:gs pos="0">
                  <a:srgbClr val="74F4FF">
                    <a:alpha val="39999"/>
                  </a:srgbClr>
                </a:gs>
                <a:gs pos="100000">
                  <a:srgbClr val="208ECD">
                    <a:alpha val="39999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08ECD"/>
              </a:solidFill>
              <a:round/>
              <a:headEnd/>
              <a:tailEnd/>
            </a:ln>
            <a:effectLst>
              <a:outerShdw blurRad="40000"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/>
              <a:endParaRPr 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16" name="Oval 15"/>
            <p:cNvSpPr>
              <a:spLocks noChangeArrowheads="1"/>
            </p:cNvSpPr>
            <p:nvPr/>
          </p:nvSpPr>
          <p:spPr bwMode="auto">
            <a:xfrm>
              <a:off x="3378110" y="2994025"/>
              <a:ext cx="2362380" cy="1784350"/>
            </a:xfrm>
            <a:prstGeom prst="ellipse">
              <a:avLst/>
            </a:prstGeom>
            <a:gradFill rotWithShape="1">
              <a:gsLst>
                <a:gs pos="0">
                  <a:srgbClr val="74F4FF"/>
                </a:gs>
                <a:gs pos="100000">
                  <a:srgbClr val="208ECD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08ECD"/>
              </a:solidFill>
              <a:round/>
              <a:headEnd/>
              <a:tailEnd/>
            </a:ln>
            <a:effectLst>
              <a:outerShdw blurRad="40000"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/>
              <a:endParaRPr 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17" name="TextBox 27"/>
          <p:cNvSpPr txBox="1">
            <a:spLocks noChangeArrowheads="1"/>
          </p:cNvSpPr>
          <p:nvPr/>
        </p:nvSpPr>
        <p:spPr bwMode="auto">
          <a:xfrm>
            <a:off x="2362200" y="3733800"/>
            <a:ext cx="213360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algn="ctr" rtl="1"/>
            <a:r>
              <a:rPr lang="fa-IR" dirty="0" smtClean="0">
                <a:cs typeface="B Titr" pitchFamily="2" charset="-78"/>
              </a:rPr>
              <a:t>فیزیکی </a:t>
            </a:r>
          </a:p>
          <a:p>
            <a:pPr lvl="0" algn="ctr" rtl="1"/>
            <a:r>
              <a:rPr lang="fa-IR" sz="1200" dirty="0" smtClean="0">
                <a:cs typeface="B Titr" pitchFamily="2" charset="-78"/>
              </a:rPr>
              <a:t>(به عنوان مثال شرکت وال مارت)</a:t>
            </a:r>
            <a:endParaRPr lang="en-US" sz="1200" dirty="0">
              <a:cs typeface="B Titr" pitchFamily="2" charset="-78"/>
            </a:endParaRPr>
          </a:p>
        </p:txBody>
      </p:sp>
      <p:pic>
        <p:nvPicPr>
          <p:cNvPr id="23" name="Picture 22" descr="6.jpg"/>
          <p:cNvPicPr>
            <a:picLocks noChangeAspect="1"/>
          </p:cNvPicPr>
          <p:nvPr/>
        </p:nvPicPr>
        <p:blipFill>
          <a:blip r:embed="rId2" cstate="print"/>
          <a:srcRect l="2445" t="1643"/>
          <a:stretch>
            <a:fillRect/>
          </a:stretch>
        </p:blipFill>
        <p:spPr>
          <a:xfrm>
            <a:off x="3429000" y="0"/>
            <a:ext cx="5715000" cy="297180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-2514600" y="990600"/>
            <a:ext cx="6781800" cy="1143000"/>
          </a:xfrm>
          <a:prstGeom prst="rect">
            <a:avLst/>
          </a:prstGeom>
        </p:spPr>
        <p:txBody>
          <a:bodyPr/>
          <a:lstStyle/>
          <a:p>
            <a:pPr algn="r" rtl="1"/>
            <a:r>
              <a:rPr lang="fa-IR" dirty="0" smtClean="0"/>
              <a:t>منابع کلیدی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876800" y="3886201"/>
            <a:ext cx="3962400" cy="2209800"/>
          </a:xfrm>
        </p:spPr>
        <p:txBody>
          <a:bodyPr/>
          <a:lstStyle/>
          <a:p>
            <a:pPr algn="just" rtl="1"/>
            <a:r>
              <a:rPr lang="fa-IR" sz="2800" dirty="0" smtClean="0"/>
              <a:t>عبارتند از دارایی‌های مورد نیاز برای ارائه اجزایی که پیشتر توصیف شدند.</a:t>
            </a:r>
            <a:endParaRPr lang="en-US" sz="2800" dirty="0" smtClean="0"/>
          </a:p>
        </p:txBody>
      </p:sp>
      <p:sp>
        <p:nvSpPr>
          <p:cNvPr id="24" name="TextBox 27"/>
          <p:cNvSpPr txBox="1">
            <a:spLocks noChangeArrowheads="1"/>
          </p:cNvSpPr>
          <p:nvPr/>
        </p:nvSpPr>
        <p:spPr bwMode="auto">
          <a:xfrm>
            <a:off x="457200" y="3713202"/>
            <a:ext cx="213360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algn="ctr" rtl="1"/>
            <a:r>
              <a:rPr lang="fa-IR" dirty="0" smtClean="0">
                <a:cs typeface="B Titr" pitchFamily="2" charset="-78"/>
              </a:rPr>
              <a:t>معنوی</a:t>
            </a:r>
          </a:p>
          <a:p>
            <a:pPr algn="ctr" rtl="1"/>
            <a:r>
              <a:rPr lang="fa-IR" sz="1200" dirty="0" smtClean="0">
                <a:cs typeface="B Titr" pitchFamily="2" charset="-78"/>
              </a:rPr>
              <a:t> (برند بازی یا ناشر)</a:t>
            </a:r>
            <a:endParaRPr lang="en-US" sz="1200" dirty="0" smtClean="0">
              <a:cs typeface="B Titr" pitchFamily="2" charset="-78"/>
            </a:endParaRPr>
          </a:p>
        </p:txBody>
      </p:sp>
      <p:sp>
        <p:nvSpPr>
          <p:cNvPr id="25" name="TextBox 27"/>
          <p:cNvSpPr txBox="1">
            <a:spLocks noChangeArrowheads="1"/>
          </p:cNvSpPr>
          <p:nvPr/>
        </p:nvSpPr>
        <p:spPr bwMode="auto">
          <a:xfrm>
            <a:off x="2286000" y="5486400"/>
            <a:ext cx="243840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algn="ctr" rtl="1"/>
            <a:r>
              <a:rPr lang="fa-IR" dirty="0" smtClean="0">
                <a:cs typeface="B Titr" pitchFamily="2" charset="-78"/>
              </a:rPr>
              <a:t>انسانی</a:t>
            </a:r>
          </a:p>
          <a:p>
            <a:pPr lvl="0" algn="ctr" rtl="1"/>
            <a:r>
              <a:rPr lang="fa-IR" sz="1200" dirty="0" smtClean="0">
                <a:cs typeface="B Titr" pitchFamily="2" charset="-78"/>
              </a:rPr>
              <a:t>(نیروی متخصص و جوان در واحد سما)</a:t>
            </a:r>
            <a:endParaRPr lang="en-US" sz="1200" dirty="0">
              <a:cs typeface="B Titr" pitchFamily="2" charset="-78"/>
            </a:endParaRPr>
          </a:p>
        </p:txBody>
      </p:sp>
      <p:sp>
        <p:nvSpPr>
          <p:cNvPr id="26" name="TextBox 27"/>
          <p:cNvSpPr txBox="1">
            <a:spLocks noChangeArrowheads="1"/>
          </p:cNvSpPr>
          <p:nvPr/>
        </p:nvSpPr>
        <p:spPr bwMode="auto">
          <a:xfrm>
            <a:off x="381000" y="5486400"/>
            <a:ext cx="213360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algn="ctr" rtl="1"/>
            <a:r>
              <a:rPr lang="fa-IR" dirty="0" smtClean="0">
                <a:cs typeface="B Titr" pitchFamily="2" charset="-78"/>
              </a:rPr>
              <a:t>مالی</a:t>
            </a:r>
          </a:p>
          <a:p>
            <a:pPr algn="ctr" rtl="1"/>
            <a:r>
              <a:rPr lang="fa-IR" sz="1200" dirty="0" smtClean="0">
                <a:cs typeface="B Titr" pitchFamily="2" charset="-78"/>
              </a:rPr>
              <a:t>(هزینه صرف نیروی انسانی در تولید بازی)</a:t>
            </a:r>
            <a:endParaRPr lang="en-US" sz="1200" dirty="0">
              <a:cs typeface="B Titr" pitchFamily="2" charset="-78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" grpId="0" build="p"/>
      <p:bldP spid="24" grpId="0"/>
      <p:bldP spid="25" grpId="0"/>
      <p:bldP spid="2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algn="r" rtl="1"/>
            <a:r>
              <a:rPr lang="fa-IR" dirty="0" smtClean="0"/>
              <a:t>فعالیت های کلیدی</a:t>
            </a:r>
            <a:endParaRPr lang="en-US" dirty="0"/>
          </a:p>
        </p:txBody>
      </p:sp>
      <p:pic>
        <p:nvPicPr>
          <p:cNvPr id="5" name="Picture 4" descr="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71600" y="3764280"/>
            <a:ext cx="6364224" cy="3246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52400" y="1143000"/>
            <a:ext cx="8686800" cy="4525963"/>
          </a:xfrm>
        </p:spPr>
        <p:txBody>
          <a:bodyPr/>
          <a:lstStyle/>
          <a:p>
            <a:pPr algn="r" rtl="1">
              <a:lnSpc>
                <a:spcPct val="80000"/>
              </a:lnSpc>
            </a:pPr>
            <a:r>
              <a:rPr lang="fa-IR" sz="3200" dirty="0" smtClean="0">
                <a:cs typeface="B Nazanin" pitchFamily="2" charset="-78"/>
              </a:rPr>
              <a:t>عبارتند از فعالیت‌های مورد نیاز برای ارائه اجزایی که پیشتر توصیف شدند.</a:t>
            </a:r>
            <a:endParaRPr lang="en-US" sz="3200" dirty="0" smtClean="0">
              <a:cs typeface="B Nazanin" pitchFamily="2" charset="-78"/>
            </a:endParaRPr>
          </a:p>
          <a:p>
            <a:pPr algn="r" rtl="1">
              <a:lnSpc>
                <a:spcPct val="80000"/>
              </a:lnSpc>
            </a:pPr>
            <a:r>
              <a:rPr lang="fa-IR" sz="3200" dirty="0" smtClean="0">
                <a:cs typeface="B Nazanin" pitchFamily="2" charset="-78"/>
              </a:rPr>
              <a:t>فعالیت‌های کلیدی را می‌توان به صورت زیر دسته‌بندی کرد:</a:t>
            </a:r>
            <a:endParaRPr lang="en-US" sz="3200" dirty="0" smtClean="0">
              <a:cs typeface="B Nazanin" pitchFamily="2" charset="-78"/>
            </a:endParaRPr>
          </a:p>
          <a:p>
            <a:pPr marL="568325" lvl="0" indent="-222250" algn="r" rtl="1">
              <a:lnSpc>
                <a:spcPct val="80000"/>
              </a:lnSpc>
              <a:buClr>
                <a:srgbClr val="FFC000"/>
              </a:buClr>
              <a:buFont typeface="Wingdings" pitchFamily="2" charset="2"/>
              <a:buChar char="v"/>
            </a:pPr>
            <a:r>
              <a:rPr lang="fa-IR" sz="3200" dirty="0" smtClean="0">
                <a:cs typeface="B Nazanin" pitchFamily="2" charset="-78"/>
              </a:rPr>
              <a:t>تولید (</a:t>
            </a:r>
            <a:r>
              <a:rPr lang="fa-IR" dirty="0" smtClean="0">
                <a:cs typeface="B Nazanin" pitchFamily="2" charset="-78"/>
              </a:rPr>
              <a:t>بازی و کتاب‌های الکترونیک با کیفیت بالای طراحی)</a:t>
            </a:r>
            <a:endParaRPr lang="en-US" sz="3200" dirty="0" smtClean="0">
              <a:cs typeface="B Nazanin" pitchFamily="2" charset="-78"/>
            </a:endParaRPr>
          </a:p>
          <a:p>
            <a:pPr marL="568325" lvl="0" indent="-222250" algn="r" rtl="1">
              <a:lnSpc>
                <a:spcPct val="80000"/>
              </a:lnSpc>
              <a:buClr>
                <a:srgbClr val="FFC000"/>
              </a:buClr>
              <a:buFont typeface="Wingdings" pitchFamily="2" charset="2"/>
              <a:buChar char="v"/>
            </a:pPr>
            <a:r>
              <a:rPr lang="fa-IR" sz="3200" dirty="0" smtClean="0">
                <a:cs typeface="B Nazanin" pitchFamily="2" charset="-78"/>
              </a:rPr>
              <a:t>حل مسأله </a:t>
            </a:r>
            <a:r>
              <a:rPr lang="fa-IR" dirty="0" smtClean="0">
                <a:cs typeface="B Nazanin" pitchFamily="2" charset="-78"/>
              </a:rPr>
              <a:t>(کاهش هزینه و افزایش کیفیت کتاب الکترونیک)</a:t>
            </a:r>
            <a:endParaRPr lang="en-US" sz="3200" dirty="0" smtClean="0">
              <a:cs typeface="B Nazanin" pitchFamily="2" charset="-78"/>
            </a:endParaRPr>
          </a:p>
          <a:p>
            <a:pPr marL="568325" lvl="0" indent="-222250" algn="r" rtl="1">
              <a:lnSpc>
                <a:spcPct val="80000"/>
              </a:lnSpc>
              <a:buClr>
                <a:srgbClr val="FFC000"/>
              </a:buClr>
              <a:buFont typeface="Wingdings" pitchFamily="2" charset="2"/>
              <a:buChar char="v"/>
            </a:pPr>
            <a:r>
              <a:rPr lang="fa-IR" sz="3200" dirty="0" smtClean="0">
                <a:cs typeface="B Nazanin" pitchFamily="2" charset="-78"/>
              </a:rPr>
              <a:t>پلتفرم/شبکه </a:t>
            </a:r>
            <a:endParaRPr lang="en-US" sz="3200" dirty="0" smtClean="0">
              <a:cs typeface="B Nazanin" pitchFamily="2" charset="-78"/>
            </a:endParaRPr>
          </a:p>
          <a:p>
            <a:pPr algn="r">
              <a:lnSpc>
                <a:spcPct val="80000"/>
              </a:lnSpc>
            </a:pPr>
            <a:endParaRPr lang="en-US" sz="3200" dirty="0">
              <a:cs typeface="B Nazanin" pitchFamily="2" charset="-78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endParaRPr lang="en-US" dirty="0" smtClean="0">
              <a:solidFill>
                <a:schemeClr val="tx1"/>
              </a:solidFill>
            </a:endParaRPr>
          </a:p>
        </p:txBody>
      </p:sp>
      <p:graphicFrame>
        <p:nvGraphicFramePr>
          <p:cNvPr id="6" name="Diagram 5"/>
          <p:cNvGraphicFramePr/>
          <p:nvPr/>
        </p:nvGraphicFramePr>
        <p:xfrm>
          <a:off x="3962400" y="2895600"/>
          <a:ext cx="5867400" cy="381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Picture 6" descr="8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5638800" cy="3049968"/>
          </a:xfrm>
          <a:prstGeom prst="rect">
            <a:avLst/>
          </a:prstGeom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486400" y="1371600"/>
            <a:ext cx="3505200" cy="1981200"/>
          </a:xfrm>
        </p:spPr>
        <p:txBody>
          <a:bodyPr/>
          <a:lstStyle/>
          <a:p>
            <a:pPr algn="just" rtl="1"/>
            <a:r>
              <a:rPr lang="fa-IR" sz="2800" dirty="0" smtClean="0"/>
              <a:t>برخی از فعالیت‌ها برون‌سپاری می گردند و برخی منابع از خارج از سازمان کسب می شوند.</a:t>
            </a:r>
          </a:p>
          <a:p>
            <a:pPr algn="just" rtl="1"/>
            <a:endParaRPr lang="fa-IR" dirty="0"/>
          </a:p>
          <a:p>
            <a:pPr algn="just" rtl="1"/>
            <a:endParaRPr lang="fa-IR" dirty="0" smtClean="0"/>
          </a:p>
          <a:p>
            <a:pPr algn="just" rtl="1"/>
            <a:endParaRPr lang="en-US" dirty="0" smtClean="0"/>
          </a:p>
          <a:p>
            <a:pPr algn="r"/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28600" y="3581400"/>
            <a:ext cx="29718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400" dirty="0" smtClean="0">
                <a:cs typeface="B Yagut" pitchFamily="2" charset="-78"/>
              </a:rPr>
              <a:t>مشخص کردن سه انگیزه برای ایجاد شراکت می تواند مفید باشد:</a:t>
            </a:r>
            <a:endParaRPr lang="en-US" sz="2400" dirty="0" smtClean="0">
              <a:cs typeface="B Yagut" pitchFamily="2" charset="-78"/>
            </a:endParaRPr>
          </a:p>
          <a:p>
            <a:endParaRPr lang="en-US" dirty="0"/>
          </a:p>
        </p:txBody>
      </p:sp>
      <p:sp>
        <p:nvSpPr>
          <p:cNvPr id="9" name="Right Arrow 8"/>
          <p:cNvSpPr/>
          <p:nvPr/>
        </p:nvSpPr>
        <p:spPr>
          <a:xfrm>
            <a:off x="3200400" y="4419600"/>
            <a:ext cx="2133600" cy="381000"/>
          </a:xfrm>
          <a:prstGeom prst="rightArrow">
            <a:avLst/>
          </a:prstGeom>
          <a:solidFill>
            <a:srgbClr val="EBCA31"/>
          </a:solidFill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34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algn="r" rtl="1"/>
            <a:r>
              <a:rPr lang="fa-IR" dirty="0" smtClean="0"/>
              <a:t>مشارکت های کلیدی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304800" y="5181600"/>
            <a:ext cx="2971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buFont typeface="Arial" pitchFamily="34" charset="0"/>
              <a:buChar char="•"/>
            </a:pPr>
            <a:r>
              <a:rPr lang="fa-IR" sz="2000" dirty="0" smtClean="0">
                <a:cs typeface="B Nazanin" pitchFamily="2" charset="-78"/>
              </a:rPr>
              <a:t>در ایران بنیاد ملی بازی‌های رایانه‌ای  </a:t>
            </a:r>
          </a:p>
          <a:p>
            <a:pPr algn="ctr" rtl="1">
              <a:buFont typeface="Arial" pitchFamily="34" charset="0"/>
              <a:buChar char="•"/>
            </a:pPr>
            <a:r>
              <a:rPr lang="fa-IR" sz="2000" dirty="0" smtClean="0">
                <a:cs typeface="B Nazanin" pitchFamily="2" charset="-78"/>
              </a:rPr>
              <a:t>کانال‌های فروش کتاب الکترونیک</a:t>
            </a:r>
            <a:endParaRPr lang="en-US" sz="2000" dirty="0" smtClean="0">
              <a:cs typeface="B Nazanin" pitchFamily="2" charset="-78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P spid="2" grpId="0" build="p"/>
      <p:bldP spid="8" grpId="0"/>
      <p:bldP spid="9" grpId="0" animBg="1"/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endParaRPr lang="en-US" dirty="0" smtClean="0">
              <a:solidFill>
                <a:schemeClr val="tx1"/>
              </a:solidFill>
            </a:endParaRPr>
          </a:p>
        </p:txBody>
      </p:sp>
      <p:pic>
        <p:nvPicPr>
          <p:cNvPr id="5" name="Picture 4" descr="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257800" cy="2773101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algn="r" rtl="1"/>
            <a:r>
              <a:rPr lang="fa-IR" dirty="0" smtClean="0"/>
              <a:t>ساختار هزینه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34000" y="1828800"/>
            <a:ext cx="3352800" cy="4525963"/>
          </a:xfrm>
        </p:spPr>
        <p:txBody>
          <a:bodyPr>
            <a:normAutofit/>
          </a:bodyPr>
          <a:lstStyle/>
          <a:p>
            <a:pPr algn="r" rtl="1"/>
            <a:r>
              <a:rPr lang="fa-IR" dirty="0" smtClean="0"/>
              <a:t>عناصر مدل کسب‌وکار منجر به ایجاد ساختار هزینه می شوند.</a:t>
            </a:r>
          </a:p>
          <a:p>
            <a:pPr algn="r" rtl="1"/>
            <a:endParaRPr lang="en-US" dirty="0" smtClean="0"/>
          </a:p>
          <a:p>
            <a:pPr algn="r" rtl="1"/>
            <a:r>
              <a:rPr lang="fa-IR" dirty="0" smtClean="0"/>
              <a:t>ایجاد تمایز میان دو دسته از ساختار های هزینه در مدل های کسب‌وکار مفید می باشد:</a:t>
            </a:r>
            <a:endParaRPr lang="en-US" dirty="0" smtClean="0"/>
          </a:p>
          <a:p>
            <a:pPr marL="568325" indent="-222250">
              <a:buClr>
                <a:srgbClr val="FFC000"/>
              </a:buClr>
              <a:buFont typeface="Wingdings" pitchFamily="2" charset="2"/>
              <a:buChar char="v"/>
            </a:pPr>
            <a:r>
              <a:rPr lang="fa-IR" dirty="0"/>
              <a:t>هزینه </a:t>
            </a:r>
            <a:r>
              <a:rPr lang="fa-IR" dirty="0" smtClean="0"/>
              <a:t>محور(</a:t>
            </a:r>
            <a:r>
              <a:rPr lang="fa-IR" sz="2000" dirty="0" smtClean="0"/>
              <a:t>تولید و توزیع بازی)</a:t>
            </a:r>
            <a:endParaRPr lang="en-US" dirty="0"/>
          </a:p>
          <a:p>
            <a:pPr marL="568325" indent="-222250">
              <a:buClr>
                <a:srgbClr val="FFC000"/>
              </a:buClr>
              <a:buFont typeface="Wingdings" pitchFamily="2" charset="2"/>
              <a:buChar char="v"/>
            </a:pPr>
            <a:r>
              <a:rPr lang="fa-IR" dirty="0"/>
              <a:t>ارزش محور</a:t>
            </a:r>
            <a:endParaRPr lang="en-US" dirty="0"/>
          </a:p>
          <a:p>
            <a:pPr algn="r"/>
            <a:endParaRPr lang="en-US" dirty="0"/>
          </a:p>
        </p:txBody>
      </p:sp>
      <p:graphicFrame>
        <p:nvGraphicFramePr>
          <p:cNvPr id="6" name="Chart 5"/>
          <p:cNvGraphicFramePr>
            <a:graphicFrameLocks noGrp="1"/>
          </p:cNvGraphicFramePr>
          <p:nvPr/>
        </p:nvGraphicFramePr>
        <p:xfrm>
          <a:off x="76200" y="3505200"/>
          <a:ext cx="5068147" cy="3124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895600" y="3974068"/>
            <a:ext cx="1457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fa-IR" dirty="0" smtClean="0">
                <a:cs typeface="B Titr" pitchFamily="2" charset="-78"/>
              </a:rPr>
              <a:t>هزینه های ثابت</a:t>
            </a:r>
            <a:endParaRPr lang="en-US" dirty="0" smtClean="0">
              <a:cs typeface="B Titr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7200" y="3974068"/>
            <a:ext cx="20675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fa-IR" dirty="0" smtClean="0">
                <a:cs typeface="B Titr" pitchFamily="2" charset="-78"/>
              </a:rPr>
              <a:t>هزینه های متغیر</a:t>
            </a:r>
            <a:endParaRPr lang="en-US" dirty="0" smtClean="0">
              <a:cs typeface="B Titr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00400" y="4629452"/>
            <a:ext cx="1457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/>
            <a:r>
              <a:rPr lang="fa-IR" dirty="0" smtClean="0">
                <a:cs typeface="B Titr" pitchFamily="2" charset="-78"/>
              </a:rPr>
              <a:t>صرفه اقتصادی ناشی از مقیاس</a:t>
            </a:r>
            <a:endParaRPr lang="en-US" dirty="0" smtClean="0">
              <a:cs typeface="B Titr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3400" y="4629452"/>
            <a:ext cx="23605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dirty="0" smtClean="0">
                <a:cs typeface="B Titr" pitchFamily="2" charset="-78"/>
              </a:rPr>
              <a:t>صرفه اقتصادی </a:t>
            </a:r>
          </a:p>
          <a:p>
            <a:pPr algn="ctr" rtl="1"/>
            <a:r>
              <a:rPr lang="fa-IR" dirty="0" smtClean="0">
                <a:cs typeface="B Titr" pitchFamily="2" charset="-78"/>
              </a:rPr>
              <a:t>ناشی از محدوده</a:t>
            </a:r>
            <a:endParaRPr lang="en-US" dirty="0" smtClean="0">
              <a:cs typeface="B Titr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2667000"/>
            <a:ext cx="541020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dirty="0" smtClean="0">
                <a:cs typeface="B Yagut" pitchFamily="2" charset="-78"/>
              </a:rPr>
              <a:t>ساختار هزینه می توانند دارای</a:t>
            </a:r>
            <a:endParaRPr lang="en-US" sz="2800" dirty="0" smtClean="0">
              <a:cs typeface="B Yagut" pitchFamily="2" charset="-78"/>
            </a:endParaRPr>
          </a:p>
          <a:p>
            <a:pPr algn="ctr"/>
            <a:r>
              <a:rPr lang="fa-IR" sz="2800" dirty="0" smtClean="0">
                <a:cs typeface="B Yagut" pitchFamily="2" charset="-78"/>
              </a:rPr>
              <a:t> خصوصیات زیر باشند:</a:t>
            </a:r>
            <a:endParaRPr lang="en-US" sz="2800" dirty="0" smtClean="0">
              <a:cs typeface="B Yagut" pitchFamily="2" charset="-78"/>
            </a:endParaRPr>
          </a:p>
          <a:p>
            <a:endParaRPr lang="en-US" dirty="0"/>
          </a:p>
        </p:txBody>
      </p:sp>
      <p:sp>
        <p:nvSpPr>
          <p:cNvPr id="12" name="Rektangel med afrundet, diagonalt hjørne 21"/>
          <p:cNvSpPr/>
          <p:nvPr/>
        </p:nvSpPr>
        <p:spPr>
          <a:xfrm>
            <a:off x="5181600" y="1752600"/>
            <a:ext cx="3576320" cy="4495800"/>
          </a:xfrm>
          <a:prstGeom prst="round2DiagRect">
            <a:avLst>
              <a:gd name="adj1" fmla="val 20046"/>
              <a:gd name="adj2" fmla="val 0"/>
            </a:avLst>
          </a:prstGeom>
          <a:noFill/>
          <a:ln w="57150" cap="flat" cmpd="sng" algn="ctr">
            <a:gradFill flip="none" rotWithShape="1">
              <a:gsLst>
                <a:gs pos="0">
                  <a:srgbClr val="B4E53B"/>
                </a:gs>
                <a:gs pos="100000">
                  <a:srgbClr val="6EA92D"/>
                </a:gs>
              </a:gsLst>
              <a:lin ang="3600000" scaled="0"/>
              <a:tileRect/>
            </a:gra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defTabSz="801688">
              <a:spcBef>
                <a:spcPct val="20000"/>
              </a:spcBef>
            </a:pPr>
            <a:endParaRPr lang="en-US" noProof="1">
              <a:latin typeface="Calibri" pitchFamily="-65" charset="0"/>
              <a:cs typeface="Arial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9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1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Graphic spid="6" grpId="0">
        <p:bldAsOne/>
      </p:bldGraphic>
      <p:bldP spid="7" grpId="0"/>
      <p:bldP spid="8" grpId="0"/>
      <p:bldP spid="9" grpId="0"/>
      <p:bldP spid="10" grpId="0"/>
      <p:bldP spid="11" grpId="0"/>
      <p:bldP spid="1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lIns="31254" tIns="15627" rIns="31254" bIns="15627"/>
          <a:lstStyle/>
          <a:p>
            <a:pPr algn="ctr" rtl="1"/>
            <a:fld id="{E769B00B-5F69-41AA-B8E7-C6F71A6B6883}" type="slidenum">
              <a:rPr lang="en-US" smtClean="0">
                <a:cs typeface="B Nazanin" pitchFamily="2" charset="-78"/>
              </a:rPr>
              <a:pPr algn="ctr" rtl="1"/>
              <a:t>26</a:t>
            </a:fld>
            <a:endParaRPr lang="en-US">
              <a:cs typeface="B Nazanin" pitchFamily="2" charset="-78"/>
            </a:endParaRPr>
          </a:p>
        </p:txBody>
      </p:sp>
      <p:pic>
        <p:nvPicPr>
          <p:cNvPr id="5" name="Content Placeholder 3" descr="businessmodelgeneration910102-canvas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572988"/>
            <a:ext cx="9120244" cy="6285011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pic>
      <p:sp>
        <p:nvSpPr>
          <p:cNvPr id="6" name="TextBox 5"/>
          <p:cNvSpPr txBox="1"/>
          <p:nvPr/>
        </p:nvSpPr>
        <p:spPr>
          <a:xfrm>
            <a:off x="7358082" y="1357298"/>
            <a:ext cx="1285884" cy="369308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/>
          <a:p>
            <a:pPr algn="ctr" rtl="1"/>
            <a:endParaRPr lang="en-US" dirty="0">
              <a:cs typeface="B Nazanin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391400" y="1600200"/>
            <a:ext cx="1538318" cy="335474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91416" tIns="45708" rIns="91416" bIns="45708" rtlCol="0">
            <a:spAutoFit/>
          </a:bodyPr>
          <a:lstStyle/>
          <a:p>
            <a:pPr algn="ctr" rtl="1">
              <a:buFont typeface="Arial" pitchFamily="34" charset="0"/>
              <a:buChar char="•"/>
            </a:pPr>
            <a:endParaRPr lang="fa-IR" sz="1600" b="1" dirty="0" smtClean="0">
              <a:solidFill>
                <a:schemeClr val="tx1"/>
              </a:solidFill>
              <a:cs typeface="B Nazanin" pitchFamily="2" charset="-78"/>
            </a:endParaRPr>
          </a:p>
          <a:p>
            <a:pPr algn="ctr" rtl="1">
              <a:buFont typeface="Arial" pitchFamily="34" charset="0"/>
              <a:buChar char="•"/>
            </a:pPr>
            <a:r>
              <a:rPr lang="fa-IR" sz="2000" b="1" dirty="0" smtClean="0">
                <a:solidFill>
                  <a:schemeClr val="tx1"/>
                </a:solidFill>
                <a:cs typeface="B Nazanin" pitchFamily="2" charset="-78"/>
              </a:rPr>
              <a:t>بازار انبوه </a:t>
            </a:r>
            <a:r>
              <a:rPr lang="fa-IR" sz="1600" b="1" dirty="0" smtClean="0">
                <a:solidFill>
                  <a:schemeClr val="tx1"/>
                </a:solidFill>
                <a:cs typeface="B Nazanin" pitchFamily="2" charset="-78"/>
              </a:rPr>
              <a:t>از جمله:</a:t>
            </a:r>
          </a:p>
          <a:p>
            <a:pPr algn="ctr" rtl="1">
              <a:buFont typeface="Arial" pitchFamily="34" charset="0"/>
              <a:buChar char="•"/>
            </a:pPr>
            <a:r>
              <a:rPr lang="fa-IR" sz="1600" b="1" dirty="0" smtClean="0">
                <a:solidFill>
                  <a:schemeClr val="tx1"/>
                </a:solidFill>
                <a:cs typeface="B Nazanin" pitchFamily="2" charset="-78"/>
              </a:rPr>
              <a:t>نوزادان با همراهی والدین</a:t>
            </a:r>
          </a:p>
          <a:p>
            <a:pPr algn="ctr" rtl="1">
              <a:buFont typeface="Arial" pitchFamily="34" charset="0"/>
              <a:buChar char="•"/>
            </a:pPr>
            <a:r>
              <a:rPr lang="fa-IR" sz="1600" b="1" dirty="0" smtClean="0">
                <a:solidFill>
                  <a:schemeClr val="tx1"/>
                </a:solidFill>
                <a:cs typeface="B Nazanin" pitchFamily="2" charset="-78"/>
              </a:rPr>
              <a:t>کودکان</a:t>
            </a:r>
            <a:endParaRPr lang="fa-IR" sz="1600" b="1" dirty="0">
              <a:solidFill>
                <a:schemeClr val="tx1"/>
              </a:solidFill>
              <a:cs typeface="B Nazanin" pitchFamily="2" charset="-78"/>
            </a:endParaRPr>
          </a:p>
          <a:p>
            <a:pPr algn="ctr" rtl="1">
              <a:buFont typeface="Arial" pitchFamily="34" charset="0"/>
              <a:buChar char="•"/>
            </a:pPr>
            <a:r>
              <a:rPr lang="fa-IR" sz="1600" b="1" dirty="0">
                <a:solidFill>
                  <a:schemeClr val="tx1"/>
                </a:solidFill>
                <a:cs typeface="B Nazanin" pitchFamily="2" charset="-78"/>
              </a:rPr>
              <a:t>خوانندگان سایت</a:t>
            </a:r>
          </a:p>
          <a:p>
            <a:pPr algn="ctr" rtl="1">
              <a:buFont typeface="Arial" pitchFamily="34" charset="0"/>
              <a:buChar char="•"/>
            </a:pPr>
            <a:r>
              <a:rPr lang="fa-IR" sz="1600" b="1" dirty="0">
                <a:solidFill>
                  <a:schemeClr val="tx1"/>
                </a:solidFill>
                <a:cs typeface="B Nazanin" pitchFamily="2" charset="-78"/>
              </a:rPr>
              <a:t>استفاده کنندگان قبلی کتابهای الکترونیک (</a:t>
            </a:r>
            <a:r>
              <a:rPr lang="en-US" sz="1600" b="1" dirty="0" err="1">
                <a:solidFill>
                  <a:schemeClr val="tx1"/>
                </a:solidFill>
                <a:cs typeface="B Nazanin" pitchFamily="2" charset="-78"/>
              </a:rPr>
              <a:t>pdf</a:t>
            </a:r>
            <a:r>
              <a:rPr lang="fa-IR" sz="1600" b="1" dirty="0" smtClean="0">
                <a:solidFill>
                  <a:schemeClr val="tx1"/>
                </a:solidFill>
                <a:cs typeface="B Nazanin" pitchFamily="2" charset="-78"/>
              </a:rPr>
              <a:t>)</a:t>
            </a:r>
            <a:endParaRPr lang="fa-IR" sz="1600" b="1" dirty="0">
              <a:solidFill>
                <a:schemeClr val="tx1"/>
              </a:solidFill>
              <a:cs typeface="B Nazanin" pitchFamily="2" charset="-78"/>
            </a:endParaRPr>
          </a:p>
          <a:p>
            <a:pPr algn="ctr" rtl="1">
              <a:buFont typeface="Arial" pitchFamily="34" charset="0"/>
              <a:buChar char="•"/>
            </a:pPr>
            <a:r>
              <a:rPr lang="fa-IR" sz="1600" b="1" dirty="0">
                <a:solidFill>
                  <a:schemeClr val="tx1"/>
                </a:solidFill>
                <a:cs typeface="B Nazanin" pitchFamily="2" charset="-78"/>
              </a:rPr>
              <a:t>تکنولوژی دوستان (آشنایان)</a:t>
            </a:r>
          </a:p>
          <a:p>
            <a:pPr algn="ctr" rtl="1">
              <a:buFont typeface="Arial" pitchFamily="34" charset="0"/>
              <a:buChar char="•"/>
            </a:pPr>
            <a:r>
              <a:rPr lang="fa-IR" sz="1600" b="1" dirty="0" smtClean="0">
                <a:solidFill>
                  <a:schemeClr val="tx1"/>
                </a:solidFill>
                <a:cs typeface="B Nazanin" pitchFamily="2" charset="-78"/>
              </a:rPr>
              <a:t>نابینایان</a:t>
            </a:r>
            <a:endParaRPr lang="fa-IR" sz="1600" b="1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1000" y="2362200"/>
            <a:ext cx="1285884" cy="1200304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91416" tIns="45708" rIns="91416" bIns="45708" rtlCol="0">
            <a:spAutoFit/>
          </a:bodyPr>
          <a:lstStyle/>
          <a:p>
            <a:pPr algn="ctr" rtl="1"/>
            <a:r>
              <a:rPr lang="fa-IR" dirty="0" smtClean="0">
                <a:solidFill>
                  <a:schemeClr val="tx1"/>
                </a:solidFill>
                <a:cs typeface="B Nazanin" pitchFamily="2" charset="-78"/>
              </a:rPr>
              <a:t>مشارکت کنندگان در کانال‌ها</a:t>
            </a:r>
          </a:p>
          <a:p>
            <a:pPr algn="ctr" rtl="1"/>
            <a:endParaRPr lang="fa-IR" dirty="0" smtClean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10000" y="4038600"/>
            <a:ext cx="1600200" cy="64630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91416" tIns="45708" rIns="91416" bIns="45708" rtlCol="0">
            <a:spAutoFit/>
          </a:bodyPr>
          <a:lstStyle/>
          <a:p>
            <a:pPr algn="ctr" rtl="1"/>
            <a:r>
              <a:rPr lang="fa-IR" dirty="0" smtClean="0">
                <a:solidFill>
                  <a:schemeClr val="tx1"/>
                </a:solidFill>
                <a:cs typeface="B Nazanin" pitchFamily="2" charset="-78"/>
              </a:rPr>
              <a:t>دسترسی ارزان‌تر به محتوا</a:t>
            </a:r>
            <a:endParaRPr lang="en-US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479149" y="3320142"/>
            <a:ext cx="1714512" cy="307752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/>
          <a:p>
            <a:pPr algn="ctr" rtl="1"/>
            <a:endParaRPr lang="fa-IR" sz="1400" b="1" dirty="0">
              <a:cs typeface="B Nazanin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486400" y="3429000"/>
            <a:ext cx="1714512" cy="1815857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91416" tIns="45708" rIns="91416" bIns="45708" rtlCol="0">
            <a:spAutoFit/>
          </a:bodyPr>
          <a:lstStyle/>
          <a:p>
            <a:pPr algn="ctr" rtl="1">
              <a:buFont typeface="Arial" pitchFamily="34" charset="0"/>
              <a:buChar char="•"/>
            </a:pPr>
            <a:r>
              <a:rPr lang="fa-IR" sz="1400" b="1" dirty="0" smtClean="0">
                <a:solidFill>
                  <a:schemeClr val="tx1"/>
                </a:solidFill>
                <a:cs typeface="B Nazanin" pitchFamily="2" charset="-78"/>
              </a:rPr>
              <a:t>کانال‌های فروش گسترده و متنوع مانند</a:t>
            </a:r>
          </a:p>
          <a:p>
            <a:pPr algn="ctr" rtl="1">
              <a:buFont typeface="Arial" pitchFamily="34" charset="0"/>
              <a:buChar char="•"/>
            </a:pPr>
            <a:r>
              <a:rPr lang="fa-IR" sz="1400" b="1" dirty="0" smtClean="0">
                <a:solidFill>
                  <a:schemeClr val="tx1"/>
                </a:solidFill>
                <a:cs typeface="B Nazanin" pitchFamily="2" charset="-78"/>
              </a:rPr>
              <a:t>اینترنت (سایت‌های مختلف)</a:t>
            </a:r>
          </a:p>
          <a:p>
            <a:pPr algn="ctr" rtl="1">
              <a:buFont typeface="Arial" pitchFamily="34" charset="0"/>
              <a:buChar char="•"/>
            </a:pPr>
            <a:r>
              <a:rPr lang="fa-IR" sz="1400" b="1" dirty="0" smtClean="0">
                <a:solidFill>
                  <a:schemeClr val="tx1"/>
                </a:solidFill>
                <a:cs typeface="B Nazanin" pitchFamily="2" charset="-78"/>
              </a:rPr>
              <a:t>آفلاین (سی دی)</a:t>
            </a:r>
          </a:p>
          <a:p>
            <a:pPr algn="ctr" rtl="1">
              <a:buFont typeface="Arial" pitchFamily="34" charset="0"/>
              <a:buChar char="•"/>
            </a:pPr>
            <a:r>
              <a:rPr lang="fa-IR" sz="1400" b="1" dirty="0" smtClean="0">
                <a:solidFill>
                  <a:schemeClr val="tx1"/>
                </a:solidFill>
                <a:cs typeface="B Nazanin" pitchFamily="2" charset="-78"/>
              </a:rPr>
              <a:t>تولید کنندگان محتوا (</a:t>
            </a:r>
            <a:r>
              <a:rPr lang="en-US" sz="1400" b="1" dirty="0" smtClean="0">
                <a:solidFill>
                  <a:schemeClr val="tx1"/>
                </a:solidFill>
                <a:cs typeface="B Nazanin" pitchFamily="2" charset="-78"/>
              </a:rPr>
              <a:t>CP</a:t>
            </a:r>
            <a:r>
              <a:rPr lang="fa-IR" sz="1400" b="1" dirty="0" smtClean="0">
                <a:solidFill>
                  <a:schemeClr val="tx1"/>
                </a:solidFill>
                <a:cs typeface="B Nazanin" pitchFamily="2" charset="-78"/>
              </a:rPr>
              <a:t>)</a:t>
            </a:r>
          </a:p>
          <a:p>
            <a:pPr marL="19534" lvl="1" algn="ctr" rtl="1">
              <a:buFont typeface="Arial" pitchFamily="34" charset="0"/>
              <a:buChar char="•"/>
            </a:pPr>
            <a:r>
              <a:rPr lang="fa-IR" sz="1400" b="1" dirty="0" smtClean="0">
                <a:solidFill>
                  <a:schemeClr val="tx1"/>
                </a:solidFill>
                <a:cs typeface="B Nazanin" pitchFamily="2" charset="-78"/>
              </a:rPr>
              <a:t>ابزار خوانش الکترونیک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981200" y="4343400"/>
            <a:ext cx="1315366" cy="493224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1254" tIns="15627" rIns="31254" bIns="15627">
            <a:spAutoFit/>
          </a:bodyPr>
          <a:lstStyle/>
          <a:p>
            <a:pPr algn="ctr" rtl="1"/>
            <a:r>
              <a:rPr lang="ar-SA" sz="1500" dirty="0" smtClean="0">
                <a:solidFill>
                  <a:schemeClr val="tx1"/>
                </a:solidFill>
                <a:cs typeface="B Nazanin" pitchFamily="2" charset="-78"/>
              </a:rPr>
              <a:t>قوی، افراد متخصص، نیروی جوان </a:t>
            </a:r>
            <a:endParaRPr lang="en-US" sz="1500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981200" y="1905000"/>
            <a:ext cx="1518575" cy="52400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1254" tIns="15627" rIns="31254" bIns="15627">
            <a:spAutoFit/>
          </a:bodyPr>
          <a:lstStyle/>
          <a:p>
            <a:pPr algn="ctr" rtl="1"/>
            <a:r>
              <a:rPr lang="fa-IR" sz="1600" dirty="0" smtClean="0">
                <a:solidFill>
                  <a:schemeClr val="tx1"/>
                </a:solidFill>
                <a:cs typeface="B Nazanin" pitchFamily="2" charset="-78"/>
              </a:rPr>
              <a:t>کاهش هزینه ها</a:t>
            </a:r>
          </a:p>
          <a:p>
            <a:pPr algn="ctr" rtl="1"/>
            <a:endParaRPr lang="fa-IR" sz="1600" dirty="0" smtClean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38200" y="5562600"/>
            <a:ext cx="3278976" cy="308558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31254" tIns="15627" rIns="31254" bIns="15627">
            <a:spAutoFit/>
          </a:bodyPr>
          <a:lstStyle/>
          <a:p>
            <a:pPr algn="ctr" rtl="1"/>
            <a:r>
              <a:rPr lang="fa-IR" dirty="0" smtClean="0">
                <a:solidFill>
                  <a:schemeClr val="tx1"/>
                </a:solidFill>
                <a:cs typeface="B Nazanin" pitchFamily="2" charset="-78"/>
              </a:rPr>
              <a:t>نوآوری در ارزش/ هزینه پایین و ارزش بالا</a:t>
            </a:r>
            <a:endParaRPr lang="en-US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486400" y="1447800"/>
            <a:ext cx="1638312" cy="830972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91416" tIns="45708" rIns="91416" bIns="45708" rtlCol="0">
            <a:spAutoFit/>
          </a:bodyPr>
          <a:lstStyle/>
          <a:p>
            <a:pPr algn="ctr" rtl="1">
              <a:buFont typeface="Arial" pitchFamily="34" charset="0"/>
              <a:buChar char="•"/>
            </a:pPr>
            <a:r>
              <a:rPr lang="fa-IR" sz="1600" b="1" dirty="0" smtClean="0">
                <a:solidFill>
                  <a:schemeClr val="tx1"/>
                </a:solidFill>
                <a:cs typeface="B Nazanin" pitchFamily="2" charset="-78"/>
              </a:rPr>
              <a:t>جذب مشتری از طریق کمک شخصی و خدمات خودکار</a:t>
            </a:r>
            <a:endParaRPr lang="en-US" sz="1600" b="1" dirty="0" smtClean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810000" y="2133600"/>
            <a:ext cx="1524000" cy="64633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dirty="0" smtClean="0">
                <a:solidFill>
                  <a:schemeClr val="tx1"/>
                </a:solidFill>
                <a:cs typeface="B Nazanin" pitchFamily="2" charset="-78"/>
              </a:rPr>
              <a:t>کاهش هزینه‌های زنجیره تامین</a:t>
            </a:r>
            <a:endParaRPr lang="en-US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810000" y="2971800"/>
            <a:ext cx="1524000" cy="92333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dirty="0" smtClean="0">
                <a:solidFill>
                  <a:schemeClr val="tx1"/>
                </a:solidFill>
                <a:cs typeface="B Nazanin" pitchFamily="2" charset="-78"/>
              </a:rPr>
              <a:t>کاهش ریسک با ارایه رایگان بخشی از کتاب</a:t>
            </a:r>
            <a:endParaRPr lang="en-US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810000" y="1600200"/>
            <a:ext cx="1600200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dirty="0" smtClean="0">
                <a:solidFill>
                  <a:schemeClr val="tx1"/>
                </a:solidFill>
                <a:cs typeface="B Nazanin" pitchFamily="2" charset="-78"/>
              </a:rPr>
              <a:t>سفارشی‌سازی محتوا</a:t>
            </a:r>
            <a:endParaRPr lang="en-US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905000" y="1524000"/>
            <a:ext cx="1518575" cy="27778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1254" tIns="15627" rIns="31254" bIns="15627">
            <a:spAutoFit/>
          </a:bodyPr>
          <a:lstStyle/>
          <a:p>
            <a:pPr algn="ctr" rtl="1"/>
            <a:r>
              <a:rPr lang="fa-IR" sz="1600" dirty="0" smtClean="0">
                <a:solidFill>
                  <a:schemeClr val="tx1"/>
                </a:solidFill>
                <a:cs typeface="B Nazanin" pitchFamily="2" charset="-78"/>
              </a:rPr>
              <a:t>افزودن واقعیت افزوده</a:t>
            </a:r>
          </a:p>
        </p:txBody>
      </p:sp>
      <p:sp>
        <p:nvSpPr>
          <p:cNvPr id="22" name="Rectangle 21"/>
          <p:cNvSpPr/>
          <p:nvPr/>
        </p:nvSpPr>
        <p:spPr>
          <a:xfrm>
            <a:off x="1981200" y="3733800"/>
            <a:ext cx="1518575" cy="52400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1254" tIns="15627" rIns="31254" bIns="15627">
            <a:spAutoFit/>
          </a:bodyPr>
          <a:lstStyle/>
          <a:p>
            <a:pPr algn="ctr" rtl="1"/>
            <a:r>
              <a:rPr lang="fa-IR" sz="1600" dirty="0" smtClean="0">
                <a:solidFill>
                  <a:schemeClr val="tx1"/>
                </a:solidFill>
                <a:cs typeface="B Nazanin" pitchFamily="2" charset="-78"/>
              </a:rPr>
              <a:t>نرم‌افزار مخصوص ارایه کتاب الکترونیک</a:t>
            </a:r>
          </a:p>
        </p:txBody>
      </p:sp>
      <p:sp>
        <p:nvSpPr>
          <p:cNvPr id="23" name="Rectangle 22"/>
          <p:cNvSpPr/>
          <p:nvPr/>
        </p:nvSpPr>
        <p:spPr>
          <a:xfrm>
            <a:off x="4572000" y="5638800"/>
            <a:ext cx="3886200" cy="369332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rtl="1"/>
            <a:r>
              <a:rPr lang="fa-IR" dirty="0" smtClean="0">
                <a:solidFill>
                  <a:schemeClr val="tx1"/>
                </a:solidFill>
                <a:cs typeface="B Nazanin" pitchFamily="2" charset="-78"/>
              </a:rPr>
              <a:t>درآمدهای ناشی از فروش کتاب</a:t>
            </a:r>
            <a:endParaRPr lang="en-US" dirty="0" smtClean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876800" y="6019800"/>
            <a:ext cx="3886200" cy="369332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rtl="1"/>
            <a:r>
              <a:rPr lang="fa-IR" dirty="0" smtClean="0">
                <a:solidFill>
                  <a:schemeClr val="tx1"/>
                </a:solidFill>
                <a:cs typeface="B Nazanin" pitchFamily="2" charset="-78"/>
              </a:rPr>
              <a:t>درآمدهای ناشی از فروش نرم‌افزار</a:t>
            </a:r>
            <a:endParaRPr lang="en-US" dirty="0" smtClean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09600" y="5943600"/>
            <a:ext cx="3126576" cy="308558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31254" tIns="15627" rIns="31254" bIns="15627">
            <a:spAutoFit/>
          </a:bodyPr>
          <a:lstStyle/>
          <a:p>
            <a:pPr algn="ctr" rtl="1"/>
            <a:r>
              <a:rPr lang="fa-IR" dirty="0" smtClean="0">
                <a:solidFill>
                  <a:schemeClr val="tx1"/>
                </a:solidFill>
                <a:cs typeface="B Nazanin" pitchFamily="2" charset="-78"/>
              </a:rPr>
              <a:t>کانال‌ها، تولید، تبلیغ، بازاریابی و فروش</a:t>
            </a:r>
            <a:endParaRPr lang="en-US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04800" y="6248400"/>
            <a:ext cx="3048000" cy="308558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31254" tIns="15627" rIns="31254" bIns="15627">
            <a:spAutoFit/>
          </a:bodyPr>
          <a:lstStyle/>
          <a:p>
            <a:pPr algn="ctr" rtl="1"/>
            <a:r>
              <a:rPr lang="fa-IR" dirty="0" smtClean="0">
                <a:solidFill>
                  <a:schemeClr val="tx1"/>
                </a:solidFill>
                <a:cs typeface="B Nazanin" pitchFamily="2" charset="-78"/>
              </a:rPr>
              <a:t>تحقیق  توسعه</a:t>
            </a:r>
            <a:endParaRPr lang="en-US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0" y="0"/>
            <a:ext cx="9144000" cy="762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sz="2000" b="1" dirty="0" smtClean="0">
                <a:cs typeface="B Nazanin" pitchFamily="2" charset="-78"/>
              </a:rPr>
              <a:t>مدل کسب‌وکار واحد انتشاراتی سما در تولید کتاب‌های الکترونیکی</a:t>
            </a:r>
            <a:endParaRPr lang="en-US" sz="2000" b="1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businessmodelgeneration910102-canva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990600"/>
            <a:ext cx="9144000" cy="5867400"/>
          </a:xfrm>
        </p:spPr>
      </p:pic>
      <p:sp>
        <p:nvSpPr>
          <p:cNvPr id="5" name="TextBox 4"/>
          <p:cNvSpPr txBox="1"/>
          <p:nvPr/>
        </p:nvSpPr>
        <p:spPr>
          <a:xfrm>
            <a:off x="7620000" y="1981200"/>
            <a:ext cx="1295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endParaRPr lang="fa-IR" dirty="0" smtClean="0"/>
          </a:p>
          <a:p>
            <a:pPr algn="ctr" rtl="1"/>
            <a:r>
              <a:rPr lang="fa-IR" b="1" dirty="0" smtClean="0">
                <a:solidFill>
                  <a:schemeClr val="accent2"/>
                </a:solidFill>
                <a:cs typeface="B Nazanin" pitchFamily="2" charset="-78"/>
              </a:rPr>
              <a:t>بازار انبوه</a:t>
            </a:r>
          </a:p>
          <a:p>
            <a:pPr algn="ctr" rtl="1"/>
            <a:endParaRPr lang="fa-IR" dirty="0" smtClean="0"/>
          </a:p>
          <a:p>
            <a:pPr algn="ctr" rtl="1"/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791200" y="1676400"/>
            <a:ext cx="1371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b="1" dirty="0" smtClean="0">
                <a:solidFill>
                  <a:schemeClr val="accent2"/>
                </a:solidFill>
                <a:cs typeface="B Nazanin" pitchFamily="2" charset="-78"/>
              </a:rPr>
              <a:t>جوامع آنلاین</a:t>
            </a:r>
          </a:p>
          <a:p>
            <a:pPr algn="ctr" rtl="1"/>
            <a:endParaRPr lang="fa-IR" b="1" dirty="0" smtClean="0">
              <a:solidFill>
                <a:schemeClr val="accent2"/>
              </a:solidFill>
              <a:cs typeface="B Nazanin" pitchFamily="2" charset="-78"/>
            </a:endParaRPr>
          </a:p>
          <a:p>
            <a:pPr algn="ctr" rtl="1"/>
            <a:r>
              <a:rPr lang="fa-IR" b="1" dirty="0" smtClean="0">
                <a:solidFill>
                  <a:schemeClr val="accent2"/>
                </a:solidFill>
                <a:cs typeface="B Nazanin" pitchFamily="2" charset="-78"/>
              </a:rPr>
              <a:t>پشتیبانی</a:t>
            </a:r>
            <a:endParaRPr lang="en-US" b="1" dirty="0">
              <a:solidFill>
                <a:schemeClr val="accent2"/>
              </a:solidFill>
              <a:cs typeface="B Nazanin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15000" y="3733800"/>
            <a:ext cx="1371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b="1" dirty="0" smtClean="0">
                <a:solidFill>
                  <a:schemeClr val="accent2"/>
                </a:solidFill>
                <a:cs typeface="B Nazanin" pitchFamily="2" charset="-78"/>
              </a:rPr>
              <a:t>فروشگاهها</a:t>
            </a:r>
          </a:p>
          <a:p>
            <a:pPr algn="ctr" rtl="1"/>
            <a:endParaRPr lang="fa-IR" b="1" dirty="0" smtClean="0">
              <a:solidFill>
                <a:schemeClr val="accent2"/>
              </a:solidFill>
              <a:cs typeface="B Nazanin" pitchFamily="2" charset="-78"/>
            </a:endParaRPr>
          </a:p>
          <a:p>
            <a:pPr algn="ctr" rtl="1"/>
            <a:r>
              <a:rPr lang="fa-IR" b="1" dirty="0" smtClean="0">
                <a:solidFill>
                  <a:schemeClr val="accent2"/>
                </a:solidFill>
                <a:cs typeface="B Nazanin" pitchFamily="2" charset="-78"/>
              </a:rPr>
              <a:t>وب سایت</a:t>
            </a:r>
            <a:endParaRPr lang="en-US" b="1" dirty="0">
              <a:solidFill>
                <a:schemeClr val="accent2"/>
              </a:solidFill>
              <a:cs typeface="B Nazanin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62400" y="1600200"/>
            <a:ext cx="13716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endParaRPr lang="fa-IR" b="1" dirty="0" smtClean="0">
              <a:solidFill>
                <a:schemeClr val="accent2"/>
              </a:solidFill>
              <a:cs typeface="B Nazanin" pitchFamily="2" charset="-78"/>
            </a:endParaRPr>
          </a:p>
          <a:p>
            <a:pPr algn="ctr" rtl="1"/>
            <a:r>
              <a:rPr lang="fa-IR" b="1" dirty="0" smtClean="0">
                <a:solidFill>
                  <a:schemeClr val="accent2"/>
                </a:solidFill>
                <a:cs typeface="B Nazanin" pitchFamily="2" charset="-78"/>
              </a:rPr>
              <a:t>هیجان</a:t>
            </a:r>
          </a:p>
          <a:p>
            <a:pPr algn="ctr" rtl="1"/>
            <a:endParaRPr lang="fa-IR" b="1" dirty="0" smtClean="0">
              <a:solidFill>
                <a:schemeClr val="accent2"/>
              </a:solidFill>
              <a:cs typeface="B Nazanin" pitchFamily="2" charset="-78"/>
            </a:endParaRPr>
          </a:p>
          <a:p>
            <a:pPr algn="ctr" rtl="1"/>
            <a:r>
              <a:rPr lang="fa-IR" b="1" dirty="0" smtClean="0">
                <a:solidFill>
                  <a:schemeClr val="accent2"/>
                </a:solidFill>
                <a:cs typeface="B Nazanin" pitchFamily="2" charset="-78"/>
              </a:rPr>
              <a:t>لذت از سرگرمی</a:t>
            </a:r>
          </a:p>
          <a:p>
            <a:pPr algn="ctr" rtl="1"/>
            <a:endParaRPr lang="fa-IR" b="1" dirty="0" smtClean="0">
              <a:solidFill>
                <a:schemeClr val="accent2"/>
              </a:solidFill>
              <a:cs typeface="B Nazanin" pitchFamily="2" charset="-78"/>
            </a:endParaRPr>
          </a:p>
          <a:p>
            <a:pPr algn="ctr" rtl="1"/>
            <a:r>
              <a:rPr lang="fa-IR" b="1" dirty="0" smtClean="0">
                <a:solidFill>
                  <a:schemeClr val="accent2"/>
                </a:solidFill>
                <a:cs typeface="B Nazanin" pitchFamily="2" charset="-78"/>
              </a:rPr>
              <a:t>چالش های حل </a:t>
            </a:r>
          </a:p>
          <a:p>
            <a:pPr algn="ctr" rtl="1"/>
            <a:r>
              <a:rPr lang="fa-IR" b="1" dirty="0" smtClean="0">
                <a:solidFill>
                  <a:schemeClr val="accent2"/>
                </a:solidFill>
                <a:cs typeface="B Nazanin" pitchFamily="2" charset="-78"/>
              </a:rPr>
              <a:t>مسئله</a:t>
            </a:r>
          </a:p>
          <a:p>
            <a:pPr algn="ctr" rtl="1"/>
            <a:endParaRPr lang="fa-IR" b="1" dirty="0" smtClean="0">
              <a:solidFill>
                <a:schemeClr val="accent2"/>
              </a:solidFill>
              <a:cs typeface="B Nazanin" pitchFamily="2" charset="-78"/>
            </a:endParaRPr>
          </a:p>
          <a:p>
            <a:pPr algn="ctr" rtl="1"/>
            <a:r>
              <a:rPr lang="fa-IR" b="1" dirty="0" smtClean="0">
                <a:solidFill>
                  <a:schemeClr val="accent2"/>
                </a:solidFill>
                <a:cs typeface="B Nazanin" pitchFamily="2" charset="-78"/>
              </a:rPr>
              <a:t>آموزش</a:t>
            </a:r>
          </a:p>
          <a:p>
            <a:pPr algn="ctr" rtl="1"/>
            <a:endParaRPr lang="en-US" b="1" dirty="0">
              <a:solidFill>
                <a:schemeClr val="accent2"/>
              </a:solidFill>
              <a:cs typeface="B Nazanin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209800" y="1524000"/>
            <a:ext cx="1371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b="1" dirty="0" smtClean="0">
                <a:solidFill>
                  <a:schemeClr val="accent2"/>
                </a:solidFill>
                <a:cs typeface="B Nazanin" pitchFamily="2" charset="-78"/>
              </a:rPr>
              <a:t>طراحی</a:t>
            </a:r>
          </a:p>
          <a:p>
            <a:pPr algn="ctr" rtl="1"/>
            <a:endParaRPr lang="fa-IR" b="1" dirty="0" smtClean="0">
              <a:solidFill>
                <a:schemeClr val="accent2"/>
              </a:solidFill>
              <a:cs typeface="B Nazanin" pitchFamily="2" charset="-78"/>
            </a:endParaRPr>
          </a:p>
          <a:p>
            <a:pPr algn="ctr" rtl="1"/>
            <a:r>
              <a:rPr lang="fa-IR" b="1" dirty="0" smtClean="0">
                <a:solidFill>
                  <a:schemeClr val="accent2"/>
                </a:solidFill>
                <a:cs typeface="B Nazanin" pitchFamily="2" charset="-78"/>
              </a:rPr>
              <a:t>تولید</a:t>
            </a:r>
          </a:p>
          <a:p>
            <a:pPr algn="ctr" rtl="1"/>
            <a:endParaRPr lang="fa-IR" b="1" dirty="0" smtClean="0">
              <a:solidFill>
                <a:schemeClr val="accent2"/>
              </a:solidFill>
              <a:cs typeface="B Nazanin" pitchFamily="2" charset="-78"/>
            </a:endParaRPr>
          </a:p>
          <a:p>
            <a:pPr algn="ctr" rtl="1"/>
            <a:r>
              <a:rPr lang="fa-IR" b="1" dirty="0" smtClean="0">
                <a:solidFill>
                  <a:schemeClr val="accent2"/>
                </a:solidFill>
                <a:cs typeface="B Nazanin" pitchFamily="2" charset="-78"/>
              </a:rPr>
              <a:t>توزیع</a:t>
            </a:r>
            <a:endParaRPr lang="en-US" b="1" dirty="0">
              <a:solidFill>
                <a:schemeClr val="accent2"/>
              </a:solidFill>
              <a:cs typeface="B Nazanin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33600" y="3429000"/>
            <a:ext cx="13716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b="1" dirty="0" smtClean="0">
                <a:solidFill>
                  <a:schemeClr val="accent2"/>
                </a:solidFill>
                <a:cs typeface="B Nazanin" pitchFamily="2" charset="-78"/>
              </a:rPr>
              <a:t>نیروی متخصص</a:t>
            </a:r>
          </a:p>
          <a:p>
            <a:pPr algn="ctr" rtl="1"/>
            <a:endParaRPr lang="fa-IR" b="1" dirty="0" smtClean="0">
              <a:solidFill>
                <a:schemeClr val="accent2"/>
              </a:solidFill>
              <a:cs typeface="B Nazanin" pitchFamily="2" charset="-78"/>
            </a:endParaRPr>
          </a:p>
          <a:p>
            <a:pPr algn="ctr" rtl="1"/>
            <a:r>
              <a:rPr lang="fa-IR" b="1" dirty="0" smtClean="0">
                <a:solidFill>
                  <a:schemeClr val="accent2"/>
                </a:solidFill>
                <a:cs typeface="B Nazanin" pitchFamily="2" charset="-78"/>
              </a:rPr>
              <a:t>برند</a:t>
            </a:r>
          </a:p>
          <a:p>
            <a:pPr algn="ctr" rtl="1"/>
            <a:endParaRPr lang="fa-IR" b="1" dirty="0" smtClean="0">
              <a:solidFill>
                <a:schemeClr val="accent2"/>
              </a:solidFill>
              <a:cs typeface="B Nazanin" pitchFamily="2" charset="-78"/>
            </a:endParaRPr>
          </a:p>
          <a:p>
            <a:pPr algn="ctr" rtl="1"/>
            <a:r>
              <a:rPr lang="fa-IR" b="1" dirty="0" smtClean="0">
                <a:solidFill>
                  <a:schemeClr val="accent2"/>
                </a:solidFill>
                <a:cs typeface="B Nazanin" pitchFamily="2" charset="-78"/>
              </a:rPr>
              <a:t>منابع مالی</a:t>
            </a:r>
            <a:endParaRPr lang="en-US" b="1" dirty="0">
              <a:solidFill>
                <a:schemeClr val="accent2"/>
              </a:solidFill>
              <a:cs typeface="B Nazanin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04800" y="1905000"/>
            <a:ext cx="1371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endParaRPr lang="fa-IR" b="1" dirty="0" smtClean="0">
              <a:solidFill>
                <a:schemeClr val="accent2"/>
              </a:solidFill>
              <a:cs typeface="B Nazanin" pitchFamily="2" charset="-78"/>
            </a:endParaRPr>
          </a:p>
          <a:p>
            <a:pPr algn="ctr" rtl="1"/>
            <a:r>
              <a:rPr lang="fa-IR" b="1" dirty="0" smtClean="0">
                <a:solidFill>
                  <a:schemeClr val="accent2"/>
                </a:solidFill>
                <a:cs typeface="B Nazanin" pitchFamily="2" charset="-78"/>
              </a:rPr>
              <a:t>بنیاد ملی </a:t>
            </a:r>
          </a:p>
          <a:p>
            <a:pPr algn="ctr" rtl="1"/>
            <a:r>
              <a:rPr lang="fa-IR" b="1" dirty="0" smtClean="0">
                <a:solidFill>
                  <a:schemeClr val="accent2"/>
                </a:solidFill>
                <a:cs typeface="B Nazanin" pitchFamily="2" charset="-78"/>
              </a:rPr>
              <a:t>بازیهای </a:t>
            </a:r>
          </a:p>
          <a:p>
            <a:pPr algn="ctr" rtl="1"/>
            <a:r>
              <a:rPr lang="fa-IR" b="1" dirty="0" smtClean="0">
                <a:solidFill>
                  <a:schemeClr val="accent2"/>
                </a:solidFill>
                <a:cs typeface="B Nazanin" pitchFamily="2" charset="-78"/>
              </a:rPr>
              <a:t>رایانه ای</a:t>
            </a:r>
            <a:endParaRPr lang="en-US" b="1" dirty="0">
              <a:solidFill>
                <a:schemeClr val="accent2"/>
              </a:solidFill>
              <a:cs typeface="B Nazanin" pitchFamily="2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b="1" dirty="0" smtClean="0">
                <a:cs typeface="B Nazanin" pitchFamily="2" charset="-78"/>
              </a:rPr>
              <a:t>مدل کسب‌وکار بازی های رایانه ای در ایران(مدل مبتنی بر خرده فروشی)</a:t>
            </a:r>
            <a:endParaRPr lang="en-US" sz="2000" b="1" dirty="0">
              <a:cs typeface="B Nazanin" pitchFamily="2" charset="-78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876800" y="5410200"/>
            <a:ext cx="3505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endParaRPr lang="fa-IR" b="1" dirty="0" smtClean="0">
              <a:solidFill>
                <a:schemeClr val="accent2"/>
              </a:solidFill>
              <a:cs typeface="B Nazanin" pitchFamily="2" charset="-78"/>
            </a:endParaRPr>
          </a:p>
          <a:p>
            <a:pPr algn="ctr" rtl="1"/>
            <a:r>
              <a:rPr lang="fa-IR" b="1" dirty="0" smtClean="0">
                <a:solidFill>
                  <a:schemeClr val="accent2"/>
                </a:solidFill>
                <a:cs typeface="B Nazanin" pitchFamily="2" charset="-78"/>
              </a:rPr>
              <a:t>در ایران بیشتر خرده فروشی</a:t>
            </a:r>
          </a:p>
          <a:p>
            <a:pPr algn="ctr" rtl="1"/>
            <a:r>
              <a:rPr lang="fa-IR" b="1" dirty="0" smtClean="0">
                <a:solidFill>
                  <a:schemeClr val="accent2"/>
                </a:solidFill>
                <a:cs typeface="B Nazanin" pitchFamily="2" charset="-78"/>
              </a:rPr>
              <a:t>در حال ورود به مدل عضویت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38200" y="5791200"/>
            <a:ext cx="3505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b="1" dirty="0" smtClean="0">
                <a:solidFill>
                  <a:schemeClr val="accent2"/>
                </a:solidFill>
                <a:cs typeface="B Nazanin" pitchFamily="2" charset="-78"/>
              </a:rPr>
              <a:t>هزینه طراحی+ تولید+تبلیغ+توزیع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algn="r"/>
            <a:r>
              <a:rPr lang="fa-IR" dirty="0" smtClean="0"/>
              <a:t>الگوهای کسب‌وکار</a:t>
            </a:r>
            <a:endParaRPr lang="en-US" dirty="0"/>
          </a:p>
        </p:txBody>
      </p:sp>
      <p:graphicFrame>
        <p:nvGraphicFramePr>
          <p:cNvPr id="4" name="Diagram 3"/>
          <p:cNvGraphicFramePr/>
          <p:nvPr/>
        </p:nvGraphicFramePr>
        <p:xfrm>
          <a:off x="1524000" y="1346200"/>
          <a:ext cx="7315200" cy="5207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2600" y="1371600"/>
            <a:ext cx="7086600" cy="4525963"/>
          </a:xfrm>
        </p:spPr>
        <p:txBody>
          <a:bodyPr/>
          <a:lstStyle/>
          <a:p>
            <a:pPr algn="just" rtl="1"/>
            <a:r>
              <a:rPr lang="fa-IR" sz="2800" dirty="0" smtClean="0"/>
              <a:t>الگوهای کسب‌وکار به مدل هایی با ویژگی‌های مشابه، ترکیبات مشابه از اجزای سازنده یا رفتارهای مشابه اطلاق می‌شوند.</a:t>
            </a:r>
          </a:p>
          <a:p>
            <a:pPr algn="r" rtl="1"/>
            <a:endParaRPr lang="fa-IR" sz="2800" dirty="0" smtClean="0"/>
          </a:p>
          <a:p>
            <a:pPr algn="r" rtl="1"/>
            <a:r>
              <a:rPr lang="fa-IR" sz="2800" dirty="0" smtClean="0"/>
              <a:t>این الگوها بر مبنای مفاهیم مهم در ادبیات کسب‌وکار بنا شده‌اند.</a:t>
            </a:r>
          </a:p>
          <a:p>
            <a:pPr algn="r" rtl="1"/>
            <a:endParaRPr lang="en-US" sz="2800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algn="r"/>
            <a:r>
              <a:rPr lang="fa-IR" dirty="0" smtClean="0"/>
              <a:t>الگوهای کسب‌وکار</a:t>
            </a:r>
            <a:endParaRPr lang="en-US" dirty="0"/>
          </a:p>
        </p:txBody>
      </p:sp>
      <p:graphicFrame>
        <p:nvGraphicFramePr>
          <p:cNvPr id="7" name="Diagram 6"/>
          <p:cNvGraphicFramePr/>
          <p:nvPr/>
        </p:nvGraphicFramePr>
        <p:xfrm>
          <a:off x="3581400" y="4114800"/>
          <a:ext cx="3429000" cy="24407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7" grpId="0">
        <p:bldAsOne/>
      </p:bldGraphic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r"/>
            <a:r>
              <a:rPr lang="fa-IR" dirty="0" smtClean="0">
                <a:solidFill>
                  <a:srgbClr val="00B050"/>
                </a:solidFill>
              </a:rPr>
              <a:t>مدل های کسب‌وکار تفکیکی</a:t>
            </a:r>
            <a:endParaRPr lang="en-US" dirty="0">
              <a:solidFill>
                <a:srgbClr val="00B050"/>
              </a:solidFill>
            </a:endParaRPr>
          </a:p>
        </p:txBody>
      </p:sp>
      <p:pic>
        <p:nvPicPr>
          <p:cNvPr id="4" name="Picture 3" descr="G5_unbundling_smal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57800" y="3450772"/>
            <a:ext cx="3810000" cy="34834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524000" y="4154031"/>
            <a:ext cx="41148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dirty="0" smtClean="0">
                <a:cs typeface="B Yagut" pitchFamily="2" charset="-78"/>
              </a:rPr>
              <a:t>هر کدام از این کسب‌وکار ها اصول و الزامات اقتصادی، رقابتی و فرهنگی خاص خود را دارند.</a:t>
            </a:r>
          </a:p>
          <a:p>
            <a:pPr algn="ctr"/>
            <a:endParaRPr lang="en-US" sz="2800" dirty="0" smtClean="0">
              <a:cs typeface="B Yagut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fa-IR" sz="2800" dirty="0" smtClean="0"/>
              <a:t>مفهوم شرکت تفکیک شده بر اساس این دیدگاه است که کسب‌وکارها در سه دسته کاملا متفاوت قرار می‌گیرند:</a:t>
            </a:r>
          </a:p>
          <a:p>
            <a:pPr algn="r" rtl="1"/>
            <a:r>
              <a:rPr lang="fa-IR" b="1" dirty="0" smtClean="0">
                <a:solidFill>
                  <a:srgbClr val="C00000"/>
                </a:solidFill>
              </a:rPr>
              <a:t>کسب‌وکارهای ارتباط با مشتری</a:t>
            </a:r>
          </a:p>
          <a:p>
            <a:pPr algn="r" rtl="1"/>
            <a:r>
              <a:rPr lang="fa-IR" b="1" dirty="0" smtClean="0">
                <a:solidFill>
                  <a:srgbClr val="C00000"/>
                </a:solidFill>
              </a:rPr>
              <a:t>کسب‌وکارهای نوآوری محصول</a:t>
            </a:r>
          </a:p>
          <a:p>
            <a:pPr algn="r" rtl="1"/>
            <a:r>
              <a:rPr lang="fa-IR" b="1" dirty="0" smtClean="0">
                <a:solidFill>
                  <a:srgbClr val="C00000"/>
                </a:solidFill>
              </a:rPr>
              <a:t>کسب‌وکارهای زیرساختی</a:t>
            </a:r>
          </a:p>
          <a:p>
            <a:pPr lvl="4"/>
            <a:endParaRPr lang="fa-IR" dirty="0" smtClean="0"/>
          </a:p>
          <a:p>
            <a:pPr lvl="4"/>
            <a:endParaRPr lang="en-US" i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algn="r"/>
            <a:r>
              <a:rPr lang="fa-IR" dirty="0" smtClean="0">
                <a:solidFill>
                  <a:srgbClr val="00B050"/>
                </a:solidFill>
              </a:rPr>
              <a:t>مدل های کسب‌وکار تفکیکی</a:t>
            </a:r>
            <a:endParaRPr lang="en-US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57400" y="1295400"/>
            <a:ext cx="7086600" cy="4525963"/>
          </a:xfrm>
        </p:spPr>
        <p:txBody>
          <a:bodyPr/>
          <a:lstStyle/>
          <a:p>
            <a:pPr algn="just" rtl="1"/>
            <a:r>
              <a:rPr lang="fa-IR" sz="2800" dirty="0" smtClean="0"/>
              <a:t>این امکان وجود دارد که هر سه نوع این کسب‌وکارها با هم در یک شرکت وجود داشته باشند.</a:t>
            </a:r>
          </a:p>
          <a:p>
            <a:pPr algn="just" rtl="1"/>
            <a:endParaRPr lang="fa-IR" dirty="0" smtClean="0"/>
          </a:p>
          <a:p>
            <a:pPr algn="just" rtl="1"/>
            <a:endParaRPr lang="fa-IR" dirty="0" smtClean="0"/>
          </a:p>
          <a:p>
            <a:pPr algn="just" rtl="1"/>
            <a:endParaRPr lang="fa-IR" dirty="0" smtClean="0"/>
          </a:p>
          <a:p>
            <a:pPr algn="just" rtl="1"/>
            <a:r>
              <a:rPr lang="fa-IR" sz="2800" dirty="0" smtClean="0"/>
              <a:t>اما به منظور اجتناب از تعارضات یا تاثیرات متقابل نامطلوب، حالت ایده‌آل این است که به موسساتی مستقل از یکدیگر تفکیک شوند.</a:t>
            </a:r>
            <a:endParaRPr lang="en-US" sz="2800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13480" y="4572000"/>
            <a:ext cx="361572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1905000"/>
            <a:ext cx="1524000" cy="1452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8229600" cy="114300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fa-IR" dirty="0" smtClean="0"/>
              <a:t>مثال: بانک داری خصوصی سوئیس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76400" y="2865437"/>
            <a:ext cx="7086600" cy="4525963"/>
          </a:xfrm>
        </p:spPr>
        <p:txBody>
          <a:bodyPr>
            <a:normAutofit/>
          </a:bodyPr>
          <a:lstStyle/>
          <a:p>
            <a:pPr algn="just" rtl="1"/>
            <a:endParaRPr lang="fa-IR" sz="2800" dirty="0" smtClean="0"/>
          </a:p>
          <a:p>
            <a:pPr algn="just" rtl="1"/>
            <a:endParaRPr lang="fa-IR" sz="2800" dirty="0" smtClean="0"/>
          </a:p>
          <a:p>
            <a:pPr algn="just" rtl="1"/>
            <a:r>
              <a:rPr lang="fa-IR" sz="2800" dirty="0" smtClean="0"/>
              <a:t>موسسه بانکداری خصوصی مائرکی بائومن، پلتفرم تراکنشی کسب‌وکار خود را به صورت نهادی مجزا راه اندازی نمود و آن را اینکوربانک نامید.</a:t>
            </a:r>
          </a:p>
          <a:p>
            <a:pPr algn="just" rtl="1"/>
            <a:r>
              <a:rPr lang="fa-IR" sz="2800" b="1" dirty="0" smtClean="0">
                <a:solidFill>
                  <a:srgbClr val="C00000"/>
                </a:solidFill>
              </a:rPr>
              <a:t>بانک خصوصی پیکتت، به صورت یکپارچه باقی ماند و تعاملات و تأثیرات متقابل مابین این سه نوع کسب‌وکار را به دقت مدیریت می‌نماید.</a:t>
            </a:r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4" name="Oval 3"/>
          <p:cNvSpPr/>
          <p:nvPr/>
        </p:nvSpPr>
        <p:spPr>
          <a:xfrm>
            <a:off x="2286000" y="2560637"/>
            <a:ext cx="1828800" cy="1143000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>
                <a:solidFill>
                  <a:schemeClr val="accent2">
                    <a:lumMod val="75000"/>
                  </a:schemeClr>
                </a:solidFill>
                <a:cs typeface="B Titr" pitchFamily="2" charset="-78"/>
              </a:rPr>
              <a:t>محرمانه بودن اطلاعات</a:t>
            </a:r>
            <a:endParaRPr lang="en-US" dirty="0">
              <a:solidFill>
                <a:schemeClr val="accent2">
                  <a:lumMod val="75000"/>
                </a:schemeClr>
              </a:solidFill>
              <a:cs typeface="B Titr" pitchFamily="2" charset="-78"/>
            </a:endParaRPr>
          </a:p>
        </p:txBody>
      </p:sp>
      <p:sp>
        <p:nvSpPr>
          <p:cNvPr id="6" name="Oval 5"/>
          <p:cNvSpPr/>
          <p:nvPr/>
        </p:nvSpPr>
        <p:spPr>
          <a:xfrm>
            <a:off x="6324600" y="2560637"/>
            <a:ext cx="1828800" cy="1143000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>
                <a:solidFill>
                  <a:schemeClr val="accent2">
                    <a:lumMod val="75000"/>
                  </a:schemeClr>
                </a:solidFill>
                <a:cs typeface="B Titr" pitchFamily="2" charset="-78"/>
              </a:rPr>
              <a:t>برون سپاری</a:t>
            </a:r>
            <a:endParaRPr lang="en-US" dirty="0">
              <a:solidFill>
                <a:schemeClr val="accent2">
                  <a:lumMod val="75000"/>
                </a:schemeClr>
              </a:solidFill>
              <a:cs typeface="B Titr" pitchFamily="2" charset="-78"/>
            </a:endParaRPr>
          </a:p>
        </p:txBody>
      </p:sp>
      <p:sp>
        <p:nvSpPr>
          <p:cNvPr id="7" name="Right Arrow 6"/>
          <p:cNvSpPr/>
          <p:nvPr/>
        </p:nvSpPr>
        <p:spPr>
          <a:xfrm>
            <a:off x="4190999" y="2865437"/>
            <a:ext cx="2021305" cy="533400"/>
          </a:xfrm>
          <a:prstGeom prst="rightArrow">
            <a:avLst/>
          </a:prstGeom>
          <a:solidFill>
            <a:srgbClr val="92D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>
                <a:solidFill>
                  <a:schemeClr val="accent2">
                    <a:lumMod val="75000"/>
                  </a:schemeClr>
                </a:solidFill>
                <a:cs typeface="B Titr" pitchFamily="2" charset="-78"/>
              </a:rPr>
              <a:t>با تغییر محیط</a:t>
            </a:r>
            <a:endParaRPr lang="en-US" dirty="0">
              <a:solidFill>
                <a:schemeClr val="accent2">
                  <a:lumMod val="75000"/>
                </a:schemeClr>
              </a:solidFill>
              <a:cs typeface="B Titr" pitchFamily="2" charset="-78"/>
            </a:endParaRPr>
          </a:p>
        </p:txBody>
      </p:sp>
      <p:pic>
        <p:nvPicPr>
          <p:cNvPr id="8" name="Picture 7" descr="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38600" y="990600"/>
            <a:ext cx="2286000" cy="1522476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6" grpId="0" animBg="1"/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r"/>
            <a:r>
              <a:rPr lang="fa-IR" dirty="0" smtClean="0">
                <a:solidFill>
                  <a:srgbClr val="00B050"/>
                </a:solidFill>
              </a:rPr>
              <a:t>مدل های کسب‌وکار دنباله دار</a:t>
            </a:r>
            <a:endParaRPr lang="en-US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rtl="1"/>
            <a:r>
              <a:rPr lang="fa-IR" sz="3000" dirty="0" smtClean="0"/>
              <a:t>موضوع این مدل های کسب‌وکار در مورد فروش کم تعداد زیادی از اقلام است.</a:t>
            </a:r>
          </a:p>
          <a:p>
            <a:pPr algn="just" rtl="1"/>
            <a:r>
              <a:rPr lang="fa-IR" sz="3000" b="1" dirty="0" smtClean="0">
                <a:solidFill>
                  <a:srgbClr val="C00000"/>
                </a:solidFill>
              </a:rPr>
              <a:t>تمرکز این نوع از مدل های کسب‌وکار بر روی عرضه تعداد زیادی از محصولات با مخاطب خاص و محدود است که گاهی اوقات به فروش می رسند.</a:t>
            </a:r>
          </a:p>
          <a:p>
            <a:pPr algn="just" rtl="1"/>
            <a:r>
              <a:rPr lang="fa-IR" sz="3000" dirty="0" smtClean="0"/>
              <a:t>استفاده از مدل های کسب‌وکار دنباله دار نیازمند هزینه های انبار داری پایین و پلتفرم هایی قوی جهت در دسترس قرار دادن آسان محصولات با مخاطب خاص و محدود برای خریداران علاقمند است.</a:t>
            </a:r>
            <a:endParaRPr lang="en-US" sz="3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88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71600"/>
            <a:ext cx="2571023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88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38400" y="1371600"/>
            <a:ext cx="4558436" cy="2654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88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0" y="1219200"/>
            <a:ext cx="2286000" cy="2220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3400" y="4038600"/>
            <a:ext cx="8001000" cy="2286000"/>
          </a:xfrm>
        </p:spPr>
        <p:txBody>
          <a:bodyPr/>
          <a:lstStyle/>
          <a:p>
            <a:pPr algn="just"/>
            <a:r>
              <a:rPr lang="fa-IR" sz="2800" dirty="0" smtClean="0"/>
              <a:t>مدل سنتی صنعت چاپ کتاب، بر اساس یک فرآیند انتخابی به این صورت است که ناشران، نویسندگان و نوشته های بسیاری را غربال نموده و آنهایی را برر میگزینند که به نظر می رسد بیشترین احتمال رسیدن به حداقل های اهداف فروش را داشته باشند.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مثال:تحول صنعت نشر کتاب 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8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8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4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B Titr" pitchFamily="2" charset="-78"/>
              </a:rPr>
              <a:t>مثال: تحول صنعت نشر کتاب </a:t>
            </a:r>
            <a:endParaRPr kumimoji="0" lang="en-US" sz="4400" b="1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B Titr" pitchFamily="2" charset="-78"/>
            </a:endParaRPr>
          </a:p>
        </p:txBody>
      </p:sp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2133600"/>
            <a:ext cx="7780496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Content Placeholder 1"/>
          <p:cNvSpPr txBox="1">
            <a:spLocks/>
          </p:cNvSpPr>
          <p:nvPr/>
        </p:nvSpPr>
        <p:spPr>
          <a:xfrm>
            <a:off x="381000" y="1295400"/>
            <a:ext cx="8458200" cy="22860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fa-IR" sz="28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B Yagut" pitchFamily="2" charset="-78"/>
              </a:rPr>
              <a:t>لولو دات کام(</a:t>
            </a:r>
            <a:r>
              <a:rPr kumimoji="0" lang="en-US" sz="24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Lulu.</a:t>
            </a:r>
            <a:r>
              <a:rPr lang="en-US" sz="2400" kern="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kumimoji="0" lang="en-US" sz="2400" i="0" u="none" strike="noStrike" kern="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om</a:t>
            </a:r>
            <a:r>
              <a:rPr lang="fa-IR" sz="2800" kern="0" dirty="0" smtClean="0">
                <a:cs typeface="B Yagut" pitchFamily="2" charset="-78"/>
              </a:rPr>
              <a:t>)</a:t>
            </a:r>
            <a:r>
              <a:rPr kumimoji="0" lang="fa-IR" sz="28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B Yagut" pitchFamily="2" charset="-78"/>
              </a:rPr>
              <a:t>، مدل رایج صنعت نشر را که بر پرفروش ترین کتاب ها متمرکز بود تغییر داد و تمامی افراد را قادر به چاپ کتاب نمود</a:t>
            </a:r>
            <a:r>
              <a:rPr kumimoji="0" lang="en-US" sz="28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B Yagut" pitchFamily="2" charset="-78"/>
              </a:rPr>
              <a:t>.</a:t>
            </a:r>
            <a:endParaRPr kumimoji="0" lang="en-US" sz="280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B Yagut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algn="r"/>
            <a:r>
              <a:rPr lang="fa-IR" dirty="0" smtClean="0">
                <a:solidFill>
                  <a:srgbClr val="00B050"/>
                </a:solidFill>
              </a:rPr>
              <a:t>پلتفرم های چندوجهی</a:t>
            </a:r>
            <a:endParaRPr lang="en-US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2600" y="1295400"/>
            <a:ext cx="7086600" cy="4525963"/>
          </a:xfrm>
        </p:spPr>
        <p:txBody>
          <a:bodyPr/>
          <a:lstStyle/>
          <a:p>
            <a:pPr algn="just" rtl="1"/>
            <a:r>
              <a:rPr lang="fa-IR" sz="2800" dirty="0" smtClean="0"/>
              <a:t>پلتفرم های چندوجهی دو یا چند گروه مجزا و در عین حال به هم وابسته از مشتریان را دور هم جمع می‌نمایند.</a:t>
            </a:r>
          </a:p>
          <a:p>
            <a:pPr algn="just" rtl="1"/>
            <a:r>
              <a:rPr lang="fa-IR" sz="2800" b="1" dirty="0" smtClean="0">
                <a:solidFill>
                  <a:srgbClr val="C00000"/>
                </a:solidFill>
              </a:rPr>
              <a:t>ارزش‌آفرینی این پلتفرم‌ها از طریق تسهیل تعاملات بین گروه‌های مختلف می‌باشد.</a:t>
            </a:r>
          </a:p>
          <a:p>
            <a:pPr algn="just" rtl="1"/>
            <a:r>
              <a:rPr lang="fa-IR" sz="2800" dirty="0" smtClean="0"/>
              <a:t>ارزش پلتفرم چندوجهی در صورتی رشد می‌کند که بتواند کاربران بیشتری را جذب نماید، پدیده‌ای که به آن اثر شبکه‌ای می‌گویند.</a:t>
            </a:r>
            <a:endParaRPr lang="en-US" sz="2800" dirty="0"/>
          </a:p>
        </p:txBody>
      </p:sp>
      <p:pic>
        <p:nvPicPr>
          <p:cNvPr id="4" name="Picture 3" descr="Slide45.png"/>
          <p:cNvPicPr>
            <a:picLocks noChangeAspect="1"/>
          </p:cNvPicPr>
          <p:nvPr/>
        </p:nvPicPr>
        <p:blipFill>
          <a:blip r:embed="rId2" cstate="print"/>
          <a:srcRect l="12000" t="16245" r="14000" b="8664"/>
          <a:stretch>
            <a:fillRect/>
          </a:stretch>
        </p:blipFill>
        <p:spPr>
          <a:xfrm>
            <a:off x="1981200" y="4648200"/>
            <a:ext cx="2819400" cy="19812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algn="r"/>
            <a:r>
              <a:rPr lang="fa-IR" dirty="0" smtClean="0"/>
              <a:t>مثال: مدل کسب وکار گوگل</a:t>
            </a:r>
            <a:endParaRPr lang="en-US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fa-IR" sz="3000" dirty="0" smtClean="0"/>
              <a:t>قلب مدل کسب‌وکار گوگل ارزش پیشنهادی آن    می‌باشد که همان امکان انجام تبلیغات متنی بسیار هدفمند به صورت جهانی بر روی وب می باشد.</a:t>
            </a:r>
          </a:p>
          <a:p>
            <a:pPr algn="just"/>
            <a:endParaRPr lang="fa-IR" dirty="0" smtClean="0"/>
          </a:p>
          <a:p>
            <a:pPr algn="just"/>
            <a:endParaRPr lang="fa-IR" dirty="0" smtClean="0"/>
          </a:p>
        </p:txBody>
      </p:sp>
      <p:graphicFrame>
        <p:nvGraphicFramePr>
          <p:cNvPr id="4" name="Diagram 3"/>
          <p:cNvGraphicFramePr/>
          <p:nvPr/>
        </p:nvGraphicFramePr>
        <p:xfrm>
          <a:off x="1600200" y="3124200"/>
          <a:ext cx="6858000" cy="3505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 rot="20425707">
            <a:off x="4670438" y="3907405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Google.com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76800" y="4583668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AdWords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 rot="1365223">
            <a:off x="4666252" y="5475792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AdSence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4" grpId="0">
        <p:bldAsOne/>
      </p:bldGraphic>
      <p:bldP spid="7" grpId="0"/>
      <p:bldP spid="8" grpId="0"/>
      <p:bldP spid="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7tips_adwords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52800" y="4191000"/>
            <a:ext cx="2971800" cy="2971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algn="r"/>
            <a:r>
              <a:rPr lang="fa-IR" dirty="0" smtClean="0"/>
              <a:t>مثال: مدل کسب وکار گوگل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2600" y="1524000"/>
            <a:ext cx="7086600" cy="4525963"/>
          </a:xfrm>
        </p:spPr>
        <p:txBody>
          <a:bodyPr/>
          <a:lstStyle/>
          <a:p>
            <a:pPr algn="just"/>
            <a:r>
              <a:rPr lang="fa-IR" sz="2800" dirty="0" smtClean="0"/>
              <a:t>ارزش پیشنهادی گوگل به تبلیغ‌کنندگان به شدت به تعداد مشتریانی که جذب این وبسایت شده‌اند، بستگی دارد.</a:t>
            </a:r>
            <a:endParaRPr lang="en-US" sz="2800" dirty="0" smtClean="0"/>
          </a:p>
          <a:p>
            <a:pPr algn="just"/>
            <a:r>
              <a:rPr lang="fa-IR" sz="2800" dirty="0" smtClean="0"/>
              <a:t>ارزش پیشنهادی گوگل برای صاحبان وب سایت‌های طرف سوم که سومین بخش مشتریان گوگل محسوب می‌شوند، فراهم نمودن امکان کسب درآمد از محتوای سایت خودشان است.</a:t>
            </a:r>
            <a:endParaRPr lang="en-US" sz="2800" dirty="0" smtClean="0"/>
          </a:p>
          <a:p>
            <a:pPr algn="just"/>
            <a:endParaRPr lang="en-US" sz="2800" dirty="0" smtClean="0"/>
          </a:p>
          <a:p>
            <a:pPr algn="just"/>
            <a:endParaRPr lang="en-US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google-business-model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9008" y="0"/>
            <a:ext cx="8854992" cy="685800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algn="r"/>
            <a:r>
              <a:rPr lang="fa-IR" dirty="0" smtClean="0">
                <a:solidFill>
                  <a:srgbClr val="00B050"/>
                </a:solidFill>
              </a:rPr>
              <a:t>رایگان به عنوان مدل کسب‌وکار</a:t>
            </a:r>
            <a:endParaRPr lang="en-US" dirty="0" smtClean="0">
              <a:solidFill>
                <a:srgbClr val="00B050"/>
              </a:solidFill>
            </a:endParaRPr>
          </a:p>
        </p:txBody>
      </p:sp>
      <p:pic>
        <p:nvPicPr>
          <p:cNvPr id="4" name="Picture 3" descr="fgdfgdfgd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0800" y="4229100"/>
            <a:ext cx="3886200" cy="2914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0" y="1447800"/>
            <a:ext cx="7086600" cy="4525963"/>
          </a:xfrm>
        </p:spPr>
        <p:txBody>
          <a:bodyPr/>
          <a:lstStyle/>
          <a:p>
            <a:pPr algn="just"/>
            <a:r>
              <a:rPr lang="fa-IR" sz="3000" dirty="0" smtClean="0"/>
              <a:t>در مدل کسب‌وکار رایگان حداقل یک بخش مهم از مشتریان شرکت از پیشنهادی مجانی بهره می برد.</a:t>
            </a:r>
          </a:p>
          <a:p>
            <a:pPr algn="just"/>
            <a:r>
              <a:rPr lang="fa-IR" sz="2800" b="1" dirty="0" smtClean="0">
                <a:solidFill>
                  <a:srgbClr val="C00000"/>
                </a:solidFill>
              </a:rPr>
              <a:t>هزینه مشتریانی که هیچ پولی پرداخت نمی کنند، توسط قسمت دیگری از مدل کسب‌وکار یا بخش دیگری از مشتریان تأمین می شود.</a:t>
            </a:r>
          </a:p>
          <a:p>
            <a:pPr algn="just"/>
            <a:r>
              <a:rPr lang="fa-IR" sz="3000" dirty="0" smtClean="0"/>
              <a:t>الگوی رایگان بر اساس تبلیغات، شکل خاصی از الگوی پلتفرم چندوجهی است.</a:t>
            </a:r>
            <a:endParaRPr lang="en-US" sz="3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  <a:prstGeom prst="rect">
            <a:avLst/>
          </a:prstGeom>
        </p:spPr>
        <p:txBody>
          <a:bodyPr/>
          <a:lstStyle/>
          <a:p>
            <a:pPr algn="r"/>
            <a:r>
              <a:rPr lang="fa-IR" dirty="0" smtClean="0"/>
              <a:t>مثال: فرمیوم ها</a:t>
            </a:r>
            <a:br>
              <a:rPr lang="fa-IR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0" y="990600"/>
            <a:ext cx="7010400" cy="5638800"/>
          </a:xfrm>
        </p:spPr>
        <p:txBody>
          <a:bodyPr/>
          <a:lstStyle/>
          <a:p>
            <a:pPr>
              <a:buNone/>
            </a:pPr>
            <a:r>
              <a:rPr lang="fa-IR" b="1" dirty="0" smtClean="0">
                <a:solidFill>
                  <a:srgbClr val="00B050"/>
                </a:solidFill>
              </a:rPr>
              <a:t>دریافت خدمات پایه‌ای رایگان، پرداخت پول برای خدمات بیشتر</a:t>
            </a:r>
          </a:p>
          <a:p>
            <a:pPr>
              <a:buNone/>
            </a:pPr>
            <a:endParaRPr lang="fa-IR" dirty="0" smtClean="0"/>
          </a:p>
          <a:p>
            <a:pPr marL="60325" indent="3175">
              <a:buNone/>
            </a:pPr>
            <a:endParaRPr lang="fa-IR" dirty="0" smtClean="0"/>
          </a:p>
          <a:p>
            <a:pPr marL="60325" indent="3175">
              <a:buNone/>
            </a:pPr>
            <a:endParaRPr lang="fa-IR" sz="2800" dirty="0" smtClean="0"/>
          </a:p>
          <a:p>
            <a:pPr marL="60325" indent="3175" algn="just">
              <a:buNone/>
            </a:pPr>
            <a:r>
              <a:rPr lang="fa-IR" sz="2800" b="1" dirty="0" smtClean="0">
                <a:solidFill>
                  <a:srgbClr val="C00000"/>
                </a:solidFill>
              </a:rPr>
              <a:t>فلیکر: </a:t>
            </a:r>
            <a:r>
              <a:rPr lang="fa-IR" dirty="0" smtClean="0"/>
              <a:t>فلیکر وب سایت معروف اشتراک‌گذاری می باشد. کاربران می‌توانند به صورت رایگان مشترک حساب اولیه شوند که به موجب آن می‌توانند عکس‌های خود را بارگذاری کرده و به اشتراک بگذارند.</a:t>
            </a:r>
          </a:p>
          <a:p>
            <a:pPr algn="ctr">
              <a:buNone/>
            </a:pPr>
            <a:r>
              <a:rPr lang="fa-IR" b="1" dirty="0" smtClean="0">
                <a:solidFill>
                  <a:srgbClr val="C00000"/>
                </a:solidFill>
              </a:rPr>
              <a:t>محدودیت های خدمت رایگان: </a:t>
            </a:r>
          </a:p>
          <a:p>
            <a:pPr algn="ctr">
              <a:buNone/>
            </a:pPr>
            <a:r>
              <a:rPr lang="fa-IR" b="1" dirty="0" smtClean="0">
                <a:solidFill>
                  <a:srgbClr val="C00000"/>
                </a:solidFill>
              </a:rPr>
              <a:t> فضای محدود ذخیره سازی و سقف ماهانه برای بارگذاری</a:t>
            </a:r>
          </a:p>
          <a:p>
            <a:pPr marL="60325" indent="3175">
              <a:buNone/>
            </a:pPr>
            <a:r>
              <a:rPr lang="fa-IR" dirty="0" smtClean="0"/>
              <a:t>کاربران می‌توانند در ازای پرداخت مبلغی اندک به صورت سالیانه، صاحب حساب کاربری حرفه‌ای شوند و از امکانات کامل سایت برخوردار گردند.</a:t>
            </a:r>
          </a:p>
        </p:txBody>
      </p:sp>
      <p:pic>
        <p:nvPicPr>
          <p:cNvPr id="6" name="Picture 5" descr="flickr-vide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91000" y="1458686"/>
            <a:ext cx="1905000" cy="13607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algn="r"/>
            <a:r>
              <a:rPr lang="fa-IR" dirty="0" smtClean="0">
                <a:solidFill>
                  <a:srgbClr val="00B050"/>
                </a:solidFill>
              </a:rPr>
              <a:t>مدل های کسب‌وکار باز</a:t>
            </a:r>
            <a:endParaRPr lang="en-US" dirty="0" smtClean="0">
              <a:solidFill>
                <a:srgbClr val="00B050"/>
              </a:solidFill>
            </a:endParaRPr>
          </a:p>
        </p:txBody>
      </p:sp>
      <p:pic>
        <p:nvPicPr>
          <p:cNvPr id="4" name="Picture 3" descr="business_mode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779699"/>
            <a:ext cx="3276600" cy="20783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0" y="1112837"/>
            <a:ext cx="7086600" cy="4525963"/>
          </a:xfrm>
        </p:spPr>
        <p:txBody>
          <a:bodyPr/>
          <a:lstStyle/>
          <a:p>
            <a:pPr algn="just"/>
            <a:r>
              <a:rPr lang="fa-IR" sz="2800" dirty="0" smtClean="0"/>
              <a:t>شرکت‌ها می‌توانند از این مدل استفاده نمایند تا ارزش را از طریق مشارکت نظام‌مند با شرکای خارج از سازمان خلق و کسب نمایند.</a:t>
            </a:r>
          </a:p>
          <a:p>
            <a:pPr algn="just"/>
            <a:r>
              <a:rPr lang="fa-IR" sz="2800" b="1" dirty="0" smtClean="0">
                <a:solidFill>
                  <a:srgbClr val="C00000"/>
                </a:solidFill>
              </a:rPr>
              <a:t>خلق و کسب ارزش با این روش، به دو صورت ممکن است:</a:t>
            </a:r>
          </a:p>
          <a:p>
            <a:pPr marL="690563" algn="just">
              <a:buFont typeface="Wingdings" pitchFamily="2" charset="2"/>
              <a:buChar char="q"/>
            </a:pPr>
            <a:r>
              <a:rPr lang="fa-IR" sz="2800" dirty="0" smtClean="0"/>
              <a:t>بهره‌برداری از ایده‌های بیرونی در درون شرکت طی فرآیندی </a:t>
            </a:r>
            <a:r>
              <a:rPr lang="fa-IR" sz="2800" b="1" dirty="0" smtClean="0">
                <a:solidFill>
                  <a:srgbClr val="C00000"/>
                </a:solidFill>
              </a:rPr>
              <a:t>«خارج به داخل»</a:t>
            </a:r>
          </a:p>
          <a:p>
            <a:pPr marL="690563" algn="just">
              <a:buFont typeface="Wingdings" pitchFamily="2" charset="2"/>
              <a:buChar char="q"/>
            </a:pPr>
            <a:r>
              <a:rPr lang="fa-IR" sz="2800" dirty="0" smtClean="0"/>
              <a:t>ارائه ایده‌ها یا سرمایه‌های بدون استفاده داخل شرکت به طرف‌های بیرونی طی فرآیندی </a:t>
            </a:r>
            <a:r>
              <a:rPr lang="fa-IR" sz="2800" b="1" dirty="0" smtClean="0">
                <a:solidFill>
                  <a:srgbClr val="C00000"/>
                </a:solidFill>
              </a:rPr>
              <a:t>«داخل به خارج»</a:t>
            </a:r>
            <a:endParaRPr lang="en-US" sz="2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04800"/>
            <a:ext cx="8229600" cy="1143000"/>
          </a:xfrm>
          <a:prstGeom prst="rect">
            <a:avLst/>
          </a:prstGeom>
        </p:spPr>
        <p:txBody>
          <a:bodyPr/>
          <a:lstStyle/>
          <a:p>
            <a:pPr algn="l" rtl="1"/>
            <a:r>
              <a:rPr lang="fa-IR" dirty="0" smtClean="0"/>
              <a:t>مثال: پروکتر اند گمبل</a:t>
            </a:r>
            <a:r>
              <a:rPr lang="en-US" dirty="0" smtClean="0"/>
              <a:t>        </a:t>
            </a:r>
            <a:r>
              <a:rPr lang="en-US" sz="5400" dirty="0" smtClean="0">
                <a:solidFill>
                  <a:schemeClr val="accent2"/>
                </a:solidFill>
                <a:latin typeface="Stencil Std" pitchFamily="82" charset="0"/>
              </a:rPr>
              <a:t>P&amp;G</a:t>
            </a:r>
            <a:r>
              <a:rPr lang="en-US" sz="5400" dirty="0" smtClean="0">
                <a:latin typeface="Broadway" pitchFamily="82" charset="0"/>
              </a:rPr>
              <a:t>    </a:t>
            </a:r>
            <a:r>
              <a:rPr lang="fa-IR" dirty="0" smtClean="0"/>
              <a:t/>
            </a:r>
            <a:br>
              <a:rPr lang="fa-IR" dirty="0" smtClean="0"/>
            </a:br>
            <a:r>
              <a:rPr lang="fa-IR" dirty="0" smtClean="0"/>
              <a:t/>
            </a:r>
            <a:br>
              <a:rPr lang="fa-IR" dirty="0" smtClean="0"/>
            </a:br>
            <a:r>
              <a:rPr lang="fa-IR" dirty="0" smtClean="0"/>
              <a:t/>
            </a:r>
            <a:br>
              <a:rPr lang="fa-IR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0" y="1600200"/>
            <a:ext cx="7086600" cy="4525963"/>
          </a:xfrm>
        </p:spPr>
        <p:txBody>
          <a:bodyPr/>
          <a:lstStyle/>
          <a:p>
            <a:pPr algn="just"/>
            <a:r>
              <a:rPr lang="fa-IR" sz="2800" dirty="0" smtClean="0"/>
              <a:t>پروکتر اند گمبل سه «پل ارتباطی» در مدل کسب‌وکار خود ایجاد نمود تا بین منابع و فعالیت‌های تحقیق و توسعه داخلی خود با جهان خارج ارتباط برقرار نماید. این سه پل ارتباطی عبارت بودند از:</a:t>
            </a:r>
          </a:p>
        </p:txBody>
      </p:sp>
      <p:graphicFrame>
        <p:nvGraphicFramePr>
          <p:cNvPr id="4" name="Diagram 3"/>
          <p:cNvGraphicFramePr/>
          <p:nvPr/>
        </p:nvGraphicFramePr>
        <p:xfrm>
          <a:off x="1676400" y="30226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4" grpId="0">
        <p:bldAsOne/>
      </p:bldGraphic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pitchFamily="34" charset="0"/>
              <a:buChar char="•"/>
            </a:pPr>
            <a:r>
              <a:rPr lang="fa-IR" sz="2800" b="1" dirty="0" smtClean="0">
                <a:cs typeface="B Nazanin" pitchFamily="2" charset="-78"/>
              </a:rPr>
              <a:t>با چشم انداز کسب وکار در ایران، شرکت ها باید چالش طلب‌تر و خطرپذیرتر عمل کنند.</a:t>
            </a:r>
          </a:p>
          <a:p>
            <a:pPr algn="ctr">
              <a:buFont typeface="Arial" pitchFamily="34" charset="0"/>
              <a:buChar char="•"/>
            </a:pPr>
            <a:endParaRPr lang="fa-IR" sz="2800" b="1" dirty="0" smtClean="0">
              <a:cs typeface="B Nazanin" pitchFamily="2" charset="-78"/>
            </a:endParaRPr>
          </a:p>
          <a:p>
            <a:pPr algn="ctr">
              <a:buFont typeface="Arial" pitchFamily="34" charset="0"/>
              <a:buChar char="•"/>
            </a:pPr>
            <a:r>
              <a:rPr lang="fa-IR" sz="2800" b="1" dirty="0" smtClean="0">
                <a:cs typeface="B Nazanin" pitchFamily="2" charset="-78"/>
              </a:rPr>
              <a:t>مدل سازی  کسب وکار راهی است برای گام نهادن در محیط پرخطر کسب وکار</a:t>
            </a:r>
          </a:p>
          <a:p>
            <a:pPr algn="ctr">
              <a:buFont typeface="Arial" pitchFamily="34" charset="0"/>
              <a:buChar char="•"/>
            </a:pPr>
            <a:endParaRPr lang="fa-IR" sz="2800" b="1" dirty="0" smtClean="0">
              <a:cs typeface="B Nazanin" pitchFamily="2" charset="-78"/>
            </a:endParaRPr>
          </a:p>
          <a:p>
            <a:pPr algn="ctr">
              <a:buFont typeface="Arial" pitchFamily="34" charset="0"/>
              <a:buChar char="•"/>
            </a:pPr>
            <a:r>
              <a:rPr lang="fa-IR" sz="2800" b="1" dirty="0" smtClean="0">
                <a:cs typeface="B Nazanin" pitchFamily="2" charset="-78"/>
              </a:rPr>
              <a:t>انعطاف پذیری در مدل کسب وکار و حفظ یک موضع استراتژیک فعالیت های شرکت را به سمت اهداف همگرا می کند.</a:t>
            </a:r>
            <a:endParaRPr lang="en-US" sz="2800" b="1" dirty="0"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نتیجه گیری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4" descr="4"/>
          <p:cNvPicPr>
            <a:picLocks noChangeAspect="1" noChangeArrowheads="1"/>
          </p:cNvPicPr>
          <p:nvPr/>
        </p:nvPicPr>
        <p:blipFill>
          <a:blip r:embed="rId2" cstate="print"/>
          <a:srcRect l="11767" t="8911" r="9406" b="9634"/>
          <a:stretch>
            <a:fillRect/>
          </a:stretch>
        </p:blipFill>
        <p:spPr bwMode="auto">
          <a:xfrm rot="10800000">
            <a:off x="1" y="-76201"/>
            <a:ext cx="9144000" cy="70866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990600" y="2133600"/>
            <a:ext cx="7315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4400" dirty="0" smtClean="0">
                <a:solidFill>
                  <a:srgbClr val="00B050"/>
                </a:solidFill>
                <a:cs typeface="B Titr" pitchFamily="2" charset="-78"/>
              </a:rPr>
              <a:t>با تشکر از توجه شما</a:t>
            </a:r>
            <a:endParaRPr lang="en-US" sz="4400" dirty="0">
              <a:solidFill>
                <a:srgbClr val="00B050"/>
              </a:solidFill>
              <a:cs typeface="B Titr" pitchFamily="2" charset="-78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2149</TotalTime>
  <Words>2279</Words>
  <Application>Microsoft Office PowerPoint</Application>
  <PresentationFormat>On-screen Show (4:3)</PresentationFormat>
  <Paragraphs>385</Paragraphs>
  <Slides>45</Slides>
  <Notes>4</Notes>
  <HiddenSlides>15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6" baseType="lpstr">
      <vt:lpstr>Modèle par défaut</vt:lpstr>
      <vt:lpstr>Slide 1</vt:lpstr>
      <vt:lpstr>Slide 2</vt:lpstr>
      <vt:lpstr>مقدمه</vt:lpstr>
      <vt:lpstr>Slide 4</vt:lpstr>
      <vt:lpstr>بررسی فضای کسب‌وکار در 183 کشور دنیا توسط بانک جهانی (2012)</vt:lpstr>
      <vt:lpstr>فضای کسب‌وکار</vt:lpstr>
      <vt:lpstr>10 عامل بررسی فضای کسب‌وکار توسط  بانک جهانی</vt:lpstr>
      <vt:lpstr>جایگاه کشورها در اقتصاد جهانی  (از نظر سهولت انجام کسب‌وکار)</vt:lpstr>
      <vt:lpstr>رتبه بندی فضای کسب‌وکار ایران در میان کشورهای خاورمیانه </vt:lpstr>
      <vt:lpstr>بررسی وضعیت رقابت پذیری ایران در جهان(2011) </vt:lpstr>
      <vt:lpstr>12 رکن اصلی رقابت پذیری</vt:lpstr>
      <vt:lpstr>لیست کشورها در هر یک از مراحل توسعه </vt:lpstr>
      <vt:lpstr>امتیاز ایران در هر یک از ارکان دوازده گانه</vt:lpstr>
      <vt:lpstr>برترین خیریه های مربوط به آموزش</vt:lpstr>
      <vt:lpstr>مدل کسب‌وکار</vt:lpstr>
      <vt:lpstr>بخش های مشتری</vt:lpstr>
      <vt:lpstr>ارزش های پیشنهادی</vt:lpstr>
      <vt:lpstr>Slide 18</vt:lpstr>
      <vt:lpstr>کانال ها</vt:lpstr>
      <vt:lpstr>ارتباط با مشتری</vt:lpstr>
      <vt:lpstr>جریان‌های درآمدی</vt:lpstr>
      <vt:lpstr>منابع کلیدی</vt:lpstr>
      <vt:lpstr>فعالیت های کلیدی</vt:lpstr>
      <vt:lpstr>مشارکت های کلیدی</vt:lpstr>
      <vt:lpstr>ساختار هزینه</vt:lpstr>
      <vt:lpstr>Slide 26</vt:lpstr>
      <vt:lpstr>Slide 27</vt:lpstr>
      <vt:lpstr>الگوهای کسب‌وکار</vt:lpstr>
      <vt:lpstr>الگوهای کسب‌وکار</vt:lpstr>
      <vt:lpstr>مدل های کسب‌وکار تفکیکی</vt:lpstr>
      <vt:lpstr>مدل های کسب‌وکار تفکیکی</vt:lpstr>
      <vt:lpstr>مثال: بانک داری خصوصی سوئیس</vt:lpstr>
      <vt:lpstr>مدل های کسب‌وکار دنباله دار</vt:lpstr>
      <vt:lpstr>مثال:تحول صنعت نشر کتاب </vt:lpstr>
      <vt:lpstr>Slide 35</vt:lpstr>
      <vt:lpstr>پلتفرم های چندوجهی</vt:lpstr>
      <vt:lpstr>مثال: مدل کسب وکار گوگل</vt:lpstr>
      <vt:lpstr>مثال: مدل کسب وکار گوگل</vt:lpstr>
      <vt:lpstr>Slide 39</vt:lpstr>
      <vt:lpstr>رایگان به عنوان مدل کسب‌وکار</vt:lpstr>
      <vt:lpstr>مثال: فرمیوم ها </vt:lpstr>
      <vt:lpstr>مدل های کسب‌وکار باز</vt:lpstr>
      <vt:lpstr>مثال: پروکتر اند گمبل        P&amp;G       </vt:lpstr>
      <vt:lpstr>نتیجه گیری</vt:lpstr>
      <vt:lpstr>Slide 45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Zahra</dc:creator>
  <cp:lastModifiedBy>hajiazizi</cp:lastModifiedBy>
  <cp:revision>363</cp:revision>
  <dcterms:created xsi:type="dcterms:W3CDTF">2012-04-08T05:41:48Z</dcterms:created>
  <dcterms:modified xsi:type="dcterms:W3CDTF">2013-01-02T05:11:59Z</dcterms:modified>
</cp:coreProperties>
</file>