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7" r:id="rId1"/>
  </p:sldMasterIdLst>
  <p:notesMasterIdLst>
    <p:notesMasterId r:id="rId33"/>
  </p:notesMasterIdLst>
  <p:sldIdLst>
    <p:sldId id="287" r:id="rId2"/>
    <p:sldId id="298" r:id="rId3"/>
    <p:sldId id="328" r:id="rId4"/>
    <p:sldId id="329" r:id="rId5"/>
    <p:sldId id="330" r:id="rId6"/>
    <p:sldId id="331" r:id="rId7"/>
    <p:sldId id="334" r:id="rId8"/>
    <p:sldId id="359" r:id="rId9"/>
    <p:sldId id="335" r:id="rId10"/>
    <p:sldId id="351" r:id="rId11"/>
    <p:sldId id="338" r:id="rId12"/>
    <p:sldId id="339" r:id="rId13"/>
    <p:sldId id="340" r:id="rId14"/>
    <p:sldId id="355" r:id="rId15"/>
    <p:sldId id="341" r:id="rId16"/>
    <p:sldId id="342" r:id="rId17"/>
    <p:sldId id="343" r:id="rId18"/>
    <p:sldId id="344" r:id="rId19"/>
    <p:sldId id="357" r:id="rId20"/>
    <p:sldId id="358" r:id="rId21"/>
    <p:sldId id="352" r:id="rId22"/>
    <p:sldId id="353" r:id="rId23"/>
    <p:sldId id="354" r:id="rId24"/>
    <p:sldId id="356" r:id="rId25"/>
    <p:sldId id="345" r:id="rId26"/>
    <p:sldId id="348" r:id="rId27"/>
    <p:sldId id="360" r:id="rId28"/>
    <p:sldId id="361" r:id="rId29"/>
    <p:sldId id="362" r:id="rId30"/>
    <p:sldId id="363" r:id="rId31"/>
    <p:sldId id="346" r:id="rId32"/>
  </p:sldIdLst>
  <p:sldSz cx="9144000" cy="6858000" type="screen4x3"/>
  <p:notesSz cx="6858000" cy="9144000"/>
  <p:defaultTextStyle>
    <a:defPPr>
      <a:defRPr lang="en-US"/>
    </a:defPPr>
    <a:lvl1pPr algn="r" rtl="1" fontAlgn="base">
      <a:spcBef>
        <a:spcPct val="0"/>
      </a:spcBef>
      <a:spcAft>
        <a:spcPct val="0"/>
      </a:spcAft>
      <a:defRPr kern="1200">
        <a:solidFill>
          <a:schemeClr val="tx1"/>
        </a:solidFill>
        <a:latin typeface="Verdana" pitchFamily="34" charset="0"/>
        <a:ea typeface="+mn-ea"/>
        <a:cs typeface="Arial" pitchFamily="34" charset="0"/>
      </a:defRPr>
    </a:lvl1pPr>
    <a:lvl2pPr marL="457200" algn="r" rtl="1" fontAlgn="base">
      <a:spcBef>
        <a:spcPct val="0"/>
      </a:spcBef>
      <a:spcAft>
        <a:spcPct val="0"/>
      </a:spcAft>
      <a:defRPr kern="1200">
        <a:solidFill>
          <a:schemeClr val="tx1"/>
        </a:solidFill>
        <a:latin typeface="Verdana" pitchFamily="34" charset="0"/>
        <a:ea typeface="+mn-ea"/>
        <a:cs typeface="Arial" pitchFamily="34" charset="0"/>
      </a:defRPr>
    </a:lvl2pPr>
    <a:lvl3pPr marL="914400" algn="r" rtl="1" fontAlgn="base">
      <a:spcBef>
        <a:spcPct val="0"/>
      </a:spcBef>
      <a:spcAft>
        <a:spcPct val="0"/>
      </a:spcAft>
      <a:defRPr kern="1200">
        <a:solidFill>
          <a:schemeClr val="tx1"/>
        </a:solidFill>
        <a:latin typeface="Verdana" pitchFamily="34" charset="0"/>
        <a:ea typeface="+mn-ea"/>
        <a:cs typeface="Arial" pitchFamily="34" charset="0"/>
      </a:defRPr>
    </a:lvl3pPr>
    <a:lvl4pPr marL="1371600" algn="r" rtl="1" fontAlgn="base">
      <a:spcBef>
        <a:spcPct val="0"/>
      </a:spcBef>
      <a:spcAft>
        <a:spcPct val="0"/>
      </a:spcAft>
      <a:defRPr kern="1200">
        <a:solidFill>
          <a:schemeClr val="tx1"/>
        </a:solidFill>
        <a:latin typeface="Verdana" pitchFamily="34" charset="0"/>
        <a:ea typeface="+mn-ea"/>
        <a:cs typeface="Arial" pitchFamily="34" charset="0"/>
      </a:defRPr>
    </a:lvl4pPr>
    <a:lvl5pPr marL="1828800" algn="r" rtl="1" fontAlgn="base">
      <a:spcBef>
        <a:spcPct val="0"/>
      </a:spcBef>
      <a:spcAft>
        <a:spcPct val="0"/>
      </a:spcAft>
      <a:defRPr kern="1200">
        <a:solidFill>
          <a:schemeClr val="tx1"/>
        </a:solidFill>
        <a:latin typeface="Verdana" pitchFamily="34" charset="0"/>
        <a:ea typeface="+mn-ea"/>
        <a:cs typeface="Arial" pitchFamily="34" charset="0"/>
      </a:defRPr>
    </a:lvl5pPr>
    <a:lvl6pPr marL="2286000" algn="l" defTabSz="914400" rtl="0" eaLnBrk="1" latinLnBrk="0" hangingPunct="1">
      <a:defRPr kern="1200">
        <a:solidFill>
          <a:schemeClr val="tx1"/>
        </a:solidFill>
        <a:latin typeface="Verdana" pitchFamily="34" charset="0"/>
        <a:ea typeface="+mn-ea"/>
        <a:cs typeface="Arial" pitchFamily="34" charset="0"/>
      </a:defRPr>
    </a:lvl6pPr>
    <a:lvl7pPr marL="2743200" algn="l" defTabSz="914400" rtl="0" eaLnBrk="1" latinLnBrk="0" hangingPunct="1">
      <a:defRPr kern="1200">
        <a:solidFill>
          <a:schemeClr val="tx1"/>
        </a:solidFill>
        <a:latin typeface="Verdana" pitchFamily="34" charset="0"/>
        <a:ea typeface="+mn-ea"/>
        <a:cs typeface="Arial" pitchFamily="34" charset="0"/>
      </a:defRPr>
    </a:lvl7pPr>
    <a:lvl8pPr marL="3200400" algn="l" defTabSz="914400" rtl="0" eaLnBrk="1" latinLnBrk="0" hangingPunct="1">
      <a:defRPr kern="1200">
        <a:solidFill>
          <a:schemeClr val="tx1"/>
        </a:solidFill>
        <a:latin typeface="Verdana" pitchFamily="34" charset="0"/>
        <a:ea typeface="+mn-ea"/>
        <a:cs typeface="Arial" pitchFamily="34" charset="0"/>
      </a:defRPr>
    </a:lvl8pPr>
    <a:lvl9pPr marL="3657600" algn="l" defTabSz="914400" rtl="0" eaLnBrk="1" latinLnBrk="0" hangingPunct="1">
      <a:defRPr kern="1200">
        <a:solidFill>
          <a:schemeClr val="tx1"/>
        </a:solidFill>
        <a:latin typeface="Verdana"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99"/>
    <a:srgbClr val="9900FF"/>
    <a:srgbClr val="009900"/>
    <a:srgbClr val="00FF00"/>
    <a:srgbClr val="0066FF"/>
    <a:srgbClr val="FF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9" autoAdjust="0"/>
    <p:restoredTop sz="94580" autoAdjust="0"/>
  </p:normalViewPr>
  <p:slideViewPr>
    <p:cSldViewPr>
      <p:cViewPr varScale="1">
        <p:scale>
          <a:sx n="99" d="100"/>
          <a:sy n="99" d="100"/>
        </p:scale>
        <p:origin x="-24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file:///C:\Documents%20and%20Settings\Dr%20Mozayeni.VUST-2C9EF85D9D\Desktop\drsoryani.xls"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style val="10"/>
  <c:chart>
    <c:plotArea>
      <c:layout>
        <c:manualLayout>
          <c:layoutTarget val="inner"/>
          <c:xMode val="edge"/>
          <c:yMode val="edge"/>
          <c:x val="7.6271186440677846E-2"/>
          <c:y val="6.6339066339066333E-2"/>
          <c:w val="0.79661016949152541"/>
          <c:h val="0.78378378378378377"/>
        </c:manualLayout>
      </c:layout>
      <c:lineChart>
        <c:grouping val="standard"/>
        <c:ser>
          <c:idx val="0"/>
          <c:order val="0"/>
          <c:tx>
            <c:strRef>
              <c:f>Sheet1!$B$1</c:f>
              <c:strCache>
                <c:ptCount val="1"/>
                <c:pt idx="0">
                  <c:v>ج1</c:v>
                </c:pt>
              </c:strCache>
            </c:strRef>
          </c:tx>
          <c:cat>
            <c:numRef>
              <c:f>Sheet1!$A$2:$A$25</c:f>
              <c:numCache>
                <c:formatCode>General</c:formatCode>
                <c:ptCount val="24"/>
                <c:pt idx="0">
                  <c:v>1</c:v>
                </c:pt>
                <c:pt idx="1">
                  <c:v>5</c:v>
                </c:pt>
                <c:pt idx="2">
                  <c:v>10</c:v>
                </c:pt>
                <c:pt idx="3">
                  <c:v>15</c:v>
                </c:pt>
                <c:pt idx="4">
                  <c:v>20</c:v>
                </c:pt>
                <c:pt idx="5">
                  <c:v>25</c:v>
                </c:pt>
                <c:pt idx="6">
                  <c:v>30</c:v>
                </c:pt>
                <c:pt idx="7">
                  <c:v>35</c:v>
                </c:pt>
                <c:pt idx="8">
                  <c:v>40</c:v>
                </c:pt>
                <c:pt idx="9">
                  <c:v>45</c:v>
                </c:pt>
                <c:pt idx="10">
                  <c:v>50</c:v>
                </c:pt>
                <c:pt idx="11">
                  <c:v>55</c:v>
                </c:pt>
                <c:pt idx="12">
                  <c:v>60</c:v>
                </c:pt>
                <c:pt idx="13">
                  <c:v>65</c:v>
                </c:pt>
                <c:pt idx="14">
                  <c:v>70</c:v>
                </c:pt>
                <c:pt idx="15">
                  <c:v>75</c:v>
                </c:pt>
                <c:pt idx="16">
                  <c:v>80</c:v>
                </c:pt>
                <c:pt idx="17">
                  <c:v>85</c:v>
                </c:pt>
                <c:pt idx="18">
                  <c:v>90</c:v>
                </c:pt>
                <c:pt idx="19">
                  <c:v>95</c:v>
                </c:pt>
                <c:pt idx="20">
                  <c:v>100</c:v>
                </c:pt>
                <c:pt idx="21">
                  <c:v>105</c:v>
                </c:pt>
                <c:pt idx="22">
                  <c:v>110</c:v>
                </c:pt>
                <c:pt idx="23">
                  <c:v>115</c:v>
                </c:pt>
              </c:numCache>
            </c:numRef>
          </c:cat>
          <c:val>
            <c:numRef>
              <c:f>Sheet1!$B$2:$B$25</c:f>
              <c:numCache>
                <c:formatCode>General</c:formatCode>
                <c:ptCount val="24"/>
                <c:pt idx="0">
                  <c:v>23</c:v>
                </c:pt>
                <c:pt idx="1">
                  <c:v>25</c:v>
                </c:pt>
                <c:pt idx="2">
                  <c:v>23</c:v>
                </c:pt>
                <c:pt idx="3">
                  <c:v>24</c:v>
                </c:pt>
                <c:pt idx="4">
                  <c:v>24</c:v>
                </c:pt>
                <c:pt idx="5">
                  <c:v>26</c:v>
                </c:pt>
                <c:pt idx="6">
                  <c:v>27</c:v>
                </c:pt>
                <c:pt idx="7">
                  <c:v>25</c:v>
                </c:pt>
                <c:pt idx="8">
                  <c:v>25</c:v>
                </c:pt>
                <c:pt idx="9">
                  <c:v>26</c:v>
                </c:pt>
                <c:pt idx="10">
                  <c:v>25</c:v>
                </c:pt>
                <c:pt idx="11">
                  <c:v>25</c:v>
                </c:pt>
                <c:pt idx="12">
                  <c:v>23</c:v>
                </c:pt>
                <c:pt idx="13">
                  <c:v>22</c:v>
                </c:pt>
                <c:pt idx="14">
                  <c:v>23</c:v>
                </c:pt>
                <c:pt idx="15">
                  <c:v>20</c:v>
                </c:pt>
                <c:pt idx="16">
                  <c:v>19</c:v>
                </c:pt>
                <c:pt idx="17">
                  <c:v>20</c:v>
                </c:pt>
                <c:pt idx="18">
                  <c:v>20</c:v>
                </c:pt>
                <c:pt idx="19">
                  <c:v>18</c:v>
                </c:pt>
                <c:pt idx="20">
                  <c:v>16</c:v>
                </c:pt>
                <c:pt idx="21">
                  <c:v>17</c:v>
                </c:pt>
              </c:numCache>
            </c:numRef>
          </c:val>
        </c:ser>
        <c:ser>
          <c:idx val="1"/>
          <c:order val="1"/>
          <c:tx>
            <c:strRef>
              <c:f>Sheet1!$C$1</c:f>
              <c:strCache>
                <c:ptCount val="1"/>
                <c:pt idx="0">
                  <c:v>ج2</c:v>
                </c:pt>
              </c:strCache>
            </c:strRef>
          </c:tx>
          <c:cat>
            <c:numRef>
              <c:f>Sheet1!$A$2:$A$25</c:f>
              <c:numCache>
                <c:formatCode>General</c:formatCode>
                <c:ptCount val="24"/>
                <c:pt idx="0">
                  <c:v>1</c:v>
                </c:pt>
                <c:pt idx="1">
                  <c:v>5</c:v>
                </c:pt>
                <c:pt idx="2">
                  <c:v>10</c:v>
                </c:pt>
                <c:pt idx="3">
                  <c:v>15</c:v>
                </c:pt>
                <c:pt idx="4">
                  <c:v>20</c:v>
                </c:pt>
                <c:pt idx="5">
                  <c:v>25</c:v>
                </c:pt>
                <c:pt idx="6">
                  <c:v>30</c:v>
                </c:pt>
                <c:pt idx="7">
                  <c:v>35</c:v>
                </c:pt>
                <c:pt idx="8">
                  <c:v>40</c:v>
                </c:pt>
                <c:pt idx="9">
                  <c:v>45</c:v>
                </c:pt>
                <c:pt idx="10">
                  <c:v>50</c:v>
                </c:pt>
                <c:pt idx="11">
                  <c:v>55</c:v>
                </c:pt>
                <c:pt idx="12">
                  <c:v>60</c:v>
                </c:pt>
                <c:pt idx="13">
                  <c:v>65</c:v>
                </c:pt>
                <c:pt idx="14">
                  <c:v>70</c:v>
                </c:pt>
                <c:pt idx="15">
                  <c:v>75</c:v>
                </c:pt>
                <c:pt idx="16">
                  <c:v>80</c:v>
                </c:pt>
                <c:pt idx="17">
                  <c:v>85</c:v>
                </c:pt>
                <c:pt idx="18">
                  <c:v>90</c:v>
                </c:pt>
                <c:pt idx="19">
                  <c:v>95</c:v>
                </c:pt>
                <c:pt idx="20">
                  <c:v>100</c:v>
                </c:pt>
                <c:pt idx="21">
                  <c:v>105</c:v>
                </c:pt>
                <c:pt idx="22">
                  <c:v>110</c:v>
                </c:pt>
                <c:pt idx="23">
                  <c:v>115</c:v>
                </c:pt>
              </c:numCache>
            </c:numRef>
          </c:cat>
          <c:val>
            <c:numRef>
              <c:f>Sheet1!$C$2:$C$25</c:f>
              <c:numCache>
                <c:formatCode>General</c:formatCode>
                <c:ptCount val="24"/>
                <c:pt idx="0">
                  <c:v>32</c:v>
                </c:pt>
                <c:pt idx="1">
                  <c:v>34</c:v>
                </c:pt>
                <c:pt idx="2">
                  <c:v>36</c:v>
                </c:pt>
                <c:pt idx="3">
                  <c:v>38</c:v>
                </c:pt>
                <c:pt idx="4">
                  <c:v>37</c:v>
                </c:pt>
                <c:pt idx="5">
                  <c:v>37</c:v>
                </c:pt>
                <c:pt idx="6">
                  <c:v>36</c:v>
                </c:pt>
                <c:pt idx="7">
                  <c:v>38</c:v>
                </c:pt>
                <c:pt idx="8">
                  <c:v>38</c:v>
                </c:pt>
                <c:pt idx="9">
                  <c:v>38</c:v>
                </c:pt>
                <c:pt idx="10">
                  <c:v>37</c:v>
                </c:pt>
                <c:pt idx="11">
                  <c:v>35</c:v>
                </c:pt>
                <c:pt idx="12">
                  <c:v>34</c:v>
                </c:pt>
                <c:pt idx="13">
                  <c:v>34</c:v>
                </c:pt>
                <c:pt idx="14">
                  <c:v>34</c:v>
                </c:pt>
                <c:pt idx="15">
                  <c:v>32</c:v>
                </c:pt>
                <c:pt idx="16">
                  <c:v>32</c:v>
                </c:pt>
                <c:pt idx="17">
                  <c:v>32</c:v>
                </c:pt>
                <c:pt idx="18">
                  <c:v>32</c:v>
                </c:pt>
                <c:pt idx="19">
                  <c:v>31</c:v>
                </c:pt>
                <c:pt idx="20">
                  <c:v>30</c:v>
                </c:pt>
                <c:pt idx="21">
                  <c:v>16</c:v>
                </c:pt>
              </c:numCache>
            </c:numRef>
          </c:val>
        </c:ser>
        <c:ser>
          <c:idx val="2"/>
          <c:order val="2"/>
          <c:tx>
            <c:strRef>
              <c:f>Sheet1!$D$1</c:f>
              <c:strCache>
                <c:ptCount val="1"/>
                <c:pt idx="0">
                  <c:v>ج3</c:v>
                </c:pt>
              </c:strCache>
            </c:strRef>
          </c:tx>
          <c:cat>
            <c:numRef>
              <c:f>Sheet1!$A$2:$A$25</c:f>
              <c:numCache>
                <c:formatCode>General</c:formatCode>
                <c:ptCount val="24"/>
                <c:pt idx="0">
                  <c:v>1</c:v>
                </c:pt>
                <c:pt idx="1">
                  <c:v>5</c:v>
                </c:pt>
                <c:pt idx="2">
                  <c:v>10</c:v>
                </c:pt>
                <c:pt idx="3">
                  <c:v>15</c:v>
                </c:pt>
                <c:pt idx="4">
                  <c:v>20</c:v>
                </c:pt>
                <c:pt idx="5">
                  <c:v>25</c:v>
                </c:pt>
                <c:pt idx="6">
                  <c:v>30</c:v>
                </c:pt>
                <c:pt idx="7">
                  <c:v>35</c:v>
                </c:pt>
                <c:pt idx="8">
                  <c:v>40</c:v>
                </c:pt>
                <c:pt idx="9">
                  <c:v>45</c:v>
                </c:pt>
                <c:pt idx="10">
                  <c:v>50</c:v>
                </c:pt>
                <c:pt idx="11">
                  <c:v>55</c:v>
                </c:pt>
                <c:pt idx="12">
                  <c:v>60</c:v>
                </c:pt>
                <c:pt idx="13">
                  <c:v>65</c:v>
                </c:pt>
                <c:pt idx="14">
                  <c:v>70</c:v>
                </c:pt>
                <c:pt idx="15">
                  <c:v>75</c:v>
                </c:pt>
                <c:pt idx="16">
                  <c:v>80</c:v>
                </c:pt>
                <c:pt idx="17">
                  <c:v>85</c:v>
                </c:pt>
                <c:pt idx="18">
                  <c:v>90</c:v>
                </c:pt>
                <c:pt idx="19">
                  <c:v>95</c:v>
                </c:pt>
                <c:pt idx="20">
                  <c:v>100</c:v>
                </c:pt>
                <c:pt idx="21">
                  <c:v>105</c:v>
                </c:pt>
                <c:pt idx="22">
                  <c:v>110</c:v>
                </c:pt>
                <c:pt idx="23">
                  <c:v>115</c:v>
                </c:pt>
              </c:numCache>
            </c:numRef>
          </c:cat>
          <c:val>
            <c:numRef>
              <c:f>Sheet1!$D$2:$D$25</c:f>
              <c:numCache>
                <c:formatCode>General</c:formatCode>
                <c:ptCount val="24"/>
                <c:pt idx="0">
                  <c:v>26</c:v>
                </c:pt>
                <c:pt idx="1">
                  <c:v>27</c:v>
                </c:pt>
                <c:pt idx="2">
                  <c:v>26</c:v>
                </c:pt>
                <c:pt idx="3">
                  <c:v>26</c:v>
                </c:pt>
                <c:pt idx="4">
                  <c:v>26</c:v>
                </c:pt>
                <c:pt idx="5">
                  <c:v>26</c:v>
                </c:pt>
                <c:pt idx="6">
                  <c:v>27</c:v>
                </c:pt>
                <c:pt idx="7">
                  <c:v>27</c:v>
                </c:pt>
                <c:pt idx="8">
                  <c:v>27</c:v>
                </c:pt>
                <c:pt idx="9">
                  <c:v>27</c:v>
                </c:pt>
                <c:pt idx="10">
                  <c:v>26</c:v>
                </c:pt>
                <c:pt idx="11">
                  <c:v>24</c:v>
                </c:pt>
                <c:pt idx="12">
                  <c:v>23</c:v>
                </c:pt>
                <c:pt idx="13">
                  <c:v>23</c:v>
                </c:pt>
                <c:pt idx="14">
                  <c:v>24</c:v>
                </c:pt>
                <c:pt idx="15">
                  <c:v>25</c:v>
                </c:pt>
                <c:pt idx="16">
                  <c:v>24</c:v>
                </c:pt>
                <c:pt idx="17">
                  <c:v>23</c:v>
                </c:pt>
                <c:pt idx="18">
                  <c:v>23</c:v>
                </c:pt>
                <c:pt idx="19">
                  <c:v>24</c:v>
                </c:pt>
                <c:pt idx="20">
                  <c:v>24</c:v>
                </c:pt>
                <c:pt idx="21">
                  <c:v>22</c:v>
                </c:pt>
                <c:pt idx="22">
                  <c:v>23</c:v>
                </c:pt>
                <c:pt idx="23">
                  <c:v>19</c:v>
                </c:pt>
              </c:numCache>
            </c:numRef>
          </c:val>
        </c:ser>
        <c:ser>
          <c:idx val="3"/>
          <c:order val="3"/>
          <c:tx>
            <c:strRef>
              <c:f>Sheet1!#REF!</c:f>
              <c:strCache>
                <c:ptCount val="1"/>
                <c:pt idx="0">
                  <c:v>#REF!</c:v>
                </c:pt>
              </c:strCache>
            </c:strRef>
          </c:tx>
          <c:cat>
            <c:numRef>
              <c:f>Sheet1!$A$2:$A$25</c:f>
              <c:numCache>
                <c:formatCode>General</c:formatCode>
                <c:ptCount val="24"/>
                <c:pt idx="0">
                  <c:v>1</c:v>
                </c:pt>
                <c:pt idx="1">
                  <c:v>5</c:v>
                </c:pt>
                <c:pt idx="2">
                  <c:v>10</c:v>
                </c:pt>
                <c:pt idx="3">
                  <c:v>15</c:v>
                </c:pt>
                <c:pt idx="4">
                  <c:v>20</c:v>
                </c:pt>
                <c:pt idx="5">
                  <c:v>25</c:v>
                </c:pt>
                <c:pt idx="6">
                  <c:v>30</c:v>
                </c:pt>
                <c:pt idx="7">
                  <c:v>35</c:v>
                </c:pt>
                <c:pt idx="8">
                  <c:v>40</c:v>
                </c:pt>
                <c:pt idx="9">
                  <c:v>45</c:v>
                </c:pt>
                <c:pt idx="10">
                  <c:v>50</c:v>
                </c:pt>
                <c:pt idx="11">
                  <c:v>55</c:v>
                </c:pt>
                <c:pt idx="12">
                  <c:v>60</c:v>
                </c:pt>
                <c:pt idx="13">
                  <c:v>65</c:v>
                </c:pt>
                <c:pt idx="14">
                  <c:v>70</c:v>
                </c:pt>
                <c:pt idx="15">
                  <c:v>75</c:v>
                </c:pt>
                <c:pt idx="16">
                  <c:v>80</c:v>
                </c:pt>
                <c:pt idx="17">
                  <c:v>85</c:v>
                </c:pt>
                <c:pt idx="18">
                  <c:v>90</c:v>
                </c:pt>
                <c:pt idx="19">
                  <c:v>95</c:v>
                </c:pt>
                <c:pt idx="20">
                  <c:v>100</c:v>
                </c:pt>
                <c:pt idx="21">
                  <c:v>105</c:v>
                </c:pt>
                <c:pt idx="22">
                  <c:v>110</c:v>
                </c:pt>
                <c:pt idx="23">
                  <c:v>115</c:v>
                </c:pt>
              </c:numCache>
            </c:numRef>
          </c:cat>
          <c:val>
            <c:numRef>
              <c:f>Sheet1!#REF!</c:f>
              <c:numCache>
                <c:formatCode>General</c:formatCode>
                <c:ptCount val="1"/>
                <c:pt idx="0">
                  <c:v>1</c:v>
                </c:pt>
              </c:numCache>
            </c:numRef>
          </c:val>
        </c:ser>
        <c:ser>
          <c:idx val="4"/>
          <c:order val="4"/>
          <c:tx>
            <c:strRef>
              <c:f>Sheet1!$E$1</c:f>
              <c:strCache>
                <c:ptCount val="1"/>
                <c:pt idx="0">
                  <c:v>ج5</c:v>
                </c:pt>
              </c:strCache>
            </c:strRef>
          </c:tx>
          <c:cat>
            <c:numRef>
              <c:f>Sheet1!$A$2:$A$25</c:f>
              <c:numCache>
                <c:formatCode>General</c:formatCode>
                <c:ptCount val="24"/>
                <c:pt idx="0">
                  <c:v>1</c:v>
                </c:pt>
                <c:pt idx="1">
                  <c:v>5</c:v>
                </c:pt>
                <c:pt idx="2">
                  <c:v>10</c:v>
                </c:pt>
                <c:pt idx="3">
                  <c:v>15</c:v>
                </c:pt>
                <c:pt idx="4">
                  <c:v>20</c:v>
                </c:pt>
                <c:pt idx="5">
                  <c:v>25</c:v>
                </c:pt>
                <c:pt idx="6">
                  <c:v>30</c:v>
                </c:pt>
                <c:pt idx="7">
                  <c:v>35</c:v>
                </c:pt>
                <c:pt idx="8">
                  <c:v>40</c:v>
                </c:pt>
                <c:pt idx="9">
                  <c:v>45</c:v>
                </c:pt>
                <c:pt idx="10">
                  <c:v>50</c:v>
                </c:pt>
                <c:pt idx="11">
                  <c:v>55</c:v>
                </c:pt>
                <c:pt idx="12">
                  <c:v>60</c:v>
                </c:pt>
                <c:pt idx="13">
                  <c:v>65</c:v>
                </c:pt>
                <c:pt idx="14">
                  <c:v>70</c:v>
                </c:pt>
                <c:pt idx="15">
                  <c:v>75</c:v>
                </c:pt>
                <c:pt idx="16">
                  <c:v>80</c:v>
                </c:pt>
                <c:pt idx="17">
                  <c:v>85</c:v>
                </c:pt>
                <c:pt idx="18">
                  <c:v>90</c:v>
                </c:pt>
                <c:pt idx="19">
                  <c:v>95</c:v>
                </c:pt>
                <c:pt idx="20">
                  <c:v>100</c:v>
                </c:pt>
                <c:pt idx="21">
                  <c:v>105</c:v>
                </c:pt>
                <c:pt idx="22">
                  <c:v>110</c:v>
                </c:pt>
                <c:pt idx="23">
                  <c:v>115</c:v>
                </c:pt>
              </c:numCache>
            </c:numRef>
          </c:cat>
          <c:val>
            <c:numRef>
              <c:f>Sheet1!$E$2:$E$25</c:f>
              <c:numCache>
                <c:formatCode>General</c:formatCode>
                <c:ptCount val="24"/>
                <c:pt idx="0">
                  <c:v>15</c:v>
                </c:pt>
                <c:pt idx="1">
                  <c:v>16</c:v>
                </c:pt>
                <c:pt idx="2">
                  <c:v>19</c:v>
                </c:pt>
                <c:pt idx="3">
                  <c:v>20</c:v>
                </c:pt>
                <c:pt idx="4">
                  <c:v>23</c:v>
                </c:pt>
                <c:pt idx="5">
                  <c:v>22</c:v>
                </c:pt>
                <c:pt idx="6">
                  <c:v>23</c:v>
                </c:pt>
                <c:pt idx="7">
                  <c:v>23</c:v>
                </c:pt>
                <c:pt idx="8">
                  <c:v>25</c:v>
                </c:pt>
                <c:pt idx="9">
                  <c:v>24</c:v>
                </c:pt>
                <c:pt idx="10">
                  <c:v>22</c:v>
                </c:pt>
                <c:pt idx="11">
                  <c:v>24</c:v>
                </c:pt>
                <c:pt idx="12">
                  <c:v>23</c:v>
                </c:pt>
                <c:pt idx="13">
                  <c:v>22</c:v>
                </c:pt>
                <c:pt idx="14">
                  <c:v>20</c:v>
                </c:pt>
                <c:pt idx="15">
                  <c:v>21</c:v>
                </c:pt>
                <c:pt idx="16">
                  <c:v>21</c:v>
                </c:pt>
                <c:pt idx="17">
                  <c:v>21</c:v>
                </c:pt>
                <c:pt idx="18">
                  <c:v>21</c:v>
                </c:pt>
                <c:pt idx="19">
                  <c:v>21</c:v>
                </c:pt>
                <c:pt idx="20">
                  <c:v>21</c:v>
                </c:pt>
                <c:pt idx="21">
                  <c:v>16</c:v>
                </c:pt>
                <c:pt idx="22">
                  <c:v>15</c:v>
                </c:pt>
                <c:pt idx="23">
                  <c:v>14</c:v>
                </c:pt>
              </c:numCache>
            </c:numRef>
          </c:val>
        </c:ser>
        <c:ser>
          <c:idx val="5"/>
          <c:order val="5"/>
          <c:tx>
            <c:strRef>
              <c:f>Sheet1!$F$1</c:f>
              <c:strCache>
                <c:ptCount val="1"/>
              </c:strCache>
            </c:strRef>
          </c:tx>
          <c:cat>
            <c:numRef>
              <c:f>Sheet1!$A$2:$A$25</c:f>
              <c:numCache>
                <c:formatCode>General</c:formatCode>
                <c:ptCount val="24"/>
                <c:pt idx="0">
                  <c:v>1</c:v>
                </c:pt>
                <c:pt idx="1">
                  <c:v>5</c:v>
                </c:pt>
                <c:pt idx="2">
                  <c:v>10</c:v>
                </c:pt>
                <c:pt idx="3">
                  <c:v>15</c:v>
                </c:pt>
                <c:pt idx="4">
                  <c:v>20</c:v>
                </c:pt>
                <c:pt idx="5">
                  <c:v>25</c:v>
                </c:pt>
                <c:pt idx="6">
                  <c:v>30</c:v>
                </c:pt>
                <c:pt idx="7">
                  <c:v>35</c:v>
                </c:pt>
                <c:pt idx="8">
                  <c:v>40</c:v>
                </c:pt>
                <c:pt idx="9">
                  <c:v>45</c:v>
                </c:pt>
                <c:pt idx="10">
                  <c:v>50</c:v>
                </c:pt>
                <c:pt idx="11">
                  <c:v>55</c:v>
                </c:pt>
                <c:pt idx="12">
                  <c:v>60</c:v>
                </c:pt>
                <c:pt idx="13">
                  <c:v>65</c:v>
                </c:pt>
                <c:pt idx="14">
                  <c:v>70</c:v>
                </c:pt>
                <c:pt idx="15">
                  <c:v>75</c:v>
                </c:pt>
                <c:pt idx="16">
                  <c:v>80</c:v>
                </c:pt>
                <c:pt idx="17">
                  <c:v>85</c:v>
                </c:pt>
                <c:pt idx="18">
                  <c:v>90</c:v>
                </c:pt>
                <c:pt idx="19">
                  <c:v>95</c:v>
                </c:pt>
                <c:pt idx="20">
                  <c:v>100</c:v>
                </c:pt>
                <c:pt idx="21">
                  <c:v>105</c:v>
                </c:pt>
                <c:pt idx="22">
                  <c:v>110</c:v>
                </c:pt>
                <c:pt idx="23">
                  <c:v>115</c:v>
                </c:pt>
              </c:numCache>
            </c:numRef>
          </c:cat>
          <c:val>
            <c:numRef>
              <c:f>Sheet1!$F$2:$F$25</c:f>
              <c:numCache>
                <c:formatCode>General</c:formatCode>
                <c:ptCount val="24"/>
              </c:numCache>
            </c:numRef>
          </c:val>
        </c:ser>
        <c:marker val="1"/>
        <c:axId val="68345216"/>
        <c:axId val="68355200"/>
      </c:lineChart>
      <c:catAx>
        <c:axId val="68345216"/>
        <c:scaling>
          <c:orientation val="minMax"/>
        </c:scaling>
        <c:axPos val="b"/>
        <c:numFmt formatCode="General" sourceLinked="1"/>
        <c:tickLblPos val="nextTo"/>
        <c:txPr>
          <a:bodyPr rot="-2700000" vert="horz"/>
          <a:lstStyle/>
          <a:p>
            <a:pPr>
              <a:defRPr lang="fa-IR"/>
            </a:pPr>
            <a:endParaRPr lang="en-US"/>
          </a:p>
        </c:txPr>
        <c:crossAx val="68355200"/>
        <c:crosses val="autoZero"/>
        <c:auto val="1"/>
        <c:lblAlgn val="ctr"/>
        <c:lblOffset val="100"/>
        <c:tickLblSkip val="2"/>
        <c:tickMarkSkip val="1"/>
      </c:catAx>
      <c:valAx>
        <c:axId val="68355200"/>
        <c:scaling>
          <c:orientation val="minMax"/>
        </c:scaling>
        <c:axPos val="l"/>
        <c:majorGridlines/>
        <c:numFmt formatCode="General" sourceLinked="1"/>
        <c:tickLblPos val="nextTo"/>
        <c:txPr>
          <a:bodyPr rot="0" vert="horz"/>
          <a:lstStyle/>
          <a:p>
            <a:pPr>
              <a:defRPr lang="fa-IR"/>
            </a:pPr>
            <a:endParaRPr lang="en-US"/>
          </a:p>
        </c:txPr>
        <c:crossAx val="68345216"/>
        <c:crosses val="autoZero"/>
        <c:crossBetween val="between"/>
      </c:valAx>
    </c:plotArea>
    <c:legend>
      <c:legendPos val="r"/>
      <c:legendEntry>
        <c:idx val="3"/>
        <c:delete val="1"/>
      </c:legendEntry>
      <c:legendEntry>
        <c:idx val="5"/>
        <c:delete val="1"/>
      </c:legendEntry>
      <c:layout>
        <c:manualLayout>
          <c:xMode val="edge"/>
          <c:yMode val="edge"/>
          <c:x val="0.89152536914480762"/>
          <c:y val="0.40049140564016322"/>
          <c:w val="0.10847463085519229"/>
          <c:h val="0.28211042481965598"/>
        </c:manualLayout>
      </c:layout>
      <c:txPr>
        <a:bodyPr/>
        <a:lstStyle/>
        <a:p>
          <a:pPr>
            <a:defRPr lang="fa-IR"/>
          </a:pPr>
          <a:endParaRPr lang="en-US"/>
        </a:p>
      </c:txPr>
    </c:legend>
    <c:plotVisOnly val="1"/>
    <c:dispBlanksAs val="gap"/>
  </c:chart>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AF044AA1-9F05-4458-9D10-FEE1ECA7515A}" type="datetimeFigureOut">
              <a:rPr lang="en-US"/>
              <a:pPr>
                <a:defRPr/>
              </a:pPr>
              <a:t>10/16/2012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38E5BB93-A95B-4EA7-B83D-6B2FAC89BCF8}"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9443F90A-05CD-44E4-8CA2-D3883D52810A}" type="slidenum">
              <a:rPr lang="fa-IR" smtClean="0"/>
              <a:pPr/>
              <a:t>8</a:t>
            </a:fld>
            <a:endParaRPr lang="en-US" smtClean="0"/>
          </a:p>
        </p:txBody>
      </p:sp>
      <p:sp>
        <p:nvSpPr>
          <p:cNvPr id="40963" name="Rectangle 2"/>
          <p:cNvSpPr>
            <a:spLocks noRot="1" noChangeArrowheads="1" noTextEdit="1"/>
          </p:cNvSpPr>
          <p:nvPr>
            <p:ph type="sldImg"/>
          </p:nvPr>
        </p:nvSpPr>
        <p:spPr bwMode="auto">
          <a:noFill/>
          <a:ln>
            <a:solidFill>
              <a:srgbClr val="000000"/>
            </a:solidFill>
            <a:miter lim="800000"/>
            <a:headEnd/>
            <a:tailEnd/>
          </a:ln>
        </p:spPr>
      </p:sp>
      <p:sp>
        <p:nvSpPr>
          <p:cNvPr id="40964"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ChangeArrowheads="1" noTextEdit="1"/>
          </p:cNvSpPr>
          <p:nvPr>
            <p:ph type="sldImg"/>
          </p:nvPr>
        </p:nvSpPr>
        <p:spPr bwMode="auto">
          <a:xfrm>
            <a:off x="1150938" y="692150"/>
            <a:ext cx="4556125" cy="3416300"/>
          </a:xfrm>
          <a:noFill/>
          <a:ln>
            <a:solidFill>
              <a:srgbClr val="000000"/>
            </a:solidFill>
            <a:miter lim="800000"/>
            <a:headEnd/>
            <a:tailEnd/>
          </a:ln>
        </p:spPr>
      </p:sp>
      <p:sp>
        <p:nvSpPr>
          <p:cNvPr id="4198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noTextEdit="1"/>
          </p:cNvSpPr>
          <p:nvPr>
            <p:ph type="sldImg"/>
          </p:nvPr>
        </p:nvSpPr>
        <p:spPr bwMode="auto">
          <a:xfrm>
            <a:off x="1150938" y="692150"/>
            <a:ext cx="4556125" cy="3416300"/>
          </a:xfrm>
          <a:noFill/>
          <a:ln>
            <a:solidFill>
              <a:srgbClr val="000000"/>
            </a:solidFill>
            <a:miter lim="800000"/>
            <a:headEnd/>
            <a:tailEnd/>
          </a:ln>
        </p:spPr>
      </p:sp>
      <p:sp>
        <p:nvSpPr>
          <p:cNvPr id="4301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bwMode="auto">
          <a:noFill/>
          <a:ln>
            <a:miter lim="800000"/>
            <a:headEnd/>
            <a:tailEnd/>
          </a:ln>
        </p:spPr>
        <p:txBody>
          <a:bodyPr wrap="square" lIns="84408" tIns="42204" rIns="84408" bIns="42204" numCol="1" anchorCtr="0" compatLnSpc="1">
            <a:prstTxWarp prst="textNoShape">
              <a:avLst/>
            </a:prstTxWarp>
          </a:bodyPr>
          <a:lstStyle/>
          <a:p>
            <a:fld id="{513CFC60-91B0-4DF0-8EFF-F71A7651B3AA}" type="slidenum">
              <a:rPr lang="fa-IR" smtClean="0"/>
              <a:pPr/>
              <a:t>15</a:t>
            </a:fld>
            <a:endParaRPr lang="en-US" smtClean="0"/>
          </a:p>
        </p:txBody>
      </p:sp>
      <p:sp>
        <p:nvSpPr>
          <p:cNvPr id="44035" name="Rectangle 2"/>
          <p:cNvSpPr>
            <a:spLocks noRot="1" noChangeArrowheads="1" noTextEdit="1"/>
          </p:cNvSpPr>
          <p:nvPr>
            <p:ph type="sldImg"/>
          </p:nvPr>
        </p:nvSpPr>
        <p:spPr bwMode="auto">
          <a:xfrm>
            <a:off x="1144588" y="685800"/>
            <a:ext cx="4568825" cy="3427413"/>
          </a:xfrm>
          <a:noFill/>
          <a:ln>
            <a:solidFill>
              <a:srgbClr val="000000"/>
            </a:solidFill>
            <a:miter lim="800000"/>
            <a:headEnd/>
            <a:tailEnd/>
          </a:ln>
        </p:spPr>
      </p:sp>
      <p:sp>
        <p:nvSpPr>
          <p:cNvPr id="4403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en-US" smtClean="0"/>
              <a:t>Learning Objects have become important because of the growth of distance education.  Obviously, they provide for learning that is online, so this makes sense.  However, this does not need to imply that distance education is the only reason for learning objects.  Any instruction in a digital environment provides context for learning objects.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45059"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ChangeArrowheads="1" noTextEdit="1"/>
          </p:cNvSpPr>
          <p:nvPr>
            <p:ph type="sldImg"/>
          </p:nvPr>
        </p:nvSpPr>
        <p:spPr bwMode="auto">
          <a:xfrm>
            <a:off x="1150938" y="692150"/>
            <a:ext cx="4556125" cy="3416300"/>
          </a:xfrm>
          <a:noFill/>
          <a:ln>
            <a:solidFill>
              <a:srgbClr val="000000"/>
            </a:solidFill>
            <a:miter lim="800000"/>
            <a:headEnd/>
            <a:tailEnd/>
          </a:ln>
        </p:spPr>
      </p:sp>
      <p:sp>
        <p:nvSpPr>
          <p:cNvPr id="4608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noTextEdit="1"/>
          </p:cNvSpPr>
          <p:nvPr>
            <p:ph type="sldImg"/>
          </p:nvPr>
        </p:nvSpPr>
        <p:spPr bwMode="auto">
          <a:xfrm>
            <a:off x="1150938" y="692150"/>
            <a:ext cx="4556125" cy="3416300"/>
          </a:xfrm>
          <a:noFill/>
          <a:ln>
            <a:solidFill>
              <a:srgbClr val="000000"/>
            </a:solidFill>
            <a:miter lim="800000"/>
            <a:headEnd/>
            <a:tailEnd/>
          </a:ln>
        </p:spPr>
      </p:sp>
      <p:sp>
        <p:nvSpPr>
          <p:cNvPr id="4710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4813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49155"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6"/>
          <p:cNvSpPr>
            <a:spLocks noGrp="1" noChangeArrowheads="1"/>
          </p:cNvSpPr>
          <p:nvPr>
            <p:ph type="ftr" sz="quarter" idx="4"/>
          </p:nvPr>
        </p:nvSpPr>
        <p:spPr bwMode="auto">
          <a:noFill/>
          <a:ln>
            <a:miter lim="800000"/>
            <a:headEnd/>
            <a:tailEnd/>
          </a:ln>
        </p:spPr>
        <p:txBody>
          <a:bodyPr wrap="square" numCol="1" anchorCtr="0" compatLnSpc="1">
            <a:prstTxWarp prst="textNoShape">
              <a:avLst/>
            </a:prstTxWarp>
          </a:bodyPr>
          <a:lstStyle/>
          <a:p>
            <a:r>
              <a:rPr lang="ar-SA" smtClean="0"/>
              <a:t>مطالعه موردي برنامه ريزي فناوري اطلاعات</a:t>
            </a:r>
            <a:endParaRPr lang="en-US" smtClean="0"/>
          </a:p>
        </p:txBody>
      </p:sp>
      <p:sp>
        <p:nvSpPr>
          <p:cNvPr id="50179"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DB801CFF-4B36-47B0-A40E-9DCF24A12080}" type="slidenum">
              <a:rPr lang="en-US" smtClean="0"/>
              <a:pPr/>
              <a:t>27</a:t>
            </a:fld>
            <a:endParaRPr lang="en-US" smtClean="0"/>
          </a:p>
        </p:txBody>
      </p:sp>
      <p:sp>
        <p:nvSpPr>
          <p:cNvPr id="50180" name="Rectangle 2"/>
          <p:cNvSpPr>
            <a:spLocks noRot="1" noChangeArrowheads="1" noTextEdit="1"/>
          </p:cNvSpPr>
          <p:nvPr>
            <p:ph type="sldImg"/>
          </p:nvPr>
        </p:nvSpPr>
        <p:spPr bwMode="auto">
          <a:noFill/>
          <a:ln>
            <a:solidFill>
              <a:srgbClr val="000000"/>
            </a:solidFill>
            <a:miter lim="800000"/>
            <a:headEnd/>
            <a:tailEnd/>
          </a:ln>
        </p:spPr>
      </p:sp>
      <p:sp>
        <p:nvSpPr>
          <p:cNvPr id="5018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r>
              <a:rPr lang="fa-IR" smtClean="0"/>
              <a:t>تاکيد بر اينکه ايجاد </a:t>
            </a:r>
            <a:r>
              <a:rPr lang="en-US" smtClean="0"/>
              <a:t>IT</a:t>
            </a:r>
            <a:r>
              <a:rPr lang="fa-IR" smtClean="0"/>
              <a:t> نيازمند به ساختارهاي جديد در حوزه هاي مختلف سازمانی مي باشد و در ادامه اسلايد بعد آورده شود</a:t>
            </a:r>
          </a:p>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5120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52227"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p:spPr>
      </p:sp>
      <p:sp>
        <p:nvSpPr>
          <p:cNvPr id="5325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Oval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5" name="Oval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smtClean="0"/>
              <a:t>Click to edit Master title style</a:t>
            </a:r>
            <a:endParaRPr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6" name="Date Placeholder 6"/>
          <p:cNvSpPr>
            <a:spLocks noGrp="1"/>
          </p:cNvSpPr>
          <p:nvPr>
            <p:ph type="dt" sz="half" idx="10"/>
          </p:nvPr>
        </p:nvSpPr>
        <p:spPr/>
        <p:txBody>
          <a:bodyPr/>
          <a:lstStyle>
            <a:lvl1pPr>
              <a:defRPr/>
            </a:lvl1pPr>
            <a:extLst/>
          </a:lstStyle>
          <a:p>
            <a:pPr>
              <a:defRPr/>
            </a:pPr>
            <a:endParaRPr lang="en-US"/>
          </a:p>
        </p:txBody>
      </p:sp>
      <p:sp>
        <p:nvSpPr>
          <p:cNvPr id="7" name="Footer Placeholder 19"/>
          <p:cNvSpPr>
            <a:spLocks noGrp="1"/>
          </p:cNvSpPr>
          <p:nvPr>
            <p:ph type="ftr" sz="quarter" idx="11"/>
          </p:nvPr>
        </p:nvSpPr>
        <p:spPr/>
        <p:txBody>
          <a:bodyPr/>
          <a:lstStyle>
            <a:lvl1pPr>
              <a:defRPr/>
            </a:lvl1pPr>
            <a:extLst/>
          </a:lstStyle>
          <a:p>
            <a:pPr>
              <a:defRPr/>
            </a:pPr>
            <a:endParaRPr lang="en-US"/>
          </a:p>
        </p:txBody>
      </p:sp>
      <p:sp>
        <p:nvSpPr>
          <p:cNvPr id="8" name="Slide Number Placeholder 9"/>
          <p:cNvSpPr>
            <a:spLocks noGrp="1"/>
          </p:cNvSpPr>
          <p:nvPr>
            <p:ph type="sldNum" sz="quarter" idx="12"/>
          </p:nvPr>
        </p:nvSpPr>
        <p:spPr/>
        <p:txBody>
          <a:bodyPr/>
          <a:lstStyle>
            <a:lvl1pPr>
              <a:defRPr/>
            </a:lvl1pPr>
            <a:extLst/>
          </a:lstStyle>
          <a:p>
            <a:pPr>
              <a:defRPr/>
            </a:pPr>
            <a:fld id="{C8FFF0E4-1B19-4A64-9DDF-122BEF7F2934}" type="slidenum">
              <a:rPr lang="ar-SA"/>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54C6522D-7CBE-452F-A93A-49D050229274}" type="slidenum">
              <a:rPr lang="ar-SA"/>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extLst/>
          </a:lstStyle>
          <a:p>
            <a:pPr>
              <a:defRPr/>
            </a:pPr>
            <a:endParaRPr lang="en-US"/>
          </a:p>
        </p:txBody>
      </p:sp>
      <p:sp>
        <p:nvSpPr>
          <p:cNvPr id="9" name="Footer Placeholder 4"/>
          <p:cNvSpPr>
            <a:spLocks noGrp="1"/>
          </p:cNvSpPr>
          <p:nvPr>
            <p:ph type="ftr" sz="quarter" idx="11"/>
          </p:nvPr>
        </p:nvSpPr>
        <p:spPr/>
        <p:txBody>
          <a:bodyPr/>
          <a:lstStyle>
            <a:lvl1pPr>
              <a:defRPr/>
            </a:lvl1pPr>
            <a:extLst/>
          </a:lstStyle>
          <a:p>
            <a:pPr>
              <a:defRPr/>
            </a:pPr>
            <a:endParaRPr lang="en-US"/>
          </a:p>
        </p:txBody>
      </p:sp>
      <p:sp>
        <p:nvSpPr>
          <p:cNvPr id="10" name="Slide Number Placeholder 5"/>
          <p:cNvSpPr>
            <a:spLocks noGrp="1"/>
          </p:cNvSpPr>
          <p:nvPr>
            <p:ph type="sldNum" sz="quarter" idx="12"/>
          </p:nvPr>
        </p:nvSpPr>
        <p:spPr/>
        <p:txBody>
          <a:bodyPr/>
          <a:lstStyle>
            <a:lvl1pPr>
              <a:defRPr/>
            </a:lvl1pPr>
            <a:extLst/>
          </a:lstStyle>
          <a:p>
            <a:pPr>
              <a:defRPr/>
            </a:pPr>
            <a:fld id="{2AF1FEF1-5572-4CF3-B2E6-4E67188E560A}" type="slidenum">
              <a:rPr lang="ar-SA"/>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endParaRPr lang="en-US"/>
          </a:p>
        </p:txBody>
      </p:sp>
      <p:sp>
        <p:nvSpPr>
          <p:cNvPr id="6" name="Footer Placeholder 9"/>
          <p:cNvSpPr>
            <a:spLocks noGrp="1"/>
          </p:cNvSpPr>
          <p:nvPr>
            <p:ph type="ftr" sz="quarter" idx="11"/>
          </p:nvPr>
        </p:nvSpPr>
        <p:spPr/>
        <p:txBody>
          <a:bodyPr/>
          <a:lstStyle>
            <a:lvl1pPr>
              <a:defRPr/>
            </a:lvl1pPr>
          </a:lstStyle>
          <a:p>
            <a:pPr>
              <a:defRPr/>
            </a:pPr>
            <a:endParaRPr lang="en-US"/>
          </a:p>
        </p:txBody>
      </p:sp>
      <p:sp>
        <p:nvSpPr>
          <p:cNvPr id="7" name="Slide Number Placeholder 21"/>
          <p:cNvSpPr>
            <a:spLocks noGrp="1"/>
          </p:cNvSpPr>
          <p:nvPr>
            <p:ph type="sldNum" sz="quarter" idx="12"/>
          </p:nvPr>
        </p:nvSpPr>
        <p:spPr/>
        <p:txBody>
          <a:bodyPr/>
          <a:lstStyle>
            <a:lvl1pPr>
              <a:defRPr/>
            </a:lvl1pPr>
          </a:lstStyle>
          <a:p>
            <a:pPr>
              <a:defRPr/>
            </a:pPr>
            <a:fld id="{568730B4-9699-4543-8090-9DA9AD1E571E}" type="slidenum">
              <a:rPr lang="ar-SA"/>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extLst/>
          </a:lstStyle>
          <a:p>
            <a:pPr>
              <a:defRPr/>
            </a:pPr>
            <a:fld id="{326518FD-8D2E-48B8-A3A4-A4952CB7445D}" type="slidenum">
              <a:rPr lang="ar-SA"/>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endParaRPr lang="en-US"/>
          </a:p>
        </p:txBody>
      </p:sp>
      <p:sp>
        <p:nvSpPr>
          <p:cNvPr id="4" name="Footer Placeholder 9"/>
          <p:cNvSpPr>
            <a:spLocks noGrp="1"/>
          </p:cNvSpPr>
          <p:nvPr>
            <p:ph type="ftr" sz="quarter" idx="11"/>
          </p:nvPr>
        </p:nvSpPr>
        <p:spPr/>
        <p:txBody>
          <a:bodyPr/>
          <a:lstStyle>
            <a:lvl1pPr>
              <a:defRPr/>
            </a:lvl1pPr>
          </a:lstStyle>
          <a:p>
            <a:pPr>
              <a:defRPr/>
            </a:pPr>
            <a:endParaRPr lang="en-US"/>
          </a:p>
        </p:txBody>
      </p:sp>
      <p:sp>
        <p:nvSpPr>
          <p:cNvPr id="5" name="Slide Number Placeholder 21"/>
          <p:cNvSpPr>
            <a:spLocks noGrp="1"/>
          </p:cNvSpPr>
          <p:nvPr>
            <p:ph type="sldNum" sz="quarter" idx="12"/>
          </p:nvPr>
        </p:nvSpPr>
        <p:spPr/>
        <p:txBody>
          <a:bodyPr/>
          <a:lstStyle>
            <a:lvl1pPr>
              <a:defRPr/>
            </a:lvl1pPr>
          </a:lstStyle>
          <a:p>
            <a:pPr>
              <a:defRPr/>
            </a:pPr>
            <a:fld id="{020851DE-3DED-4175-BE0F-7E2F45849571}" type="slidenum">
              <a:rPr lang="ar-SA"/>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4" name="Date Placeholder 1"/>
          <p:cNvSpPr>
            <a:spLocks noGrp="1"/>
          </p:cNvSpPr>
          <p:nvPr>
            <p:ph type="dt" sz="half" idx="10"/>
          </p:nvPr>
        </p:nvSpPr>
        <p:spPr/>
        <p:txBody>
          <a:bodyPr/>
          <a:lstStyle>
            <a:lvl1pPr>
              <a:defRPr/>
            </a:lvl1pPr>
            <a:extLst/>
          </a:lstStyle>
          <a:p>
            <a:pPr>
              <a:defRPr/>
            </a:pPr>
            <a:endParaRPr lang="en-US"/>
          </a:p>
        </p:txBody>
      </p:sp>
      <p:sp>
        <p:nvSpPr>
          <p:cNvPr id="5" name="Footer Placeholder 2"/>
          <p:cNvSpPr>
            <a:spLocks noGrp="1"/>
          </p:cNvSpPr>
          <p:nvPr>
            <p:ph type="ftr" sz="quarter" idx="11"/>
          </p:nvPr>
        </p:nvSpPr>
        <p:spPr/>
        <p:txBody>
          <a:bodyPr/>
          <a:lstStyle>
            <a:lvl1pPr>
              <a:defRPr/>
            </a:lvl1pPr>
            <a:extLst/>
          </a:lstStyle>
          <a:p>
            <a:pPr>
              <a:defRPr/>
            </a:pPr>
            <a:endParaRPr lang="en-US"/>
          </a:p>
        </p:txBody>
      </p:sp>
      <p:sp>
        <p:nvSpPr>
          <p:cNvPr id="6" name="Slide Number Placeholder 3"/>
          <p:cNvSpPr>
            <a:spLocks noGrp="1"/>
          </p:cNvSpPr>
          <p:nvPr>
            <p:ph type="sldNum" sz="quarter" idx="12"/>
          </p:nvPr>
        </p:nvSpPr>
        <p:spPr/>
        <p:txBody>
          <a:bodyPr/>
          <a:lstStyle>
            <a:lvl1pPr>
              <a:defRPr/>
            </a:lvl1pPr>
            <a:extLst/>
          </a:lstStyle>
          <a:p>
            <a:pPr>
              <a:defRPr/>
            </a:pPr>
            <a:fld id="{7A6B9EE9-752A-4C36-998C-E002F3ED2AAD}" type="slidenum">
              <a:rPr lang="ar-SA"/>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extLst/>
          </a:lstStyle>
          <a:p>
            <a:pPr>
              <a:defRPr/>
            </a:pPr>
            <a:fld id="{C83558D2-7A58-4E64-95A8-C76A92834722}" type="slidenum">
              <a:rPr lang="ar-SA"/>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gn="l" rtl="0">
              <a:lnSpc>
                <a:spcPts val="3000"/>
              </a:lnSpc>
              <a:spcBef>
                <a:spcPts val="600"/>
              </a:spcBef>
              <a:buClr>
                <a:schemeClr val="accent1"/>
              </a:buClr>
              <a:buSzPct val="80000"/>
              <a:buFont typeface="Wingdings 2"/>
              <a:buNone/>
              <a:defRPr/>
            </a:pPr>
            <a:endParaRPr lang="en-US" sz="320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extLst/>
          </a:lstStyle>
          <a:p>
            <a:pPr>
              <a:defRPr/>
            </a:pPr>
            <a:endParaRPr lang="en-US"/>
          </a:p>
        </p:txBody>
      </p:sp>
      <p:sp>
        <p:nvSpPr>
          <p:cNvPr id="9" name="Footer Placeholder 5"/>
          <p:cNvSpPr>
            <a:spLocks noGrp="1"/>
          </p:cNvSpPr>
          <p:nvPr>
            <p:ph type="ftr" sz="quarter" idx="11"/>
          </p:nvPr>
        </p:nvSpPr>
        <p:spPr/>
        <p:txBody>
          <a:bodyPr/>
          <a:lstStyle>
            <a:lvl1pPr>
              <a:defRPr/>
            </a:lvl1pPr>
            <a:extLst/>
          </a:lstStyle>
          <a:p>
            <a:pPr>
              <a:defRPr/>
            </a:pPr>
            <a:endParaRPr lang="en-US"/>
          </a:p>
        </p:txBody>
      </p:sp>
      <p:sp>
        <p:nvSpPr>
          <p:cNvPr id="10" name="Slide Number Placeholder 6"/>
          <p:cNvSpPr>
            <a:spLocks noGrp="1"/>
          </p:cNvSpPr>
          <p:nvPr>
            <p:ph type="sldNum" sz="quarter" idx="12"/>
          </p:nvPr>
        </p:nvSpPr>
        <p:spPr/>
        <p:txBody>
          <a:bodyPr/>
          <a:lstStyle>
            <a:lvl1pPr>
              <a:defRPr/>
            </a:lvl1pPr>
            <a:extLst/>
          </a:lstStyle>
          <a:p>
            <a:pPr>
              <a:defRPr/>
            </a:pPr>
            <a:fld id="{B3F8FBB7-228C-4F86-8F42-2D4DB37E1A53}" type="slidenum">
              <a:rPr lang="ar-SA"/>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D900100C-6600-4FC3-A3A8-EAF8D05FE0B4}" type="slidenum">
              <a:rPr lang="ar-SA"/>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pPr>
              <a:defRPr/>
            </a:pPr>
            <a:fld id="{97BA7429-59AD-4A45-AC56-F07C1D533D08}" type="slidenum">
              <a:rPr lang="ar-SA"/>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en-US"/>
          </a:p>
        </p:txBody>
      </p:sp>
      <p:sp>
        <p:nvSpPr>
          <p:cNvPr id="22" name="Slide Number Placeholder 21"/>
          <p:cNvSpPr>
            <a:spLocks noGrp="1"/>
          </p:cNvSpPr>
          <p:nvPr>
            <p:ph type="sldNum" sz="quarter" idx="4"/>
          </p:nvPr>
        </p:nvSpPr>
        <p:spPr>
          <a:xfrm>
            <a:off x="8613775"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9CF87170-98A6-4EE3-83DF-BCD983D74CE0}" type="slidenum">
              <a:rPr lang="ar-SA"/>
              <a:pPr>
                <a:defRPr/>
              </a:pPr>
              <a:t>‹#›</a:t>
            </a:fld>
            <a:endParaRPr lang="en-US"/>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Tree>
  </p:cSld>
  <p:clrMap bg1="lt1" tx1="dk1" bg2="lt2" tx2="dk2" accent1="accent1" accent2="accent2" accent3="accent3" accent4="accent4" accent5="accent5" accent6="accent6" hlink="hlink" folHlink="folHlink"/>
  <p:sldLayoutIdLst>
    <p:sldLayoutId id="2147483891" r:id="rId1"/>
    <p:sldLayoutId id="2147483886" r:id="rId2"/>
    <p:sldLayoutId id="2147483892" r:id="rId3"/>
    <p:sldLayoutId id="2147483887" r:id="rId4"/>
    <p:sldLayoutId id="2147483893" r:id="rId5"/>
    <p:sldLayoutId id="2147483888" r:id="rId6"/>
    <p:sldLayoutId id="2147483894" r:id="rId7"/>
    <p:sldLayoutId id="2147483895" r:id="rId8"/>
    <p:sldLayoutId id="2147483896" r:id="rId9"/>
    <p:sldLayoutId id="2147483889" r:id="rId10"/>
    <p:sldLayoutId id="2147483890" r:id="rId11"/>
  </p:sldLayoutIdLst>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Gill Sans MT" pitchFamily="34" charset="0"/>
        </a:defRPr>
      </a:lvl2pPr>
      <a:lvl3pPr algn="l" rtl="0" eaLnBrk="0" fontAlgn="base" hangingPunct="0">
        <a:spcBef>
          <a:spcPct val="0"/>
        </a:spcBef>
        <a:spcAft>
          <a:spcPct val="0"/>
        </a:spcAft>
        <a:defRPr sz="4300">
          <a:solidFill>
            <a:srgbClr val="572314"/>
          </a:solidFill>
          <a:latin typeface="Gill Sans MT" pitchFamily="34" charset="0"/>
        </a:defRPr>
      </a:lvl3pPr>
      <a:lvl4pPr algn="l" rtl="0" eaLnBrk="0" fontAlgn="base" hangingPunct="0">
        <a:spcBef>
          <a:spcPct val="0"/>
        </a:spcBef>
        <a:spcAft>
          <a:spcPct val="0"/>
        </a:spcAft>
        <a:defRPr sz="4300">
          <a:solidFill>
            <a:srgbClr val="572314"/>
          </a:solidFill>
          <a:latin typeface="Gill Sans MT" pitchFamily="34" charset="0"/>
        </a:defRPr>
      </a:lvl4pPr>
      <a:lvl5pPr algn="l" rtl="0" eaLnBrk="0" fontAlgn="base" hangingPunct="0">
        <a:spcBef>
          <a:spcPct val="0"/>
        </a:spcBef>
        <a:spcAft>
          <a:spcPct val="0"/>
        </a:spcAft>
        <a:defRPr sz="4300">
          <a:solidFill>
            <a:srgbClr val="572314"/>
          </a:solidFill>
          <a:latin typeface="Gill Sans MT" pitchFamily="34" charset="0"/>
        </a:defRPr>
      </a:lvl5pPr>
      <a:lvl6pPr marL="457200" algn="l" rtl="0" fontAlgn="base">
        <a:spcBef>
          <a:spcPct val="0"/>
        </a:spcBef>
        <a:spcAft>
          <a:spcPct val="0"/>
        </a:spcAft>
        <a:defRPr sz="4300">
          <a:solidFill>
            <a:srgbClr val="572314"/>
          </a:solidFill>
          <a:latin typeface="Gill Sans MT" pitchFamily="34" charset="0"/>
        </a:defRPr>
      </a:lvl6pPr>
      <a:lvl7pPr marL="914400" algn="l" rtl="0" fontAlgn="base">
        <a:spcBef>
          <a:spcPct val="0"/>
        </a:spcBef>
        <a:spcAft>
          <a:spcPct val="0"/>
        </a:spcAft>
        <a:defRPr sz="4300">
          <a:solidFill>
            <a:srgbClr val="572314"/>
          </a:solidFill>
          <a:latin typeface="Gill Sans MT" pitchFamily="34" charset="0"/>
        </a:defRPr>
      </a:lvl7pPr>
      <a:lvl8pPr marL="1371600" algn="l" rtl="0" fontAlgn="base">
        <a:spcBef>
          <a:spcPct val="0"/>
        </a:spcBef>
        <a:spcAft>
          <a:spcPct val="0"/>
        </a:spcAft>
        <a:defRPr sz="4300">
          <a:solidFill>
            <a:srgbClr val="572314"/>
          </a:solidFill>
          <a:latin typeface="Gill Sans MT" pitchFamily="34" charset="0"/>
        </a:defRPr>
      </a:lvl8pPr>
      <a:lvl9pPr marL="1828800" algn="l" rtl="0" fontAlgn="base">
        <a:spcBef>
          <a:spcPct val="0"/>
        </a:spcBef>
        <a:spcAft>
          <a:spcPct val="0"/>
        </a:spcAft>
        <a:defRPr sz="4300">
          <a:solidFill>
            <a:srgbClr val="572314"/>
          </a:solidFill>
          <a:latin typeface="Gill Sans MT"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ctrTitle"/>
          </p:nvPr>
        </p:nvSpPr>
        <p:spPr>
          <a:xfrm>
            <a:off x="785813" y="2857500"/>
            <a:ext cx="7429500" cy="3379788"/>
          </a:xfrm>
        </p:spPr>
        <p:txBody>
          <a:bodyPr/>
          <a:lstStyle/>
          <a:p>
            <a:pPr algn="r" rtl="1" eaLnBrk="1" fontAlgn="auto" hangingPunct="1">
              <a:spcAft>
                <a:spcPts val="0"/>
              </a:spcAft>
              <a:defRPr/>
            </a:pPr>
            <a:r>
              <a:rPr lang="fa-IR" sz="3200" b="1" dirty="0" smtClean="0">
                <a:solidFill>
                  <a:schemeClr val="folHlink"/>
                </a:solidFill>
                <a:cs typeface="B Nazanin" pitchFamily="2" charset="-78"/>
              </a:rPr>
              <a:t>بررسی چالشها و برخی پیشنهادات </a:t>
            </a:r>
            <a:br>
              <a:rPr lang="fa-IR" sz="3200" b="1" dirty="0" smtClean="0">
                <a:solidFill>
                  <a:schemeClr val="folHlink"/>
                </a:solidFill>
                <a:cs typeface="B Nazanin" pitchFamily="2" charset="-78"/>
              </a:rPr>
            </a:br>
            <a:r>
              <a:rPr lang="fa-IR" sz="3200" b="1" dirty="0" smtClean="0">
                <a:solidFill>
                  <a:schemeClr val="folHlink"/>
                </a:solidFill>
                <a:cs typeface="B Nazanin" pitchFamily="2" charset="-78"/>
              </a:rPr>
              <a:t>برای اجرای دوره های آموزش الکترونیکی</a:t>
            </a:r>
            <a:br>
              <a:rPr lang="fa-IR" sz="3200" b="1" dirty="0" smtClean="0">
                <a:solidFill>
                  <a:schemeClr val="folHlink"/>
                </a:solidFill>
                <a:cs typeface="B Nazanin" pitchFamily="2" charset="-78"/>
              </a:rPr>
            </a:br>
            <a:r>
              <a:rPr lang="en-US" sz="3200" b="1" dirty="0" smtClean="0">
                <a:solidFill>
                  <a:schemeClr val="folHlink"/>
                </a:solidFill>
                <a:cs typeface="B Nazanin" pitchFamily="2" charset="-78"/>
              </a:rPr>
              <a:t/>
            </a:r>
            <a:br>
              <a:rPr lang="en-US" sz="3200" b="1" dirty="0" smtClean="0">
                <a:solidFill>
                  <a:schemeClr val="folHlink"/>
                </a:solidFill>
                <a:cs typeface="B Nazanin" pitchFamily="2" charset="-78"/>
              </a:rPr>
            </a:br>
            <a:r>
              <a:rPr lang="fa-IR" sz="2000" b="1" dirty="0" smtClean="0">
                <a:solidFill>
                  <a:schemeClr val="folHlink"/>
                </a:solidFill>
                <a:cs typeface="B Nazanin" pitchFamily="2" charset="-78"/>
              </a:rPr>
              <a:t>ناصر مزینی</a:t>
            </a:r>
            <a:r>
              <a:rPr lang="fa-IR" sz="2400" dirty="0" smtClean="0">
                <a:solidFill>
                  <a:schemeClr val="tx2">
                    <a:satMod val="130000"/>
                  </a:schemeClr>
                </a:solidFill>
              </a:rPr>
              <a:t/>
            </a:r>
            <a:br>
              <a:rPr lang="fa-IR" sz="2400" dirty="0" smtClean="0">
                <a:solidFill>
                  <a:schemeClr val="tx2">
                    <a:satMod val="130000"/>
                  </a:schemeClr>
                </a:solidFill>
              </a:rPr>
            </a:br>
            <a:r>
              <a:rPr lang="ar-SA" sz="2000" b="1" dirty="0" smtClean="0">
                <a:solidFill>
                  <a:schemeClr val="folHlink"/>
                </a:solidFill>
                <a:cs typeface="B Nazanin" pitchFamily="2" charset="-78"/>
              </a:rPr>
              <a:t>دانشگاه علم و صنعت ايران</a:t>
            </a:r>
            <a:endParaRPr lang="en-US" sz="3200" b="1" dirty="0" smtClean="0">
              <a:solidFill>
                <a:schemeClr val="folHlink"/>
              </a:solidFill>
              <a:cs typeface="B Nazanin" pitchFamily="2" charset="-78"/>
            </a:endParaRPr>
          </a:p>
        </p:txBody>
      </p:sp>
      <p:sp>
        <p:nvSpPr>
          <p:cNvPr id="14341" name="Rectangle 5"/>
          <p:cNvSpPr>
            <a:spLocks noGrp="1" noChangeArrowheads="1"/>
          </p:cNvSpPr>
          <p:nvPr>
            <p:ph type="subTitle" idx="1"/>
          </p:nvPr>
        </p:nvSpPr>
        <p:spPr>
          <a:xfrm>
            <a:off x="1500188" y="5929313"/>
            <a:ext cx="6400800" cy="579437"/>
          </a:xfrm>
        </p:spPr>
        <p:txBody>
          <a:bodyPr rtlCol="0">
            <a:normAutofit/>
          </a:bodyPr>
          <a:lstStyle/>
          <a:p>
            <a:pPr eaLnBrk="1" fontAlgn="auto" hangingPunct="1">
              <a:spcAft>
                <a:spcPts val="0"/>
              </a:spcAft>
              <a:buFont typeface="Wingdings 2"/>
              <a:buNone/>
              <a:defRPr/>
            </a:pPr>
            <a:r>
              <a:rPr lang="fa-IR" b="1" dirty="0" smtClean="0">
                <a:cs typeface="B Nazanin" pitchFamily="2" charset="-78"/>
              </a:rPr>
              <a:t>26 مهرماه 1391</a:t>
            </a:r>
            <a:endParaRPr lang="en-US" b="1" dirty="0" smtClean="0">
              <a:solidFill>
                <a:srgbClr val="00FF00"/>
              </a:solidFill>
              <a:cs typeface="B Nazanin" pitchFamily="2" charset="-78"/>
            </a:endParaRPr>
          </a:p>
        </p:txBody>
      </p:sp>
      <p:pic>
        <p:nvPicPr>
          <p:cNvPr id="8196" name="Picture 6" descr="arm"/>
          <p:cNvPicPr>
            <a:picLocks noChangeAspect="1" noChangeArrowheads="1"/>
          </p:cNvPicPr>
          <p:nvPr/>
        </p:nvPicPr>
        <p:blipFill>
          <a:blip r:embed="rId2" cstate="print"/>
          <a:srcRect/>
          <a:stretch>
            <a:fillRect/>
          </a:stretch>
        </p:blipFill>
        <p:spPr bwMode="auto">
          <a:xfrm>
            <a:off x="1000125" y="928688"/>
            <a:ext cx="1246188" cy="1465262"/>
          </a:xfrm>
          <a:prstGeom prst="rect">
            <a:avLst/>
          </a:prstGeom>
          <a:noFill/>
          <a:ln w="9525">
            <a:noFill/>
            <a:miter lim="800000"/>
            <a:headEnd/>
            <a:tailEnd/>
          </a:ln>
        </p:spPr>
      </p:pic>
      <p:sp>
        <p:nvSpPr>
          <p:cNvPr id="8197" name="TextBox 4"/>
          <p:cNvSpPr txBox="1">
            <a:spLocks noChangeArrowheads="1"/>
          </p:cNvSpPr>
          <p:nvPr/>
        </p:nvSpPr>
        <p:spPr bwMode="auto">
          <a:xfrm>
            <a:off x="3714750" y="214313"/>
            <a:ext cx="2082800" cy="400050"/>
          </a:xfrm>
          <a:prstGeom prst="rect">
            <a:avLst/>
          </a:prstGeom>
          <a:noFill/>
          <a:ln w="9525">
            <a:noFill/>
            <a:miter lim="800000"/>
            <a:headEnd/>
            <a:tailEnd/>
          </a:ln>
        </p:spPr>
        <p:txBody>
          <a:bodyPr wrap="none">
            <a:spAutoFit/>
          </a:bodyPr>
          <a:lstStyle/>
          <a:p>
            <a:r>
              <a:rPr lang="fa-IR" sz="2000" b="1"/>
              <a:t>بسم الله الرحمن الرحیم</a:t>
            </a:r>
            <a:endParaRPr lang="en-US" sz="2000" b="1"/>
          </a:p>
        </p:txBody>
      </p:sp>
      <p:pic>
        <p:nvPicPr>
          <p:cNvPr id="8198" name="Picture 8"/>
          <p:cNvPicPr>
            <a:picLocks noChangeAspect="1" noChangeArrowheads="1"/>
          </p:cNvPicPr>
          <p:nvPr/>
        </p:nvPicPr>
        <p:blipFill>
          <a:blip r:embed="rId3" cstate="print"/>
          <a:srcRect/>
          <a:stretch>
            <a:fillRect/>
          </a:stretch>
        </p:blipFill>
        <p:spPr bwMode="auto">
          <a:xfrm>
            <a:off x="4286250" y="857250"/>
            <a:ext cx="4219575" cy="1876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algn="r" rtl="1" eaLnBrk="1" fontAlgn="auto" hangingPunct="1">
              <a:spcAft>
                <a:spcPts val="0"/>
              </a:spcAft>
              <a:defRPr/>
            </a:pPr>
            <a:r>
              <a:rPr lang="fa-IR" smtClean="0">
                <a:solidFill>
                  <a:schemeClr val="tx2">
                    <a:satMod val="130000"/>
                  </a:schemeClr>
                </a:solidFill>
              </a:rPr>
              <a:t>دانش برتری است</a:t>
            </a:r>
            <a:endParaRPr lang="en-US" smtClean="0">
              <a:solidFill>
                <a:schemeClr val="tx2">
                  <a:satMod val="130000"/>
                </a:schemeClr>
              </a:solidFill>
            </a:endParaRPr>
          </a:p>
        </p:txBody>
      </p:sp>
      <p:sp>
        <p:nvSpPr>
          <p:cNvPr id="9219" name="Rectangle 5"/>
          <p:cNvSpPr>
            <a:spLocks noChangeArrowheads="1"/>
          </p:cNvSpPr>
          <p:nvPr/>
        </p:nvSpPr>
        <p:spPr bwMode="auto">
          <a:xfrm>
            <a:off x="571500" y="1428750"/>
            <a:ext cx="8072438" cy="5200650"/>
          </a:xfrm>
          <a:prstGeom prst="rect">
            <a:avLst/>
          </a:prstGeom>
          <a:noFill/>
          <a:ln w="9525">
            <a:noFill/>
            <a:miter lim="800000"/>
            <a:headEnd/>
            <a:tailEnd/>
          </a:ln>
        </p:spPr>
        <p:txBody>
          <a:bodyPr>
            <a:spAutoFit/>
          </a:bodyPr>
          <a:lstStyle/>
          <a:p>
            <a:r>
              <a:rPr lang="ar-SA" sz="3200" u="sng">
                <a:cs typeface="B Davat" pitchFamily="2" charset="-78"/>
              </a:rPr>
              <a:t>سوره‌ نمل‌(15)</a:t>
            </a:r>
            <a:r>
              <a:rPr lang="fa-IR" sz="3200" u="sng">
                <a:cs typeface="B Davat" pitchFamily="2" charset="-78"/>
              </a:rPr>
              <a:t/>
            </a:r>
            <a:br>
              <a:rPr lang="fa-IR" sz="3200" u="sng">
                <a:cs typeface="B Davat" pitchFamily="2" charset="-78"/>
              </a:rPr>
            </a:br>
            <a:r>
              <a:rPr lang="fa-IR" sz="3200">
                <a:cs typeface="B Davat" pitchFamily="2" charset="-78"/>
              </a:rPr>
              <a:t/>
            </a:r>
            <a:br>
              <a:rPr lang="fa-IR" sz="3200">
                <a:cs typeface="B Davat" pitchFamily="2" charset="-78"/>
              </a:rPr>
            </a:br>
            <a:r>
              <a:rPr lang="ar-SA" sz="4000">
                <a:cs typeface="B Davat" pitchFamily="2" charset="-78"/>
              </a:rPr>
              <a:t>وَلَقَدْ آتَيْنَا دَاوُودَ وَسُلَيْمَانَ عِلْمًا وَقَالَا الْحَمْدُ لِلَّهِ الَّذِي فَضَّلَنَا عَلَى كَثِيرٍ مِّنْ عِبَادِهِ الْمُؤْمِنِينَ</a:t>
            </a:r>
            <a:r>
              <a:rPr lang="en-US" sz="4000">
                <a:cs typeface="B Davat" pitchFamily="2" charset="-78"/>
              </a:rPr>
              <a:t/>
            </a:r>
            <a:br>
              <a:rPr lang="en-US" sz="4000">
                <a:cs typeface="B Davat" pitchFamily="2" charset="-78"/>
              </a:rPr>
            </a:br>
            <a:r>
              <a:rPr lang="en-US" sz="3200">
                <a:cs typeface="B Davat" pitchFamily="2" charset="-78"/>
              </a:rPr>
              <a:t/>
            </a:r>
            <a:br>
              <a:rPr lang="en-US" sz="3200">
                <a:cs typeface="B Davat" pitchFamily="2" charset="-78"/>
              </a:rPr>
            </a:br>
            <a:r>
              <a:rPr lang="fa-IR" sz="2800" b="1">
                <a:cs typeface="B Bardiya" pitchFamily="2" charset="-78"/>
              </a:rPr>
              <a:t/>
            </a:r>
            <a:br>
              <a:rPr lang="fa-IR" sz="2800" b="1">
                <a:cs typeface="B Bardiya" pitchFamily="2" charset="-78"/>
              </a:rPr>
            </a:br>
            <a:r>
              <a:rPr lang="ar-SA" sz="3200" b="1">
                <a:solidFill>
                  <a:srgbClr val="FF0000"/>
                </a:solidFill>
                <a:ea typeface="B Baran" pitchFamily="2" charset="-78"/>
                <a:cs typeface="B Nazanin" pitchFamily="2" charset="-78"/>
              </a:rPr>
              <a:t>و ما به داوود و سليمان، </a:t>
            </a:r>
            <a:r>
              <a:rPr lang="ar-SA" sz="3200" b="1" u="sng">
                <a:solidFill>
                  <a:srgbClr val="FF0000"/>
                </a:solidFill>
                <a:ea typeface="B Baran" pitchFamily="2" charset="-78"/>
                <a:cs typeface="B Nazanin" pitchFamily="2" charset="-78"/>
              </a:rPr>
              <a:t>دانشى عظيم</a:t>
            </a:r>
            <a:r>
              <a:rPr lang="ar-SA" sz="3200" b="1">
                <a:solidFill>
                  <a:srgbClr val="FF0000"/>
                </a:solidFill>
                <a:ea typeface="B Baran" pitchFamily="2" charset="-78"/>
                <a:cs typeface="B Nazanin" pitchFamily="2" charset="-78"/>
              </a:rPr>
              <a:t> داديم; و آنان گفتند: "ستايش از آن خداوندى</a:t>
            </a:r>
            <a:r>
              <a:rPr lang="fa-IR" sz="3200" b="1">
                <a:solidFill>
                  <a:srgbClr val="FF0000"/>
                </a:solidFill>
                <a:ea typeface="B Baran" pitchFamily="2" charset="-78"/>
                <a:cs typeface="B Nazanin" pitchFamily="2" charset="-78"/>
              </a:rPr>
              <a:t> </a:t>
            </a:r>
            <a:r>
              <a:rPr lang="ar-SA" sz="3200" b="1">
                <a:solidFill>
                  <a:srgbClr val="FF0000"/>
                </a:solidFill>
                <a:ea typeface="B Baran" pitchFamily="2" charset="-78"/>
                <a:cs typeface="B Nazanin" pitchFamily="2" charset="-78"/>
              </a:rPr>
              <a:t>است كه ما را بر بسيارى از بندگان مؤمنش </a:t>
            </a:r>
            <a:r>
              <a:rPr lang="ar-SA" sz="3200" b="1" u="sng">
                <a:solidFill>
                  <a:srgbClr val="FF0000"/>
                </a:solidFill>
                <a:ea typeface="B Baran" pitchFamily="2" charset="-78"/>
                <a:cs typeface="B Nazanin" pitchFamily="2" charset="-78"/>
              </a:rPr>
              <a:t>برترى</a:t>
            </a:r>
            <a:r>
              <a:rPr lang="ar-SA" sz="3200" b="1">
                <a:solidFill>
                  <a:srgbClr val="FF0000"/>
                </a:solidFill>
                <a:ea typeface="B Baran" pitchFamily="2" charset="-78"/>
                <a:cs typeface="B Nazanin" pitchFamily="2" charset="-78"/>
              </a:rPr>
              <a:t> بخشيد." </a:t>
            </a:r>
            <a:r>
              <a:rPr lang="fa-IR" sz="3200" b="1" u="sng">
                <a:cs typeface="B Baran" pitchFamily="2" charset="-78"/>
              </a:rPr>
              <a:t/>
            </a:r>
            <a:br>
              <a:rPr lang="fa-IR" sz="3200" b="1" u="sng">
                <a:cs typeface="B Baran" pitchFamily="2" charset="-78"/>
              </a:rPr>
            </a:br>
            <a:endParaRPr lang="en-US" sz="320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algn="r" rtl="1" eaLnBrk="1" fontAlgn="auto" hangingPunct="1">
              <a:spcAft>
                <a:spcPts val="0"/>
              </a:spcAft>
              <a:defRPr/>
            </a:pPr>
            <a:r>
              <a:rPr lang="fa-IR" dirty="0" smtClean="0">
                <a:solidFill>
                  <a:schemeClr val="tx2">
                    <a:satMod val="130000"/>
                  </a:schemeClr>
                </a:solidFill>
                <a:cs typeface="B Nazanin" pitchFamily="2" charset="-78"/>
              </a:rPr>
              <a:t>تئوری یادگیری </a:t>
            </a:r>
            <a:endParaRPr lang="en-US" dirty="0" smtClean="0">
              <a:solidFill>
                <a:schemeClr val="tx2">
                  <a:satMod val="130000"/>
                </a:schemeClr>
              </a:solidFill>
              <a:cs typeface="B Nazanin" pitchFamily="2" charset="-78"/>
            </a:endParaRPr>
          </a:p>
        </p:txBody>
      </p:sp>
      <p:sp>
        <p:nvSpPr>
          <p:cNvPr id="10243" name="Rectangle 5"/>
          <p:cNvSpPr>
            <a:spLocks noChangeArrowheads="1"/>
          </p:cNvSpPr>
          <p:nvPr/>
        </p:nvSpPr>
        <p:spPr bwMode="auto">
          <a:xfrm>
            <a:off x="714375" y="1928813"/>
            <a:ext cx="8072438" cy="2554287"/>
          </a:xfrm>
          <a:prstGeom prst="rect">
            <a:avLst/>
          </a:prstGeom>
          <a:noFill/>
          <a:ln w="9525">
            <a:noFill/>
            <a:miter lim="800000"/>
            <a:headEnd/>
            <a:tailEnd/>
          </a:ln>
        </p:spPr>
        <p:txBody>
          <a:bodyPr>
            <a:spAutoFit/>
          </a:bodyPr>
          <a:lstStyle/>
          <a:p>
            <a:r>
              <a:rPr lang="fa-IR" sz="3200">
                <a:cs typeface="B Nazanin" pitchFamily="2" charset="-78"/>
              </a:rPr>
              <a:t>سازنده گرایان با تاکید بر فعالیت یادگیرنده در فرآیند یادگیری معتقدند که دانش از بیرون به فرد منتقل نمی شود، بلکه آنچه وی از طریق حواسش دریافت می کند بر اساس فردیت خویش پردازش می کند</a:t>
            </a:r>
          </a:p>
          <a:p>
            <a:endParaRPr lang="en-US" sz="3200">
              <a:cs typeface="B Nazanin" pitchFamily="2" charset="-78"/>
            </a:endParaRPr>
          </a:p>
        </p:txBody>
      </p:sp>
      <p:pic>
        <p:nvPicPr>
          <p:cNvPr id="4" name="Picture 3"/>
          <p:cNvPicPr>
            <a:picLocks noGrp="1" noChangeArrowheads="1"/>
          </p:cNvPicPr>
          <p:nvPr>
            <p:ph idx="1"/>
          </p:nvPr>
        </p:nvPicPr>
        <p:blipFill>
          <a:blip r:embed="rId2" cstate="print"/>
          <a:srcRect/>
          <a:stretch>
            <a:fillRect/>
          </a:stretch>
        </p:blipFill>
        <p:spPr>
          <a:xfrm>
            <a:off x="1571625" y="4214813"/>
            <a:ext cx="2997200" cy="2090737"/>
          </a:xfrm>
          <a:noFill/>
          <a:ln w="38100" cmpd="dbl">
            <a:solidFill>
              <a:schemeClr val="tx1"/>
            </a:solid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Text Box 3"/>
          <p:cNvSpPr txBox="1">
            <a:spLocks noChangeArrowheads="1"/>
          </p:cNvSpPr>
          <p:nvPr/>
        </p:nvSpPr>
        <p:spPr bwMode="auto">
          <a:xfrm>
            <a:off x="2071688" y="428625"/>
            <a:ext cx="6111875" cy="646113"/>
          </a:xfrm>
          <a:prstGeom prst="rect">
            <a:avLst/>
          </a:prstGeom>
          <a:noFill/>
          <a:ln w="9525">
            <a:noFill/>
            <a:miter lim="800000"/>
            <a:headEnd/>
            <a:tailEnd/>
          </a:ln>
        </p:spPr>
        <p:txBody>
          <a:bodyPr wrap="none">
            <a:spAutoFit/>
          </a:bodyPr>
          <a:lstStyle/>
          <a:p>
            <a:r>
              <a:rPr lang="fa-IR" sz="3600">
                <a:cs typeface="B Nazanin" pitchFamily="2" charset="-78"/>
              </a:rPr>
              <a:t>برخی مزایای آرمانی در آموزش الکترونیکی</a:t>
            </a:r>
            <a:endParaRPr lang="en-US" sz="3600">
              <a:cs typeface="B Nazanin" pitchFamily="2" charset="-78"/>
            </a:endParaRPr>
          </a:p>
        </p:txBody>
      </p:sp>
      <p:sp>
        <p:nvSpPr>
          <p:cNvPr id="133124" name="Text Box 4"/>
          <p:cNvSpPr txBox="1">
            <a:spLocks noChangeArrowheads="1"/>
          </p:cNvSpPr>
          <p:nvPr/>
        </p:nvSpPr>
        <p:spPr bwMode="auto">
          <a:xfrm>
            <a:off x="1187450" y="1412875"/>
            <a:ext cx="7561263" cy="523875"/>
          </a:xfrm>
          <a:prstGeom prst="rect">
            <a:avLst/>
          </a:prstGeom>
          <a:noFill/>
          <a:ln w="9525">
            <a:noFill/>
            <a:miter lim="800000"/>
            <a:headEnd/>
            <a:tailEnd/>
          </a:ln>
        </p:spPr>
        <p:txBody>
          <a:bodyPr>
            <a:spAutoFit/>
          </a:bodyPr>
          <a:lstStyle/>
          <a:p>
            <a:pPr>
              <a:spcBef>
                <a:spcPct val="50000"/>
              </a:spcBef>
            </a:pPr>
            <a:r>
              <a:rPr lang="fa-IR" sz="2800">
                <a:cs typeface="B Nazanin" pitchFamily="2" charset="-78"/>
              </a:rPr>
              <a:t>-برداشته شدن محدوديت هاي ناشي از زمان و مكان</a:t>
            </a:r>
            <a:endParaRPr lang="en-US" sz="2800">
              <a:cs typeface="B Nazanin" pitchFamily="2" charset="-78"/>
            </a:endParaRPr>
          </a:p>
        </p:txBody>
      </p:sp>
      <p:sp>
        <p:nvSpPr>
          <p:cNvPr id="133125" name="Text Box 5"/>
          <p:cNvSpPr txBox="1">
            <a:spLocks noChangeArrowheads="1"/>
          </p:cNvSpPr>
          <p:nvPr/>
        </p:nvSpPr>
        <p:spPr bwMode="auto">
          <a:xfrm>
            <a:off x="0" y="1917700"/>
            <a:ext cx="8713788" cy="523875"/>
          </a:xfrm>
          <a:prstGeom prst="rect">
            <a:avLst/>
          </a:prstGeom>
          <a:noFill/>
          <a:ln w="9525">
            <a:noFill/>
            <a:miter lim="800000"/>
            <a:headEnd/>
            <a:tailEnd/>
          </a:ln>
        </p:spPr>
        <p:txBody>
          <a:bodyPr>
            <a:spAutoFit/>
          </a:bodyPr>
          <a:lstStyle/>
          <a:p>
            <a:pPr>
              <a:spcBef>
                <a:spcPct val="50000"/>
              </a:spcBef>
            </a:pPr>
            <a:r>
              <a:rPr lang="fa-IR" sz="2800">
                <a:cs typeface="B Nazanin" pitchFamily="2" charset="-78"/>
              </a:rPr>
              <a:t>-امكان دستيابي همگان به فرصت ها بدون توجه به محدوديت سني</a:t>
            </a:r>
            <a:endParaRPr lang="en-US" sz="2800">
              <a:cs typeface="B Nazanin" pitchFamily="2" charset="-78"/>
            </a:endParaRPr>
          </a:p>
        </p:txBody>
      </p:sp>
      <p:sp>
        <p:nvSpPr>
          <p:cNvPr id="133126" name="Text Box 6"/>
          <p:cNvSpPr txBox="1">
            <a:spLocks noChangeArrowheads="1"/>
          </p:cNvSpPr>
          <p:nvPr/>
        </p:nvSpPr>
        <p:spPr bwMode="auto">
          <a:xfrm>
            <a:off x="0" y="2349500"/>
            <a:ext cx="8713788" cy="523875"/>
          </a:xfrm>
          <a:prstGeom prst="rect">
            <a:avLst/>
          </a:prstGeom>
          <a:noFill/>
          <a:ln w="9525">
            <a:noFill/>
            <a:miter lim="800000"/>
            <a:headEnd/>
            <a:tailEnd/>
          </a:ln>
        </p:spPr>
        <p:txBody>
          <a:bodyPr>
            <a:spAutoFit/>
          </a:bodyPr>
          <a:lstStyle/>
          <a:p>
            <a:pPr>
              <a:spcBef>
                <a:spcPct val="50000"/>
              </a:spcBef>
            </a:pPr>
            <a:r>
              <a:rPr lang="fa-IR" sz="2800">
                <a:cs typeface="B Nazanin" pitchFamily="2" charset="-78"/>
              </a:rPr>
              <a:t>-حذف محدوديت هاي ناشي از جنسيت</a:t>
            </a:r>
            <a:r>
              <a:rPr kumimoji="1" lang="fa-IR" sz="2800">
                <a:cs typeface="B Nazanin" pitchFamily="2" charset="-78"/>
              </a:rPr>
              <a:t>، </a:t>
            </a:r>
            <a:r>
              <a:rPr lang="fa-IR" altLang="en-US" sz="2800">
                <a:cs typeface="B Nazanin" pitchFamily="2" charset="-78"/>
              </a:rPr>
              <a:t>قوميت </a:t>
            </a:r>
            <a:r>
              <a:rPr kumimoji="1" lang="fa-IR" sz="2800">
                <a:cs typeface="B Nazanin" pitchFamily="2" charset="-78"/>
              </a:rPr>
              <a:t>،</a:t>
            </a:r>
            <a:r>
              <a:rPr kumimoji="1" lang="fa-IR" altLang="en-US" sz="2800">
                <a:cs typeface="B Nazanin" pitchFamily="2" charset="-78"/>
              </a:rPr>
              <a:t>نژاد</a:t>
            </a:r>
            <a:endParaRPr kumimoji="1" lang="en-US" sz="2800">
              <a:cs typeface="B Nazanin" pitchFamily="2" charset="-78"/>
            </a:endParaRPr>
          </a:p>
        </p:txBody>
      </p:sp>
      <p:sp>
        <p:nvSpPr>
          <p:cNvPr id="133127" name="Text Box 7"/>
          <p:cNvSpPr txBox="1">
            <a:spLocks noChangeArrowheads="1"/>
          </p:cNvSpPr>
          <p:nvPr/>
        </p:nvSpPr>
        <p:spPr bwMode="auto">
          <a:xfrm>
            <a:off x="684213" y="2854325"/>
            <a:ext cx="8064500" cy="523875"/>
          </a:xfrm>
          <a:prstGeom prst="rect">
            <a:avLst/>
          </a:prstGeom>
          <a:noFill/>
          <a:ln w="9525">
            <a:noFill/>
            <a:miter lim="800000"/>
            <a:headEnd/>
            <a:tailEnd/>
          </a:ln>
        </p:spPr>
        <p:txBody>
          <a:bodyPr>
            <a:spAutoFit/>
          </a:bodyPr>
          <a:lstStyle/>
          <a:p>
            <a:pPr>
              <a:spcBef>
                <a:spcPct val="50000"/>
              </a:spcBef>
            </a:pPr>
            <a:r>
              <a:rPr lang="fa-IR" sz="2800">
                <a:cs typeface="B Nazanin" pitchFamily="2" charset="-78"/>
              </a:rPr>
              <a:t>-برداشته شدن قسمتي از محدوديت هاي ناشي از معلوليت هاي جسمي</a:t>
            </a:r>
            <a:endParaRPr lang="en-US" sz="2800">
              <a:cs typeface="B Nazanin" pitchFamily="2" charset="-78"/>
            </a:endParaRPr>
          </a:p>
        </p:txBody>
      </p:sp>
      <p:sp>
        <p:nvSpPr>
          <p:cNvPr id="133129" name="Text Box 9"/>
          <p:cNvSpPr txBox="1">
            <a:spLocks noChangeArrowheads="1"/>
          </p:cNvSpPr>
          <p:nvPr/>
        </p:nvSpPr>
        <p:spPr bwMode="auto">
          <a:xfrm>
            <a:off x="500063" y="4572000"/>
            <a:ext cx="8351837" cy="1816100"/>
          </a:xfrm>
          <a:prstGeom prst="rect">
            <a:avLst/>
          </a:prstGeom>
          <a:noFill/>
          <a:ln w="9525">
            <a:noFill/>
            <a:miter lim="800000"/>
            <a:headEnd/>
            <a:tailEnd/>
          </a:ln>
        </p:spPr>
        <p:txBody>
          <a:bodyPr>
            <a:spAutoFit/>
          </a:bodyPr>
          <a:lstStyle/>
          <a:p>
            <a:pPr>
              <a:buFontTx/>
              <a:buChar char="-"/>
            </a:pPr>
            <a:r>
              <a:rPr lang="fa-IR" sz="2800">
                <a:cs typeface="B Nazanin" pitchFamily="2" charset="-78"/>
              </a:rPr>
              <a:t>امكان ارايه آموزش فراگير در طول حيات فرد</a:t>
            </a:r>
          </a:p>
          <a:p>
            <a:r>
              <a:rPr lang="fa-IR" sz="2800">
                <a:cs typeface="B Nazanin" pitchFamily="2" charset="-78"/>
              </a:rPr>
              <a:t> با سرعت بيشتر و كيفيت مطلوب تر با توجه</a:t>
            </a:r>
          </a:p>
          <a:p>
            <a:r>
              <a:rPr lang="fa-IR" sz="2800">
                <a:cs typeface="B Nazanin" pitchFamily="2" charset="-78"/>
              </a:rPr>
              <a:t> به نيازها وتوانايي هاي فرد</a:t>
            </a:r>
          </a:p>
          <a:p>
            <a:pPr>
              <a:buFontTx/>
              <a:buChar char="-"/>
            </a:pPr>
            <a:r>
              <a:rPr lang="fa-IR" sz="2800">
                <a:cs typeface="B Nazanin" pitchFamily="2" charset="-78"/>
              </a:rPr>
              <a:t>....</a:t>
            </a:r>
            <a:endParaRPr lang="en-US" sz="2800">
              <a:cs typeface="B Nazanin" pitchFamily="2" charset="-78"/>
            </a:endParaRPr>
          </a:p>
        </p:txBody>
      </p:sp>
      <p:sp>
        <p:nvSpPr>
          <p:cNvPr id="133134" name="Text Box 14"/>
          <p:cNvSpPr txBox="1">
            <a:spLocks noChangeArrowheads="1"/>
          </p:cNvSpPr>
          <p:nvPr/>
        </p:nvSpPr>
        <p:spPr bwMode="auto">
          <a:xfrm>
            <a:off x="1452563" y="3500438"/>
            <a:ext cx="7305675" cy="1384300"/>
          </a:xfrm>
          <a:prstGeom prst="rect">
            <a:avLst/>
          </a:prstGeom>
          <a:noFill/>
          <a:ln w="9525">
            <a:noFill/>
            <a:miter lim="800000"/>
            <a:headEnd/>
            <a:tailEnd/>
          </a:ln>
        </p:spPr>
        <p:txBody>
          <a:bodyPr wrap="none">
            <a:spAutoFit/>
          </a:bodyPr>
          <a:lstStyle/>
          <a:p>
            <a:r>
              <a:rPr lang="fa-IR" sz="2800">
                <a:cs typeface="B Nazanin" pitchFamily="2" charset="-78"/>
              </a:rPr>
              <a:t>-تقويت مشاركت مردم ،</a:t>
            </a:r>
            <a:r>
              <a:rPr lang="fa-IR" altLang="en-US" sz="2800">
                <a:cs typeface="B Nazanin" pitchFamily="2" charset="-78"/>
              </a:rPr>
              <a:t>اوليا </a:t>
            </a:r>
            <a:r>
              <a:rPr lang="fa-IR" sz="2800">
                <a:cs typeface="B Nazanin" pitchFamily="2" charset="-78"/>
              </a:rPr>
              <a:t>،</a:t>
            </a:r>
            <a:r>
              <a:rPr lang="fa-IR" altLang="en-US" sz="2800">
                <a:cs typeface="B Nazanin" pitchFamily="2" charset="-78"/>
              </a:rPr>
              <a:t>اساتيد و </a:t>
            </a:r>
            <a:r>
              <a:rPr lang="fa-IR" sz="2800">
                <a:cs typeface="B Nazanin" pitchFamily="2" charset="-78"/>
              </a:rPr>
              <a:t>دانشجويان</a:t>
            </a:r>
            <a:r>
              <a:rPr lang="fa-IR" altLang="en-US" sz="2800">
                <a:cs typeface="B Nazanin" pitchFamily="2" charset="-78"/>
              </a:rPr>
              <a:t> در سياستگذاري</a:t>
            </a:r>
          </a:p>
          <a:p>
            <a:r>
              <a:rPr lang="fa-IR" altLang="en-US" sz="2800">
                <a:cs typeface="B Nazanin" pitchFamily="2" charset="-78"/>
              </a:rPr>
              <a:t> نظارت و ارزشيابي نظام آموزشي</a:t>
            </a:r>
            <a:endParaRPr lang="en-US" sz="2800">
              <a:cs typeface="B Nazanin" pitchFamily="2" charset="-78"/>
            </a:endParaRPr>
          </a:p>
          <a:p>
            <a:endParaRPr lang="en-US" sz="2800">
              <a:cs typeface="B Nazanin" pitchFamily="2" charset="-78"/>
            </a:endParaRPr>
          </a:p>
        </p:txBody>
      </p:sp>
      <p:pic>
        <p:nvPicPr>
          <p:cNvPr id="12" name="Picture 10" descr="2003100"/>
          <p:cNvPicPr>
            <a:picLocks noChangeAspect="1" noChangeArrowheads="1"/>
          </p:cNvPicPr>
          <p:nvPr/>
        </p:nvPicPr>
        <p:blipFill>
          <a:blip r:embed="rId2" cstate="print"/>
          <a:srcRect/>
          <a:stretch>
            <a:fillRect/>
          </a:stretch>
        </p:blipFill>
        <p:spPr bwMode="auto">
          <a:xfrm>
            <a:off x="571500" y="4357688"/>
            <a:ext cx="3000375" cy="2246312"/>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33123"/>
                                        </p:tgtEl>
                                        <p:attrNameLst>
                                          <p:attrName>style.visibility</p:attrName>
                                        </p:attrNameLst>
                                      </p:cBhvr>
                                      <p:to>
                                        <p:strVal val="visible"/>
                                      </p:to>
                                    </p:set>
                                    <p:animEffect transition="in" filter="box(in)">
                                      <p:cBhvr>
                                        <p:cTn id="7" dur="500"/>
                                        <p:tgtEl>
                                          <p:spTgt spid="133123"/>
                                        </p:tgtEl>
                                      </p:cBhvr>
                                    </p:animEffect>
                                  </p:childTnLst>
                                </p:cTn>
                              </p:par>
                              <p:par>
                                <p:cTn id="8" presetID="26" presetClass="entr" presetSubtype="0" fill="hold" grpId="0" nodeType="withEffect">
                                  <p:stCondLst>
                                    <p:cond delay="0"/>
                                  </p:stCondLst>
                                  <p:childTnLst>
                                    <p:set>
                                      <p:cBhvr>
                                        <p:cTn id="9" dur="1" fill="hold">
                                          <p:stCondLst>
                                            <p:cond delay="0"/>
                                          </p:stCondLst>
                                        </p:cTn>
                                        <p:tgtEl>
                                          <p:spTgt spid="133124"/>
                                        </p:tgtEl>
                                        <p:attrNameLst>
                                          <p:attrName>style.visibility</p:attrName>
                                        </p:attrNameLst>
                                      </p:cBhvr>
                                      <p:to>
                                        <p:strVal val="visible"/>
                                      </p:to>
                                    </p:set>
                                    <p:animEffect transition="in" filter="wipe(down)">
                                      <p:cBhvr>
                                        <p:cTn id="10" dur="580">
                                          <p:stCondLst>
                                            <p:cond delay="0"/>
                                          </p:stCondLst>
                                        </p:cTn>
                                        <p:tgtEl>
                                          <p:spTgt spid="133124"/>
                                        </p:tgtEl>
                                      </p:cBhvr>
                                    </p:animEffect>
                                    <p:anim calcmode="lin" valueType="num">
                                      <p:cBhvr>
                                        <p:cTn id="11" dur="1822" tmFilter="0,0; 0.14,0.36; 0.43,0.73; 0.71,0.91; 1.0,1.0">
                                          <p:stCondLst>
                                            <p:cond delay="0"/>
                                          </p:stCondLst>
                                        </p:cTn>
                                        <p:tgtEl>
                                          <p:spTgt spid="133124"/>
                                        </p:tgtEl>
                                        <p:attrNameLst>
                                          <p:attrName>ppt_x</p:attrName>
                                        </p:attrNameLst>
                                      </p:cBhvr>
                                      <p:tavLst>
                                        <p:tav tm="0">
                                          <p:val>
                                            <p:strVal val="#ppt_x-0.25"/>
                                          </p:val>
                                        </p:tav>
                                        <p:tav tm="100000">
                                          <p:val>
                                            <p:strVal val="#ppt_x"/>
                                          </p:val>
                                        </p:tav>
                                      </p:tavLst>
                                    </p:anim>
                                    <p:anim calcmode="lin" valueType="num">
                                      <p:cBhvr>
                                        <p:cTn id="12" dur="664" tmFilter="0.0,0.0; 0.25,0.07; 0.50,0.2; 0.75,0.467; 1.0,1.0">
                                          <p:stCondLst>
                                            <p:cond delay="0"/>
                                          </p:stCondLst>
                                        </p:cTn>
                                        <p:tgtEl>
                                          <p:spTgt spid="133124"/>
                                        </p:tgtEl>
                                        <p:attrNameLst>
                                          <p:attrName>ppt_y</p:attrName>
                                        </p:attrNameLst>
                                      </p:cBhvr>
                                      <p:tavLst>
                                        <p:tav tm="0" fmla="#ppt_y-sin(pi*$)/3">
                                          <p:val>
                                            <p:fltVal val="0.5"/>
                                          </p:val>
                                        </p:tav>
                                        <p:tav tm="100000">
                                          <p:val>
                                            <p:fltVal val="1"/>
                                          </p:val>
                                        </p:tav>
                                      </p:tavLst>
                                    </p:anim>
                                    <p:anim calcmode="lin" valueType="num">
                                      <p:cBhvr>
                                        <p:cTn id="13" dur="664" tmFilter="0, 0; 0.125,0.2665; 0.25,0.4; 0.375,0.465; 0.5,0.5;  0.625,0.535; 0.75,0.6; 0.875,0.7335; 1,1">
                                          <p:stCondLst>
                                            <p:cond delay="664"/>
                                          </p:stCondLst>
                                        </p:cTn>
                                        <p:tgtEl>
                                          <p:spTgt spid="133124"/>
                                        </p:tgtEl>
                                        <p:attrNameLst>
                                          <p:attrName>ppt_y</p:attrName>
                                        </p:attrNameLst>
                                      </p:cBhvr>
                                      <p:tavLst>
                                        <p:tav tm="0" fmla="#ppt_y-sin(pi*$)/9">
                                          <p:val>
                                            <p:fltVal val="0"/>
                                          </p:val>
                                        </p:tav>
                                        <p:tav tm="100000">
                                          <p:val>
                                            <p:fltVal val="1"/>
                                          </p:val>
                                        </p:tav>
                                      </p:tavLst>
                                    </p:anim>
                                    <p:anim calcmode="lin" valueType="num">
                                      <p:cBhvr>
                                        <p:cTn id="14" dur="332" tmFilter="0, 0; 0.125,0.2665; 0.25,0.4; 0.375,0.465; 0.5,0.5;  0.625,0.535; 0.75,0.6; 0.875,0.7335; 1,1">
                                          <p:stCondLst>
                                            <p:cond delay="1324"/>
                                          </p:stCondLst>
                                        </p:cTn>
                                        <p:tgtEl>
                                          <p:spTgt spid="133124"/>
                                        </p:tgtEl>
                                        <p:attrNameLst>
                                          <p:attrName>ppt_y</p:attrName>
                                        </p:attrNameLst>
                                      </p:cBhvr>
                                      <p:tavLst>
                                        <p:tav tm="0" fmla="#ppt_y-sin(pi*$)/27">
                                          <p:val>
                                            <p:fltVal val="0"/>
                                          </p:val>
                                        </p:tav>
                                        <p:tav tm="100000">
                                          <p:val>
                                            <p:fltVal val="1"/>
                                          </p:val>
                                        </p:tav>
                                      </p:tavLst>
                                    </p:anim>
                                    <p:anim calcmode="lin" valueType="num">
                                      <p:cBhvr>
                                        <p:cTn id="15" dur="164" tmFilter="0, 0; 0.125,0.2665; 0.25,0.4; 0.375,0.465; 0.5,0.5;  0.625,0.535; 0.75,0.6; 0.875,0.7335; 1,1">
                                          <p:stCondLst>
                                            <p:cond delay="1656"/>
                                          </p:stCondLst>
                                        </p:cTn>
                                        <p:tgtEl>
                                          <p:spTgt spid="133124"/>
                                        </p:tgtEl>
                                        <p:attrNameLst>
                                          <p:attrName>ppt_y</p:attrName>
                                        </p:attrNameLst>
                                      </p:cBhvr>
                                      <p:tavLst>
                                        <p:tav tm="0" fmla="#ppt_y-sin(pi*$)/81">
                                          <p:val>
                                            <p:fltVal val="0"/>
                                          </p:val>
                                        </p:tav>
                                        <p:tav tm="100000">
                                          <p:val>
                                            <p:fltVal val="1"/>
                                          </p:val>
                                        </p:tav>
                                      </p:tavLst>
                                    </p:anim>
                                    <p:animScale>
                                      <p:cBhvr>
                                        <p:cTn id="16" dur="26">
                                          <p:stCondLst>
                                            <p:cond delay="650"/>
                                          </p:stCondLst>
                                        </p:cTn>
                                        <p:tgtEl>
                                          <p:spTgt spid="133124"/>
                                        </p:tgtEl>
                                      </p:cBhvr>
                                      <p:to x="100000" y="60000"/>
                                    </p:animScale>
                                    <p:animScale>
                                      <p:cBhvr>
                                        <p:cTn id="17" dur="166" decel="50000">
                                          <p:stCondLst>
                                            <p:cond delay="676"/>
                                          </p:stCondLst>
                                        </p:cTn>
                                        <p:tgtEl>
                                          <p:spTgt spid="133124"/>
                                        </p:tgtEl>
                                      </p:cBhvr>
                                      <p:to x="100000" y="100000"/>
                                    </p:animScale>
                                    <p:animScale>
                                      <p:cBhvr>
                                        <p:cTn id="18" dur="26">
                                          <p:stCondLst>
                                            <p:cond delay="1312"/>
                                          </p:stCondLst>
                                        </p:cTn>
                                        <p:tgtEl>
                                          <p:spTgt spid="133124"/>
                                        </p:tgtEl>
                                      </p:cBhvr>
                                      <p:to x="100000" y="80000"/>
                                    </p:animScale>
                                    <p:animScale>
                                      <p:cBhvr>
                                        <p:cTn id="19" dur="166" decel="50000">
                                          <p:stCondLst>
                                            <p:cond delay="1338"/>
                                          </p:stCondLst>
                                        </p:cTn>
                                        <p:tgtEl>
                                          <p:spTgt spid="133124"/>
                                        </p:tgtEl>
                                      </p:cBhvr>
                                      <p:to x="100000" y="100000"/>
                                    </p:animScale>
                                    <p:animScale>
                                      <p:cBhvr>
                                        <p:cTn id="20" dur="26">
                                          <p:stCondLst>
                                            <p:cond delay="1642"/>
                                          </p:stCondLst>
                                        </p:cTn>
                                        <p:tgtEl>
                                          <p:spTgt spid="133124"/>
                                        </p:tgtEl>
                                      </p:cBhvr>
                                      <p:to x="100000" y="90000"/>
                                    </p:animScale>
                                    <p:animScale>
                                      <p:cBhvr>
                                        <p:cTn id="21" dur="166" decel="50000">
                                          <p:stCondLst>
                                            <p:cond delay="1668"/>
                                          </p:stCondLst>
                                        </p:cTn>
                                        <p:tgtEl>
                                          <p:spTgt spid="133124"/>
                                        </p:tgtEl>
                                      </p:cBhvr>
                                      <p:to x="100000" y="100000"/>
                                    </p:animScale>
                                    <p:animScale>
                                      <p:cBhvr>
                                        <p:cTn id="22" dur="26">
                                          <p:stCondLst>
                                            <p:cond delay="1808"/>
                                          </p:stCondLst>
                                        </p:cTn>
                                        <p:tgtEl>
                                          <p:spTgt spid="133124"/>
                                        </p:tgtEl>
                                      </p:cBhvr>
                                      <p:to x="100000" y="95000"/>
                                    </p:animScale>
                                    <p:animScale>
                                      <p:cBhvr>
                                        <p:cTn id="23" dur="166" decel="50000">
                                          <p:stCondLst>
                                            <p:cond delay="1834"/>
                                          </p:stCondLst>
                                        </p:cTn>
                                        <p:tgtEl>
                                          <p:spTgt spid="133124"/>
                                        </p:tgtEl>
                                      </p:cBhvr>
                                      <p:to x="100000" y="100000"/>
                                    </p:animScale>
                                  </p:childTnLst>
                                </p:cTn>
                              </p:par>
                              <p:par>
                                <p:cTn id="24" presetID="26" presetClass="entr" presetSubtype="0" fill="hold" grpId="0" nodeType="withEffect">
                                  <p:stCondLst>
                                    <p:cond delay="0"/>
                                  </p:stCondLst>
                                  <p:childTnLst>
                                    <p:set>
                                      <p:cBhvr>
                                        <p:cTn id="25" dur="1" fill="hold">
                                          <p:stCondLst>
                                            <p:cond delay="0"/>
                                          </p:stCondLst>
                                        </p:cTn>
                                        <p:tgtEl>
                                          <p:spTgt spid="133125"/>
                                        </p:tgtEl>
                                        <p:attrNameLst>
                                          <p:attrName>style.visibility</p:attrName>
                                        </p:attrNameLst>
                                      </p:cBhvr>
                                      <p:to>
                                        <p:strVal val="visible"/>
                                      </p:to>
                                    </p:set>
                                    <p:animEffect transition="in" filter="wipe(down)">
                                      <p:cBhvr>
                                        <p:cTn id="26" dur="580">
                                          <p:stCondLst>
                                            <p:cond delay="0"/>
                                          </p:stCondLst>
                                        </p:cTn>
                                        <p:tgtEl>
                                          <p:spTgt spid="133125"/>
                                        </p:tgtEl>
                                      </p:cBhvr>
                                    </p:animEffect>
                                    <p:anim calcmode="lin" valueType="num">
                                      <p:cBhvr>
                                        <p:cTn id="27" dur="1822" tmFilter="0,0; 0.14,0.36; 0.43,0.73; 0.71,0.91; 1.0,1.0">
                                          <p:stCondLst>
                                            <p:cond delay="0"/>
                                          </p:stCondLst>
                                        </p:cTn>
                                        <p:tgtEl>
                                          <p:spTgt spid="133125"/>
                                        </p:tgtEl>
                                        <p:attrNameLst>
                                          <p:attrName>ppt_x</p:attrName>
                                        </p:attrNameLst>
                                      </p:cBhvr>
                                      <p:tavLst>
                                        <p:tav tm="0">
                                          <p:val>
                                            <p:strVal val="#ppt_x-0.25"/>
                                          </p:val>
                                        </p:tav>
                                        <p:tav tm="100000">
                                          <p:val>
                                            <p:strVal val="#ppt_x"/>
                                          </p:val>
                                        </p:tav>
                                      </p:tavLst>
                                    </p:anim>
                                    <p:anim calcmode="lin" valueType="num">
                                      <p:cBhvr>
                                        <p:cTn id="28" dur="664" tmFilter="0.0,0.0; 0.25,0.07; 0.50,0.2; 0.75,0.467; 1.0,1.0">
                                          <p:stCondLst>
                                            <p:cond delay="0"/>
                                          </p:stCondLst>
                                        </p:cTn>
                                        <p:tgtEl>
                                          <p:spTgt spid="133125"/>
                                        </p:tgtEl>
                                        <p:attrNameLst>
                                          <p:attrName>ppt_y</p:attrName>
                                        </p:attrNameLst>
                                      </p:cBhvr>
                                      <p:tavLst>
                                        <p:tav tm="0" fmla="#ppt_y-sin(pi*$)/3">
                                          <p:val>
                                            <p:fltVal val="0.5"/>
                                          </p:val>
                                        </p:tav>
                                        <p:tav tm="100000">
                                          <p:val>
                                            <p:fltVal val="1"/>
                                          </p:val>
                                        </p:tav>
                                      </p:tavLst>
                                    </p:anim>
                                    <p:anim calcmode="lin" valueType="num">
                                      <p:cBhvr>
                                        <p:cTn id="29" dur="664" tmFilter="0, 0; 0.125,0.2665; 0.25,0.4; 0.375,0.465; 0.5,0.5;  0.625,0.535; 0.75,0.6; 0.875,0.7335; 1,1">
                                          <p:stCondLst>
                                            <p:cond delay="664"/>
                                          </p:stCondLst>
                                        </p:cTn>
                                        <p:tgtEl>
                                          <p:spTgt spid="133125"/>
                                        </p:tgtEl>
                                        <p:attrNameLst>
                                          <p:attrName>ppt_y</p:attrName>
                                        </p:attrNameLst>
                                      </p:cBhvr>
                                      <p:tavLst>
                                        <p:tav tm="0" fmla="#ppt_y-sin(pi*$)/9">
                                          <p:val>
                                            <p:fltVal val="0"/>
                                          </p:val>
                                        </p:tav>
                                        <p:tav tm="100000">
                                          <p:val>
                                            <p:fltVal val="1"/>
                                          </p:val>
                                        </p:tav>
                                      </p:tavLst>
                                    </p:anim>
                                    <p:anim calcmode="lin" valueType="num">
                                      <p:cBhvr>
                                        <p:cTn id="30" dur="332" tmFilter="0, 0; 0.125,0.2665; 0.25,0.4; 0.375,0.465; 0.5,0.5;  0.625,0.535; 0.75,0.6; 0.875,0.7335; 1,1">
                                          <p:stCondLst>
                                            <p:cond delay="1324"/>
                                          </p:stCondLst>
                                        </p:cTn>
                                        <p:tgtEl>
                                          <p:spTgt spid="133125"/>
                                        </p:tgtEl>
                                        <p:attrNameLst>
                                          <p:attrName>ppt_y</p:attrName>
                                        </p:attrNameLst>
                                      </p:cBhvr>
                                      <p:tavLst>
                                        <p:tav tm="0" fmla="#ppt_y-sin(pi*$)/27">
                                          <p:val>
                                            <p:fltVal val="0"/>
                                          </p:val>
                                        </p:tav>
                                        <p:tav tm="100000">
                                          <p:val>
                                            <p:fltVal val="1"/>
                                          </p:val>
                                        </p:tav>
                                      </p:tavLst>
                                    </p:anim>
                                    <p:anim calcmode="lin" valueType="num">
                                      <p:cBhvr>
                                        <p:cTn id="31" dur="164" tmFilter="0, 0; 0.125,0.2665; 0.25,0.4; 0.375,0.465; 0.5,0.5;  0.625,0.535; 0.75,0.6; 0.875,0.7335; 1,1">
                                          <p:stCondLst>
                                            <p:cond delay="1656"/>
                                          </p:stCondLst>
                                        </p:cTn>
                                        <p:tgtEl>
                                          <p:spTgt spid="133125"/>
                                        </p:tgtEl>
                                        <p:attrNameLst>
                                          <p:attrName>ppt_y</p:attrName>
                                        </p:attrNameLst>
                                      </p:cBhvr>
                                      <p:tavLst>
                                        <p:tav tm="0" fmla="#ppt_y-sin(pi*$)/81">
                                          <p:val>
                                            <p:fltVal val="0"/>
                                          </p:val>
                                        </p:tav>
                                        <p:tav tm="100000">
                                          <p:val>
                                            <p:fltVal val="1"/>
                                          </p:val>
                                        </p:tav>
                                      </p:tavLst>
                                    </p:anim>
                                    <p:animScale>
                                      <p:cBhvr>
                                        <p:cTn id="32" dur="26">
                                          <p:stCondLst>
                                            <p:cond delay="650"/>
                                          </p:stCondLst>
                                        </p:cTn>
                                        <p:tgtEl>
                                          <p:spTgt spid="133125"/>
                                        </p:tgtEl>
                                      </p:cBhvr>
                                      <p:to x="100000" y="60000"/>
                                    </p:animScale>
                                    <p:animScale>
                                      <p:cBhvr>
                                        <p:cTn id="33" dur="166" decel="50000">
                                          <p:stCondLst>
                                            <p:cond delay="676"/>
                                          </p:stCondLst>
                                        </p:cTn>
                                        <p:tgtEl>
                                          <p:spTgt spid="133125"/>
                                        </p:tgtEl>
                                      </p:cBhvr>
                                      <p:to x="100000" y="100000"/>
                                    </p:animScale>
                                    <p:animScale>
                                      <p:cBhvr>
                                        <p:cTn id="34" dur="26">
                                          <p:stCondLst>
                                            <p:cond delay="1312"/>
                                          </p:stCondLst>
                                        </p:cTn>
                                        <p:tgtEl>
                                          <p:spTgt spid="133125"/>
                                        </p:tgtEl>
                                      </p:cBhvr>
                                      <p:to x="100000" y="80000"/>
                                    </p:animScale>
                                    <p:animScale>
                                      <p:cBhvr>
                                        <p:cTn id="35" dur="166" decel="50000">
                                          <p:stCondLst>
                                            <p:cond delay="1338"/>
                                          </p:stCondLst>
                                        </p:cTn>
                                        <p:tgtEl>
                                          <p:spTgt spid="133125"/>
                                        </p:tgtEl>
                                      </p:cBhvr>
                                      <p:to x="100000" y="100000"/>
                                    </p:animScale>
                                    <p:animScale>
                                      <p:cBhvr>
                                        <p:cTn id="36" dur="26">
                                          <p:stCondLst>
                                            <p:cond delay="1642"/>
                                          </p:stCondLst>
                                        </p:cTn>
                                        <p:tgtEl>
                                          <p:spTgt spid="133125"/>
                                        </p:tgtEl>
                                      </p:cBhvr>
                                      <p:to x="100000" y="90000"/>
                                    </p:animScale>
                                    <p:animScale>
                                      <p:cBhvr>
                                        <p:cTn id="37" dur="166" decel="50000">
                                          <p:stCondLst>
                                            <p:cond delay="1668"/>
                                          </p:stCondLst>
                                        </p:cTn>
                                        <p:tgtEl>
                                          <p:spTgt spid="133125"/>
                                        </p:tgtEl>
                                      </p:cBhvr>
                                      <p:to x="100000" y="100000"/>
                                    </p:animScale>
                                    <p:animScale>
                                      <p:cBhvr>
                                        <p:cTn id="38" dur="26">
                                          <p:stCondLst>
                                            <p:cond delay="1808"/>
                                          </p:stCondLst>
                                        </p:cTn>
                                        <p:tgtEl>
                                          <p:spTgt spid="133125"/>
                                        </p:tgtEl>
                                      </p:cBhvr>
                                      <p:to x="100000" y="95000"/>
                                    </p:animScale>
                                    <p:animScale>
                                      <p:cBhvr>
                                        <p:cTn id="39" dur="166" decel="50000">
                                          <p:stCondLst>
                                            <p:cond delay="1834"/>
                                          </p:stCondLst>
                                        </p:cTn>
                                        <p:tgtEl>
                                          <p:spTgt spid="133125"/>
                                        </p:tgtEl>
                                      </p:cBhvr>
                                      <p:to x="100000" y="100000"/>
                                    </p:animScale>
                                  </p:childTnLst>
                                </p:cTn>
                              </p:par>
                              <p:par>
                                <p:cTn id="40" presetID="26" presetClass="entr" presetSubtype="0" fill="hold" grpId="0" nodeType="withEffect">
                                  <p:stCondLst>
                                    <p:cond delay="0"/>
                                  </p:stCondLst>
                                  <p:childTnLst>
                                    <p:set>
                                      <p:cBhvr>
                                        <p:cTn id="41" dur="1" fill="hold">
                                          <p:stCondLst>
                                            <p:cond delay="0"/>
                                          </p:stCondLst>
                                        </p:cTn>
                                        <p:tgtEl>
                                          <p:spTgt spid="133126"/>
                                        </p:tgtEl>
                                        <p:attrNameLst>
                                          <p:attrName>style.visibility</p:attrName>
                                        </p:attrNameLst>
                                      </p:cBhvr>
                                      <p:to>
                                        <p:strVal val="visible"/>
                                      </p:to>
                                    </p:set>
                                    <p:animEffect transition="in" filter="wipe(down)">
                                      <p:cBhvr>
                                        <p:cTn id="42" dur="580">
                                          <p:stCondLst>
                                            <p:cond delay="0"/>
                                          </p:stCondLst>
                                        </p:cTn>
                                        <p:tgtEl>
                                          <p:spTgt spid="133126"/>
                                        </p:tgtEl>
                                      </p:cBhvr>
                                    </p:animEffect>
                                    <p:anim calcmode="lin" valueType="num">
                                      <p:cBhvr>
                                        <p:cTn id="43" dur="1822" tmFilter="0,0; 0.14,0.36; 0.43,0.73; 0.71,0.91; 1.0,1.0">
                                          <p:stCondLst>
                                            <p:cond delay="0"/>
                                          </p:stCondLst>
                                        </p:cTn>
                                        <p:tgtEl>
                                          <p:spTgt spid="133126"/>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133126"/>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133126"/>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133126"/>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133126"/>
                                        </p:tgtEl>
                                        <p:attrNameLst>
                                          <p:attrName>ppt_y</p:attrName>
                                        </p:attrNameLst>
                                      </p:cBhvr>
                                      <p:tavLst>
                                        <p:tav tm="0" fmla="#ppt_y-sin(pi*$)/81">
                                          <p:val>
                                            <p:fltVal val="0"/>
                                          </p:val>
                                        </p:tav>
                                        <p:tav tm="100000">
                                          <p:val>
                                            <p:fltVal val="1"/>
                                          </p:val>
                                        </p:tav>
                                      </p:tavLst>
                                    </p:anim>
                                    <p:animScale>
                                      <p:cBhvr>
                                        <p:cTn id="48" dur="26">
                                          <p:stCondLst>
                                            <p:cond delay="650"/>
                                          </p:stCondLst>
                                        </p:cTn>
                                        <p:tgtEl>
                                          <p:spTgt spid="133126"/>
                                        </p:tgtEl>
                                      </p:cBhvr>
                                      <p:to x="100000" y="60000"/>
                                    </p:animScale>
                                    <p:animScale>
                                      <p:cBhvr>
                                        <p:cTn id="49" dur="166" decel="50000">
                                          <p:stCondLst>
                                            <p:cond delay="676"/>
                                          </p:stCondLst>
                                        </p:cTn>
                                        <p:tgtEl>
                                          <p:spTgt spid="133126"/>
                                        </p:tgtEl>
                                      </p:cBhvr>
                                      <p:to x="100000" y="100000"/>
                                    </p:animScale>
                                    <p:animScale>
                                      <p:cBhvr>
                                        <p:cTn id="50" dur="26">
                                          <p:stCondLst>
                                            <p:cond delay="1312"/>
                                          </p:stCondLst>
                                        </p:cTn>
                                        <p:tgtEl>
                                          <p:spTgt spid="133126"/>
                                        </p:tgtEl>
                                      </p:cBhvr>
                                      <p:to x="100000" y="80000"/>
                                    </p:animScale>
                                    <p:animScale>
                                      <p:cBhvr>
                                        <p:cTn id="51" dur="166" decel="50000">
                                          <p:stCondLst>
                                            <p:cond delay="1338"/>
                                          </p:stCondLst>
                                        </p:cTn>
                                        <p:tgtEl>
                                          <p:spTgt spid="133126"/>
                                        </p:tgtEl>
                                      </p:cBhvr>
                                      <p:to x="100000" y="100000"/>
                                    </p:animScale>
                                    <p:animScale>
                                      <p:cBhvr>
                                        <p:cTn id="52" dur="26">
                                          <p:stCondLst>
                                            <p:cond delay="1642"/>
                                          </p:stCondLst>
                                        </p:cTn>
                                        <p:tgtEl>
                                          <p:spTgt spid="133126"/>
                                        </p:tgtEl>
                                      </p:cBhvr>
                                      <p:to x="100000" y="90000"/>
                                    </p:animScale>
                                    <p:animScale>
                                      <p:cBhvr>
                                        <p:cTn id="53" dur="166" decel="50000">
                                          <p:stCondLst>
                                            <p:cond delay="1668"/>
                                          </p:stCondLst>
                                        </p:cTn>
                                        <p:tgtEl>
                                          <p:spTgt spid="133126"/>
                                        </p:tgtEl>
                                      </p:cBhvr>
                                      <p:to x="100000" y="100000"/>
                                    </p:animScale>
                                    <p:animScale>
                                      <p:cBhvr>
                                        <p:cTn id="54" dur="26">
                                          <p:stCondLst>
                                            <p:cond delay="1808"/>
                                          </p:stCondLst>
                                        </p:cTn>
                                        <p:tgtEl>
                                          <p:spTgt spid="133126"/>
                                        </p:tgtEl>
                                      </p:cBhvr>
                                      <p:to x="100000" y="95000"/>
                                    </p:animScale>
                                    <p:animScale>
                                      <p:cBhvr>
                                        <p:cTn id="55" dur="166" decel="50000">
                                          <p:stCondLst>
                                            <p:cond delay="1834"/>
                                          </p:stCondLst>
                                        </p:cTn>
                                        <p:tgtEl>
                                          <p:spTgt spid="133126"/>
                                        </p:tgtEl>
                                      </p:cBhvr>
                                      <p:to x="100000" y="100000"/>
                                    </p:animScale>
                                  </p:childTnLst>
                                </p:cTn>
                              </p:par>
                              <p:par>
                                <p:cTn id="56" presetID="26" presetClass="entr" presetSubtype="0" fill="hold" grpId="0" nodeType="withEffect">
                                  <p:stCondLst>
                                    <p:cond delay="0"/>
                                  </p:stCondLst>
                                  <p:childTnLst>
                                    <p:set>
                                      <p:cBhvr>
                                        <p:cTn id="57" dur="1" fill="hold">
                                          <p:stCondLst>
                                            <p:cond delay="0"/>
                                          </p:stCondLst>
                                        </p:cTn>
                                        <p:tgtEl>
                                          <p:spTgt spid="133127"/>
                                        </p:tgtEl>
                                        <p:attrNameLst>
                                          <p:attrName>style.visibility</p:attrName>
                                        </p:attrNameLst>
                                      </p:cBhvr>
                                      <p:to>
                                        <p:strVal val="visible"/>
                                      </p:to>
                                    </p:set>
                                    <p:animEffect transition="in" filter="wipe(down)">
                                      <p:cBhvr>
                                        <p:cTn id="58" dur="580">
                                          <p:stCondLst>
                                            <p:cond delay="0"/>
                                          </p:stCondLst>
                                        </p:cTn>
                                        <p:tgtEl>
                                          <p:spTgt spid="133127"/>
                                        </p:tgtEl>
                                      </p:cBhvr>
                                    </p:animEffect>
                                    <p:anim calcmode="lin" valueType="num">
                                      <p:cBhvr>
                                        <p:cTn id="59" dur="1822" tmFilter="0,0; 0.14,0.36; 0.43,0.73; 0.71,0.91; 1.0,1.0">
                                          <p:stCondLst>
                                            <p:cond delay="0"/>
                                          </p:stCondLst>
                                        </p:cTn>
                                        <p:tgtEl>
                                          <p:spTgt spid="133127"/>
                                        </p:tgtEl>
                                        <p:attrNameLst>
                                          <p:attrName>ppt_x</p:attrName>
                                        </p:attrNameLst>
                                      </p:cBhvr>
                                      <p:tavLst>
                                        <p:tav tm="0">
                                          <p:val>
                                            <p:strVal val="#ppt_x-0.25"/>
                                          </p:val>
                                        </p:tav>
                                        <p:tav tm="100000">
                                          <p:val>
                                            <p:strVal val="#ppt_x"/>
                                          </p:val>
                                        </p:tav>
                                      </p:tavLst>
                                    </p:anim>
                                    <p:anim calcmode="lin" valueType="num">
                                      <p:cBhvr>
                                        <p:cTn id="60" dur="664" tmFilter="0.0,0.0; 0.25,0.07; 0.50,0.2; 0.75,0.467; 1.0,1.0">
                                          <p:stCondLst>
                                            <p:cond delay="0"/>
                                          </p:stCondLst>
                                        </p:cTn>
                                        <p:tgtEl>
                                          <p:spTgt spid="133127"/>
                                        </p:tgtEl>
                                        <p:attrNameLst>
                                          <p:attrName>ppt_y</p:attrName>
                                        </p:attrNameLst>
                                      </p:cBhvr>
                                      <p:tavLst>
                                        <p:tav tm="0" fmla="#ppt_y-sin(pi*$)/3">
                                          <p:val>
                                            <p:fltVal val="0.5"/>
                                          </p:val>
                                        </p:tav>
                                        <p:tav tm="100000">
                                          <p:val>
                                            <p:fltVal val="1"/>
                                          </p:val>
                                        </p:tav>
                                      </p:tavLst>
                                    </p:anim>
                                    <p:anim calcmode="lin" valueType="num">
                                      <p:cBhvr>
                                        <p:cTn id="61" dur="664" tmFilter="0, 0; 0.125,0.2665; 0.25,0.4; 0.375,0.465; 0.5,0.5;  0.625,0.535; 0.75,0.6; 0.875,0.7335; 1,1">
                                          <p:stCondLst>
                                            <p:cond delay="664"/>
                                          </p:stCondLst>
                                        </p:cTn>
                                        <p:tgtEl>
                                          <p:spTgt spid="133127"/>
                                        </p:tgtEl>
                                        <p:attrNameLst>
                                          <p:attrName>ppt_y</p:attrName>
                                        </p:attrNameLst>
                                      </p:cBhvr>
                                      <p:tavLst>
                                        <p:tav tm="0" fmla="#ppt_y-sin(pi*$)/9">
                                          <p:val>
                                            <p:fltVal val="0"/>
                                          </p:val>
                                        </p:tav>
                                        <p:tav tm="100000">
                                          <p:val>
                                            <p:fltVal val="1"/>
                                          </p:val>
                                        </p:tav>
                                      </p:tavLst>
                                    </p:anim>
                                    <p:anim calcmode="lin" valueType="num">
                                      <p:cBhvr>
                                        <p:cTn id="62" dur="332" tmFilter="0, 0; 0.125,0.2665; 0.25,0.4; 0.375,0.465; 0.5,0.5;  0.625,0.535; 0.75,0.6; 0.875,0.7335; 1,1">
                                          <p:stCondLst>
                                            <p:cond delay="1324"/>
                                          </p:stCondLst>
                                        </p:cTn>
                                        <p:tgtEl>
                                          <p:spTgt spid="133127"/>
                                        </p:tgtEl>
                                        <p:attrNameLst>
                                          <p:attrName>ppt_y</p:attrName>
                                        </p:attrNameLst>
                                      </p:cBhvr>
                                      <p:tavLst>
                                        <p:tav tm="0" fmla="#ppt_y-sin(pi*$)/27">
                                          <p:val>
                                            <p:fltVal val="0"/>
                                          </p:val>
                                        </p:tav>
                                        <p:tav tm="100000">
                                          <p:val>
                                            <p:fltVal val="1"/>
                                          </p:val>
                                        </p:tav>
                                      </p:tavLst>
                                    </p:anim>
                                    <p:anim calcmode="lin" valueType="num">
                                      <p:cBhvr>
                                        <p:cTn id="63" dur="164" tmFilter="0, 0; 0.125,0.2665; 0.25,0.4; 0.375,0.465; 0.5,0.5;  0.625,0.535; 0.75,0.6; 0.875,0.7335; 1,1">
                                          <p:stCondLst>
                                            <p:cond delay="1656"/>
                                          </p:stCondLst>
                                        </p:cTn>
                                        <p:tgtEl>
                                          <p:spTgt spid="133127"/>
                                        </p:tgtEl>
                                        <p:attrNameLst>
                                          <p:attrName>ppt_y</p:attrName>
                                        </p:attrNameLst>
                                      </p:cBhvr>
                                      <p:tavLst>
                                        <p:tav tm="0" fmla="#ppt_y-sin(pi*$)/81">
                                          <p:val>
                                            <p:fltVal val="0"/>
                                          </p:val>
                                        </p:tav>
                                        <p:tav tm="100000">
                                          <p:val>
                                            <p:fltVal val="1"/>
                                          </p:val>
                                        </p:tav>
                                      </p:tavLst>
                                    </p:anim>
                                    <p:animScale>
                                      <p:cBhvr>
                                        <p:cTn id="64" dur="26">
                                          <p:stCondLst>
                                            <p:cond delay="650"/>
                                          </p:stCondLst>
                                        </p:cTn>
                                        <p:tgtEl>
                                          <p:spTgt spid="133127"/>
                                        </p:tgtEl>
                                      </p:cBhvr>
                                      <p:to x="100000" y="60000"/>
                                    </p:animScale>
                                    <p:animScale>
                                      <p:cBhvr>
                                        <p:cTn id="65" dur="166" decel="50000">
                                          <p:stCondLst>
                                            <p:cond delay="676"/>
                                          </p:stCondLst>
                                        </p:cTn>
                                        <p:tgtEl>
                                          <p:spTgt spid="133127"/>
                                        </p:tgtEl>
                                      </p:cBhvr>
                                      <p:to x="100000" y="100000"/>
                                    </p:animScale>
                                    <p:animScale>
                                      <p:cBhvr>
                                        <p:cTn id="66" dur="26">
                                          <p:stCondLst>
                                            <p:cond delay="1312"/>
                                          </p:stCondLst>
                                        </p:cTn>
                                        <p:tgtEl>
                                          <p:spTgt spid="133127"/>
                                        </p:tgtEl>
                                      </p:cBhvr>
                                      <p:to x="100000" y="80000"/>
                                    </p:animScale>
                                    <p:animScale>
                                      <p:cBhvr>
                                        <p:cTn id="67" dur="166" decel="50000">
                                          <p:stCondLst>
                                            <p:cond delay="1338"/>
                                          </p:stCondLst>
                                        </p:cTn>
                                        <p:tgtEl>
                                          <p:spTgt spid="133127"/>
                                        </p:tgtEl>
                                      </p:cBhvr>
                                      <p:to x="100000" y="100000"/>
                                    </p:animScale>
                                    <p:animScale>
                                      <p:cBhvr>
                                        <p:cTn id="68" dur="26">
                                          <p:stCondLst>
                                            <p:cond delay="1642"/>
                                          </p:stCondLst>
                                        </p:cTn>
                                        <p:tgtEl>
                                          <p:spTgt spid="133127"/>
                                        </p:tgtEl>
                                      </p:cBhvr>
                                      <p:to x="100000" y="90000"/>
                                    </p:animScale>
                                    <p:animScale>
                                      <p:cBhvr>
                                        <p:cTn id="69" dur="166" decel="50000">
                                          <p:stCondLst>
                                            <p:cond delay="1668"/>
                                          </p:stCondLst>
                                        </p:cTn>
                                        <p:tgtEl>
                                          <p:spTgt spid="133127"/>
                                        </p:tgtEl>
                                      </p:cBhvr>
                                      <p:to x="100000" y="100000"/>
                                    </p:animScale>
                                    <p:animScale>
                                      <p:cBhvr>
                                        <p:cTn id="70" dur="26">
                                          <p:stCondLst>
                                            <p:cond delay="1808"/>
                                          </p:stCondLst>
                                        </p:cTn>
                                        <p:tgtEl>
                                          <p:spTgt spid="133127"/>
                                        </p:tgtEl>
                                      </p:cBhvr>
                                      <p:to x="100000" y="95000"/>
                                    </p:animScale>
                                    <p:animScale>
                                      <p:cBhvr>
                                        <p:cTn id="71" dur="166" decel="50000">
                                          <p:stCondLst>
                                            <p:cond delay="1834"/>
                                          </p:stCondLst>
                                        </p:cTn>
                                        <p:tgtEl>
                                          <p:spTgt spid="133127"/>
                                        </p:tgtEl>
                                      </p:cBhvr>
                                      <p:to x="100000" y="100000"/>
                                    </p:animScale>
                                  </p:childTnLst>
                                </p:cTn>
                              </p:par>
                              <p:par>
                                <p:cTn id="72" presetID="26" presetClass="entr" presetSubtype="0" fill="hold" grpId="0" nodeType="withEffect">
                                  <p:stCondLst>
                                    <p:cond delay="0"/>
                                  </p:stCondLst>
                                  <p:childTnLst>
                                    <p:set>
                                      <p:cBhvr>
                                        <p:cTn id="73" dur="1" fill="hold">
                                          <p:stCondLst>
                                            <p:cond delay="0"/>
                                          </p:stCondLst>
                                        </p:cTn>
                                        <p:tgtEl>
                                          <p:spTgt spid="133129"/>
                                        </p:tgtEl>
                                        <p:attrNameLst>
                                          <p:attrName>style.visibility</p:attrName>
                                        </p:attrNameLst>
                                      </p:cBhvr>
                                      <p:to>
                                        <p:strVal val="visible"/>
                                      </p:to>
                                    </p:set>
                                    <p:animEffect transition="in" filter="wipe(down)">
                                      <p:cBhvr>
                                        <p:cTn id="74" dur="580">
                                          <p:stCondLst>
                                            <p:cond delay="0"/>
                                          </p:stCondLst>
                                        </p:cTn>
                                        <p:tgtEl>
                                          <p:spTgt spid="133129"/>
                                        </p:tgtEl>
                                      </p:cBhvr>
                                    </p:animEffect>
                                    <p:anim calcmode="lin" valueType="num">
                                      <p:cBhvr>
                                        <p:cTn id="75" dur="1822" tmFilter="0,0; 0.14,0.36; 0.43,0.73; 0.71,0.91; 1.0,1.0">
                                          <p:stCondLst>
                                            <p:cond delay="0"/>
                                          </p:stCondLst>
                                        </p:cTn>
                                        <p:tgtEl>
                                          <p:spTgt spid="133129"/>
                                        </p:tgtEl>
                                        <p:attrNameLst>
                                          <p:attrName>ppt_x</p:attrName>
                                        </p:attrNameLst>
                                      </p:cBhvr>
                                      <p:tavLst>
                                        <p:tav tm="0">
                                          <p:val>
                                            <p:strVal val="#ppt_x-0.25"/>
                                          </p:val>
                                        </p:tav>
                                        <p:tav tm="100000">
                                          <p:val>
                                            <p:strVal val="#ppt_x"/>
                                          </p:val>
                                        </p:tav>
                                      </p:tavLst>
                                    </p:anim>
                                    <p:anim calcmode="lin" valueType="num">
                                      <p:cBhvr>
                                        <p:cTn id="76" dur="664" tmFilter="0.0,0.0; 0.25,0.07; 0.50,0.2; 0.75,0.467; 1.0,1.0">
                                          <p:stCondLst>
                                            <p:cond delay="0"/>
                                          </p:stCondLst>
                                        </p:cTn>
                                        <p:tgtEl>
                                          <p:spTgt spid="133129"/>
                                        </p:tgtEl>
                                        <p:attrNameLst>
                                          <p:attrName>ppt_y</p:attrName>
                                        </p:attrNameLst>
                                      </p:cBhvr>
                                      <p:tavLst>
                                        <p:tav tm="0" fmla="#ppt_y-sin(pi*$)/3">
                                          <p:val>
                                            <p:fltVal val="0.5"/>
                                          </p:val>
                                        </p:tav>
                                        <p:tav tm="100000">
                                          <p:val>
                                            <p:fltVal val="1"/>
                                          </p:val>
                                        </p:tav>
                                      </p:tavLst>
                                    </p:anim>
                                    <p:anim calcmode="lin" valueType="num">
                                      <p:cBhvr>
                                        <p:cTn id="77" dur="664" tmFilter="0, 0; 0.125,0.2665; 0.25,0.4; 0.375,0.465; 0.5,0.5;  0.625,0.535; 0.75,0.6; 0.875,0.7335; 1,1">
                                          <p:stCondLst>
                                            <p:cond delay="664"/>
                                          </p:stCondLst>
                                        </p:cTn>
                                        <p:tgtEl>
                                          <p:spTgt spid="133129"/>
                                        </p:tgtEl>
                                        <p:attrNameLst>
                                          <p:attrName>ppt_y</p:attrName>
                                        </p:attrNameLst>
                                      </p:cBhvr>
                                      <p:tavLst>
                                        <p:tav tm="0" fmla="#ppt_y-sin(pi*$)/9">
                                          <p:val>
                                            <p:fltVal val="0"/>
                                          </p:val>
                                        </p:tav>
                                        <p:tav tm="100000">
                                          <p:val>
                                            <p:fltVal val="1"/>
                                          </p:val>
                                        </p:tav>
                                      </p:tavLst>
                                    </p:anim>
                                    <p:anim calcmode="lin" valueType="num">
                                      <p:cBhvr>
                                        <p:cTn id="78" dur="332" tmFilter="0, 0; 0.125,0.2665; 0.25,0.4; 0.375,0.465; 0.5,0.5;  0.625,0.535; 0.75,0.6; 0.875,0.7335; 1,1">
                                          <p:stCondLst>
                                            <p:cond delay="1324"/>
                                          </p:stCondLst>
                                        </p:cTn>
                                        <p:tgtEl>
                                          <p:spTgt spid="133129"/>
                                        </p:tgtEl>
                                        <p:attrNameLst>
                                          <p:attrName>ppt_y</p:attrName>
                                        </p:attrNameLst>
                                      </p:cBhvr>
                                      <p:tavLst>
                                        <p:tav tm="0" fmla="#ppt_y-sin(pi*$)/27">
                                          <p:val>
                                            <p:fltVal val="0"/>
                                          </p:val>
                                        </p:tav>
                                        <p:tav tm="100000">
                                          <p:val>
                                            <p:fltVal val="1"/>
                                          </p:val>
                                        </p:tav>
                                      </p:tavLst>
                                    </p:anim>
                                    <p:anim calcmode="lin" valueType="num">
                                      <p:cBhvr>
                                        <p:cTn id="79" dur="164" tmFilter="0, 0; 0.125,0.2665; 0.25,0.4; 0.375,0.465; 0.5,0.5;  0.625,0.535; 0.75,0.6; 0.875,0.7335; 1,1">
                                          <p:stCondLst>
                                            <p:cond delay="1656"/>
                                          </p:stCondLst>
                                        </p:cTn>
                                        <p:tgtEl>
                                          <p:spTgt spid="133129"/>
                                        </p:tgtEl>
                                        <p:attrNameLst>
                                          <p:attrName>ppt_y</p:attrName>
                                        </p:attrNameLst>
                                      </p:cBhvr>
                                      <p:tavLst>
                                        <p:tav tm="0" fmla="#ppt_y-sin(pi*$)/81">
                                          <p:val>
                                            <p:fltVal val="0"/>
                                          </p:val>
                                        </p:tav>
                                        <p:tav tm="100000">
                                          <p:val>
                                            <p:fltVal val="1"/>
                                          </p:val>
                                        </p:tav>
                                      </p:tavLst>
                                    </p:anim>
                                    <p:animScale>
                                      <p:cBhvr>
                                        <p:cTn id="80" dur="26">
                                          <p:stCondLst>
                                            <p:cond delay="650"/>
                                          </p:stCondLst>
                                        </p:cTn>
                                        <p:tgtEl>
                                          <p:spTgt spid="133129"/>
                                        </p:tgtEl>
                                      </p:cBhvr>
                                      <p:to x="100000" y="60000"/>
                                    </p:animScale>
                                    <p:animScale>
                                      <p:cBhvr>
                                        <p:cTn id="81" dur="166" decel="50000">
                                          <p:stCondLst>
                                            <p:cond delay="676"/>
                                          </p:stCondLst>
                                        </p:cTn>
                                        <p:tgtEl>
                                          <p:spTgt spid="133129"/>
                                        </p:tgtEl>
                                      </p:cBhvr>
                                      <p:to x="100000" y="100000"/>
                                    </p:animScale>
                                    <p:animScale>
                                      <p:cBhvr>
                                        <p:cTn id="82" dur="26">
                                          <p:stCondLst>
                                            <p:cond delay="1312"/>
                                          </p:stCondLst>
                                        </p:cTn>
                                        <p:tgtEl>
                                          <p:spTgt spid="133129"/>
                                        </p:tgtEl>
                                      </p:cBhvr>
                                      <p:to x="100000" y="80000"/>
                                    </p:animScale>
                                    <p:animScale>
                                      <p:cBhvr>
                                        <p:cTn id="83" dur="166" decel="50000">
                                          <p:stCondLst>
                                            <p:cond delay="1338"/>
                                          </p:stCondLst>
                                        </p:cTn>
                                        <p:tgtEl>
                                          <p:spTgt spid="133129"/>
                                        </p:tgtEl>
                                      </p:cBhvr>
                                      <p:to x="100000" y="100000"/>
                                    </p:animScale>
                                    <p:animScale>
                                      <p:cBhvr>
                                        <p:cTn id="84" dur="26">
                                          <p:stCondLst>
                                            <p:cond delay="1642"/>
                                          </p:stCondLst>
                                        </p:cTn>
                                        <p:tgtEl>
                                          <p:spTgt spid="133129"/>
                                        </p:tgtEl>
                                      </p:cBhvr>
                                      <p:to x="100000" y="90000"/>
                                    </p:animScale>
                                    <p:animScale>
                                      <p:cBhvr>
                                        <p:cTn id="85" dur="166" decel="50000">
                                          <p:stCondLst>
                                            <p:cond delay="1668"/>
                                          </p:stCondLst>
                                        </p:cTn>
                                        <p:tgtEl>
                                          <p:spTgt spid="133129"/>
                                        </p:tgtEl>
                                      </p:cBhvr>
                                      <p:to x="100000" y="100000"/>
                                    </p:animScale>
                                    <p:animScale>
                                      <p:cBhvr>
                                        <p:cTn id="86" dur="26">
                                          <p:stCondLst>
                                            <p:cond delay="1808"/>
                                          </p:stCondLst>
                                        </p:cTn>
                                        <p:tgtEl>
                                          <p:spTgt spid="133129"/>
                                        </p:tgtEl>
                                      </p:cBhvr>
                                      <p:to x="100000" y="95000"/>
                                    </p:animScale>
                                    <p:animScale>
                                      <p:cBhvr>
                                        <p:cTn id="87" dur="166" decel="50000">
                                          <p:stCondLst>
                                            <p:cond delay="1834"/>
                                          </p:stCondLst>
                                        </p:cTn>
                                        <p:tgtEl>
                                          <p:spTgt spid="133129"/>
                                        </p:tgtEl>
                                      </p:cBhvr>
                                      <p:to x="100000" y="100000"/>
                                    </p:animScale>
                                  </p:childTnLst>
                                </p:cTn>
                              </p:par>
                              <p:par>
                                <p:cTn id="88" presetID="26" presetClass="entr" presetSubtype="0" fill="hold" grpId="0" nodeType="withEffect">
                                  <p:stCondLst>
                                    <p:cond delay="0"/>
                                  </p:stCondLst>
                                  <p:childTnLst>
                                    <p:set>
                                      <p:cBhvr>
                                        <p:cTn id="89" dur="1" fill="hold">
                                          <p:stCondLst>
                                            <p:cond delay="0"/>
                                          </p:stCondLst>
                                        </p:cTn>
                                        <p:tgtEl>
                                          <p:spTgt spid="133134"/>
                                        </p:tgtEl>
                                        <p:attrNameLst>
                                          <p:attrName>style.visibility</p:attrName>
                                        </p:attrNameLst>
                                      </p:cBhvr>
                                      <p:to>
                                        <p:strVal val="visible"/>
                                      </p:to>
                                    </p:set>
                                    <p:animEffect transition="in" filter="wipe(down)">
                                      <p:cBhvr>
                                        <p:cTn id="90" dur="580">
                                          <p:stCondLst>
                                            <p:cond delay="0"/>
                                          </p:stCondLst>
                                        </p:cTn>
                                        <p:tgtEl>
                                          <p:spTgt spid="133134"/>
                                        </p:tgtEl>
                                      </p:cBhvr>
                                    </p:animEffect>
                                    <p:anim calcmode="lin" valueType="num">
                                      <p:cBhvr>
                                        <p:cTn id="91" dur="1822" tmFilter="0,0; 0.14,0.36; 0.43,0.73; 0.71,0.91; 1.0,1.0">
                                          <p:stCondLst>
                                            <p:cond delay="0"/>
                                          </p:stCondLst>
                                        </p:cTn>
                                        <p:tgtEl>
                                          <p:spTgt spid="133134"/>
                                        </p:tgtEl>
                                        <p:attrNameLst>
                                          <p:attrName>ppt_x</p:attrName>
                                        </p:attrNameLst>
                                      </p:cBhvr>
                                      <p:tavLst>
                                        <p:tav tm="0">
                                          <p:val>
                                            <p:strVal val="#ppt_x-0.25"/>
                                          </p:val>
                                        </p:tav>
                                        <p:tav tm="100000">
                                          <p:val>
                                            <p:strVal val="#ppt_x"/>
                                          </p:val>
                                        </p:tav>
                                      </p:tavLst>
                                    </p:anim>
                                    <p:anim calcmode="lin" valueType="num">
                                      <p:cBhvr>
                                        <p:cTn id="92" dur="664" tmFilter="0.0,0.0; 0.25,0.07; 0.50,0.2; 0.75,0.467; 1.0,1.0">
                                          <p:stCondLst>
                                            <p:cond delay="0"/>
                                          </p:stCondLst>
                                        </p:cTn>
                                        <p:tgtEl>
                                          <p:spTgt spid="133134"/>
                                        </p:tgtEl>
                                        <p:attrNameLst>
                                          <p:attrName>ppt_y</p:attrName>
                                        </p:attrNameLst>
                                      </p:cBhvr>
                                      <p:tavLst>
                                        <p:tav tm="0" fmla="#ppt_y-sin(pi*$)/3">
                                          <p:val>
                                            <p:fltVal val="0.5"/>
                                          </p:val>
                                        </p:tav>
                                        <p:tav tm="100000">
                                          <p:val>
                                            <p:fltVal val="1"/>
                                          </p:val>
                                        </p:tav>
                                      </p:tavLst>
                                    </p:anim>
                                    <p:anim calcmode="lin" valueType="num">
                                      <p:cBhvr>
                                        <p:cTn id="93" dur="664" tmFilter="0, 0; 0.125,0.2665; 0.25,0.4; 0.375,0.465; 0.5,0.5;  0.625,0.535; 0.75,0.6; 0.875,0.7335; 1,1">
                                          <p:stCondLst>
                                            <p:cond delay="664"/>
                                          </p:stCondLst>
                                        </p:cTn>
                                        <p:tgtEl>
                                          <p:spTgt spid="133134"/>
                                        </p:tgtEl>
                                        <p:attrNameLst>
                                          <p:attrName>ppt_y</p:attrName>
                                        </p:attrNameLst>
                                      </p:cBhvr>
                                      <p:tavLst>
                                        <p:tav tm="0" fmla="#ppt_y-sin(pi*$)/9">
                                          <p:val>
                                            <p:fltVal val="0"/>
                                          </p:val>
                                        </p:tav>
                                        <p:tav tm="100000">
                                          <p:val>
                                            <p:fltVal val="1"/>
                                          </p:val>
                                        </p:tav>
                                      </p:tavLst>
                                    </p:anim>
                                    <p:anim calcmode="lin" valueType="num">
                                      <p:cBhvr>
                                        <p:cTn id="94" dur="332" tmFilter="0, 0; 0.125,0.2665; 0.25,0.4; 0.375,0.465; 0.5,0.5;  0.625,0.535; 0.75,0.6; 0.875,0.7335; 1,1">
                                          <p:stCondLst>
                                            <p:cond delay="1324"/>
                                          </p:stCondLst>
                                        </p:cTn>
                                        <p:tgtEl>
                                          <p:spTgt spid="133134"/>
                                        </p:tgtEl>
                                        <p:attrNameLst>
                                          <p:attrName>ppt_y</p:attrName>
                                        </p:attrNameLst>
                                      </p:cBhvr>
                                      <p:tavLst>
                                        <p:tav tm="0" fmla="#ppt_y-sin(pi*$)/27">
                                          <p:val>
                                            <p:fltVal val="0"/>
                                          </p:val>
                                        </p:tav>
                                        <p:tav tm="100000">
                                          <p:val>
                                            <p:fltVal val="1"/>
                                          </p:val>
                                        </p:tav>
                                      </p:tavLst>
                                    </p:anim>
                                    <p:anim calcmode="lin" valueType="num">
                                      <p:cBhvr>
                                        <p:cTn id="95" dur="164" tmFilter="0, 0; 0.125,0.2665; 0.25,0.4; 0.375,0.465; 0.5,0.5;  0.625,0.535; 0.75,0.6; 0.875,0.7335; 1,1">
                                          <p:stCondLst>
                                            <p:cond delay="1656"/>
                                          </p:stCondLst>
                                        </p:cTn>
                                        <p:tgtEl>
                                          <p:spTgt spid="133134"/>
                                        </p:tgtEl>
                                        <p:attrNameLst>
                                          <p:attrName>ppt_y</p:attrName>
                                        </p:attrNameLst>
                                      </p:cBhvr>
                                      <p:tavLst>
                                        <p:tav tm="0" fmla="#ppt_y-sin(pi*$)/81">
                                          <p:val>
                                            <p:fltVal val="0"/>
                                          </p:val>
                                        </p:tav>
                                        <p:tav tm="100000">
                                          <p:val>
                                            <p:fltVal val="1"/>
                                          </p:val>
                                        </p:tav>
                                      </p:tavLst>
                                    </p:anim>
                                    <p:animScale>
                                      <p:cBhvr>
                                        <p:cTn id="96" dur="26">
                                          <p:stCondLst>
                                            <p:cond delay="650"/>
                                          </p:stCondLst>
                                        </p:cTn>
                                        <p:tgtEl>
                                          <p:spTgt spid="133134"/>
                                        </p:tgtEl>
                                      </p:cBhvr>
                                      <p:to x="100000" y="60000"/>
                                    </p:animScale>
                                    <p:animScale>
                                      <p:cBhvr>
                                        <p:cTn id="97" dur="166" decel="50000">
                                          <p:stCondLst>
                                            <p:cond delay="676"/>
                                          </p:stCondLst>
                                        </p:cTn>
                                        <p:tgtEl>
                                          <p:spTgt spid="133134"/>
                                        </p:tgtEl>
                                      </p:cBhvr>
                                      <p:to x="100000" y="100000"/>
                                    </p:animScale>
                                    <p:animScale>
                                      <p:cBhvr>
                                        <p:cTn id="98" dur="26">
                                          <p:stCondLst>
                                            <p:cond delay="1312"/>
                                          </p:stCondLst>
                                        </p:cTn>
                                        <p:tgtEl>
                                          <p:spTgt spid="133134"/>
                                        </p:tgtEl>
                                      </p:cBhvr>
                                      <p:to x="100000" y="80000"/>
                                    </p:animScale>
                                    <p:animScale>
                                      <p:cBhvr>
                                        <p:cTn id="99" dur="166" decel="50000">
                                          <p:stCondLst>
                                            <p:cond delay="1338"/>
                                          </p:stCondLst>
                                        </p:cTn>
                                        <p:tgtEl>
                                          <p:spTgt spid="133134"/>
                                        </p:tgtEl>
                                      </p:cBhvr>
                                      <p:to x="100000" y="100000"/>
                                    </p:animScale>
                                    <p:animScale>
                                      <p:cBhvr>
                                        <p:cTn id="100" dur="26">
                                          <p:stCondLst>
                                            <p:cond delay="1642"/>
                                          </p:stCondLst>
                                        </p:cTn>
                                        <p:tgtEl>
                                          <p:spTgt spid="133134"/>
                                        </p:tgtEl>
                                      </p:cBhvr>
                                      <p:to x="100000" y="90000"/>
                                    </p:animScale>
                                    <p:animScale>
                                      <p:cBhvr>
                                        <p:cTn id="101" dur="166" decel="50000">
                                          <p:stCondLst>
                                            <p:cond delay="1668"/>
                                          </p:stCondLst>
                                        </p:cTn>
                                        <p:tgtEl>
                                          <p:spTgt spid="133134"/>
                                        </p:tgtEl>
                                      </p:cBhvr>
                                      <p:to x="100000" y="100000"/>
                                    </p:animScale>
                                    <p:animScale>
                                      <p:cBhvr>
                                        <p:cTn id="102" dur="26">
                                          <p:stCondLst>
                                            <p:cond delay="1808"/>
                                          </p:stCondLst>
                                        </p:cTn>
                                        <p:tgtEl>
                                          <p:spTgt spid="133134"/>
                                        </p:tgtEl>
                                      </p:cBhvr>
                                      <p:to x="100000" y="95000"/>
                                    </p:animScale>
                                    <p:animScale>
                                      <p:cBhvr>
                                        <p:cTn id="103" dur="166" decel="50000">
                                          <p:stCondLst>
                                            <p:cond delay="1834"/>
                                          </p:stCondLst>
                                        </p:cTn>
                                        <p:tgtEl>
                                          <p:spTgt spid="133134"/>
                                        </p:tgtEl>
                                      </p:cBhvr>
                                      <p:to x="100000" y="100000"/>
                                    </p:animScale>
                                  </p:childTnLst>
                                </p:cTn>
                              </p:par>
                            </p:childTnLst>
                          </p:cTn>
                        </p:par>
                        <p:par>
                          <p:cTn id="104" fill="hold">
                            <p:stCondLst>
                              <p:cond delay="2000"/>
                            </p:stCondLst>
                            <p:childTnLst>
                              <p:par>
                                <p:cTn id="105" presetID="12" presetClass="entr" presetSubtype="4" fill="hold" nodeType="afterEffect">
                                  <p:stCondLst>
                                    <p:cond delay="0"/>
                                  </p:stCondLst>
                                  <p:childTnLst>
                                    <p:set>
                                      <p:cBhvr>
                                        <p:cTn id="106" dur="1" fill="hold">
                                          <p:stCondLst>
                                            <p:cond delay="0"/>
                                          </p:stCondLst>
                                        </p:cTn>
                                        <p:tgtEl>
                                          <p:spTgt spid="12"/>
                                        </p:tgtEl>
                                        <p:attrNameLst>
                                          <p:attrName>style.visibility</p:attrName>
                                        </p:attrNameLst>
                                      </p:cBhvr>
                                      <p:to>
                                        <p:strVal val="visible"/>
                                      </p:to>
                                    </p:set>
                                    <p:animEffect transition="in" filter="slide(fromBottom)">
                                      <p:cBhvr>
                                        <p:cTn id="10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p:bldP spid="133124" grpId="0"/>
      <p:bldP spid="133125" grpId="0"/>
      <p:bldP spid="133126" grpId="0"/>
      <p:bldP spid="133127" grpId="0"/>
      <p:bldP spid="133129" grpId="0"/>
      <p:bldP spid="13313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1117" name="Group 45"/>
          <p:cNvGraphicFramePr>
            <a:graphicFrameLocks noGrp="1"/>
          </p:cNvGraphicFramePr>
          <p:nvPr/>
        </p:nvGraphicFramePr>
        <p:xfrm>
          <a:off x="1143000" y="1500188"/>
          <a:ext cx="7777163" cy="5048886"/>
        </p:xfrm>
        <a:graphic>
          <a:graphicData uri="http://schemas.openxmlformats.org/drawingml/2006/table">
            <a:tbl>
              <a:tblPr/>
              <a:tblGrid>
                <a:gridCol w="3565525"/>
                <a:gridCol w="4211638"/>
              </a:tblGrid>
              <a:tr h="450850">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1" lang="fa-IR" sz="1800" b="1" i="0" u="none" strike="noStrike" cap="none" normalizeH="0" baseline="0" dirty="0" smtClean="0">
                          <a:ln>
                            <a:noFill/>
                          </a:ln>
                          <a:solidFill>
                            <a:srgbClr val="0000FF"/>
                          </a:solidFill>
                          <a:effectLst/>
                          <a:latin typeface="Impact" pitchFamily="34" charset="0"/>
                          <a:cs typeface="B Nazanin" pitchFamily="2" charset="-78"/>
                        </a:rPr>
                        <a:t>ويژگيهاي  آموزش عالي در جامعه صنعتي</a:t>
                      </a:r>
                      <a:endParaRPr kumimoji="1" lang="en-US" sz="1800" b="1" i="0" u="none" strike="noStrike" cap="none" normalizeH="0" baseline="0" dirty="0" smtClean="0">
                        <a:ln>
                          <a:noFill/>
                        </a:ln>
                        <a:solidFill>
                          <a:srgbClr val="0000FF"/>
                        </a:solidFill>
                        <a:effectLst/>
                        <a:latin typeface="Impact" pitchFamily="34" charset="0"/>
                        <a:cs typeface="B Nazanin" pitchFamily="2" charset="-7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ctr" defTabSz="914400" rtl="0" eaLnBrk="0" fontAlgn="base" latinLnBrk="0" hangingPunct="0">
                        <a:lnSpc>
                          <a:spcPct val="100000"/>
                        </a:lnSpc>
                        <a:spcBef>
                          <a:spcPct val="20000"/>
                        </a:spcBef>
                        <a:spcAft>
                          <a:spcPct val="0"/>
                        </a:spcAft>
                        <a:buClrTx/>
                        <a:buSzTx/>
                        <a:buFontTx/>
                        <a:buNone/>
                        <a:tabLst/>
                      </a:pPr>
                      <a:r>
                        <a:rPr kumimoji="1" lang="fa-IR" sz="2000" b="1" i="0" u="none" strike="noStrike" cap="none" normalizeH="0" baseline="0" dirty="0" smtClean="0">
                          <a:ln>
                            <a:noFill/>
                          </a:ln>
                          <a:solidFill>
                            <a:srgbClr val="0000FF"/>
                          </a:solidFill>
                          <a:effectLst/>
                          <a:latin typeface="Impact" pitchFamily="34" charset="0"/>
                          <a:cs typeface="B Nazanin" pitchFamily="2" charset="-78"/>
                        </a:rPr>
                        <a:t>ويژگيهاي  آموزش الکترونیکی</a:t>
                      </a:r>
                      <a:endParaRPr kumimoji="1" lang="en-US" sz="2000" b="1" i="0" u="none" strike="noStrike" cap="none" normalizeH="0" baseline="0" dirty="0" smtClean="0">
                        <a:ln>
                          <a:noFill/>
                        </a:ln>
                        <a:solidFill>
                          <a:srgbClr val="0000FF"/>
                        </a:solidFill>
                        <a:effectLst/>
                        <a:latin typeface="Impact" pitchFamily="34" charset="0"/>
                        <a:cs typeface="B Nazanin" pitchFamily="2" charset="-7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846138">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dirty="0" smtClean="0">
                          <a:ln>
                            <a:noFill/>
                          </a:ln>
                          <a:solidFill>
                            <a:schemeClr val="tx1"/>
                          </a:solidFill>
                          <a:effectLst/>
                          <a:latin typeface="Impact" pitchFamily="34" charset="0"/>
                          <a:cs typeface="B Nazanin" pitchFamily="2" charset="-78"/>
                        </a:rPr>
                        <a:t>تدريس توسط يك نفر انجام ميشود</a:t>
                      </a:r>
                    </a:p>
                    <a:p>
                      <a:pPr marL="0" marR="0" lvl="0" indent="0" algn="r" defTabSz="914400" rtl="0" eaLnBrk="0" fontAlgn="base" latinLnBrk="0" hangingPunct="0">
                        <a:lnSpc>
                          <a:spcPct val="100000"/>
                        </a:lnSpc>
                        <a:spcBef>
                          <a:spcPct val="20000"/>
                        </a:spcBef>
                        <a:spcAft>
                          <a:spcPct val="0"/>
                        </a:spcAft>
                        <a:buClrTx/>
                        <a:buSzTx/>
                        <a:buFontTx/>
                        <a:buNone/>
                        <a:tabLst/>
                      </a:pPr>
                      <a:endParaRPr kumimoji="1" lang="en-US" sz="2000" b="0" i="0" u="none" strike="noStrike" cap="none" normalizeH="0" baseline="0" dirty="0" smtClean="0">
                        <a:ln>
                          <a:noFill/>
                        </a:ln>
                        <a:solidFill>
                          <a:schemeClr val="tx1"/>
                        </a:solidFill>
                        <a:effectLst/>
                        <a:latin typeface="Impact" pitchFamily="34" charset="0"/>
                        <a:cs typeface="B Nazanin" pitchFamily="2" charset="-7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smtClean="0">
                          <a:ln>
                            <a:noFill/>
                          </a:ln>
                          <a:solidFill>
                            <a:schemeClr val="tx1"/>
                          </a:solidFill>
                          <a:effectLst/>
                          <a:latin typeface="Impact" pitchFamily="34" charset="0"/>
                          <a:cs typeface="B Nazanin" pitchFamily="2" charset="-78"/>
                        </a:rPr>
                        <a:t>از تيم تدريس استفاده ميشود</a:t>
                      </a:r>
                      <a:r>
                        <a:rPr kumimoji="1" lang="en-US" sz="2000" b="0" i="0" u="none" strike="noStrike" cap="none" normalizeH="0" baseline="0" smtClean="0">
                          <a:ln>
                            <a:noFill/>
                          </a:ln>
                          <a:solidFill>
                            <a:schemeClr val="tx1"/>
                          </a:solidFill>
                          <a:effectLst/>
                          <a:latin typeface="Impact" pitchFamily="34" charset="0"/>
                          <a:cs typeface="B Nazanin" pitchFamily="2" charset="-78"/>
                        </a:rPr>
                        <a:t> </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2425">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smtClean="0">
                          <a:ln>
                            <a:noFill/>
                          </a:ln>
                          <a:solidFill>
                            <a:schemeClr val="tx1"/>
                          </a:solidFill>
                          <a:effectLst/>
                          <a:latin typeface="Impact" pitchFamily="34" charset="0"/>
                          <a:cs typeface="B Nazanin" pitchFamily="2" charset="-78"/>
                        </a:rPr>
                        <a:t>گوش دادن به استاد</a:t>
                      </a:r>
                      <a:endParaRPr kumimoji="1" lang="en-US" sz="2000" b="0" i="0" u="none" strike="noStrike" cap="none" normalizeH="0" baseline="0" smtClean="0">
                        <a:ln>
                          <a:noFill/>
                        </a:ln>
                        <a:solidFill>
                          <a:schemeClr val="tx1"/>
                        </a:solidFill>
                        <a:effectLst/>
                        <a:latin typeface="Impact" pitchFamily="34" charset="0"/>
                        <a:cs typeface="B Nazanin" pitchFamily="2" charset="-7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smtClean="0">
                          <a:ln>
                            <a:noFill/>
                          </a:ln>
                          <a:solidFill>
                            <a:schemeClr val="tx1"/>
                          </a:solidFill>
                          <a:effectLst/>
                          <a:latin typeface="Impact" pitchFamily="34" charset="0"/>
                          <a:cs typeface="B Nazanin" pitchFamily="2" charset="-78"/>
                        </a:rPr>
                        <a:t>فعاليت گروهي</a:t>
                      </a:r>
                      <a:endParaRPr kumimoji="1" lang="en-US" sz="2000" b="0" i="0" u="none" strike="noStrike" cap="none" normalizeH="0" baseline="0" smtClean="0">
                        <a:ln>
                          <a:noFill/>
                        </a:ln>
                        <a:solidFill>
                          <a:schemeClr val="tx1"/>
                        </a:solidFill>
                        <a:effectLst/>
                        <a:latin typeface="Impact" pitchFamily="34" charset="0"/>
                        <a:cs typeface="B Nazanin" pitchFamily="2" charset="-7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4725">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dirty="0" smtClean="0">
                          <a:ln>
                            <a:noFill/>
                          </a:ln>
                          <a:solidFill>
                            <a:schemeClr val="tx1"/>
                          </a:solidFill>
                          <a:effectLst/>
                          <a:latin typeface="Impact" pitchFamily="34" charset="0"/>
                          <a:cs typeface="B Nazanin" pitchFamily="2" charset="-78"/>
                        </a:rPr>
                        <a:t>استاد مسؤل آزمون وحتي نظارت بر تكاليف خانه</a:t>
                      </a:r>
                      <a:endParaRPr kumimoji="1" lang="en-US" sz="2000" b="0" i="0" u="none" strike="noStrike" cap="none" normalizeH="0" baseline="0" dirty="0" smtClean="0">
                        <a:ln>
                          <a:noFill/>
                        </a:ln>
                        <a:solidFill>
                          <a:schemeClr val="tx1"/>
                        </a:solidFill>
                        <a:effectLst/>
                        <a:latin typeface="Impact" pitchFamily="34" charset="0"/>
                        <a:cs typeface="B Nazanin" pitchFamily="2" charset="-78"/>
                      </a:endParaRPr>
                    </a:p>
                    <a:p>
                      <a:pPr marL="0" marR="0" lvl="0" indent="0" algn="r" defTabSz="914400" rtl="0" eaLnBrk="0" fontAlgn="base" latinLnBrk="0" hangingPunct="0">
                        <a:lnSpc>
                          <a:spcPct val="100000"/>
                        </a:lnSpc>
                        <a:spcBef>
                          <a:spcPct val="20000"/>
                        </a:spcBef>
                        <a:spcAft>
                          <a:spcPct val="0"/>
                        </a:spcAft>
                        <a:buClrTx/>
                        <a:buSzTx/>
                        <a:buFontTx/>
                        <a:buNone/>
                        <a:tabLst/>
                      </a:pPr>
                      <a:endParaRPr kumimoji="1" lang="en-US" sz="2000" b="0" i="0" u="none" strike="noStrike" cap="none" normalizeH="0" baseline="0" dirty="0" smtClean="0">
                        <a:ln>
                          <a:noFill/>
                        </a:ln>
                        <a:solidFill>
                          <a:schemeClr val="tx1"/>
                        </a:solidFill>
                        <a:effectLst/>
                        <a:latin typeface="Impact" pitchFamily="34" charset="0"/>
                        <a:cs typeface="B Nazanin" pitchFamily="2" charset="-7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smtClean="0">
                          <a:ln>
                            <a:noFill/>
                          </a:ln>
                          <a:solidFill>
                            <a:schemeClr val="tx1"/>
                          </a:solidFill>
                          <a:effectLst/>
                          <a:latin typeface="Impact" pitchFamily="34" charset="0"/>
                          <a:cs typeface="B Nazanin" pitchFamily="2" charset="-78"/>
                        </a:rPr>
                        <a:t>نقش استاد مديريت آموزشي و معرفي منابع</a:t>
                      </a:r>
                      <a:endParaRPr kumimoji="1" lang="en-US" sz="2000" b="0" i="0" u="none" strike="noStrike" cap="none" normalizeH="0" baseline="0" smtClean="0">
                        <a:ln>
                          <a:noFill/>
                        </a:ln>
                        <a:solidFill>
                          <a:schemeClr val="tx1"/>
                        </a:solidFill>
                        <a:effectLst/>
                        <a:latin typeface="Impact" pitchFamily="34" charset="0"/>
                        <a:cs typeface="B Nazanin" pitchFamily="2" charset="-7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0538">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smtClean="0">
                          <a:ln>
                            <a:noFill/>
                          </a:ln>
                          <a:solidFill>
                            <a:schemeClr val="tx1"/>
                          </a:solidFill>
                          <a:effectLst/>
                          <a:latin typeface="Impact" pitchFamily="34" charset="0"/>
                          <a:cs typeface="B Nazanin" pitchFamily="2" charset="-78"/>
                        </a:rPr>
                        <a:t>مرور بسيار كمي صورت مي گيرد.</a:t>
                      </a:r>
                      <a:endParaRPr kumimoji="1" lang="en-US" sz="2000" b="0" i="0" u="none" strike="noStrike" cap="none" normalizeH="0" baseline="0" smtClean="0">
                        <a:ln>
                          <a:noFill/>
                        </a:ln>
                        <a:solidFill>
                          <a:schemeClr val="tx1"/>
                        </a:solidFill>
                        <a:effectLst/>
                        <a:latin typeface="Impact" pitchFamily="34" charset="0"/>
                        <a:cs typeface="B Nazanin" pitchFamily="2" charset="-7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smtClean="0">
                          <a:ln>
                            <a:noFill/>
                          </a:ln>
                          <a:solidFill>
                            <a:schemeClr val="tx1"/>
                          </a:solidFill>
                          <a:effectLst/>
                          <a:latin typeface="Impact" pitchFamily="34" charset="0"/>
                          <a:cs typeface="B Nazanin" pitchFamily="2" charset="-78"/>
                        </a:rPr>
                        <a:t>اهداف آموزشي دايم در حال بازنگري هستند</a:t>
                      </a:r>
                      <a:endParaRPr kumimoji="1" lang="en-US" sz="2000" b="0" i="0" u="none" strike="noStrike" cap="none" normalizeH="0" baseline="0" smtClean="0">
                        <a:ln>
                          <a:noFill/>
                        </a:ln>
                        <a:solidFill>
                          <a:schemeClr val="tx1"/>
                        </a:solidFill>
                        <a:effectLst/>
                        <a:latin typeface="Impact" pitchFamily="34" charset="0"/>
                        <a:cs typeface="B Nazanin" pitchFamily="2" charset="-7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5300">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smtClean="0">
                          <a:ln>
                            <a:noFill/>
                          </a:ln>
                          <a:solidFill>
                            <a:schemeClr val="tx1"/>
                          </a:solidFill>
                          <a:effectLst/>
                          <a:latin typeface="Impact" pitchFamily="34" charset="0"/>
                          <a:cs typeface="B Nazanin" pitchFamily="2" charset="-78"/>
                        </a:rPr>
                        <a:t>محيط كلاس بيانگر نگرش مقتدرانه استاد است</a:t>
                      </a:r>
                      <a:endParaRPr kumimoji="1" lang="en-US" sz="2000" b="0" i="0" u="none" strike="noStrike" cap="none" normalizeH="0" baseline="0" smtClean="0">
                        <a:ln>
                          <a:noFill/>
                        </a:ln>
                        <a:solidFill>
                          <a:schemeClr val="tx1"/>
                        </a:solidFill>
                        <a:effectLst/>
                        <a:latin typeface="Impact" pitchFamily="34" charset="0"/>
                        <a:cs typeface="B Nazanin" pitchFamily="2" charset="-7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smtClean="0">
                          <a:ln>
                            <a:noFill/>
                          </a:ln>
                          <a:solidFill>
                            <a:schemeClr val="tx1"/>
                          </a:solidFill>
                          <a:effectLst/>
                          <a:latin typeface="Impact" pitchFamily="34" charset="0"/>
                          <a:cs typeface="B Nazanin" pitchFamily="2" charset="-78"/>
                        </a:rPr>
                        <a:t>محيط كلاس آزاد و خودانگيز است.</a:t>
                      </a:r>
                      <a:endParaRPr kumimoji="1" lang="en-US" sz="2000" b="0" i="0" u="none" strike="noStrike" cap="none" normalizeH="0" baseline="0" smtClean="0">
                        <a:ln>
                          <a:noFill/>
                        </a:ln>
                        <a:solidFill>
                          <a:schemeClr val="tx1"/>
                        </a:solidFill>
                        <a:effectLst/>
                        <a:latin typeface="Impact" pitchFamily="34" charset="0"/>
                        <a:cs typeface="B Nazanin" pitchFamily="2" charset="-7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52425">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smtClean="0">
                          <a:ln>
                            <a:noFill/>
                          </a:ln>
                          <a:solidFill>
                            <a:schemeClr val="tx1"/>
                          </a:solidFill>
                          <a:effectLst/>
                          <a:latin typeface="Impact" pitchFamily="34" charset="0"/>
                          <a:cs typeface="B Nazanin" pitchFamily="2" charset="-78"/>
                        </a:rPr>
                        <a:t>تاكيد بر حفظيات</a:t>
                      </a:r>
                      <a:endParaRPr kumimoji="1" lang="en-US" sz="2000" b="0" i="0" u="none" strike="noStrike" cap="none" normalizeH="0" baseline="0" smtClean="0">
                        <a:ln>
                          <a:noFill/>
                        </a:ln>
                        <a:solidFill>
                          <a:schemeClr val="tx1"/>
                        </a:solidFill>
                        <a:effectLst/>
                        <a:latin typeface="Impact" pitchFamily="34" charset="0"/>
                        <a:cs typeface="B Nazanin" pitchFamily="2" charset="-7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smtClean="0">
                          <a:ln>
                            <a:noFill/>
                          </a:ln>
                          <a:solidFill>
                            <a:schemeClr val="tx1"/>
                          </a:solidFill>
                          <a:effectLst/>
                          <a:latin typeface="Impact" pitchFamily="34" charset="0"/>
                          <a:cs typeface="B Nazanin" pitchFamily="2" charset="-78"/>
                        </a:rPr>
                        <a:t>تاكيد بر توسعه تفكر </a:t>
                      </a:r>
                      <a:endParaRPr kumimoji="1" lang="en-US" sz="2000" b="0" i="0" u="none" strike="noStrike" cap="none" normalizeH="0" baseline="0" smtClean="0">
                        <a:ln>
                          <a:noFill/>
                        </a:ln>
                        <a:solidFill>
                          <a:schemeClr val="tx1"/>
                        </a:solidFill>
                        <a:effectLst/>
                        <a:latin typeface="Impact" pitchFamily="34" charset="0"/>
                        <a:cs typeface="B Nazanin" pitchFamily="2" charset="-7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35000">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smtClean="0">
                          <a:ln>
                            <a:noFill/>
                          </a:ln>
                          <a:solidFill>
                            <a:schemeClr val="tx1"/>
                          </a:solidFill>
                          <a:effectLst/>
                          <a:latin typeface="Impact" pitchFamily="34" charset="0"/>
                          <a:cs typeface="B Nazanin" pitchFamily="2" charset="-78"/>
                        </a:rPr>
                        <a:t>آزمونها براي دادن مدرك انجام ميشوند</a:t>
                      </a:r>
                      <a:endParaRPr kumimoji="1" lang="en-US" sz="2000" b="0" i="0" u="none" strike="noStrike" cap="none" normalizeH="0" baseline="0" smtClean="0">
                        <a:ln>
                          <a:noFill/>
                        </a:ln>
                        <a:solidFill>
                          <a:schemeClr val="tx1"/>
                        </a:solidFill>
                        <a:effectLst/>
                        <a:latin typeface="Impact" pitchFamily="34" charset="0"/>
                        <a:cs typeface="B Nazanin" pitchFamily="2" charset="-78"/>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ase" latinLnBrk="0" hangingPunct="0">
                        <a:lnSpc>
                          <a:spcPct val="100000"/>
                        </a:lnSpc>
                        <a:spcBef>
                          <a:spcPct val="20000"/>
                        </a:spcBef>
                        <a:spcAft>
                          <a:spcPct val="0"/>
                        </a:spcAft>
                        <a:buClrTx/>
                        <a:buSzTx/>
                        <a:buFontTx/>
                        <a:buNone/>
                        <a:tabLst/>
                      </a:pPr>
                      <a:r>
                        <a:rPr kumimoji="1" lang="fa-IR" sz="2000" b="0" i="0" u="none" strike="noStrike" cap="none" normalizeH="0" baseline="0" dirty="0" smtClean="0">
                          <a:ln>
                            <a:noFill/>
                          </a:ln>
                          <a:solidFill>
                            <a:schemeClr val="tx1"/>
                          </a:solidFill>
                          <a:effectLst/>
                          <a:latin typeface="Impact" pitchFamily="34" charset="0"/>
                          <a:cs typeface="B Nazanin" pitchFamily="2" charset="-78"/>
                        </a:rPr>
                        <a:t>آزمون براي تشخيص نقاط قوت و ضعف و فراهم كردن اطلاعات براي تصميم گيريها</a:t>
                      </a:r>
                      <a:endParaRPr kumimoji="1" lang="en-US" sz="2000" b="0" i="0" u="none" strike="noStrike" cap="none" normalizeH="0" baseline="0" dirty="0" smtClean="0">
                        <a:ln>
                          <a:noFill/>
                        </a:ln>
                        <a:solidFill>
                          <a:schemeClr val="tx1"/>
                        </a:solidFill>
                        <a:effectLst/>
                        <a:latin typeface="Impact" pitchFamily="34" charset="0"/>
                        <a:cs typeface="B Nazanin" pitchFamily="2" charset="-78"/>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3" name="Title 1"/>
          <p:cNvSpPr txBox="1">
            <a:spLocks/>
          </p:cNvSpPr>
          <p:nvPr/>
        </p:nvSpPr>
        <p:spPr>
          <a:xfrm>
            <a:off x="1435100" y="274638"/>
            <a:ext cx="7499350" cy="1143000"/>
          </a:xfrm>
          <a:prstGeom prst="rect">
            <a:avLst/>
          </a:prstGeom>
        </p:spPr>
        <p:txBody>
          <a:bodyPr/>
          <a:lstStyle/>
          <a:p>
            <a:pPr fontAlgn="auto">
              <a:spcAft>
                <a:spcPts val="0"/>
              </a:spcAft>
              <a:defRPr/>
            </a:pPr>
            <a:r>
              <a:rPr lang="fa-IR" sz="3200" dirty="0">
                <a:solidFill>
                  <a:schemeClr val="tx2">
                    <a:satMod val="130000"/>
                  </a:schemeClr>
                </a:solidFill>
                <a:effectLst>
                  <a:outerShdw blurRad="50000" dist="30000" dir="5400000" algn="tl" rotWithShape="0">
                    <a:srgbClr val="000000">
                      <a:alpha val="30000"/>
                    </a:srgbClr>
                  </a:outerShdw>
                </a:effectLst>
                <a:latin typeface="+mj-lt"/>
                <a:ea typeface="+mj-ea"/>
                <a:cs typeface="B Nazanin" pitchFamily="2" charset="-78"/>
              </a:rPr>
              <a:t>نمونه ای از جداول مقایسه ای ویژگیهای آموزش الکترونیکی و آموزش سنتی </a:t>
            </a:r>
            <a:r>
              <a:rPr lang="fa-IR" sz="2000" dirty="0">
                <a:solidFill>
                  <a:schemeClr val="tx2">
                    <a:satMod val="130000"/>
                  </a:schemeClr>
                </a:solidFill>
                <a:effectLst>
                  <a:outerShdw blurRad="50000" dist="30000" dir="5400000" algn="tl" rotWithShape="0">
                    <a:srgbClr val="000000">
                      <a:alpha val="30000"/>
                    </a:srgbClr>
                  </a:outerShdw>
                </a:effectLst>
                <a:latin typeface="+mj-lt"/>
                <a:ea typeface="+mj-ea"/>
                <a:cs typeface="B Nazanin" pitchFamily="2" charset="-78"/>
              </a:rPr>
              <a:t>(برگرفته از یک مقاله داخلی)</a:t>
            </a:r>
            <a:endParaRPr lang="en-US" sz="3200" dirty="0">
              <a:solidFill>
                <a:schemeClr val="tx2">
                  <a:satMod val="130000"/>
                </a:schemeClr>
              </a:solidFill>
              <a:effectLst>
                <a:outerShdw blurRad="50000" dist="30000" dir="5400000" algn="tl" rotWithShape="0">
                  <a:srgbClr val="000000">
                    <a:alpha val="30000"/>
                  </a:srgbClr>
                </a:outerShdw>
              </a:effectLst>
              <a:latin typeface="+mj-lt"/>
              <a:ea typeface="+mj-ea"/>
              <a:cs typeface="B Nazanin"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Text Box 3"/>
          <p:cNvSpPr txBox="1">
            <a:spLocks noChangeArrowheads="1"/>
          </p:cNvSpPr>
          <p:nvPr/>
        </p:nvSpPr>
        <p:spPr bwMode="auto">
          <a:xfrm>
            <a:off x="3297238" y="428625"/>
            <a:ext cx="4886325" cy="646113"/>
          </a:xfrm>
          <a:prstGeom prst="rect">
            <a:avLst/>
          </a:prstGeom>
          <a:noFill/>
          <a:ln w="9525">
            <a:noFill/>
            <a:miter lim="800000"/>
            <a:headEnd/>
            <a:tailEnd/>
          </a:ln>
        </p:spPr>
        <p:txBody>
          <a:bodyPr wrap="none">
            <a:spAutoFit/>
          </a:bodyPr>
          <a:lstStyle/>
          <a:p>
            <a:r>
              <a:rPr lang="fa-IR" sz="3600">
                <a:cs typeface="B Nazanin" pitchFamily="2" charset="-78"/>
              </a:rPr>
              <a:t>آیا این ایده آلها محقق شده است؟</a:t>
            </a:r>
            <a:endParaRPr lang="en-US" sz="3600">
              <a:cs typeface="B Nazanin" pitchFamily="2" charset="-78"/>
            </a:endParaRPr>
          </a:p>
        </p:txBody>
      </p:sp>
      <p:sp>
        <p:nvSpPr>
          <p:cNvPr id="133124" name="Text Box 4"/>
          <p:cNvSpPr txBox="1">
            <a:spLocks noChangeArrowheads="1"/>
          </p:cNvSpPr>
          <p:nvPr/>
        </p:nvSpPr>
        <p:spPr bwMode="auto">
          <a:xfrm>
            <a:off x="1187450" y="1412875"/>
            <a:ext cx="7561263" cy="4616450"/>
          </a:xfrm>
          <a:prstGeom prst="rect">
            <a:avLst/>
          </a:prstGeom>
          <a:noFill/>
          <a:ln w="9525">
            <a:noFill/>
            <a:miter lim="800000"/>
            <a:headEnd/>
            <a:tailEnd/>
          </a:ln>
        </p:spPr>
        <p:txBody>
          <a:bodyPr>
            <a:spAutoFit/>
          </a:bodyPr>
          <a:lstStyle/>
          <a:p>
            <a:pPr>
              <a:spcBef>
                <a:spcPct val="50000"/>
              </a:spcBef>
              <a:buFont typeface="Arial" pitchFamily="34" charset="0"/>
              <a:buChar char="•"/>
            </a:pPr>
            <a:r>
              <a:rPr lang="fa-IR" sz="2800">
                <a:cs typeface="B Nazanin" pitchFamily="2" charset="-78"/>
              </a:rPr>
              <a:t> متاسفانه تجربه اجرای دوره های آموزش الکترونیکی در دنیا و بخصوص در ایران حاکی از وجود مشکلات زیادی است</a:t>
            </a:r>
          </a:p>
          <a:p>
            <a:pPr>
              <a:spcBef>
                <a:spcPct val="50000"/>
              </a:spcBef>
              <a:buFont typeface="Arial" pitchFamily="34" charset="0"/>
              <a:buChar char="•"/>
            </a:pPr>
            <a:r>
              <a:rPr lang="fa-IR" sz="2800">
                <a:cs typeface="B Nazanin" pitchFamily="2" charset="-78"/>
              </a:rPr>
              <a:t> به نظر می رسد چالشهای زیادی در این مقوله وجود دارد که باید </a:t>
            </a:r>
          </a:p>
          <a:p>
            <a:pPr>
              <a:spcBef>
                <a:spcPct val="50000"/>
              </a:spcBef>
            </a:pPr>
            <a:r>
              <a:rPr lang="fa-IR" sz="2800">
                <a:cs typeface="B Nazanin" pitchFamily="2" charset="-78"/>
              </a:rPr>
              <a:t> هر کدام مستقلا مورد بررس قرار گیرد</a:t>
            </a:r>
          </a:p>
          <a:p>
            <a:pPr>
              <a:spcBef>
                <a:spcPct val="50000"/>
              </a:spcBef>
              <a:buFont typeface="Arial" pitchFamily="34" charset="0"/>
              <a:buChar char="•"/>
            </a:pPr>
            <a:r>
              <a:rPr lang="fa-IR" sz="2800">
                <a:cs typeface="B Nazanin" pitchFamily="2" charset="-78"/>
              </a:rPr>
              <a:t>مشکلات فقط در یک زمینه خاص مثلا فناوری نیست و به ارزیابی بین رشته ای نیاز است</a:t>
            </a:r>
          </a:p>
          <a:p>
            <a:pPr>
              <a:spcBef>
                <a:spcPct val="50000"/>
              </a:spcBef>
              <a:buFontTx/>
              <a:buChar char="-"/>
            </a:pPr>
            <a:endParaRPr lang="fa-IR" sz="2800">
              <a:cs typeface="B Nazanin" pitchFamily="2" charset="-78"/>
            </a:endParaRPr>
          </a:p>
          <a:p>
            <a:pPr>
              <a:spcBef>
                <a:spcPct val="50000"/>
              </a:spcBef>
            </a:pPr>
            <a:endParaRPr lang="fa-IR" sz="280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33123"/>
                                        </p:tgtEl>
                                        <p:attrNameLst>
                                          <p:attrName>style.visibility</p:attrName>
                                        </p:attrNameLst>
                                      </p:cBhvr>
                                      <p:to>
                                        <p:strVal val="visible"/>
                                      </p:to>
                                    </p:set>
                                    <p:animEffect transition="in" filter="box(in)">
                                      <p:cBhvr>
                                        <p:cTn id="7" dur="500"/>
                                        <p:tgtEl>
                                          <p:spTgt spid="13312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33124"/>
                                        </p:tgtEl>
                                        <p:attrNameLst>
                                          <p:attrName>style.visibility</p:attrName>
                                        </p:attrNameLst>
                                      </p:cBhvr>
                                      <p:to>
                                        <p:strVal val="visible"/>
                                      </p:to>
                                    </p:set>
                                    <p:animEffect transition="in" filter="box(in)">
                                      <p:cBhvr>
                                        <p:cTn id="10" dur="500"/>
                                        <p:tgtEl>
                                          <p:spTgt spid="133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p:bldP spid="1331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Text Box 3"/>
          <p:cNvSpPr txBox="1">
            <a:spLocks noChangeArrowheads="1"/>
          </p:cNvSpPr>
          <p:nvPr/>
        </p:nvSpPr>
        <p:spPr bwMode="auto">
          <a:xfrm>
            <a:off x="3668713" y="428625"/>
            <a:ext cx="4514850" cy="646113"/>
          </a:xfrm>
          <a:prstGeom prst="rect">
            <a:avLst/>
          </a:prstGeom>
          <a:noFill/>
          <a:ln w="9525">
            <a:noFill/>
            <a:miter lim="800000"/>
            <a:headEnd/>
            <a:tailEnd/>
          </a:ln>
        </p:spPr>
        <p:txBody>
          <a:bodyPr wrap="none">
            <a:spAutoFit/>
          </a:bodyPr>
          <a:lstStyle/>
          <a:p>
            <a:r>
              <a:rPr lang="fa-IR" sz="3600">
                <a:cs typeface="B Nazanin" pitchFamily="2" charset="-78"/>
              </a:rPr>
              <a:t>سوالات مطرح شده در این ارایه</a:t>
            </a:r>
            <a:endParaRPr lang="en-US" sz="3600">
              <a:cs typeface="B Nazanin" pitchFamily="2" charset="-78"/>
            </a:endParaRPr>
          </a:p>
        </p:txBody>
      </p:sp>
      <p:sp>
        <p:nvSpPr>
          <p:cNvPr id="133124" name="Text Box 4"/>
          <p:cNvSpPr txBox="1">
            <a:spLocks noChangeArrowheads="1"/>
          </p:cNvSpPr>
          <p:nvPr/>
        </p:nvSpPr>
        <p:spPr bwMode="auto">
          <a:xfrm>
            <a:off x="1187450" y="1412875"/>
            <a:ext cx="7561263" cy="3540125"/>
          </a:xfrm>
          <a:prstGeom prst="rect">
            <a:avLst/>
          </a:prstGeom>
          <a:noFill/>
          <a:ln w="9525">
            <a:noFill/>
            <a:miter lim="800000"/>
            <a:headEnd/>
            <a:tailEnd/>
          </a:ln>
        </p:spPr>
        <p:txBody>
          <a:bodyPr>
            <a:spAutoFit/>
          </a:bodyPr>
          <a:lstStyle/>
          <a:p>
            <a:r>
              <a:rPr lang="fa-IR" sz="2800"/>
              <a:t>- مشکلات پیش رو برای تعریف و راه اندازی یک دوره آموزش الکترونیکی چیست</a:t>
            </a:r>
            <a:endParaRPr lang="en-US" sz="2800"/>
          </a:p>
          <a:p>
            <a:r>
              <a:rPr lang="fa-IR" sz="2800"/>
              <a:t>- چه موانعی بر سر راه اندازی دوره می تواند ایجاد شود</a:t>
            </a:r>
            <a:endParaRPr lang="en-US" sz="2800"/>
          </a:p>
          <a:p>
            <a:r>
              <a:rPr lang="fa-IR" sz="2800"/>
              <a:t>- مشکلات فناورانه و فرهنگی شامل چه اجزایی است</a:t>
            </a:r>
            <a:endParaRPr lang="en-US" sz="2800"/>
          </a:p>
          <a:p>
            <a:r>
              <a:rPr lang="fa-IR" sz="2800"/>
              <a:t>- تداوم اجرای دوره ها مستلزم چه نیازمندی هایی است</a:t>
            </a:r>
            <a:endParaRPr lang="en-US" sz="2800"/>
          </a:p>
          <a:p>
            <a:r>
              <a:rPr lang="fa-IR" sz="2800"/>
              <a:t>- برون رفت از مشکلات و عوامل فائق آمدن بر چالشها کدامند</a:t>
            </a:r>
            <a:endParaRPr lang="en-US" sz="2800"/>
          </a:p>
          <a:p>
            <a:r>
              <a:rPr lang="fa-IR" sz="2800"/>
              <a:t>- چه راهکارهایی برای موفقیت اجرای دوره می توان پیشنهاد کرد</a:t>
            </a:r>
            <a:endParaRPr lang="en-US" sz="2800" b="1">
              <a:solidFill>
                <a:srgbClr val="000000"/>
              </a:solidFill>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33123"/>
                                        </p:tgtEl>
                                        <p:attrNameLst>
                                          <p:attrName>style.visibility</p:attrName>
                                        </p:attrNameLst>
                                      </p:cBhvr>
                                      <p:to>
                                        <p:strVal val="visible"/>
                                      </p:to>
                                    </p:set>
                                    <p:animEffect transition="in" filter="box(in)">
                                      <p:cBhvr>
                                        <p:cTn id="7" dur="500"/>
                                        <p:tgtEl>
                                          <p:spTgt spid="133123"/>
                                        </p:tgtEl>
                                      </p:cBhvr>
                                    </p:animEffect>
                                  </p:childTnLst>
                                </p:cTn>
                              </p:par>
                              <p:par>
                                <p:cTn id="8" presetID="26" presetClass="entr" presetSubtype="0" fill="hold" grpId="0" nodeType="withEffect">
                                  <p:stCondLst>
                                    <p:cond delay="0"/>
                                  </p:stCondLst>
                                  <p:childTnLst>
                                    <p:set>
                                      <p:cBhvr>
                                        <p:cTn id="9" dur="1" fill="hold">
                                          <p:stCondLst>
                                            <p:cond delay="0"/>
                                          </p:stCondLst>
                                        </p:cTn>
                                        <p:tgtEl>
                                          <p:spTgt spid="133124"/>
                                        </p:tgtEl>
                                        <p:attrNameLst>
                                          <p:attrName>style.visibility</p:attrName>
                                        </p:attrNameLst>
                                      </p:cBhvr>
                                      <p:to>
                                        <p:strVal val="visible"/>
                                      </p:to>
                                    </p:set>
                                    <p:animEffect transition="in" filter="wipe(down)">
                                      <p:cBhvr>
                                        <p:cTn id="10" dur="580">
                                          <p:stCondLst>
                                            <p:cond delay="0"/>
                                          </p:stCondLst>
                                        </p:cTn>
                                        <p:tgtEl>
                                          <p:spTgt spid="133124"/>
                                        </p:tgtEl>
                                      </p:cBhvr>
                                    </p:animEffect>
                                    <p:anim calcmode="lin" valueType="num">
                                      <p:cBhvr>
                                        <p:cTn id="11" dur="1822" tmFilter="0,0; 0.14,0.36; 0.43,0.73; 0.71,0.91; 1.0,1.0">
                                          <p:stCondLst>
                                            <p:cond delay="0"/>
                                          </p:stCondLst>
                                        </p:cTn>
                                        <p:tgtEl>
                                          <p:spTgt spid="133124"/>
                                        </p:tgtEl>
                                        <p:attrNameLst>
                                          <p:attrName>ppt_x</p:attrName>
                                        </p:attrNameLst>
                                      </p:cBhvr>
                                      <p:tavLst>
                                        <p:tav tm="0">
                                          <p:val>
                                            <p:strVal val="#ppt_x-0.25"/>
                                          </p:val>
                                        </p:tav>
                                        <p:tav tm="100000">
                                          <p:val>
                                            <p:strVal val="#ppt_x"/>
                                          </p:val>
                                        </p:tav>
                                      </p:tavLst>
                                    </p:anim>
                                    <p:anim calcmode="lin" valueType="num">
                                      <p:cBhvr>
                                        <p:cTn id="12" dur="664" tmFilter="0.0,0.0; 0.25,0.07; 0.50,0.2; 0.75,0.467; 1.0,1.0">
                                          <p:stCondLst>
                                            <p:cond delay="0"/>
                                          </p:stCondLst>
                                        </p:cTn>
                                        <p:tgtEl>
                                          <p:spTgt spid="133124"/>
                                        </p:tgtEl>
                                        <p:attrNameLst>
                                          <p:attrName>ppt_y</p:attrName>
                                        </p:attrNameLst>
                                      </p:cBhvr>
                                      <p:tavLst>
                                        <p:tav tm="0" fmla="#ppt_y-sin(pi*$)/3">
                                          <p:val>
                                            <p:fltVal val="0.5"/>
                                          </p:val>
                                        </p:tav>
                                        <p:tav tm="100000">
                                          <p:val>
                                            <p:fltVal val="1"/>
                                          </p:val>
                                        </p:tav>
                                      </p:tavLst>
                                    </p:anim>
                                    <p:anim calcmode="lin" valueType="num">
                                      <p:cBhvr>
                                        <p:cTn id="13" dur="664" tmFilter="0, 0; 0.125,0.2665; 0.25,0.4; 0.375,0.465; 0.5,0.5;  0.625,0.535; 0.75,0.6; 0.875,0.7335; 1,1">
                                          <p:stCondLst>
                                            <p:cond delay="664"/>
                                          </p:stCondLst>
                                        </p:cTn>
                                        <p:tgtEl>
                                          <p:spTgt spid="133124"/>
                                        </p:tgtEl>
                                        <p:attrNameLst>
                                          <p:attrName>ppt_y</p:attrName>
                                        </p:attrNameLst>
                                      </p:cBhvr>
                                      <p:tavLst>
                                        <p:tav tm="0" fmla="#ppt_y-sin(pi*$)/9">
                                          <p:val>
                                            <p:fltVal val="0"/>
                                          </p:val>
                                        </p:tav>
                                        <p:tav tm="100000">
                                          <p:val>
                                            <p:fltVal val="1"/>
                                          </p:val>
                                        </p:tav>
                                      </p:tavLst>
                                    </p:anim>
                                    <p:anim calcmode="lin" valueType="num">
                                      <p:cBhvr>
                                        <p:cTn id="14" dur="332" tmFilter="0, 0; 0.125,0.2665; 0.25,0.4; 0.375,0.465; 0.5,0.5;  0.625,0.535; 0.75,0.6; 0.875,0.7335; 1,1">
                                          <p:stCondLst>
                                            <p:cond delay="1324"/>
                                          </p:stCondLst>
                                        </p:cTn>
                                        <p:tgtEl>
                                          <p:spTgt spid="133124"/>
                                        </p:tgtEl>
                                        <p:attrNameLst>
                                          <p:attrName>ppt_y</p:attrName>
                                        </p:attrNameLst>
                                      </p:cBhvr>
                                      <p:tavLst>
                                        <p:tav tm="0" fmla="#ppt_y-sin(pi*$)/27">
                                          <p:val>
                                            <p:fltVal val="0"/>
                                          </p:val>
                                        </p:tav>
                                        <p:tav tm="100000">
                                          <p:val>
                                            <p:fltVal val="1"/>
                                          </p:val>
                                        </p:tav>
                                      </p:tavLst>
                                    </p:anim>
                                    <p:anim calcmode="lin" valueType="num">
                                      <p:cBhvr>
                                        <p:cTn id="15" dur="164" tmFilter="0, 0; 0.125,0.2665; 0.25,0.4; 0.375,0.465; 0.5,0.5;  0.625,0.535; 0.75,0.6; 0.875,0.7335; 1,1">
                                          <p:stCondLst>
                                            <p:cond delay="1656"/>
                                          </p:stCondLst>
                                        </p:cTn>
                                        <p:tgtEl>
                                          <p:spTgt spid="133124"/>
                                        </p:tgtEl>
                                        <p:attrNameLst>
                                          <p:attrName>ppt_y</p:attrName>
                                        </p:attrNameLst>
                                      </p:cBhvr>
                                      <p:tavLst>
                                        <p:tav tm="0" fmla="#ppt_y-sin(pi*$)/81">
                                          <p:val>
                                            <p:fltVal val="0"/>
                                          </p:val>
                                        </p:tav>
                                        <p:tav tm="100000">
                                          <p:val>
                                            <p:fltVal val="1"/>
                                          </p:val>
                                        </p:tav>
                                      </p:tavLst>
                                    </p:anim>
                                    <p:animScale>
                                      <p:cBhvr>
                                        <p:cTn id="16" dur="26">
                                          <p:stCondLst>
                                            <p:cond delay="650"/>
                                          </p:stCondLst>
                                        </p:cTn>
                                        <p:tgtEl>
                                          <p:spTgt spid="133124"/>
                                        </p:tgtEl>
                                      </p:cBhvr>
                                      <p:to x="100000" y="60000"/>
                                    </p:animScale>
                                    <p:animScale>
                                      <p:cBhvr>
                                        <p:cTn id="17" dur="166" decel="50000">
                                          <p:stCondLst>
                                            <p:cond delay="676"/>
                                          </p:stCondLst>
                                        </p:cTn>
                                        <p:tgtEl>
                                          <p:spTgt spid="133124"/>
                                        </p:tgtEl>
                                      </p:cBhvr>
                                      <p:to x="100000" y="100000"/>
                                    </p:animScale>
                                    <p:animScale>
                                      <p:cBhvr>
                                        <p:cTn id="18" dur="26">
                                          <p:stCondLst>
                                            <p:cond delay="1312"/>
                                          </p:stCondLst>
                                        </p:cTn>
                                        <p:tgtEl>
                                          <p:spTgt spid="133124"/>
                                        </p:tgtEl>
                                      </p:cBhvr>
                                      <p:to x="100000" y="80000"/>
                                    </p:animScale>
                                    <p:animScale>
                                      <p:cBhvr>
                                        <p:cTn id="19" dur="166" decel="50000">
                                          <p:stCondLst>
                                            <p:cond delay="1338"/>
                                          </p:stCondLst>
                                        </p:cTn>
                                        <p:tgtEl>
                                          <p:spTgt spid="133124"/>
                                        </p:tgtEl>
                                      </p:cBhvr>
                                      <p:to x="100000" y="100000"/>
                                    </p:animScale>
                                    <p:animScale>
                                      <p:cBhvr>
                                        <p:cTn id="20" dur="26">
                                          <p:stCondLst>
                                            <p:cond delay="1642"/>
                                          </p:stCondLst>
                                        </p:cTn>
                                        <p:tgtEl>
                                          <p:spTgt spid="133124"/>
                                        </p:tgtEl>
                                      </p:cBhvr>
                                      <p:to x="100000" y="90000"/>
                                    </p:animScale>
                                    <p:animScale>
                                      <p:cBhvr>
                                        <p:cTn id="21" dur="166" decel="50000">
                                          <p:stCondLst>
                                            <p:cond delay="1668"/>
                                          </p:stCondLst>
                                        </p:cTn>
                                        <p:tgtEl>
                                          <p:spTgt spid="133124"/>
                                        </p:tgtEl>
                                      </p:cBhvr>
                                      <p:to x="100000" y="100000"/>
                                    </p:animScale>
                                    <p:animScale>
                                      <p:cBhvr>
                                        <p:cTn id="22" dur="26">
                                          <p:stCondLst>
                                            <p:cond delay="1808"/>
                                          </p:stCondLst>
                                        </p:cTn>
                                        <p:tgtEl>
                                          <p:spTgt spid="133124"/>
                                        </p:tgtEl>
                                      </p:cBhvr>
                                      <p:to x="100000" y="95000"/>
                                    </p:animScale>
                                    <p:animScale>
                                      <p:cBhvr>
                                        <p:cTn id="23" dur="166" decel="50000">
                                          <p:stCondLst>
                                            <p:cond delay="1834"/>
                                          </p:stCondLst>
                                        </p:cTn>
                                        <p:tgtEl>
                                          <p:spTgt spid="133124"/>
                                        </p:tgtEl>
                                      </p:cBhvr>
                                      <p:to x="100000" y="100000"/>
                                    </p:animScale>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1" nodeType="clickEffect">
                                  <p:stCondLst>
                                    <p:cond delay="0"/>
                                  </p:stCondLst>
                                  <p:childTnLst>
                                    <p:set>
                                      <p:cBhvr>
                                        <p:cTn id="27" dur="1" fill="hold">
                                          <p:stCondLst>
                                            <p:cond delay="0"/>
                                          </p:stCondLst>
                                        </p:cTn>
                                        <p:tgtEl>
                                          <p:spTgt spid="133124"/>
                                        </p:tgtEl>
                                        <p:attrNameLst>
                                          <p:attrName>style.visibility</p:attrName>
                                        </p:attrNameLst>
                                      </p:cBhvr>
                                      <p:to>
                                        <p:strVal val="visible"/>
                                      </p:to>
                                    </p:set>
                                    <p:animEffect transition="in" filter="box(in)">
                                      <p:cBhvr>
                                        <p:cTn id="28" dur="500"/>
                                        <p:tgtEl>
                                          <p:spTgt spid="133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p:bldP spid="133124" grpId="0"/>
      <p:bldP spid="133124"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9" name="Rectangle 3"/>
          <p:cNvSpPr>
            <a:spLocks noChangeArrowheads="1"/>
          </p:cNvSpPr>
          <p:nvPr/>
        </p:nvSpPr>
        <p:spPr bwMode="auto">
          <a:xfrm>
            <a:off x="1143000" y="2362200"/>
            <a:ext cx="7086600" cy="2781300"/>
          </a:xfrm>
          <a:prstGeom prst="rect">
            <a:avLst/>
          </a:prstGeom>
          <a:noFill/>
          <a:ln w="9525">
            <a:noFill/>
            <a:miter lim="800000"/>
            <a:headEnd/>
            <a:tailEnd/>
          </a:ln>
          <a:effectLst/>
        </p:spPr>
        <p:txBody>
          <a:bodyPr/>
          <a:lstStyle/>
          <a:p>
            <a:pPr marL="342900" indent="-342900" algn="ctr">
              <a:spcBef>
                <a:spcPct val="20000"/>
              </a:spcBef>
              <a:buClr>
                <a:schemeClr val="hlink"/>
              </a:buClr>
              <a:buSzPct val="80000"/>
              <a:buFont typeface="Wingdings" pitchFamily="2" charset="2"/>
              <a:buNone/>
              <a:defRPr/>
            </a:pPr>
            <a:endParaRPr lang="ar-SA" sz="1000" dirty="0">
              <a:solidFill>
                <a:srgbClr val="C5FF6F"/>
              </a:solidFill>
              <a:effectLst>
                <a:outerShdw blurRad="38100" dist="38100" dir="2700000" algn="tl">
                  <a:srgbClr val="000000"/>
                </a:outerShdw>
              </a:effectLst>
              <a:latin typeface="Arial" pitchFamily="34" charset="0"/>
              <a:sym typeface="Wingdings 2" pitchFamily="18" charset="2"/>
            </a:endParaRPr>
          </a:p>
          <a:p>
            <a:pPr marL="342900" indent="-342900" algn="ctr">
              <a:spcBef>
                <a:spcPct val="20000"/>
              </a:spcBef>
              <a:buClr>
                <a:schemeClr val="hlink"/>
              </a:buClr>
              <a:buSzPct val="80000"/>
              <a:buFont typeface="Wingdings" pitchFamily="2" charset="2"/>
              <a:buNone/>
              <a:defRPr/>
            </a:pPr>
            <a:r>
              <a:rPr lang="en-US" sz="2800" dirty="0">
                <a:solidFill>
                  <a:srgbClr val="FFB06F"/>
                </a:solidFill>
                <a:effectLst>
                  <a:outerShdw blurRad="38100" dist="38100" dir="2700000" algn="tl">
                    <a:srgbClr val="000000"/>
                  </a:outerShdw>
                </a:effectLst>
                <a:latin typeface="Arial" pitchFamily="34" charset="0"/>
                <a:sym typeface="Wingdings 2" pitchFamily="18" charset="2"/>
              </a:rPr>
              <a:t></a:t>
            </a:r>
            <a:r>
              <a:rPr lang="ar-SA" sz="3200" dirty="0">
                <a:effectLst>
                  <a:outerShdw blurRad="38100" dist="38100" dir="2700000" algn="tl">
                    <a:srgbClr val="000000"/>
                  </a:outerShdw>
                </a:effectLst>
                <a:latin typeface="Arial" pitchFamily="34" charset="0"/>
              </a:rPr>
              <a:t> تعيين دورنما </a:t>
            </a:r>
            <a:r>
              <a:rPr lang="en-US" sz="3200" dirty="0">
                <a:effectLst>
                  <a:outerShdw blurRad="38100" dist="38100" dir="2700000" algn="tl">
                    <a:srgbClr val="000000"/>
                  </a:outerShdw>
                </a:effectLst>
                <a:latin typeface="Arial" pitchFamily="34" charset="0"/>
              </a:rPr>
              <a:t>(Vision) </a:t>
            </a:r>
            <a:endParaRPr lang="ar-SA" sz="3200" dirty="0">
              <a:effectLst>
                <a:outerShdw blurRad="38100" dist="38100" dir="2700000" algn="tl">
                  <a:srgbClr val="000000"/>
                </a:outerShdw>
              </a:effectLst>
              <a:latin typeface="Arial" pitchFamily="34" charset="0"/>
            </a:endParaRPr>
          </a:p>
          <a:p>
            <a:pPr marL="342900" indent="-342900" algn="ctr">
              <a:spcBef>
                <a:spcPct val="20000"/>
              </a:spcBef>
              <a:buClr>
                <a:schemeClr val="hlink"/>
              </a:buClr>
              <a:buSzPct val="80000"/>
              <a:buFont typeface="Wingdings" pitchFamily="2" charset="2"/>
              <a:buNone/>
              <a:defRPr/>
            </a:pPr>
            <a:endParaRPr lang="fa-IR" sz="1000" dirty="0">
              <a:effectLst>
                <a:outerShdw blurRad="38100" dist="38100" dir="2700000" algn="tl">
                  <a:srgbClr val="000000"/>
                </a:outerShdw>
              </a:effectLst>
              <a:latin typeface="Arial" pitchFamily="34" charset="0"/>
            </a:endParaRPr>
          </a:p>
          <a:p>
            <a:pPr marL="342900" indent="-342900" algn="ctr">
              <a:spcBef>
                <a:spcPct val="20000"/>
              </a:spcBef>
              <a:buClr>
                <a:schemeClr val="hlink"/>
              </a:buClr>
              <a:buSzPct val="80000"/>
              <a:buFont typeface="Wingdings 2" pitchFamily="18" charset="2"/>
              <a:buNone/>
              <a:defRPr/>
            </a:pPr>
            <a:r>
              <a:rPr lang="en-US" sz="2800" dirty="0">
                <a:solidFill>
                  <a:srgbClr val="FFB06F"/>
                </a:solidFill>
                <a:effectLst>
                  <a:outerShdw blurRad="38100" dist="38100" dir="2700000" algn="tl">
                    <a:srgbClr val="000000"/>
                  </a:outerShdw>
                </a:effectLst>
                <a:latin typeface="Arial" pitchFamily="34" charset="0"/>
                <a:sym typeface="Wingdings 2" pitchFamily="18" charset="2"/>
              </a:rPr>
              <a:t></a:t>
            </a:r>
            <a:r>
              <a:rPr lang="ar-SA" sz="3200" dirty="0">
                <a:effectLst>
                  <a:outerShdw blurRad="38100" dist="38100" dir="2700000" algn="tl">
                    <a:srgbClr val="000000"/>
                  </a:outerShdw>
                </a:effectLst>
                <a:latin typeface="Arial" pitchFamily="34" charset="0"/>
              </a:rPr>
              <a:t> تعيين مأموريت </a:t>
            </a:r>
            <a:r>
              <a:rPr lang="en-US" sz="3200" dirty="0">
                <a:effectLst>
                  <a:outerShdw blurRad="38100" dist="38100" dir="2700000" algn="tl">
                    <a:srgbClr val="000000"/>
                  </a:outerShdw>
                </a:effectLst>
                <a:latin typeface="Arial" pitchFamily="34" charset="0"/>
              </a:rPr>
              <a:t>(Mission)</a:t>
            </a:r>
            <a:r>
              <a:rPr lang="fa-IR" sz="3200" dirty="0">
                <a:effectLst>
                  <a:outerShdw blurRad="38100" dist="38100" dir="2700000" algn="tl">
                    <a:srgbClr val="000000"/>
                  </a:outerShdw>
                </a:effectLst>
                <a:latin typeface="Arial" pitchFamily="34" charset="0"/>
              </a:rPr>
              <a:t>  </a:t>
            </a:r>
            <a:endParaRPr lang="en-US" sz="3200" dirty="0">
              <a:effectLst>
                <a:outerShdw blurRad="38100" dist="38100" dir="2700000" algn="tl">
                  <a:srgbClr val="000000"/>
                </a:outerShdw>
              </a:effectLst>
              <a:latin typeface="Arial" pitchFamily="34" charset="0"/>
            </a:endParaRPr>
          </a:p>
          <a:p>
            <a:pPr marL="342900" indent="-342900" algn="ctr">
              <a:spcBef>
                <a:spcPct val="20000"/>
              </a:spcBef>
              <a:buClr>
                <a:schemeClr val="hlink"/>
              </a:buClr>
              <a:buSzPct val="80000"/>
              <a:buFont typeface="Wingdings 2" pitchFamily="18" charset="2"/>
              <a:buNone/>
              <a:defRPr/>
            </a:pPr>
            <a:endParaRPr lang="fa-IR" sz="1000" dirty="0">
              <a:effectLst>
                <a:outerShdw blurRad="38100" dist="38100" dir="2700000" algn="tl">
                  <a:srgbClr val="000000"/>
                </a:outerShdw>
              </a:effectLst>
              <a:latin typeface="Arial" pitchFamily="34" charset="0"/>
            </a:endParaRPr>
          </a:p>
          <a:p>
            <a:pPr marL="342900" indent="-342900" algn="ctr">
              <a:spcBef>
                <a:spcPct val="20000"/>
              </a:spcBef>
              <a:buClr>
                <a:schemeClr val="hlink"/>
              </a:buClr>
              <a:buSzPct val="80000"/>
              <a:buFont typeface="Wingdings 2" pitchFamily="18" charset="2"/>
              <a:buChar char=""/>
              <a:defRPr/>
            </a:pPr>
            <a:r>
              <a:rPr lang="ar-SA" sz="3200" dirty="0">
                <a:effectLst>
                  <a:outerShdw blurRad="38100" dist="38100" dir="2700000" algn="tl">
                    <a:srgbClr val="000000"/>
                  </a:outerShdw>
                </a:effectLst>
                <a:latin typeface="Arial" pitchFamily="34" charset="0"/>
              </a:rPr>
              <a:t>برنامه </a:t>
            </a:r>
            <a:r>
              <a:rPr lang="ar-SA" sz="3200" dirty="0">
                <a:effectLst>
                  <a:outerShdw blurRad="38100" dist="38100" dir="2700000" algn="tl">
                    <a:srgbClr val="000000"/>
                  </a:outerShdw>
                </a:effectLst>
                <a:latin typeface="Arial" pitchFamily="34" charset="0"/>
              </a:rPr>
              <a:t>ريزي </a:t>
            </a:r>
            <a:r>
              <a:rPr lang="en-US" sz="3200" dirty="0">
                <a:effectLst>
                  <a:outerShdw blurRad="38100" dist="38100" dir="2700000" algn="tl">
                    <a:srgbClr val="000000"/>
                  </a:outerShdw>
                </a:effectLst>
                <a:latin typeface="Arial" pitchFamily="34" charset="0"/>
              </a:rPr>
              <a:t>(Planning)</a:t>
            </a:r>
            <a:endParaRPr lang="ar-SA" sz="3200" dirty="0">
              <a:effectLst>
                <a:outerShdw blurRad="38100" dist="38100" dir="2700000" algn="tl">
                  <a:srgbClr val="000000"/>
                </a:outerShdw>
              </a:effectLst>
              <a:latin typeface="Arial" pitchFamily="34" charset="0"/>
            </a:endParaRPr>
          </a:p>
          <a:p>
            <a:pPr marL="342900" indent="-342900" algn="ctr">
              <a:spcBef>
                <a:spcPct val="20000"/>
              </a:spcBef>
              <a:buClr>
                <a:schemeClr val="hlink"/>
              </a:buClr>
              <a:buSzPct val="80000"/>
              <a:buFont typeface="Wingdings 2" pitchFamily="18" charset="2"/>
              <a:buChar char=""/>
              <a:defRPr/>
            </a:pPr>
            <a:endParaRPr lang="fa-IR" sz="1000" dirty="0">
              <a:effectLst>
                <a:outerShdw blurRad="38100" dist="38100" dir="2700000" algn="tl">
                  <a:srgbClr val="000000"/>
                </a:outerShdw>
              </a:effectLst>
              <a:latin typeface="Arial" pitchFamily="34" charset="0"/>
            </a:endParaRPr>
          </a:p>
        </p:txBody>
      </p:sp>
      <p:sp>
        <p:nvSpPr>
          <p:cNvPr id="4" name="Text Box 3"/>
          <p:cNvSpPr txBox="1">
            <a:spLocks noChangeArrowheads="1"/>
          </p:cNvSpPr>
          <p:nvPr/>
        </p:nvSpPr>
        <p:spPr bwMode="auto">
          <a:xfrm>
            <a:off x="2462213" y="428625"/>
            <a:ext cx="5721350" cy="523875"/>
          </a:xfrm>
          <a:prstGeom prst="rect">
            <a:avLst/>
          </a:prstGeom>
          <a:noFill/>
          <a:ln w="9525">
            <a:noFill/>
            <a:miter lim="800000"/>
            <a:headEnd/>
            <a:tailEnd/>
          </a:ln>
        </p:spPr>
        <p:txBody>
          <a:bodyPr wrap="none">
            <a:spAutoFit/>
          </a:bodyPr>
          <a:lstStyle/>
          <a:p>
            <a:r>
              <a:rPr lang="fa-IR" sz="2800"/>
              <a:t>مروری بر مراحل اجرای یک دوره الکترونیکی</a:t>
            </a:r>
            <a:endParaRPr lang="en-US" sz="2800">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208899">
                                            <p:txEl>
                                              <p:pRg st="1" end="1"/>
                                            </p:txEl>
                                          </p:spTgt>
                                        </p:tgtEl>
                                        <p:attrNameLst>
                                          <p:attrName>style.visibility</p:attrName>
                                        </p:attrNameLst>
                                      </p:cBhvr>
                                      <p:to>
                                        <p:strVal val="visible"/>
                                      </p:to>
                                    </p:set>
                                    <p:animEffect transition="in" filter="wipe(up)">
                                      <p:cBhvr>
                                        <p:cTn id="12" dur="500"/>
                                        <p:tgtEl>
                                          <p:spTgt spid="208899">
                                            <p:txEl>
                                              <p:pRg st="1" end="1"/>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3" name="carbrake.wav"/>
                                        </p:tgtEl>
                                      </p:cMediaNode>
                                    </p:audio>
                                  </p:sub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08899">
                                            <p:txEl>
                                              <p:pRg st="3" end="3"/>
                                            </p:txEl>
                                          </p:spTgt>
                                        </p:tgtEl>
                                        <p:attrNameLst>
                                          <p:attrName>style.visibility</p:attrName>
                                        </p:attrNameLst>
                                      </p:cBhvr>
                                      <p:to>
                                        <p:strVal val="visible"/>
                                      </p:to>
                                    </p:set>
                                    <p:animEffect transition="in" filter="wipe(up)">
                                      <p:cBhvr>
                                        <p:cTn id="17" dur="500"/>
                                        <p:tgtEl>
                                          <p:spTgt spid="208899">
                                            <p:txEl>
                                              <p:pRg st="3" end="3"/>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3" name="carbrake.wav"/>
                                        </p:tgtEl>
                                      </p:cMediaNode>
                                    </p:audio>
                                  </p:sub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208899">
                                            <p:txEl>
                                              <p:pRg st="5" end="5"/>
                                            </p:txEl>
                                          </p:spTgt>
                                        </p:tgtEl>
                                        <p:attrNameLst>
                                          <p:attrName>style.visibility</p:attrName>
                                        </p:attrNameLst>
                                      </p:cBhvr>
                                      <p:to>
                                        <p:strVal val="visible"/>
                                      </p:to>
                                    </p:set>
                                    <p:animEffect transition="in" filter="wipe(up)">
                                      <p:cBhvr>
                                        <p:cTn id="22" dur="500"/>
                                        <p:tgtEl>
                                          <p:spTgt spid="208899">
                                            <p:txEl>
                                              <p:pRg st="5" end="5"/>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3" name="carbrak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8899" grpId="0" build="p" autoUpdateAnimBg="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Text Box 3"/>
          <p:cNvSpPr txBox="1">
            <a:spLocks noChangeArrowheads="1"/>
          </p:cNvSpPr>
          <p:nvPr/>
        </p:nvSpPr>
        <p:spPr bwMode="auto">
          <a:xfrm>
            <a:off x="2462213" y="428625"/>
            <a:ext cx="5721350" cy="523875"/>
          </a:xfrm>
          <a:prstGeom prst="rect">
            <a:avLst/>
          </a:prstGeom>
          <a:noFill/>
          <a:ln w="9525">
            <a:noFill/>
            <a:miter lim="800000"/>
            <a:headEnd/>
            <a:tailEnd/>
          </a:ln>
        </p:spPr>
        <p:txBody>
          <a:bodyPr wrap="none">
            <a:spAutoFit/>
          </a:bodyPr>
          <a:lstStyle/>
          <a:p>
            <a:r>
              <a:rPr lang="fa-IR" sz="2800"/>
              <a:t>مروری بر مراحل اجرای یک دوره الکترونیکی</a:t>
            </a:r>
            <a:endParaRPr lang="en-US" sz="2800">
              <a:cs typeface="B Nazanin" pitchFamily="2" charset="-78"/>
            </a:endParaRPr>
          </a:p>
        </p:txBody>
      </p:sp>
      <p:sp>
        <p:nvSpPr>
          <p:cNvPr id="133124" name="Text Box 4"/>
          <p:cNvSpPr txBox="1">
            <a:spLocks noChangeArrowheads="1"/>
          </p:cNvSpPr>
          <p:nvPr/>
        </p:nvSpPr>
        <p:spPr bwMode="auto">
          <a:xfrm>
            <a:off x="1187450" y="1412875"/>
            <a:ext cx="7561263" cy="4400550"/>
          </a:xfrm>
          <a:prstGeom prst="rect">
            <a:avLst/>
          </a:prstGeom>
          <a:noFill/>
          <a:ln w="9525">
            <a:noFill/>
            <a:miter lim="800000"/>
            <a:headEnd/>
            <a:tailEnd/>
          </a:ln>
        </p:spPr>
        <p:txBody>
          <a:bodyPr>
            <a:spAutoFit/>
          </a:bodyPr>
          <a:lstStyle/>
          <a:p>
            <a:r>
              <a:rPr lang="fa-IR" sz="2800"/>
              <a:t>- شناسایی نیازمندیهای اولیه و چالشهای مربوطه</a:t>
            </a:r>
          </a:p>
          <a:p>
            <a:pPr lvl="1">
              <a:buFontTx/>
              <a:buChar char="-"/>
            </a:pPr>
            <a:r>
              <a:rPr lang="fa-IR" sz="2800"/>
              <a:t>کشف علایق و اقبال متقاضیان</a:t>
            </a:r>
          </a:p>
          <a:p>
            <a:pPr lvl="1">
              <a:buFontTx/>
              <a:buChar char="-"/>
            </a:pPr>
            <a:r>
              <a:rPr lang="fa-IR" sz="2800"/>
              <a:t>امکان سنجی اجرای دوره </a:t>
            </a:r>
          </a:p>
          <a:p>
            <a:pPr lvl="1">
              <a:buFontTx/>
              <a:buChar char="-"/>
            </a:pPr>
            <a:r>
              <a:rPr lang="fa-IR" sz="2800"/>
              <a:t>تهیه لجستیک و زیر ساخت لازم سخت افزاری</a:t>
            </a:r>
          </a:p>
          <a:p>
            <a:pPr lvl="1">
              <a:buFontTx/>
              <a:buChar char="-"/>
            </a:pPr>
            <a:r>
              <a:rPr lang="fa-IR" sz="2800"/>
              <a:t>تهیه زیر ساخت ارتباطی</a:t>
            </a:r>
          </a:p>
          <a:p>
            <a:pPr lvl="1">
              <a:buFontTx/>
              <a:buChar char="-"/>
            </a:pPr>
            <a:r>
              <a:rPr lang="fa-IR" sz="2800"/>
              <a:t>تهیه محتوای الکترونیکی</a:t>
            </a:r>
          </a:p>
          <a:p>
            <a:pPr lvl="1">
              <a:buFontTx/>
              <a:buChar char="-"/>
            </a:pPr>
            <a:r>
              <a:rPr lang="fa-IR" sz="2800"/>
              <a:t>آماده سازی برنامه اجرایی</a:t>
            </a:r>
          </a:p>
          <a:p>
            <a:pPr lvl="1">
              <a:buFontTx/>
              <a:buChar char="-"/>
            </a:pPr>
            <a:r>
              <a:rPr lang="fa-IR" sz="2800"/>
              <a:t>---&gt; اجرا</a:t>
            </a:r>
          </a:p>
          <a:p>
            <a:pPr lvl="1">
              <a:buFontTx/>
              <a:buChar char="-"/>
            </a:pPr>
            <a:endParaRPr lang="fa-IR" sz="2800"/>
          </a:p>
          <a:p>
            <a:endParaRPr lang="en-US" sz="2800" b="1">
              <a:solidFill>
                <a:srgbClr val="000000"/>
              </a:solidFill>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33123"/>
                                        </p:tgtEl>
                                        <p:attrNameLst>
                                          <p:attrName>style.visibility</p:attrName>
                                        </p:attrNameLst>
                                      </p:cBhvr>
                                      <p:to>
                                        <p:strVal val="visible"/>
                                      </p:to>
                                    </p:set>
                                    <p:animEffect transition="in" filter="box(in)">
                                      <p:cBhvr>
                                        <p:cTn id="7" dur="500"/>
                                        <p:tgtEl>
                                          <p:spTgt spid="133123"/>
                                        </p:tgtEl>
                                      </p:cBhvr>
                                    </p:animEffect>
                                  </p:childTnLst>
                                </p:cTn>
                              </p:par>
                              <p:par>
                                <p:cTn id="8" presetID="26" presetClass="entr" presetSubtype="0" fill="hold" grpId="0" nodeType="withEffect">
                                  <p:stCondLst>
                                    <p:cond delay="0"/>
                                  </p:stCondLst>
                                  <p:childTnLst>
                                    <p:set>
                                      <p:cBhvr>
                                        <p:cTn id="9" dur="1" fill="hold">
                                          <p:stCondLst>
                                            <p:cond delay="0"/>
                                          </p:stCondLst>
                                        </p:cTn>
                                        <p:tgtEl>
                                          <p:spTgt spid="133124"/>
                                        </p:tgtEl>
                                        <p:attrNameLst>
                                          <p:attrName>style.visibility</p:attrName>
                                        </p:attrNameLst>
                                      </p:cBhvr>
                                      <p:to>
                                        <p:strVal val="visible"/>
                                      </p:to>
                                    </p:set>
                                    <p:animEffect transition="in" filter="wipe(down)">
                                      <p:cBhvr>
                                        <p:cTn id="10" dur="580">
                                          <p:stCondLst>
                                            <p:cond delay="0"/>
                                          </p:stCondLst>
                                        </p:cTn>
                                        <p:tgtEl>
                                          <p:spTgt spid="133124"/>
                                        </p:tgtEl>
                                      </p:cBhvr>
                                    </p:animEffect>
                                    <p:anim calcmode="lin" valueType="num">
                                      <p:cBhvr>
                                        <p:cTn id="11" dur="1822" tmFilter="0,0; 0.14,0.36; 0.43,0.73; 0.71,0.91; 1.0,1.0">
                                          <p:stCondLst>
                                            <p:cond delay="0"/>
                                          </p:stCondLst>
                                        </p:cTn>
                                        <p:tgtEl>
                                          <p:spTgt spid="133124"/>
                                        </p:tgtEl>
                                        <p:attrNameLst>
                                          <p:attrName>ppt_x</p:attrName>
                                        </p:attrNameLst>
                                      </p:cBhvr>
                                      <p:tavLst>
                                        <p:tav tm="0">
                                          <p:val>
                                            <p:strVal val="#ppt_x-0.25"/>
                                          </p:val>
                                        </p:tav>
                                        <p:tav tm="100000">
                                          <p:val>
                                            <p:strVal val="#ppt_x"/>
                                          </p:val>
                                        </p:tav>
                                      </p:tavLst>
                                    </p:anim>
                                    <p:anim calcmode="lin" valueType="num">
                                      <p:cBhvr>
                                        <p:cTn id="12" dur="664" tmFilter="0.0,0.0; 0.25,0.07; 0.50,0.2; 0.75,0.467; 1.0,1.0">
                                          <p:stCondLst>
                                            <p:cond delay="0"/>
                                          </p:stCondLst>
                                        </p:cTn>
                                        <p:tgtEl>
                                          <p:spTgt spid="133124"/>
                                        </p:tgtEl>
                                        <p:attrNameLst>
                                          <p:attrName>ppt_y</p:attrName>
                                        </p:attrNameLst>
                                      </p:cBhvr>
                                      <p:tavLst>
                                        <p:tav tm="0" fmla="#ppt_y-sin(pi*$)/3">
                                          <p:val>
                                            <p:fltVal val="0.5"/>
                                          </p:val>
                                        </p:tav>
                                        <p:tav tm="100000">
                                          <p:val>
                                            <p:fltVal val="1"/>
                                          </p:val>
                                        </p:tav>
                                      </p:tavLst>
                                    </p:anim>
                                    <p:anim calcmode="lin" valueType="num">
                                      <p:cBhvr>
                                        <p:cTn id="13" dur="664" tmFilter="0, 0; 0.125,0.2665; 0.25,0.4; 0.375,0.465; 0.5,0.5;  0.625,0.535; 0.75,0.6; 0.875,0.7335; 1,1">
                                          <p:stCondLst>
                                            <p:cond delay="664"/>
                                          </p:stCondLst>
                                        </p:cTn>
                                        <p:tgtEl>
                                          <p:spTgt spid="133124"/>
                                        </p:tgtEl>
                                        <p:attrNameLst>
                                          <p:attrName>ppt_y</p:attrName>
                                        </p:attrNameLst>
                                      </p:cBhvr>
                                      <p:tavLst>
                                        <p:tav tm="0" fmla="#ppt_y-sin(pi*$)/9">
                                          <p:val>
                                            <p:fltVal val="0"/>
                                          </p:val>
                                        </p:tav>
                                        <p:tav tm="100000">
                                          <p:val>
                                            <p:fltVal val="1"/>
                                          </p:val>
                                        </p:tav>
                                      </p:tavLst>
                                    </p:anim>
                                    <p:anim calcmode="lin" valueType="num">
                                      <p:cBhvr>
                                        <p:cTn id="14" dur="332" tmFilter="0, 0; 0.125,0.2665; 0.25,0.4; 0.375,0.465; 0.5,0.5;  0.625,0.535; 0.75,0.6; 0.875,0.7335; 1,1">
                                          <p:stCondLst>
                                            <p:cond delay="1324"/>
                                          </p:stCondLst>
                                        </p:cTn>
                                        <p:tgtEl>
                                          <p:spTgt spid="133124"/>
                                        </p:tgtEl>
                                        <p:attrNameLst>
                                          <p:attrName>ppt_y</p:attrName>
                                        </p:attrNameLst>
                                      </p:cBhvr>
                                      <p:tavLst>
                                        <p:tav tm="0" fmla="#ppt_y-sin(pi*$)/27">
                                          <p:val>
                                            <p:fltVal val="0"/>
                                          </p:val>
                                        </p:tav>
                                        <p:tav tm="100000">
                                          <p:val>
                                            <p:fltVal val="1"/>
                                          </p:val>
                                        </p:tav>
                                      </p:tavLst>
                                    </p:anim>
                                    <p:anim calcmode="lin" valueType="num">
                                      <p:cBhvr>
                                        <p:cTn id="15" dur="164" tmFilter="0, 0; 0.125,0.2665; 0.25,0.4; 0.375,0.465; 0.5,0.5;  0.625,0.535; 0.75,0.6; 0.875,0.7335; 1,1">
                                          <p:stCondLst>
                                            <p:cond delay="1656"/>
                                          </p:stCondLst>
                                        </p:cTn>
                                        <p:tgtEl>
                                          <p:spTgt spid="133124"/>
                                        </p:tgtEl>
                                        <p:attrNameLst>
                                          <p:attrName>ppt_y</p:attrName>
                                        </p:attrNameLst>
                                      </p:cBhvr>
                                      <p:tavLst>
                                        <p:tav tm="0" fmla="#ppt_y-sin(pi*$)/81">
                                          <p:val>
                                            <p:fltVal val="0"/>
                                          </p:val>
                                        </p:tav>
                                        <p:tav tm="100000">
                                          <p:val>
                                            <p:fltVal val="1"/>
                                          </p:val>
                                        </p:tav>
                                      </p:tavLst>
                                    </p:anim>
                                    <p:animScale>
                                      <p:cBhvr>
                                        <p:cTn id="16" dur="26">
                                          <p:stCondLst>
                                            <p:cond delay="650"/>
                                          </p:stCondLst>
                                        </p:cTn>
                                        <p:tgtEl>
                                          <p:spTgt spid="133124"/>
                                        </p:tgtEl>
                                      </p:cBhvr>
                                      <p:to x="100000" y="60000"/>
                                    </p:animScale>
                                    <p:animScale>
                                      <p:cBhvr>
                                        <p:cTn id="17" dur="166" decel="50000">
                                          <p:stCondLst>
                                            <p:cond delay="676"/>
                                          </p:stCondLst>
                                        </p:cTn>
                                        <p:tgtEl>
                                          <p:spTgt spid="133124"/>
                                        </p:tgtEl>
                                      </p:cBhvr>
                                      <p:to x="100000" y="100000"/>
                                    </p:animScale>
                                    <p:animScale>
                                      <p:cBhvr>
                                        <p:cTn id="18" dur="26">
                                          <p:stCondLst>
                                            <p:cond delay="1312"/>
                                          </p:stCondLst>
                                        </p:cTn>
                                        <p:tgtEl>
                                          <p:spTgt spid="133124"/>
                                        </p:tgtEl>
                                      </p:cBhvr>
                                      <p:to x="100000" y="80000"/>
                                    </p:animScale>
                                    <p:animScale>
                                      <p:cBhvr>
                                        <p:cTn id="19" dur="166" decel="50000">
                                          <p:stCondLst>
                                            <p:cond delay="1338"/>
                                          </p:stCondLst>
                                        </p:cTn>
                                        <p:tgtEl>
                                          <p:spTgt spid="133124"/>
                                        </p:tgtEl>
                                      </p:cBhvr>
                                      <p:to x="100000" y="100000"/>
                                    </p:animScale>
                                    <p:animScale>
                                      <p:cBhvr>
                                        <p:cTn id="20" dur="26">
                                          <p:stCondLst>
                                            <p:cond delay="1642"/>
                                          </p:stCondLst>
                                        </p:cTn>
                                        <p:tgtEl>
                                          <p:spTgt spid="133124"/>
                                        </p:tgtEl>
                                      </p:cBhvr>
                                      <p:to x="100000" y="90000"/>
                                    </p:animScale>
                                    <p:animScale>
                                      <p:cBhvr>
                                        <p:cTn id="21" dur="166" decel="50000">
                                          <p:stCondLst>
                                            <p:cond delay="1668"/>
                                          </p:stCondLst>
                                        </p:cTn>
                                        <p:tgtEl>
                                          <p:spTgt spid="133124"/>
                                        </p:tgtEl>
                                      </p:cBhvr>
                                      <p:to x="100000" y="100000"/>
                                    </p:animScale>
                                    <p:animScale>
                                      <p:cBhvr>
                                        <p:cTn id="22" dur="26">
                                          <p:stCondLst>
                                            <p:cond delay="1808"/>
                                          </p:stCondLst>
                                        </p:cTn>
                                        <p:tgtEl>
                                          <p:spTgt spid="133124"/>
                                        </p:tgtEl>
                                      </p:cBhvr>
                                      <p:to x="100000" y="95000"/>
                                    </p:animScale>
                                    <p:animScale>
                                      <p:cBhvr>
                                        <p:cTn id="23" dur="166" decel="50000">
                                          <p:stCondLst>
                                            <p:cond delay="1834"/>
                                          </p:stCondLst>
                                        </p:cTn>
                                        <p:tgtEl>
                                          <p:spTgt spid="133124"/>
                                        </p:tgtEl>
                                      </p:cBhvr>
                                      <p:to x="100000" y="100000"/>
                                    </p:animScale>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1" nodeType="clickEffect">
                                  <p:stCondLst>
                                    <p:cond delay="0"/>
                                  </p:stCondLst>
                                  <p:childTnLst>
                                    <p:set>
                                      <p:cBhvr>
                                        <p:cTn id="27" dur="1" fill="hold">
                                          <p:stCondLst>
                                            <p:cond delay="0"/>
                                          </p:stCondLst>
                                        </p:cTn>
                                        <p:tgtEl>
                                          <p:spTgt spid="133124"/>
                                        </p:tgtEl>
                                        <p:attrNameLst>
                                          <p:attrName>style.visibility</p:attrName>
                                        </p:attrNameLst>
                                      </p:cBhvr>
                                      <p:to>
                                        <p:strVal val="visible"/>
                                      </p:to>
                                    </p:set>
                                    <p:animEffect transition="in" filter="checkerboard(across)">
                                      <p:cBhvr>
                                        <p:cTn id="28" dur="500"/>
                                        <p:tgtEl>
                                          <p:spTgt spid="133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p:bldP spid="133124" grpId="0"/>
      <p:bldP spid="133124"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Text Box 3"/>
          <p:cNvSpPr txBox="1">
            <a:spLocks noChangeArrowheads="1"/>
          </p:cNvSpPr>
          <p:nvPr/>
        </p:nvSpPr>
        <p:spPr bwMode="auto">
          <a:xfrm>
            <a:off x="6765925" y="428625"/>
            <a:ext cx="1417638" cy="523875"/>
          </a:xfrm>
          <a:prstGeom prst="rect">
            <a:avLst/>
          </a:prstGeom>
          <a:noFill/>
          <a:ln w="9525">
            <a:noFill/>
            <a:miter lim="800000"/>
            <a:headEnd/>
            <a:tailEnd/>
          </a:ln>
        </p:spPr>
        <p:txBody>
          <a:bodyPr wrap="none">
            <a:spAutoFit/>
          </a:bodyPr>
          <a:lstStyle/>
          <a:p>
            <a:r>
              <a:rPr lang="fa-IR" sz="2800"/>
              <a:t>یک تجربه</a:t>
            </a:r>
            <a:endParaRPr lang="en-US" sz="2800">
              <a:cs typeface="B Nazanin" pitchFamily="2" charset="-78"/>
            </a:endParaRPr>
          </a:p>
        </p:txBody>
      </p:sp>
      <p:sp>
        <p:nvSpPr>
          <p:cNvPr id="133124" name="Text Box 4"/>
          <p:cNvSpPr txBox="1">
            <a:spLocks noChangeArrowheads="1"/>
          </p:cNvSpPr>
          <p:nvPr/>
        </p:nvSpPr>
        <p:spPr bwMode="auto">
          <a:xfrm>
            <a:off x="1187450" y="1412875"/>
            <a:ext cx="7561263" cy="4400550"/>
          </a:xfrm>
          <a:prstGeom prst="rect">
            <a:avLst/>
          </a:prstGeom>
          <a:noFill/>
          <a:ln w="9525">
            <a:noFill/>
            <a:miter lim="800000"/>
            <a:headEnd/>
            <a:tailEnd/>
          </a:ln>
        </p:spPr>
        <p:txBody>
          <a:bodyPr>
            <a:spAutoFit/>
          </a:bodyPr>
          <a:lstStyle/>
          <a:p>
            <a:r>
              <a:rPr lang="fa-IR" sz="2800">
                <a:cs typeface="B Nazanin" pitchFamily="2" charset="-78"/>
              </a:rPr>
              <a:t>همه مراحل قبل به زعم مسئولین یک مرکز انجام گردید لیکن نتیجه ارزیابی ها چندان مثبت نیست به عبارت دیگر:</a:t>
            </a:r>
          </a:p>
          <a:p>
            <a:endParaRPr lang="fa-IR" sz="2800">
              <a:cs typeface="B Nazanin" pitchFamily="2" charset="-78"/>
            </a:endParaRPr>
          </a:p>
          <a:p>
            <a:r>
              <a:rPr lang="fa-IR" sz="2800">
                <a:cs typeface="B Nazanin" pitchFamily="2" charset="-78"/>
              </a:rPr>
              <a:t>	- رشته مناسب برای اجرا شناسایی شد</a:t>
            </a:r>
          </a:p>
          <a:p>
            <a:r>
              <a:rPr lang="fa-IR" sz="2800">
                <a:cs typeface="B Nazanin" pitchFamily="2" charset="-78"/>
              </a:rPr>
              <a:t>	- امکانات و زیر ساخت فراهم گردید</a:t>
            </a:r>
          </a:p>
          <a:p>
            <a:r>
              <a:rPr lang="fa-IR" sz="2800">
                <a:cs typeface="B Nazanin" pitchFamily="2" charset="-78"/>
              </a:rPr>
              <a:t>	- تولید محتوا انجام شد</a:t>
            </a:r>
          </a:p>
          <a:p>
            <a:endParaRPr lang="fa-IR" sz="2800">
              <a:cs typeface="B Nazanin" pitchFamily="2" charset="-78"/>
            </a:endParaRPr>
          </a:p>
          <a:p>
            <a:r>
              <a:rPr lang="fa-IR" sz="2800">
                <a:cs typeface="B Nazanin" pitchFamily="2" charset="-78"/>
              </a:rPr>
              <a:t>	- ولی پس از بررسی محدود برخی نتایج بعد بدست آمد....</a:t>
            </a:r>
          </a:p>
          <a:p>
            <a:pPr lvl="1">
              <a:buFontTx/>
              <a:buChar char="-"/>
            </a:pPr>
            <a:endParaRPr lang="fa-IR" sz="2800">
              <a:cs typeface="B Nazanin" pitchFamily="2" charset="-78"/>
            </a:endParaRPr>
          </a:p>
          <a:p>
            <a:endParaRPr lang="en-US" sz="2800" b="1">
              <a:solidFill>
                <a:srgbClr val="000000"/>
              </a:solidFill>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33123"/>
                                        </p:tgtEl>
                                        <p:attrNameLst>
                                          <p:attrName>style.visibility</p:attrName>
                                        </p:attrNameLst>
                                      </p:cBhvr>
                                      <p:to>
                                        <p:strVal val="visible"/>
                                      </p:to>
                                    </p:set>
                                    <p:animEffect transition="in" filter="box(in)">
                                      <p:cBhvr>
                                        <p:cTn id="7" dur="500"/>
                                        <p:tgtEl>
                                          <p:spTgt spid="133123"/>
                                        </p:tgtEl>
                                      </p:cBhvr>
                                    </p:animEffect>
                                  </p:childTnLst>
                                </p:cTn>
                              </p:par>
                              <p:par>
                                <p:cTn id="8" presetID="26" presetClass="entr" presetSubtype="0" fill="hold" grpId="0" nodeType="withEffect">
                                  <p:stCondLst>
                                    <p:cond delay="0"/>
                                  </p:stCondLst>
                                  <p:childTnLst>
                                    <p:set>
                                      <p:cBhvr>
                                        <p:cTn id="9" dur="1" fill="hold">
                                          <p:stCondLst>
                                            <p:cond delay="0"/>
                                          </p:stCondLst>
                                        </p:cTn>
                                        <p:tgtEl>
                                          <p:spTgt spid="133124"/>
                                        </p:tgtEl>
                                        <p:attrNameLst>
                                          <p:attrName>style.visibility</p:attrName>
                                        </p:attrNameLst>
                                      </p:cBhvr>
                                      <p:to>
                                        <p:strVal val="visible"/>
                                      </p:to>
                                    </p:set>
                                    <p:animEffect transition="in" filter="wipe(down)">
                                      <p:cBhvr>
                                        <p:cTn id="10" dur="580">
                                          <p:stCondLst>
                                            <p:cond delay="0"/>
                                          </p:stCondLst>
                                        </p:cTn>
                                        <p:tgtEl>
                                          <p:spTgt spid="133124"/>
                                        </p:tgtEl>
                                      </p:cBhvr>
                                    </p:animEffect>
                                    <p:anim calcmode="lin" valueType="num">
                                      <p:cBhvr>
                                        <p:cTn id="11" dur="1822" tmFilter="0,0; 0.14,0.36; 0.43,0.73; 0.71,0.91; 1.0,1.0">
                                          <p:stCondLst>
                                            <p:cond delay="0"/>
                                          </p:stCondLst>
                                        </p:cTn>
                                        <p:tgtEl>
                                          <p:spTgt spid="133124"/>
                                        </p:tgtEl>
                                        <p:attrNameLst>
                                          <p:attrName>ppt_x</p:attrName>
                                        </p:attrNameLst>
                                      </p:cBhvr>
                                      <p:tavLst>
                                        <p:tav tm="0">
                                          <p:val>
                                            <p:strVal val="#ppt_x-0.25"/>
                                          </p:val>
                                        </p:tav>
                                        <p:tav tm="100000">
                                          <p:val>
                                            <p:strVal val="#ppt_x"/>
                                          </p:val>
                                        </p:tav>
                                      </p:tavLst>
                                    </p:anim>
                                    <p:anim calcmode="lin" valueType="num">
                                      <p:cBhvr>
                                        <p:cTn id="12" dur="664" tmFilter="0.0,0.0; 0.25,0.07; 0.50,0.2; 0.75,0.467; 1.0,1.0">
                                          <p:stCondLst>
                                            <p:cond delay="0"/>
                                          </p:stCondLst>
                                        </p:cTn>
                                        <p:tgtEl>
                                          <p:spTgt spid="133124"/>
                                        </p:tgtEl>
                                        <p:attrNameLst>
                                          <p:attrName>ppt_y</p:attrName>
                                        </p:attrNameLst>
                                      </p:cBhvr>
                                      <p:tavLst>
                                        <p:tav tm="0" fmla="#ppt_y-sin(pi*$)/3">
                                          <p:val>
                                            <p:fltVal val="0.5"/>
                                          </p:val>
                                        </p:tav>
                                        <p:tav tm="100000">
                                          <p:val>
                                            <p:fltVal val="1"/>
                                          </p:val>
                                        </p:tav>
                                      </p:tavLst>
                                    </p:anim>
                                    <p:anim calcmode="lin" valueType="num">
                                      <p:cBhvr>
                                        <p:cTn id="13" dur="664" tmFilter="0, 0; 0.125,0.2665; 0.25,0.4; 0.375,0.465; 0.5,0.5;  0.625,0.535; 0.75,0.6; 0.875,0.7335; 1,1">
                                          <p:stCondLst>
                                            <p:cond delay="664"/>
                                          </p:stCondLst>
                                        </p:cTn>
                                        <p:tgtEl>
                                          <p:spTgt spid="133124"/>
                                        </p:tgtEl>
                                        <p:attrNameLst>
                                          <p:attrName>ppt_y</p:attrName>
                                        </p:attrNameLst>
                                      </p:cBhvr>
                                      <p:tavLst>
                                        <p:tav tm="0" fmla="#ppt_y-sin(pi*$)/9">
                                          <p:val>
                                            <p:fltVal val="0"/>
                                          </p:val>
                                        </p:tav>
                                        <p:tav tm="100000">
                                          <p:val>
                                            <p:fltVal val="1"/>
                                          </p:val>
                                        </p:tav>
                                      </p:tavLst>
                                    </p:anim>
                                    <p:anim calcmode="lin" valueType="num">
                                      <p:cBhvr>
                                        <p:cTn id="14" dur="332" tmFilter="0, 0; 0.125,0.2665; 0.25,0.4; 0.375,0.465; 0.5,0.5;  0.625,0.535; 0.75,0.6; 0.875,0.7335; 1,1">
                                          <p:stCondLst>
                                            <p:cond delay="1324"/>
                                          </p:stCondLst>
                                        </p:cTn>
                                        <p:tgtEl>
                                          <p:spTgt spid="133124"/>
                                        </p:tgtEl>
                                        <p:attrNameLst>
                                          <p:attrName>ppt_y</p:attrName>
                                        </p:attrNameLst>
                                      </p:cBhvr>
                                      <p:tavLst>
                                        <p:tav tm="0" fmla="#ppt_y-sin(pi*$)/27">
                                          <p:val>
                                            <p:fltVal val="0"/>
                                          </p:val>
                                        </p:tav>
                                        <p:tav tm="100000">
                                          <p:val>
                                            <p:fltVal val="1"/>
                                          </p:val>
                                        </p:tav>
                                      </p:tavLst>
                                    </p:anim>
                                    <p:anim calcmode="lin" valueType="num">
                                      <p:cBhvr>
                                        <p:cTn id="15" dur="164" tmFilter="0, 0; 0.125,0.2665; 0.25,0.4; 0.375,0.465; 0.5,0.5;  0.625,0.535; 0.75,0.6; 0.875,0.7335; 1,1">
                                          <p:stCondLst>
                                            <p:cond delay="1656"/>
                                          </p:stCondLst>
                                        </p:cTn>
                                        <p:tgtEl>
                                          <p:spTgt spid="133124"/>
                                        </p:tgtEl>
                                        <p:attrNameLst>
                                          <p:attrName>ppt_y</p:attrName>
                                        </p:attrNameLst>
                                      </p:cBhvr>
                                      <p:tavLst>
                                        <p:tav tm="0" fmla="#ppt_y-sin(pi*$)/81">
                                          <p:val>
                                            <p:fltVal val="0"/>
                                          </p:val>
                                        </p:tav>
                                        <p:tav tm="100000">
                                          <p:val>
                                            <p:fltVal val="1"/>
                                          </p:val>
                                        </p:tav>
                                      </p:tavLst>
                                    </p:anim>
                                    <p:animScale>
                                      <p:cBhvr>
                                        <p:cTn id="16" dur="26">
                                          <p:stCondLst>
                                            <p:cond delay="650"/>
                                          </p:stCondLst>
                                        </p:cTn>
                                        <p:tgtEl>
                                          <p:spTgt spid="133124"/>
                                        </p:tgtEl>
                                      </p:cBhvr>
                                      <p:to x="100000" y="60000"/>
                                    </p:animScale>
                                    <p:animScale>
                                      <p:cBhvr>
                                        <p:cTn id="17" dur="166" decel="50000">
                                          <p:stCondLst>
                                            <p:cond delay="676"/>
                                          </p:stCondLst>
                                        </p:cTn>
                                        <p:tgtEl>
                                          <p:spTgt spid="133124"/>
                                        </p:tgtEl>
                                      </p:cBhvr>
                                      <p:to x="100000" y="100000"/>
                                    </p:animScale>
                                    <p:animScale>
                                      <p:cBhvr>
                                        <p:cTn id="18" dur="26">
                                          <p:stCondLst>
                                            <p:cond delay="1312"/>
                                          </p:stCondLst>
                                        </p:cTn>
                                        <p:tgtEl>
                                          <p:spTgt spid="133124"/>
                                        </p:tgtEl>
                                      </p:cBhvr>
                                      <p:to x="100000" y="80000"/>
                                    </p:animScale>
                                    <p:animScale>
                                      <p:cBhvr>
                                        <p:cTn id="19" dur="166" decel="50000">
                                          <p:stCondLst>
                                            <p:cond delay="1338"/>
                                          </p:stCondLst>
                                        </p:cTn>
                                        <p:tgtEl>
                                          <p:spTgt spid="133124"/>
                                        </p:tgtEl>
                                      </p:cBhvr>
                                      <p:to x="100000" y="100000"/>
                                    </p:animScale>
                                    <p:animScale>
                                      <p:cBhvr>
                                        <p:cTn id="20" dur="26">
                                          <p:stCondLst>
                                            <p:cond delay="1642"/>
                                          </p:stCondLst>
                                        </p:cTn>
                                        <p:tgtEl>
                                          <p:spTgt spid="133124"/>
                                        </p:tgtEl>
                                      </p:cBhvr>
                                      <p:to x="100000" y="90000"/>
                                    </p:animScale>
                                    <p:animScale>
                                      <p:cBhvr>
                                        <p:cTn id="21" dur="166" decel="50000">
                                          <p:stCondLst>
                                            <p:cond delay="1668"/>
                                          </p:stCondLst>
                                        </p:cTn>
                                        <p:tgtEl>
                                          <p:spTgt spid="133124"/>
                                        </p:tgtEl>
                                      </p:cBhvr>
                                      <p:to x="100000" y="100000"/>
                                    </p:animScale>
                                    <p:animScale>
                                      <p:cBhvr>
                                        <p:cTn id="22" dur="26">
                                          <p:stCondLst>
                                            <p:cond delay="1808"/>
                                          </p:stCondLst>
                                        </p:cTn>
                                        <p:tgtEl>
                                          <p:spTgt spid="133124"/>
                                        </p:tgtEl>
                                      </p:cBhvr>
                                      <p:to x="100000" y="95000"/>
                                    </p:animScale>
                                    <p:animScale>
                                      <p:cBhvr>
                                        <p:cTn id="23" dur="166" decel="50000">
                                          <p:stCondLst>
                                            <p:cond delay="1834"/>
                                          </p:stCondLst>
                                        </p:cTn>
                                        <p:tgtEl>
                                          <p:spTgt spid="133124"/>
                                        </p:tgtEl>
                                      </p:cBhvr>
                                      <p:to x="100000" y="100000"/>
                                    </p:animScale>
                                  </p:childTnLst>
                                </p:cTn>
                              </p:par>
                            </p:childTnLst>
                          </p:cTn>
                        </p:par>
                      </p:childTnLst>
                    </p:cTn>
                  </p:par>
                  <p:par>
                    <p:cTn id="24" fill="hold">
                      <p:stCondLst>
                        <p:cond delay="indefinite"/>
                      </p:stCondLst>
                      <p:childTnLst>
                        <p:par>
                          <p:cTn id="25" fill="hold">
                            <p:stCondLst>
                              <p:cond delay="0"/>
                            </p:stCondLst>
                            <p:childTnLst>
                              <p:par>
                                <p:cTn id="26" presetID="4" presetClass="entr" presetSubtype="16" fill="hold" grpId="1" nodeType="clickEffect">
                                  <p:stCondLst>
                                    <p:cond delay="0"/>
                                  </p:stCondLst>
                                  <p:childTnLst>
                                    <p:set>
                                      <p:cBhvr>
                                        <p:cTn id="27" dur="1" fill="hold">
                                          <p:stCondLst>
                                            <p:cond delay="0"/>
                                          </p:stCondLst>
                                        </p:cTn>
                                        <p:tgtEl>
                                          <p:spTgt spid="133124"/>
                                        </p:tgtEl>
                                        <p:attrNameLst>
                                          <p:attrName>style.visibility</p:attrName>
                                        </p:attrNameLst>
                                      </p:cBhvr>
                                      <p:to>
                                        <p:strVal val="visible"/>
                                      </p:to>
                                    </p:set>
                                    <p:animEffect transition="in" filter="box(in)">
                                      <p:cBhvr>
                                        <p:cTn id="28" dur="500"/>
                                        <p:tgtEl>
                                          <p:spTgt spid="133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p:bldP spid="133124" grpId="0"/>
      <p:bldP spid="133124"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084" name="Rectangle 12"/>
          <p:cNvSpPr>
            <a:spLocks noGrp="1" noChangeArrowheads="1"/>
          </p:cNvSpPr>
          <p:nvPr>
            <p:ph type="title"/>
          </p:nvPr>
        </p:nvSpPr>
        <p:spPr>
          <a:xfrm>
            <a:off x="860425" y="0"/>
            <a:ext cx="7556500" cy="1571625"/>
          </a:xfrm>
        </p:spPr>
        <p:txBody>
          <a:bodyPr/>
          <a:lstStyle/>
          <a:p>
            <a:pPr algn="r" rtl="1">
              <a:defRPr/>
            </a:pPr>
            <a:r>
              <a:rPr lang="fa-IR" sz="2400" b="1" dirty="0" smtClean="0"/>
              <a:t> نتیجه یک پژوهش در مقایسه عوامل انگیزشی</a:t>
            </a:r>
            <a:br>
              <a:rPr lang="fa-IR" sz="2400" b="1" dirty="0" smtClean="0"/>
            </a:br>
            <a:r>
              <a:rPr lang="fa-IR" sz="2400" b="1" dirty="0" smtClean="0"/>
              <a:t> بین دانشجویان آموزش سنتی و الکترونیکی در دانشگاه</a:t>
            </a:r>
            <a:endParaRPr lang="en-US" sz="2400" dirty="0" smtClean="0"/>
          </a:p>
        </p:txBody>
      </p:sp>
      <p:graphicFrame>
        <p:nvGraphicFramePr>
          <p:cNvPr id="4" name="Table 3"/>
          <p:cNvGraphicFramePr>
            <a:graphicFrameLocks noGrp="1"/>
          </p:cNvGraphicFramePr>
          <p:nvPr/>
        </p:nvGraphicFramePr>
        <p:xfrm>
          <a:off x="750888" y="2954338"/>
          <a:ext cx="7804086" cy="370840"/>
        </p:xfrm>
        <a:graphic>
          <a:graphicData uri="http://schemas.openxmlformats.org/drawingml/2006/table">
            <a:tbl>
              <a:tblPr firstRow="1" bandRow="1">
                <a:tableStyleId>{5C22544A-7EE6-4342-B048-85BDC9FD1C3A}</a:tableStyleId>
              </a:tblPr>
              <a:tblGrid>
                <a:gridCol w="2281473"/>
                <a:gridCol w="2109457"/>
                <a:gridCol w="3413156"/>
              </a:tblGrid>
              <a:tr h="370840">
                <a:tc>
                  <a:txBody>
                    <a:bodyPr/>
                    <a:lstStyle/>
                    <a:p>
                      <a:pPr algn="ctr" rtl="1"/>
                      <a:r>
                        <a:rPr lang="fa-IR" dirty="0" smtClean="0"/>
                        <a:t>5.40</a:t>
                      </a:r>
                      <a:endParaRPr lang="en-US" dirty="0"/>
                    </a:p>
                  </a:txBody>
                  <a:tcPr/>
                </a:tc>
                <a:tc>
                  <a:txBody>
                    <a:bodyPr/>
                    <a:lstStyle/>
                    <a:p>
                      <a:pPr algn="ctr" rtl="1"/>
                      <a:r>
                        <a:rPr lang="fa-IR" dirty="0" smtClean="0"/>
                        <a:t>5.12</a:t>
                      </a:r>
                      <a:endParaRPr lang="en-US" dirty="0"/>
                    </a:p>
                  </a:txBody>
                  <a:tcPr/>
                </a:tc>
                <a:tc>
                  <a:txBody>
                    <a:bodyPr/>
                    <a:lstStyle/>
                    <a:p>
                      <a:pPr marL="0" marR="0" lvl="2" indent="0" algn="r" defTabSz="914400" rtl="1" eaLnBrk="1" fontAlgn="auto" latinLnBrk="0" hangingPunct="1">
                        <a:lnSpc>
                          <a:spcPct val="100000"/>
                        </a:lnSpc>
                        <a:spcBef>
                          <a:spcPts val="0"/>
                        </a:spcBef>
                        <a:spcAft>
                          <a:spcPts val="0"/>
                        </a:spcAft>
                        <a:buClrTx/>
                        <a:buSzTx/>
                        <a:buFontTx/>
                        <a:buNone/>
                        <a:tabLst/>
                        <a:defRPr/>
                      </a:pPr>
                      <a:r>
                        <a:rPr lang="fa-IR" dirty="0" smtClean="0">
                          <a:solidFill>
                            <a:schemeClr val="tx1"/>
                          </a:solidFill>
                        </a:rPr>
                        <a:t>- جهت گیری درونی</a:t>
                      </a:r>
                      <a:r>
                        <a:rPr lang="fa-IR" baseline="0" dirty="0" smtClean="0">
                          <a:solidFill>
                            <a:schemeClr val="tx1"/>
                          </a:solidFill>
                        </a:rPr>
                        <a:t> نسبت به هدف</a:t>
                      </a:r>
                      <a:endParaRPr lang="en-US" dirty="0"/>
                    </a:p>
                  </a:txBody>
                  <a:tcPr/>
                </a:tc>
              </a:tr>
            </a:tbl>
          </a:graphicData>
        </a:graphic>
      </p:graphicFrame>
      <p:graphicFrame>
        <p:nvGraphicFramePr>
          <p:cNvPr id="5" name="Table 4"/>
          <p:cNvGraphicFramePr>
            <a:graphicFrameLocks noGrp="1"/>
          </p:cNvGraphicFramePr>
          <p:nvPr/>
        </p:nvGraphicFramePr>
        <p:xfrm>
          <a:off x="760413" y="2201863"/>
          <a:ext cx="7802578" cy="640080"/>
        </p:xfrm>
        <a:graphic>
          <a:graphicData uri="http://schemas.openxmlformats.org/drawingml/2006/table">
            <a:tbl>
              <a:tblPr firstRow="1" bandRow="1">
                <a:tableStyleId>{21E4AEA4-8DFA-4A89-87EB-49C32662AFE0}</a:tableStyleId>
              </a:tblPr>
              <a:tblGrid>
                <a:gridCol w="2313053"/>
                <a:gridCol w="2086932"/>
                <a:gridCol w="3402593"/>
              </a:tblGrid>
              <a:tr h="370840">
                <a:tc>
                  <a:txBody>
                    <a:bodyPr/>
                    <a:lstStyle/>
                    <a:p>
                      <a:pPr algn="ctr" rtl="1"/>
                      <a:r>
                        <a:rPr lang="fa-IR" dirty="0" smtClean="0"/>
                        <a:t>میانگین (1-7)</a:t>
                      </a:r>
                    </a:p>
                    <a:p>
                      <a:pPr algn="ctr" rtl="1"/>
                      <a:r>
                        <a:rPr lang="fa-IR" dirty="0" smtClean="0"/>
                        <a:t>دانشجویان الکترونیکی</a:t>
                      </a:r>
                      <a:endParaRPr lang="en-US" dirty="0"/>
                    </a:p>
                  </a:txBody>
                  <a:tcPr/>
                </a:tc>
                <a:tc>
                  <a:txBody>
                    <a:bodyPr/>
                    <a:lstStyle/>
                    <a:p>
                      <a:pPr algn="ctr" rtl="1"/>
                      <a:r>
                        <a:rPr lang="fa-IR" dirty="0" smtClean="0"/>
                        <a:t>میانگین (1-7)</a:t>
                      </a:r>
                    </a:p>
                    <a:p>
                      <a:pPr algn="ctr" rtl="1"/>
                      <a:r>
                        <a:rPr lang="fa-IR" dirty="0" smtClean="0"/>
                        <a:t>دانشجویان حضوری </a:t>
                      </a:r>
                      <a:endParaRPr lang="en-US" dirty="0"/>
                    </a:p>
                  </a:txBody>
                  <a:tcPr/>
                </a:tc>
                <a:tc>
                  <a:txBody>
                    <a:bodyPr/>
                    <a:lstStyle/>
                    <a:p>
                      <a:pPr marL="0" marR="0" lvl="2" indent="0" algn="r" defTabSz="914400" rtl="1" eaLnBrk="1" fontAlgn="auto" latinLnBrk="0" hangingPunct="1">
                        <a:lnSpc>
                          <a:spcPct val="100000"/>
                        </a:lnSpc>
                        <a:spcBef>
                          <a:spcPts val="0"/>
                        </a:spcBef>
                        <a:spcAft>
                          <a:spcPts val="0"/>
                        </a:spcAft>
                        <a:buClrTx/>
                        <a:buSzTx/>
                        <a:buFontTx/>
                        <a:buNone/>
                        <a:tabLst/>
                        <a:defRPr/>
                      </a:pPr>
                      <a:r>
                        <a:rPr lang="fa-IR" dirty="0" smtClean="0"/>
                        <a:t>موضوع مورد بررسی</a:t>
                      </a:r>
                      <a:endParaRPr lang="en-US" dirty="0"/>
                    </a:p>
                  </a:txBody>
                  <a:tcPr/>
                </a:tc>
              </a:tr>
            </a:tbl>
          </a:graphicData>
        </a:graphic>
      </p:graphicFrame>
      <p:graphicFrame>
        <p:nvGraphicFramePr>
          <p:cNvPr id="6" name="Table 5"/>
          <p:cNvGraphicFramePr>
            <a:graphicFrameLocks noGrp="1"/>
          </p:cNvGraphicFramePr>
          <p:nvPr/>
        </p:nvGraphicFramePr>
        <p:xfrm>
          <a:off x="749300" y="3459163"/>
          <a:ext cx="7804086" cy="370840"/>
        </p:xfrm>
        <a:graphic>
          <a:graphicData uri="http://schemas.openxmlformats.org/drawingml/2006/table">
            <a:tbl>
              <a:tblPr firstRow="1" bandRow="1">
                <a:tableStyleId>{5C22544A-7EE6-4342-B048-85BDC9FD1C3A}</a:tableStyleId>
              </a:tblPr>
              <a:tblGrid>
                <a:gridCol w="2281473"/>
                <a:gridCol w="2109457"/>
                <a:gridCol w="3413156"/>
              </a:tblGrid>
              <a:tr h="370840">
                <a:tc>
                  <a:txBody>
                    <a:bodyPr/>
                    <a:lstStyle/>
                    <a:p>
                      <a:pPr algn="ctr" rtl="1"/>
                      <a:r>
                        <a:rPr lang="fa-IR" dirty="0" smtClean="0"/>
                        <a:t>5.46</a:t>
                      </a:r>
                      <a:endParaRPr lang="en-US" dirty="0"/>
                    </a:p>
                  </a:txBody>
                  <a:tcPr/>
                </a:tc>
                <a:tc>
                  <a:txBody>
                    <a:bodyPr/>
                    <a:lstStyle/>
                    <a:p>
                      <a:pPr algn="ctr" rtl="1"/>
                      <a:r>
                        <a:rPr lang="fa-IR" dirty="0" smtClean="0"/>
                        <a:t>4.85</a:t>
                      </a:r>
                      <a:endParaRPr lang="en-US" dirty="0"/>
                    </a:p>
                  </a:txBody>
                  <a:tcPr/>
                </a:tc>
                <a:tc>
                  <a:txBody>
                    <a:bodyPr/>
                    <a:lstStyle/>
                    <a:p>
                      <a:pPr marL="0" marR="0" lvl="2" indent="0" algn="r" defTabSz="914400" rtl="1" eaLnBrk="1" fontAlgn="auto" latinLnBrk="0" hangingPunct="1">
                        <a:lnSpc>
                          <a:spcPct val="100000"/>
                        </a:lnSpc>
                        <a:spcBef>
                          <a:spcPts val="0"/>
                        </a:spcBef>
                        <a:spcAft>
                          <a:spcPts val="0"/>
                        </a:spcAft>
                        <a:buClrTx/>
                        <a:buSzTx/>
                        <a:buFontTx/>
                        <a:buNone/>
                        <a:tabLst/>
                        <a:defRPr/>
                      </a:pPr>
                      <a:r>
                        <a:rPr lang="fa-IR" dirty="0" smtClean="0">
                          <a:solidFill>
                            <a:schemeClr val="tx1"/>
                          </a:solidFill>
                        </a:rPr>
                        <a:t>- جهت گیری بیرونی</a:t>
                      </a:r>
                      <a:r>
                        <a:rPr lang="fa-IR" baseline="0" dirty="0" smtClean="0">
                          <a:solidFill>
                            <a:schemeClr val="tx1"/>
                          </a:solidFill>
                        </a:rPr>
                        <a:t> نسبت به هدف</a:t>
                      </a:r>
                      <a:endParaRPr lang="en-US" dirty="0"/>
                    </a:p>
                  </a:txBody>
                  <a:tcPr/>
                </a:tc>
              </a:tr>
            </a:tbl>
          </a:graphicData>
        </a:graphic>
      </p:graphicFrame>
      <p:graphicFrame>
        <p:nvGraphicFramePr>
          <p:cNvPr id="8" name="Table 7"/>
          <p:cNvGraphicFramePr>
            <a:graphicFrameLocks noGrp="1"/>
          </p:cNvGraphicFramePr>
          <p:nvPr/>
        </p:nvGraphicFramePr>
        <p:xfrm>
          <a:off x="747713" y="3929063"/>
          <a:ext cx="7804086" cy="370840"/>
        </p:xfrm>
        <a:graphic>
          <a:graphicData uri="http://schemas.openxmlformats.org/drawingml/2006/table">
            <a:tbl>
              <a:tblPr firstRow="1" bandRow="1">
                <a:tableStyleId>{5C22544A-7EE6-4342-B048-85BDC9FD1C3A}</a:tableStyleId>
              </a:tblPr>
              <a:tblGrid>
                <a:gridCol w="2281473"/>
                <a:gridCol w="2109457"/>
                <a:gridCol w="3413156"/>
              </a:tblGrid>
              <a:tr h="370840">
                <a:tc>
                  <a:txBody>
                    <a:bodyPr/>
                    <a:lstStyle/>
                    <a:p>
                      <a:pPr algn="ctr" rtl="1"/>
                      <a:r>
                        <a:rPr lang="fa-IR" dirty="0" smtClean="0"/>
                        <a:t>5.71</a:t>
                      </a:r>
                      <a:endParaRPr lang="en-US" dirty="0"/>
                    </a:p>
                  </a:txBody>
                  <a:tcPr/>
                </a:tc>
                <a:tc>
                  <a:txBody>
                    <a:bodyPr/>
                    <a:lstStyle/>
                    <a:p>
                      <a:pPr algn="ctr" rtl="1"/>
                      <a:r>
                        <a:rPr lang="fa-IR" dirty="0" smtClean="0"/>
                        <a:t>5.16</a:t>
                      </a:r>
                      <a:endParaRPr lang="en-US" dirty="0"/>
                    </a:p>
                  </a:txBody>
                  <a:tcPr/>
                </a:tc>
                <a:tc>
                  <a:txBody>
                    <a:bodyPr/>
                    <a:lstStyle/>
                    <a:p>
                      <a:pPr marL="0" marR="0" lvl="2" indent="0" algn="r" defTabSz="914400" rtl="1" eaLnBrk="1" fontAlgn="auto" latinLnBrk="0" hangingPunct="1">
                        <a:lnSpc>
                          <a:spcPct val="100000"/>
                        </a:lnSpc>
                        <a:spcBef>
                          <a:spcPts val="0"/>
                        </a:spcBef>
                        <a:spcAft>
                          <a:spcPts val="0"/>
                        </a:spcAft>
                        <a:buClrTx/>
                        <a:buSzTx/>
                        <a:buFontTx/>
                        <a:buNone/>
                        <a:tabLst/>
                        <a:defRPr/>
                      </a:pPr>
                      <a:r>
                        <a:rPr lang="fa-IR" dirty="0" smtClean="0">
                          <a:solidFill>
                            <a:schemeClr val="tx1"/>
                          </a:solidFill>
                        </a:rPr>
                        <a:t>- ارزش گذاری نسبت به تکلیف</a:t>
                      </a:r>
                      <a:endParaRPr lang="en-US" dirty="0"/>
                    </a:p>
                  </a:txBody>
                  <a:tcPr/>
                </a:tc>
              </a:tr>
            </a:tbl>
          </a:graphicData>
        </a:graphic>
      </p:graphicFrame>
      <p:graphicFrame>
        <p:nvGraphicFramePr>
          <p:cNvPr id="9" name="Table 8"/>
          <p:cNvGraphicFramePr>
            <a:graphicFrameLocks noGrp="1"/>
          </p:cNvGraphicFramePr>
          <p:nvPr/>
        </p:nvGraphicFramePr>
        <p:xfrm>
          <a:off x="746125" y="4379913"/>
          <a:ext cx="7804086" cy="370840"/>
        </p:xfrm>
        <a:graphic>
          <a:graphicData uri="http://schemas.openxmlformats.org/drawingml/2006/table">
            <a:tbl>
              <a:tblPr firstRow="1" bandRow="1">
                <a:tableStyleId>{5C22544A-7EE6-4342-B048-85BDC9FD1C3A}</a:tableStyleId>
              </a:tblPr>
              <a:tblGrid>
                <a:gridCol w="2281473"/>
                <a:gridCol w="2109457"/>
                <a:gridCol w="3413156"/>
              </a:tblGrid>
              <a:tr h="370840">
                <a:tc>
                  <a:txBody>
                    <a:bodyPr/>
                    <a:lstStyle/>
                    <a:p>
                      <a:pPr algn="ctr" rtl="1"/>
                      <a:r>
                        <a:rPr lang="fa-IR" dirty="0" smtClean="0"/>
                        <a:t>5.52</a:t>
                      </a:r>
                      <a:endParaRPr lang="en-US" dirty="0"/>
                    </a:p>
                  </a:txBody>
                  <a:tcPr/>
                </a:tc>
                <a:tc>
                  <a:txBody>
                    <a:bodyPr/>
                    <a:lstStyle/>
                    <a:p>
                      <a:pPr algn="ctr" rtl="1"/>
                      <a:r>
                        <a:rPr lang="fa-IR" dirty="0" smtClean="0"/>
                        <a:t>5.51</a:t>
                      </a:r>
                      <a:endParaRPr lang="en-US" dirty="0"/>
                    </a:p>
                  </a:txBody>
                  <a:tcPr/>
                </a:tc>
                <a:tc>
                  <a:txBody>
                    <a:bodyPr/>
                    <a:lstStyle/>
                    <a:p>
                      <a:pPr marL="0" marR="0" lvl="2" indent="0" algn="r" defTabSz="914400" rtl="1" eaLnBrk="1" fontAlgn="auto" latinLnBrk="0" hangingPunct="1">
                        <a:lnSpc>
                          <a:spcPct val="100000"/>
                        </a:lnSpc>
                        <a:spcBef>
                          <a:spcPts val="0"/>
                        </a:spcBef>
                        <a:spcAft>
                          <a:spcPts val="0"/>
                        </a:spcAft>
                        <a:buClrTx/>
                        <a:buSzTx/>
                        <a:buFontTx/>
                        <a:buNone/>
                        <a:tabLst/>
                        <a:defRPr/>
                      </a:pPr>
                      <a:r>
                        <a:rPr lang="fa-IR" dirty="0" smtClean="0">
                          <a:solidFill>
                            <a:schemeClr val="tx1"/>
                          </a:solidFill>
                        </a:rPr>
                        <a:t>- کنترل</a:t>
                      </a:r>
                      <a:r>
                        <a:rPr lang="fa-IR" baseline="0" dirty="0" smtClean="0">
                          <a:solidFill>
                            <a:schemeClr val="tx1"/>
                          </a:solidFill>
                        </a:rPr>
                        <a:t> باورهای یادگیری</a:t>
                      </a:r>
                      <a:endParaRPr lang="en-US" dirty="0"/>
                    </a:p>
                  </a:txBody>
                  <a:tcPr/>
                </a:tc>
              </a:tr>
            </a:tbl>
          </a:graphicData>
        </a:graphic>
      </p:graphicFrame>
      <p:graphicFrame>
        <p:nvGraphicFramePr>
          <p:cNvPr id="10" name="Table 9"/>
          <p:cNvGraphicFramePr>
            <a:graphicFrameLocks noGrp="1"/>
          </p:cNvGraphicFramePr>
          <p:nvPr/>
        </p:nvGraphicFramePr>
        <p:xfrm>
          <a:off x="746125" y="4849813"/>
          <a:ext cx="7804086" cy="370840"/>
        </p:xfrm>
        <a:graphic>
          <a:graphicData uri="http://schemas.openxmlformats.org/drawingml/2006/table">
            <a:tbl>
              <a:tblPr firstRow="1" bandRow="1">
                <a:tableStyleId>{5C22544A-7EE6-4342-B048-85BDC9FD1C3A}</a:tableStyleId>
              </a:tblPr>
              <a:tblGrid>
                <a:gridCol w="2281473"/>
                <a:gridCol w="2109457"/>
                <a:gridCol w="3413156"/>
              </a:tblGrid>
              <a:tr h="370840">
                <a:tc>
                  <a:txBody>
                    <a:bodyPr/>
                    <a:lstStyle/>
                    <a:p>
                      <a:pPr algn="ctr" rtl="1"/>
                      <a:r>
                        <a:rPr lang="fa-IR" dirty="0" smtClean="0"/>
                        <a:t>5.44</a:t>
                      </a:r>
                      <a:endParaRPr lang="en-US" dirty="0"/>
                    </a:p>
                  </a:txBody>
                  <a:tcPr/>
                </a:tc>
                <a:tc>
                  <a:txBody>
                    <a:bodyPr/>
                    <a:lstStyle/>
                    <a:p>
                      <a:pPr algn="ctr" rtl="1"/>
                      <a:r>
                        <a:rPr lang="fa-IR" dirty="0" smtClean="0"/>
                        <a:t>5.33</a:t>
                      </a:r>
                      <a:endParaRPr lang="en-US" dirty="0"/>
                    </a:p>
                  </a:txBody>
                  <a:tcPr/>
                </a:tc>
                <a:tc>
                  <a:txBody>
                    <a:bodyPr/>
                    <a:lstStyle/>
                    <a:p>
                      <a:pPr marL="0" marR="0" lvl="2" indent="0" algn="r" defTabSz="914400" rtl="1" eaLnBrk="1" fontAlgn="auto" latinLnBrk="0" hangingPunct="1">
                        <a:lnSpc>
                          <a:spcPct val="100000"/>
                        </a:lnSpc>
                        <a:spcBef>
                          <a:spcPts val="0"/>
                        </a:spcBef>
                        <a:spcAft>
                          <a:spcPts val="0"/>
                        </a:spcAft>
                        <a:buClrTx/>
                        <a:buSzTx/>
                        <a:buFontTx/>
                        <a:buNone/>
                        <a:tabLst/>
                        <a:defRPr/>
                      </a:pPr>
                      <a:r>
                        <a:rPr lang="fa-IR" dirty="0" smtClean="0">
                          <a:solidFill>
                            <a:schemeClr val="tx1"/>
                          </a:solidFill>
                        </a:rPr>
                        <a:t>- خودکارآمدی</a:t>
                      </a:r>
                      <a:endParaRPr lang="en-US" dirty="0"/>
                    </a:p>
                  </a:txBody>
                  <a:tcPr/>
                </a:tc>
              </a:tr>
            </a:tbl>
          </a:graphicData>
        </a:graphic>
      </p:graphicFrame>
      <p:graphicFrame>
        <p:nvGraphicFramePr>
          <p:cNvPr id="14" name="Table 13"/>
          <p:cNvGraphicFramePr>
            <a:graphicFrameLocks noGrp="1"/>
          </p:cNvGraphicFramePr>
          <p:nvPr/>
        </p:nvGraphicFramePr>
        <p:xfrm>
          <a:off x="744538" y="5327650"/>
          <a:ext cx="7804086" cy="370840"/>
        </p:xfrm>
        <a:graphic>
          <a:graphicData uri="http://schemas.openxmlformats.org/drawingml/2006/table">
            <a:tbl>
              <a:tblPr firstRow="1" bandRow="1">
                <a:tableStyleId>{5C22544A-7EE6-4342-B048-85BDC9FD1C3A}</a:tableStyleId>
              </a:tblPr>
              <a:tblGrid>
                <a:gridCol w="2281473"/>
                <a:gridCol w="2109457"/>
                <a:gridCol w="3413156"/>
              </a:tblGrid>
              <a:tr h="370840">
                <a:tc>
                  <a:txBody>
                    <a:bodyPr/>
                    <a:lstStyle/>
                    <a:p>
                      <a:pPr algn="ctr" rtl="1"/>
                      <a:r>
                        <a:rPr lang="fa-IR" dirty="0" smtClean="0"/>
                        <a:t>4.06</a:t>
                      </a:r>
                      <a:endParaRPr lang="en-US" dirty="0"/>
                    </a:p>
                  </a:txBody>
                  <a:tcPr/>
                </a:tc>
                <a:tc>
                  <a:txBody>
                    <a:bodyPr/>
                    <a:lstStyle/>
                    <a:p>
                      <a:pPr algn="ctr" rtl="1"/>
                      <a:r>
                        <a:rPr lang="fa-IR" dirty="0" smtClean="0"/>
                        <a:t>3.73</a:t>
                      </a:r>
                      <a:endParaRPr lang="en-US" dirty="0"/>
                    </a:p>
                  </a:txBody>
                  <a:tcPr/>
                </a:tc>
                <a:tc>
                  <a:txBody>
                    <a:bodyPr/>
                    <a:lstStyle/>
                    <a:p>
                      <a:pPr marL="0" marR="0" lvl="2" indent="0" algn="r" defTabSz="914400" rtl="1" eaLnBrk="1" fontAlgn="auto" latinLnBrk="0" hangingPunct="1">
                        <a:lnSpc>
                          <a:spcPct val="100000"/>
                        </a:lnSpc>
                        <a:spcBef>
                          <a:spcPts val="0"/>
                        </a:spcBef>
                        <a:spcAft>
                          <a:spcPts val="0"/>
                        </a:spcAft>
                        <a:buClrTx/>
                        <a:buSzTx/>
                        <a:buFontTx/>
                        <a:buNone/>
                        <a:tabLst/>
                        <a:defRPr/>
                      </a:pPr>
                      <a:r>
                        <a:rPr lang="fa-IR" dirty="0" smtClean="0">
                          <a:solidFill>
                            <a:schemeClr val="tx1"/>
                          </a:solidFill>
                        </a:rPr>
                        <a:t>- اضطراب امتحان</a:t>
                      </a:r>
                      <a:endParaRPr lang="en-US" dirty="0"/>
                    </a:p>
                  </a:txBody>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2000" fill="hold"/>
                                        <p:tgtEl>
                                          <p:spTgt spid="6"/>
                                        </p:tgtEl>
                                        <p:attrNameLst>
                                          <p:attrName>ppt_x</p:attrName>
                                        </p:attrNameLst>
                                      </p:cBhvr>
                                      <p:tavLst>
                                        <p:tav tm="0">
                                          <p:val>
                                            <p:strVal val="#ppt_x"/>
                                          </p:val>
                                        </p:tav>
                                        <p:tav tm="100000">
                                          <p:val>
                                            <p:strVal val="#ppt_x"/>
                                          </p:val>
                                        </p:tav>
                                      </p:tavLst>
                                    </p:anim>
                                    <p:anim calcmode="lin" valueType="num">
                                      <p:cBhvr additive="base">
                                        <p:cTn id="13" dur="20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6000"/>
                            </p:stCondLst>
                            <p:childTnLst>
                              <p:par>
                                <p:cTn id="20" presetID="2" presetClass="entr" presetSubtype="4"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ppt_x"/>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8000"/>
                            </p:stCondLst>
                            <p:childTnLst>
                              <p:par>
                                <p:cTn id="25" presetID="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ppt_x"/>
                                          </p:val>
                                        </p:tav>
                                        <p:tav tm="100000">
                                          <p:val>
                                            <p:strVal val="#ppt_x"/>
                                          </p:val>
                                        </p:tav>
                                      </p:tavLst>
                                    </p:anim>
                                    <p:anim calcmode="lin" valueType="num">
                                      <p:cBhvr additive="base">
                                        <p:cTn id="28" dur="2000" fill="hold"/>
                                        <p:tgtEl>
                                          <p:spTgt spid="10"/>
                                        </p:tgtEl>
                                        <p:attrNameLst>
                                          <p:attrName>ppt_y</p:attrName>
                                        </p:attrNameLst>
                                      </p:cBhvr>
                                      <p:tavLst>
                                        <p:tav tm="0">
                                          <p:val>
                                            <p:strVal val="1+#ppt_h/2"/>
                                          </p:val>
                                        </p:tav>
                                        <p:tav tm="100000">
                                          <p:val>
                                            <p:strVal val="#ppt_y"/>
                                          </p:val>
                                        </p:tav>
                                      </p:tavLst>
                                    </p:anim>
                                  </p:childTnLst>
                                </p:cTn>
                              </p:par>
                            </p:childTnLst>
                          </p:cTn>
                        </p:par>
                        <p:par>
                          <p:cTn id="29" fill="hold">
                            <p:stCondLst>
                              <p:cond delay="10000"/>
                            </p:stCondLst>
                            <p:childTnLst>
                              <p:par>
                                <p:cTn id="30" presetID="2" presetClass="entr" presetSubtype="4"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2000" fill="hold"/>
                                        <p:tgtEl>
                                          <p:spTgt spid="14"/>
                                        </p:tgtEl>
                                        <p:attrNameLst>
                                          <p:attrName>ppt_x</p:attrName>
                                        </p:attrNameLst>
                                      </p:cBhvr>
                                      <p:tavLst>
                                        <p:tav tm="0">
                                          <p:val>
                                            <p:strVal val="#ppt_x"/>
                                          </p:val>
                                        </p:tav>
                                        <p:tav tm="100000">
                                          <p:val>
                                            <p:strVal val="#ppt_x"/>
                                          </p:val>
                                        </p:tav>
                                      </p:tavLst>
                                    </p:anim>
                                    <p:anim calcmode="lin" valueType="num">
                                      <p:cBhvr additive="base">
                                        <p:cTn id="33" dur="20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5084" name="Rectangle 12"/>
          <p:cNvSpPr>
            <a:spLocks noGrp="1" noChangeArrowheads="1"/>
          </p:cNvSpPr>
          <p:nvPr>
            <p:ph type="title"/>
          </p:nvPr>
        </p:nvSpPr>
        <p:spPr>
          <a:xfrm>
            <a:off x="860425" y="0"/>
            <a:ext cx="7556500" cy="1500188"/>
          </a:xfrm>
        </p:spPr>
        <p:txBody>
          <a:bodyPr/>
          <a:lstStyle/>
          <a:p>
            <a:pPr algn="r" rtl="1">
              <a:defRPr/>
            </a:pPr>
            <a:r>
              <a:rPr lang="fa-IR" sz="2400" b="1" dirty="0" smtClean="0"/>
              <a:t>مقایسه بعضی عوامل رضایتمندی دانشجویان حضوری و الکترونیکی</a:t>
            </a:r>
            <a:endParaRPr lang="en-US" sz="2400" dirty="0" smtClean="0"/>
          </a:p>
        </p:txBody>
      </p:sp>
      <p:graphicFrame>
        <p:nvGraphicFramePr>
          <p:cNvPr id="4" name="Table 3"/>
          <p:cNvGraphicFramePr>
            <a:graphicFrameLocks noGrp="1"/>
          </p:cNvGraphicFramePr>
          <p:nvPr/>
        </p:nvGraphicFramePr>
        <p:xfrm>
          <a:off x="750888" y="2954338"/>
          <a:ext cx="7804086" cy="370840"/>
        </p:xfrm>
        <a:graphic>
          <a:graphicData uri="http://schemas.openxmlformats.org/drawingml/2006/table">
            <a:tbl>
              <a:tblPr firstRow="1" bandRow="1">
                <a:tableStyleId>{5C22544A-7EE6-4342-B048-85BDC9FD1C3A}</a:tableStyleId>
              </a:tblPr>
              <a:tblGrid>
                <a:gridCol w="2281473"/>
                <a:gridCol w="2109457"/>
                <a:gridCol w="3413156"/>
              </a:tblGrid>
              <a:tr h="370840">
                <a:tc>
                  <a:txBody>
                    <a:bodyPr/>
                    <a:lstStyle/>
                    <a:p>
                      <a:pPr algn="ctr" rtl="1"/>
                      <a:r>
                        <a:rPr lang="fa-IR" sz="1600" dirty="0" smtClean="0"/>
                        <a:t>27%</a:t>
                      </a:r>
                      <a:endParaRPr lang="en-US" sz="1600" dirty="0"/>
                    </a:p>
                  </a:txBody>
                  <a:tcPr/>
                </a:tc>
                <a:tc>
                  <a:txBody>
                    <a:bodyPr/>
                    <a:lstStyle/>
                    <a:p>
                      <a:pPr algn="ctr" rtl="1"/>
                      <a:r>
                        <a:rPr lang="fa-IR" sz="1600" dirty="0" smtClean="0"/>
                        <a:t>67%      (کم و خیلی</a:t>
                      </a:r>
                      <a:r>
                        <a:rPr lang="fa-IR" sz="1600" baseline="0" dirty="0" smtClean="0"/>
                        <a:t> کم)</a:t>
                      </a:r>
                      <a:endParaRPr lang="en-US" sz="1600" dirty="0"/>
                    </a:p>
                  </a:txBody>
                  <a:tcPr/>
                </a:tc>
                <a:tc>
                  <a:txBody>
                    <a:bodyPr/>
                    <a:lstStyle/>
                    <a:p>
                      <a:pPr marL="0" marR="0" lvl="2" indent="0" algn="r" defTabSz="914400" rtl="1" eaLnBrk="1" fontAlgn="auto" latinLnBrk="0" hangingPunct="1">
                        <a:lnSpc>
                          <a:spcPct val="100000"/>
                        </a:lnSpc>
                        <a:spcBef>
                          <a:spcPts val="0"/>
                        </a:spcBef>
                        <a:spcAft>
                          <a:spcPts val="0"/>
                        </a:spcAft>
                        <a:buClrTx/>
                        <a:buSzTx/>
                        <a:buFontTx/>
                        <a:buNone/>
                        <a:tabLst/>
                        <a:defRPr/>
                      </a:pPr>
                      <a:r>
                        <a:rPr lang="fa-IR" sz="1600" dirty="0" smtClean="0">
                          <a:solidFill>
                            <a:schemeClr val="tx1"/>
                          </a:solidFill>
                        </a:rPr>
                        <a:t>- به روز بودن محتوای آموزشی</a:t>
                      </a:r>
                      <a:endParaRPr lang="en-US" sz="1600" dirty="0"/>
                    </a:p>
                  </a:txBody>
                  <a:tcPr/>
                </a:tc>
              </a:tr>
            </a:tbl>
          </a:graphicData>
        </a:graphic>
      </p:graphicFrame>
      <p:graphicFrame>
        <p:nvGraphicFramePr>
          <p:cNvPr id="5" name="Table 4"/>
          <p:cNvGraphicFramePr>
            <a:graphicFrameLocks noGrp="1"/>
          </p:cNvGraphicFramePr>
          <p:nvPr/>
        </p:nvGraphicFramePr>
        <p:xfrm>
          <a:off x="760413" y="2490788"/>
          <a:ext cx="7802578" cy="370840"/>
        </p:xfrm>
        <a:graphic>
          <a:graphicData uri="http://schemas.openxmlformats.org/drawingml/2006/table">
            <a:tbl>
              <a:tblPr firstRow="1" bandRow="1">
                <a:tableStyleId>{21E4AEA4-8DFA-4A89-87EB-49C32662AFE0}</a:tableStyleId>
              </a:tblPr>
              <a:tblGrid>
                <a:gridCol w="2313053"/>
                <a:gridCol w="2086932"/>
                <a:gridCol w="3402593"/>
              </a:tblGrid>
              <a:tr h="370840">
                <a:tc>
                  <a:txBody>
                    <a:bodyPr/>
                    <a:lstStyle/>
                    <a:p>
                      <a:pPr algn="r" rtl="1"/>
                      <a:r>
                        <a:rPr lang="fa-IR" dirty="0" smtClean="0"/>
                        <a:t>نظر دانشجویان الکترونیکی</a:t>
                      </a:r>
                      <a:endParaRPr lang="en-US" dirty="0"/>
                    </a:p>
                  </a:txBody>
                  <a:tcPr/>
                </a:tc>
                <a:tc>
                  <a:txBody>
                    <a:bodyPr/>
                    <a:lstStyle/>
                    <a:p>
                      <a:pPr algn="r" rtl="1"/>
                      <a:r>
                        <a:rPr lang="fa-IR" dirty="0" smtClean="0"/>
                        <a:t>نظر دانشجویان حضوری </a:t>
                      </a:r>
                      <a:endParaRPr lang="en-US" dirty="0"/>
                    </a:p>
                  </a:txBody>
                  <a:tcPr/>
                </a:tc>
                <a:tc>
                  <a:txBody>
                    <a:bodyPr/>
                    <a:lstStyle/>
                    <a:p>
                      <a:pPr marL="0" marR="0" lvl="2" indent="0" algn="r" defTabSz="914400" rtl="1" eaLnBrk="1" fontAlgn="auto" latinLnBrk="0" hangingPunct="1">
                        <a:lnSpc>
                          <a:spcPct val="100000"/>
                        </a:lnSpc>
                        <a:spcBef>
                          <a:spcPts val="0"/>
                        </a:spcBef>
                        <a:spcAft>
                          <a:spcPts val="0"/>
                        </a:spcAft>
                        <a:buClrTx/>
                        <a:buSzTx/>
                        <a:buFontTx/>
                        <a:buNone/>
                        <a:tabLst/>
                        <a:defRPr/>
                      </a:pPr>
                      <a:r>
                        <a:rPr lang="fa-IR" dirty="0" smtClean="0"/>
                        <a:t>موضوع مورد بررسی</a:t>
                      </a:r>
                      <a:endParaRPr lang="en-US" dirty="0"/>
                    </a:p>
                  </a:txBody>
                  <a:tcPr/>
                </a:tc>
              </a:tr>
            </a:tbl>
          </a:graphicData>
        </a:graphic>
      </p:graphicFrame>
      <p:graphicFrame>
        <p:nvGraphicFramePr>
          <p:cNvPr id="6" name="Table 5"/>
          <p:cNvGraphicFramePr>
            <a:graphicFrameLocks noGrp="1"/>
          </p:cNvGraphicFramePr>
          <p:nvPr/>
        </p:nvGraphicFramePr>
        <p:xfrm>
          <a:off x="749300" y="3459163"/>
          <a:ext cx="7804086" cy="370840"/>
        </p:xfrm>
        <a:graphic>
          <a:graphicData uri="http://schemas.openxmlformats.org/drawingml/2006/table">
            <a:tbl>
              <a:tblPr firstRow="1" bandRow="1">
                <a:tableStyleId>{5C22544A-7EE6-4342-B048-85BDC9FD1C3A}</a:tableStyleId>
              </a:tblPr>
              <a:tblGrid>
                <a:gridCol w="2281473"/>
                <a:gridCol w="2109457"/>
                <a:gridCol w="3413156"/>
              </a:tblGrid>
              <a:tr h="370840">
                <a:tc>
                  <a:txBody>
                    <a:bodyPr/>
                    <a:lstStyle/>
                    <a:p>
                      <a:pPr algn="ctr" rtl="1"/>
                      <a:r>
                        <a:rPr lang="fa-IR" sz="1600" dirty="0" smtClean="0"/>
                        <a:t>50%</a:t>
                      </a:r>
                      <a:endParaRPr lang="en-US" sz="1600" dirty="0"/>
                    </a:p>
                  </a:txBody>
                  <a:tcPr/>
                </a:tc>
                <a:tc>
                  <a:txBody>
                    <a:bodyPr/>
                    <a:lstStyle/>
                    <a:p>
                      <a:pPr algn="ctr" rtl="1"/>
                      <a:r>
                        <a:rPr lang="fa-IR" sz="1600" dirty="0" smtClean="0"/>
                        <a:t>65%      (کم و خیلی</a:t>
                      </a:r>
                      <a:r>
                        <a:rPr lang="fa-IR" sz="1600" baseline="0" dirty="0" smtClean="0"/>
                        <a:t> کم)</a:t>
                      </a:r>
                      <a:endParaRPr lang="en-US" sz="1600" dirty="0"/>
                    </a:p>
                  </a:txBody>
                  <a:tcPr/>
                </a:tc>
                <a:tc>
                  <a:txBody>
                    <a:bodyPr/>
                    <a:lstStyle/>
                    <a:p>
                      <a:pPr marL="0" marR="0" lvl="2" indent="0" algn="r" defTabSz="914400" rtl="1" eaLnBrk="1" fontAlgn="auto" latinLnBrk="0" hangingPunct="1">
                        <a:lnSpc>
                          <a:spcPct val="100000"/>
                        </a:lnSpc>
                        <a:spcBef>
                          <a:spcPts val="0"/>
                        </a:spcBef>
                        <a:spcAft>
                          <a:spcPts val="0"/>
                        </a:spcAft>
                        <a:buClrTx/>
                        <a:buSzTx/>
                        <a:buFontTx/>
                        <a:buNone/>
                        <a:tabLst/>
                        <a:defRPr/>
                      </a:pPr>
                      <a:r>
                        <a:rPr lang="fa-IR" sz="1600" dirty="0" smtClean="0">
                          <a:solidFill>
                            <a:schemeClr val="tx1"/>
                          </a:solidFill>
                        </a:rPr>
                        <a:t>- میزان نظارت دستگاه بالادستی</a:t>
                      </a:r>
                      <a:r>
                        <a:rPr lang="fa-IR" sz="1600" baseline="0" dirty="0" smtClean="0">
                          <a:solidFill>
                            <a:schemeClr val="tx1"/>
                          </a:solidFill>
                        </a:rPr>
                        <a:t> بر محتوا</a:t>
                      </a:r>
                      <a:endParaRPr lang="en-US" sz="1600" dirty="0"/>
                    </a:p>
                  </a:txBody>
                  <a:tcPr/>
                </a:tc>
              </a:tr>
            </a:tbl>
          </a:graphicData>
        </a:graphic>
      </p:graphicFrame>
      <p:graphicFrame>
        <p:nvGraphicFramePr>
          <p:cNvPr id="8" name="Table 7"/>
          <p:cNvGraphicFramePr>
            <a:graphicFrameLocks noGrp="1"/>
          </p:cNvGraphicFramePr>
          <p:nvPr/>
        </p:nvGraphicFramePr>
        <p:xfrm>
          <a:off x="747713" y="3929063"/>
          <a:ext cx="7804086" cy="370840"/>
        </p:xfrm>
        <a:graphic>
          <a:graphicData uri="http://schemas.openxmlformats.org/drawingml/2006/table">
            <a:tbl>
              <a:tblPr firstRow="1" bandRow="1">
                <a:tableStyleId>{5C22544A-7EE6-4342-B048-85BDC9FD1C3A}</a:tableStyleId>
              </a:tblPr>
              <a:tblGrid>
                <a:gridCol w="2281473"/>
                <a:gridCol w="2109457"/>
                <a:gridCol w="3413156"/>
              </a:tblGrid>
              <a:tr h="370840">
                <a:tc>
                  <a:txBody>
                    <a:bodyPr/>
                    <a:lstStyle/>
                    <a:p>
                      <a:pPr algn="ctr" rtl="1"/>
                      <a:r>
                        <a:rPr lang="fa-IR" sz="1600" dirty="0" smtClean="0"/>
                        <a:t>32%</a:t>
                      </a:r>
                      <a:endParaRPr lang="en-US" sz="1600" dirty="0"/>
                    </a:p>
                  </a:txBody>
                  <a:tcPr/>
                </a:tc>
                <a:tc>
                  <a:txBody>
                    <a:bodyPr/>
                    <a:lstStyle/>
                    <a:p>
                      <a:pPr algn="ctr" rtl="1"/>
                      <a:r>
                        <a:rPr lang="fa-IR" sz="1600" dirty="0" smtClean="0"/>
                        <a:t>52%      (کم و خیلی</a:t>
                      </a:r>
                      <a:r>
                        <a:rPr lang="fa-IR" sz="1600" baseline="0" dirty="0" smtClean="0"/>
                        <a:t> کم)</a:t>
                      </a:r>
                      <a:endParaRPr lang="en-US" sz="1600" dirty="0"/>
                    </a:p>
                  </a:txBody>
                  <a:tcPr/>
                </a:tc>
                <a:tc>
                  <a:txBody>
                    <a:bodyPr/>
                    <a:lstStyle/>
                    <a:p>
                      <a:pPr marL="0" marR="0" lvl="2" indent="0" algn="r" defTabSz="914400" rtl="1" eaLnBrk="1" fontAlgn="auto" latinLnBrk="0" hangingPunct="1">
                        <a:lnSpc>
                          <a:spcPct val="100000"/>
                        </a:lnSpc>
                        <a:spcBef>
                          <a:spcPts val="0"/>
                        </a:spcBef>
                        <a:spcAft>
                          <a:spcPts val="0"/>
                        </a:spcAft>
                        <a:buClrTx/>
                        <a:buSzTx/>
                        <a:buFontTx/>
                        <a:buNone/>
                        <a:tabLst/>
                        <a:defRPr/>
                      </a:pPr>
                      <a:r>
                        <a:rPr lang="fa-IR" sz="1600" dirty="0" smtClean="0">
                          <a:solidFill>
                            <a:schemeClr val="tx1"/>
                          </a:solidFill>
                        </a:rPr>
                        <a:t>- نظام مند بودن ارایه محتوا</a:t>
                      </a:r>
                      <a:endParaRPr lang="en-US" sz="1600" dirty="0"/>
                    </a:p>
                  </a:txBody>
                  <a:tcPr/>
                </a:tc>
              </a:tr>
            </a:tbl>
          </a:graphicData>
        </a:graphic>
      </p:graphicFrame>
      <p:graphicFrame>
        <p:nvGraphicFramePr>
          <p:cNvPr id="9" name="Table 8"/>
          <p:cNvGraphicFramePr>
            <a:graphicFrameLocks noGrp="1"/>
          </p:cNvGraphicFramePr>
          <p:nvPr/>
        </p:nvGraphicFramePr>
        <p:xfrm>
          <a:off x="746125" y="4379913"/>
          <a:ext cx="7804086" cy="370840"/>
        </p:xfrm>
        <a:graphic>
          <a:graphicData uri="http://schemas.openxmlformats.org/drawingml/2006/table">
            <a:tbl>
              <a:tblPr firstRow="1" bandRow="1">
                <a:tableStyleId>{5C22544A-7EE6-4342-B048-85BDC9FD1C3A}</a:tableStyleId>
              </a:tblPr>
              <a:tblGrid>
                <a:gridCol w="2281473"/>
                <a:gridCol w="2109457"/>
                <a:gridCol w="3413156"/>
              </a:tblGrid>
              <a:tr h="370840">
                <a:tc>
                  <a:txBody>
                    <a:bodyPr/>
                    <a:lstStyle/>
                    <a:p>
                      <a:pPr algn="ctr" rtl="1"/>
                      <a:r>
                        <a:rPr lang="fa-IR" sz="1600" dirty="0" smtClean="0"/>
                        <a:t>53%</a:t>
                      </a:r>
                      <a:endParaRPr lang="en-US" sz="1600" dirty="0"/>
                    </a:p>
                  </a:txBody>
                  <a:tcPr/>
                </a:tc>
                <a:tc>
                  <a:txBody>
                    <a:bodyPr/>
                    <a:lstStyle/>
                    <a:p>
                      <a:pPr algn="ctr" rtl="1"/>
                      <a:r>
                        <a:rPr lang="fa-IR" sz="1600" dirty="0" smtClean="0"/>
                        <a:t>82%      (کم و خیلی</a:t>
                      </a:r>
                      <a:r>
                        <a:rPr lang="fa-IR" sz="1600" baseline="0" dirty="0" smtClean="0"/>
                        <a:t> کم)</a:t>
                      </a:r>
                      <a:endParaRPr lang="en-US" sz="1600" dirty="0"/>
                    </a:p>
                  </a:txBody>
                  <a:tcPr/>
                </a:tc>
                <a:tc>
                  <a:txBody>
                    <a:bodyPr/>
                    <a:lstStyle/>
                    <a:p>
                      <a:pPr marL="0" marR="0" lvl="2" indent="0" algn="r" defTabSz="914400" rtl="1" eaLnBrk="1" fontAlgn="auto" latinLnBrk="0" hangingPunct="1">
                        <a:lnSpc>
                          <a:spcPct val="100000"/>
                        </a:lnSpc>
                        <a:spcBef>
                          <a:spcPts val="0"/>
                        </a:spcBef>
                        <a:spcAft>
                          <a:spcPts val="0"/>
                        </a:spcAft>
                        <a:buClrTx/>
                        <a:buSzTx/>
                        <a:buFontTx/>
                        <a:buNone/>
                        <a:tabLst/>
                        <a:defRPr/>
                      </a:pPr>
                      <a:r>
                        <a:rPr lang="fa-IR" sz="1600" dirty="0" smtClean="0">
                          <a:solidFill>
                            <a:schemeClr val="tx1"/>
                          </a:solidFill>
                        </a:rPr>
                        <a:t>- استفاده از ابزارهای کمک </a:t>
                      </a:r>
                      <a:r>
                        <a:rPr lang="fa-IR" sz="1600" baseline="0" dirty="0" smtClean="0">
                          <a:solidFill>
                            <a:schemeClr val="tx1"/>
                          </a:solidFill>
                        </a:rPr>
                        <a:t>آموزشی</a:t>
                      </a:r>
                      <a:endParaRPr lang="en-US" sz="1600" dirty="0"/>
                    </a:p>
                  </a:txBody>
                  <a:tcPr/>
                </a:tc>
              </a:tr>
            </a:tbl>
          </a:graphicData>
        </a:graphic>
      </p:graphicFrame>
      <p:graphicFrame>
        <p:nvGraphicFramePr>
          <p:cNvPr id="10" name="Table 9"/>
          <p:cNvGraphicFramePr>
            <a:graphicFrameLocks noGrp="1"/>
          </p:cNvGraphicFramePr>
          <p:nvPr/>
        </p:nvGraphicFramePr>
        <p:xfrm>
          <a:off x="746125" y="4849813"/>
          <a:ext cx="7804086" cy="370840"/>
        </p:xfrm>
        <a:graphic>
          <a:graphicData uri="http://schemas.openxmlformats.org/drawingml/2006/table">
            <a:tbl>
              <a:tblPr firstRow="1" bandRow="1">
                <a:tableStyleId>{5C22544A-7EE6-4342-B048-85BDC9FD1C3A}</a:tableStyleId>
              </a:tblPr>
              <a:tblGrid>
                <a:gridCol w="2281473"/>
                <a:gridCol w="2109457"/>
                <a:gridCol w="3413156"/>
              </a:tblGrid>
              <a:tr h="370840">
                <a:tc>
                  <a:txBody>
                    <a:bodyPr/>
                    <a:lstStyle/>
                    <a:p>
                      <a:pPr algn="ctr" rtl="1"/>
                      <a:r>
                        <a:rPr lang="fa-IR" sz="1600" dirty="0" smtClean="0"/>
                        <a:t>28%</a:t>
                      </a:r>
                      <a:endParaRPr lang="en-US" sz="1600" dirty="0"/>
                    </a:p>
                  </a:txBody>
                  <a:tcPr/>
                </a:tc>
                <a:tc>
                  <a:txBody>
                    <a:bodyPr/>
                    <a:lstStyle/>
                    <a:p>
                      <a:pPr algn="ctr" rtl="1"/>
                      <a:r>
                        <a:rPr lang="fa-IR" sz="1600" dirty="0" smtClean="0"/>
                        <a:t>73%      (کم و خیلی</a:t>
                      </a:r>
                      <a:r>
                        <a:rPr lang="fa-IR" sz="1600" baseline="0" dirty="0" smtClean="0"/>
                        <a:t> کم)</a:t>
                      </a:r>
                      <a:endParaRPr lang="en-US" sz="1600" dirty="0"/>
                    </a:p>
                  </a:txBody>
                  <a:tcPr/>
                </a:tc>
                <a:tc>
                  <a:txBody>
                    <a:bodyPr/>
                    <a:lstStyle/>
                    <a:p>
                      <a:pPr marL="0" marR="0" lvl="2" indent="0" algn="r" defTabSz="914400" rtl="1" eaLnBrk="1" fontAlgn="auto" latinLnBrk="0" hangingPunct="1">
                        <a:lnSpc>
                          <a:spcPct val="100000"/>
                        </a:lnSpc>
                        <a:spcBef>
                          <a:spcPts val="0"/>
                        </a:spcBef>
                        <a:spcAft>
                          <a:spcPts val="0"/>
                        </a:spcAft>
                        <a:buClrTx/>
                        <a:buSzTx/>
                        <a:buFontTx/>
                        <a:buNone/>
                        <a:tabLst/>
                        <a:defRPr/>
                      </a:pPr>
                      <a:r>
                        <a:rPr lang="fa-IR" sz="1600" dirty="0" smtClean="0">
                          <a:solidFill>
                            <a:schemeClr val="tx1"/>
                          </a:solidFill>
                        </a:rPr>
                        <a:t>- اعتبار ارزشیابی</a:t>
                      </a:r>
                      <a:r>
                        <a:rPr lang="fa-IR" sz="1600" baseline="0" dirty="0" smtClean="0">
                          <a:solidFill>
                            <a:schemeClr val="tx1"/>
                          </a:solidFill>
                        </a:rPr>
                        <a:t> تحصیلی</a:t>
                      </a:r>
                      <a:endParaRPr lang="en-US" sz="1600" dirty="0"/>
                    </a:p>
                  </a:txBody>
                  <a:tcPr/>
                </a:tc>
              </a:tr>
            </a:tbl>
          </a:graphicData>
        </a:graphic>
      </p:graphicFrame>
      <p:sp>
        <p:nvSpPr>
          <p:cNvPr id="11" name="Rounded Rectangle 10"/>
          <p:cNvSpPr/>
          <p:nvPr/>
        </p:nvSpPr>
        <p:spPr bwMode="auto">
          <a:xfrm>
            <a:off x="4500562" y="2869951"/>
            <a:ext cx="543206" cy="2562131"/>
          </a:xfrm>
          <a:prstGeom prst="roundRect">
            <a:avLst/>
          </a:prstGeom>
          <a:noFill/>
          <a:ln w="50800" cap="rnd" cmpd="dbl" algn="ctr">
            <a:solidFill>
              <a:srgbClr val="FF0000"/>
            </a:solidFill>
            <a:prstDash val="solid"/>
            <a:round/>
            <a:headEnd type="none" w="med" len="med"/>
            <a:tailEnd type="none" w="med" len="med"/>
          </a:ln>
          <a:effectLst>
            <a:glow rad="228600">
              <a:schemeClr val="accent2">
                <a:satMod val="175000"/>
                <a:alpha val="40000"/>
              </a:schemeClr>
            </a:glow>
          </a:effectLst>
        </p:spPr>
        <p:txBody>
          <a:bodyPr/>
          <a:lstStyle/>
          <a:p>
            <a:pPr>
              <a:defRPr/>
            </a:pPr>
            <a:endParaRPr lang="en-US" sz="1400"/>
          </a:p>
        </p:txBody>
      </p:sp>
      <p:sp>
        <p:nvSpPr>
          <p:cNvPr id="12" name="Down Arrow 11"/>
          <p:cNvSpPr>
            <a:spLocks noChangeArrowheads="1"/>
          </p:cNvSpPr>
          <p:nvPr/>
        </p:nvSpPr>
        <p:spPr bwMode="auto">
          <a:xfrm>
            <a:off x="4549775" y="5584825"/>
            <a:ext cx="628650" cy="430213"/>
          </a:xfrm>
          <a:prstGeom prst="downArrow">
            <a:avLst>
              <a:gd name="adj1" fmla="val 50000"/>
              <a:gd name="adj2" fmla="val 50000"/>
            </a:avLst>
          </a:prstGeom>
          <a:solidFill>
            <a:srgbClr val="FF0000"/>
          </a:solidFill>
          <a:ln w="12700" algn="ctr">
            <a:solidFill>
              <a:schemeClr val="tx1"/>
            </a:solidFill>
            <a:round/>
            <a:headEnd/>
            <a:tailEnd/>
          </a:ln>
        </p:spPr>
        <p:txBody>
          <a:bodyPr/>
          <a:lstStyle/>
          <a:p>
            <a:endParaRPr lang="fa-IR" sz="1400"/>
          </a:p>
        </p:txBody>
      </p:sp>
      <p:sp>
        <p:nvSpPr>
          <p:cNvPr id="13" name="TextBox 12"/>
          <p:cNvSpPr txBox="1">
            <a:spLocks noChangeArrowheads="1"/>
          </p:cNvSpPr>
          <p:nvPr/>
        </p:nvSpPr>
        <p:spPr bwMode="auto">
          <a:xfrm>
            <a:off x="3679825" y="6037263"/>
            <a:ext cx="2443163" cy="400050"/>
          </a:xfrm>
          <a:prstGeom prst="rect">
            <a:avLst/>
          </a:prstGeom>
          <a:noFill/>
          <a:ln w="9525">
            <a:noFill/>
            <a:miter lim="800000"/>
            <a:headEnd/>
            <a:tailEnd/>
          </a:ln>
        </p:spPr>
        <p:txBody>
          <a:bodyPr wrap="none">
            <a:spAutoFit/>
          </a:bodyPr>
          <a:lstStyle/>
          <a:p>
            <a:r>
              <a:rPr lang="fa-IR"/>
              <a:t>این اعداد قابل تامل است !</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2000"/>
                            </p:stCondLst>
                            <p:childTnLst>
                              <p:par>
                                <p:cTn id="10" presetID="2" presetClass="entr" presetSubtype="4"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2000" fill="hold"/>
                                        <p:tgtEl>
                                          <p:spTgt spid="6"/>
                                        </p:tgtEl>
                                        <p:attrNameLst>
                                          <p:attrName>ppt_x</p:attrName>
                                        </p:attrNameLst>
                                      </p:cBhvr>
                                      <p:tavLst>
                                        <p:tav tm="0">
                                          <p:val>
                                            <p:strVal val="#ppt_x"/>
                                          </p:val>
                                        </p:tav>
                                        <p:tav tm="100000">
                                          <p:val>
                                            <p:strVal val="#ppt_x"/>
                                          </p:val>
                                        </p:tav>
                                      </p:tavLst>
                                    </p:anim>
                                    <p:anim calcmode="lin" valueType="num">
                                      <p:cBhvr additive="base">
                                        <p:cTn id="13" dur="2000" fill="hold"/>
                                        <p:tgtEl>
                                          <p:spTgt spid="6"/>
                                        </p:tgtEl>
                                        <p:attrNameLst>
                                          <p:attrName>ppt_y</p:attrName>
                                        </p:attrNameLst>
                                      </p:cBhvr>
                                      <p:tavLst>
                                        <p:tav tm="0">
                                          <p:val>
                                            <p:strVal val="1+#ppt_h/2"/>
                                          </p:val>
                                        </p:tav>
                                        <p:tav tm="100000">
                                          <p:val>
                                            <p:strVal val="#ppt_y"/>
                                          </p:val>
                                        </p:tav>
                                      </p:tavLst>
                                    </p:anim>
                                  </p:childTnLst>
                                </p:cTn>
                              </p:par>
                            </p:childTnLst>
                          </p:cTn>
                        </p:par>
                        <p:par>
                          <p:cTn id="14" fill="hold">
                            <p:stCondLst>
                              <p:cond delay="4000"/>
                            </p:stCondLst>
                            <p:childTnLst>
                              <p:par>
                                <p:cTn id="15" presetID="2" presetClass="entr" presetSubtype="4"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6000"/>
                            </p:stCondLst>
                            <p:childTnLst>
                              <p:par>
                                <p:cTn id="20" presetID="2" presetClass="entr" presetSubtype="4"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000" fill="hold"/>
                                        <p:tgtEl>
                                          <p:spTgt spid="9"/>
                                        </p:tgtEl>
                                        <p:attrNameLst>
                                          <p:attrName>ppt_x</p:attrName>
                                        </p:attrNameLst>
                                      </p:cBhvr>
                                      <p:tavLst>
                                        <p:tav tm="0">
                                          <p:val>
                                            <p:strVal val="#ppt_x"/>
                                          </p:val>
                                        </p:tav>
                                        <p:tav tm="100000">
                                          <p:val>
                                            <p:strVal val="#ppt_x"/>
                                          </p:val>
                                        </p:tav>
                                      </p:tavLst>
                                    </p:anim>
                                    <p:anim calcmode="lin" valueType="num">
                                      <p:cBhvr additive="base">
                                        <p:cTn id="23" dur="200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8000"/>
                            </p:stCondLst>
                            <p:childTnLst>
                              <p:par>
                                <p:cTn id="25" presetID="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2000" fill="hold"/>
                                        <p:tgtEl>
                                          <p:spTgt spid="10"/>
                                        </p:tgtEl>
                                        <p:attrNameLst>
                                          <p:attrName>ppt_x</p:attrName>
                                        </p:attrNameLst>
                                      </p:cBhvr>
                                      <p:tavLst>
                                        <p:tav tm="0">
                                          <p:val>
                                            <p:strVal val="#ppt_x"/>
                                          </p:val>
                                        </p:tav>
                                        <p:tav tm="100000">
                                          <p:val>
                                            <p:strVal val="#ppt_x"/>
                                          </p:val>
                                        </p:tav>
                                      </p:tavLst>
                                    </p:anim>
                                    <p:anim calcmode="lin" valueType="num">
                                      <p:cBhvr additive="base">
                                        <p:cTn id="28"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3" presetClass="entr" presetSubtype="16" fill="hold"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1000" fill="hold"/>
                                        <p:tgtEl>
                                          <p:spTgt spid="11"/>
                                        </p:tgtEl>
                                        <p:attrNameLst>
                                          <p:attrName>ppt_w</p:attrName>
                                        </p:attrNameLst>
                                      </p:cBhvr>
                                      <p:tavLst>
                                        <p:tav tm="0">
                                          <p:val>
                                            <p:fltVal val="0"/>
                                          </p:val>
                                        </p:tav>
                                        <p:tav tm="100000">
                                          <p:val>
                                            <p:strVal val="#ppt_w"/>
                                          </p:val>
                                        </p:tav>
                                      </p:tavLst>
                                    </p:anim>
                                    <p:anim calcmode="lin" valueType="num">
                                      <p:cBhvr>
                                        <p:cTn id="34" dur="1000" fill="hold"/>
                                        <p:tgtEl>
                                          <p:spTgt spid="11"/>
                                        </p:tgtEl>
                                        <p:attrNameLst>
                                          <p:attrName>ppt_h</p:attrName>
                                        </p:attrNameLst>
                                      </p:cBhvr>
                                      <p:tavLst>
                                        <p:tav tm="0">
                                          <p:val>
                                            <p:fltVal val="0"/>
                                          </p:val>
                                        </p:tav>
                                        <p:tav tm="100000">
                                          <p:val>
                                            <p:strVal val="#ppt_h"/>
                                          </p:val>
                                        </p:tav>
                                      </p:tavLst>
                                    </p:anim>
                                  </p:childTnLst>
                                </p:cTn>
                              </p:par>
                            </p:childTnLst>
                          </p:cTn>
                        </p:par>
                        <p:par>
                          <p:cTn id="35" fill="hold">
                            <p:stCondLst>
                              <p:cond delay="1000"/>
                            </p:stCondLst>
                            <p:childTnLst>
                              <p:par>
                                <p:cTn id="36" presetID="5" presetClass="entr" presetSubtype="10"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checkerboard(across)">
                                      <p:cBhvr>
                                        <p:cTn id="38" dur="2000"/>
                                        <p:tgtEl>
                                          <p:spTgt spid="12"/>
                                        </p:tgtEl>
                                      </p:cBhvr>
                                    </p:animEffect>
                                  </p:childTnLst>
                                </p:cTn>
                              </p:par>
                            </p:childTnLst>
                          </p:cTn>
                        </p:par>
                        <p:par>
                          <p:cTn id="39" fill="hold">
                            <p:stCondLst>
                              <p:cond delay="3000"/>
                            </p:stCondLst>
                            <p:childTnLst>
                              <p:par>
                                <p:cTn id="40" presetID="5" presetClass="entr" presetSubtype="10"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checkerboard(across)">
                                      <p:cBhvr>
                                        <p:cTn id="4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954088" y="493713"/>
            <a:ext cx="7556500" cy="863600"/>
          </a:xfrm>
        </p:spPr>
        <p:txBody>
          <a:bodyPr>
            <a:noAutofit/>
          </a:bodyPr>
          <a:lstStyle/>
          <a:p>
            <a:pPr algn="r" rtl="1">
              <a:defRPr/>
            </a:pPr>
            <a:r>
              <a:rPr lang="fa-IR" sz="2800" dirty="0" smtClean="0">
                <a:solidFill>
                  <a:schemeClr val="tx1"/>
                </a:solidFill>
              </a:rPr>
              <a:t>کمی به عقب برگردیم: چقدر آموزش سنتی مبتنی بر اصول علمی و مبتنی بر طرح اولیه است؟</a:t>
            </a:r>
            <a:endParaRPr lang="fa-IR" sz="2800" dirty="0">
              <a:solidFill>
                <a:schemeClr val="tx1"/>
              </a:solidFill>
              <a:latin typeface="Arial" pitchFamily="34" charset="0"/>
              <a:cs typeface="Arial" pitchFamily="34" charset="0"/>
            </a:endParaRPr>
          </a:p>
        </p:txBody>
      </p:sp>
      <p:sp>
        <p:nvSpPr>
          <p:cNvPr id="22531" name="Rectangle 3"/>
          <p:cNvSpPr>
            <a:spLocks noGrp="1" noChangeArrowheads="1"/>
          </p:cNvSpPr>
          <p:nvPr>
            <p:ph type="body" idx="1"/>
          </p:nvPr>
        </p:nvSpPr>
        <p:spPr>
          <a:xfrm>
            <a:off x="571500" y="1928813"/>
            <a:ext cx="8097838" cy="3286125"/>
          </a:xfrm>
        </p:spPr>
        <p:txBody>
          <a:bodyPr/>
          <a:lstStyle/>
          <a:p>
            <a:pPr algn="r" rtl="1">
              <a:lnSpc>
                <a:spcPct val="90000"/>
              </a:lnSpc>
              <a:buFontTx/>
              <a:buChar char="-"/>
            </a:pPr>
            <a:r>
              <a:rPr lang="fa-IR" smtClean="0">
                <a:cs typeface="B Nazanin" pitchFamily="2" charset="-78"/>
              </a:rPr>
              <a:t> آیا مدرس دانشگاه دوره معلمی طی کرده است؟</a:t>
            </a:r>
          </a:p>
          <a:p>
            <a:pPr algn="r" rtl="1">
              <a:lnSpc>
                <a:spcPct val="90000"/>
              </a:lnSpc>
              <a:buFontTx/>
              <a:buChar char="-"/>
            </a:pPr>
            <a:r>
              <a:rPr lang="fa-IR" smtClean="0">
                <a:cs typeface="B Nazanin" pitchFamily="2" charset="-78"/>
              </a:rPr>
              <a:t> آیا طراحی آموزشی دوره مبتنی بر اصول بوده است؟</a:t>
            </a:r>
          </a:p>
          <a:p>
            <a:pPr algn="r" rtl="1">
              <a:lnSpc>
                <a:spcPct val="90000"/>
              </a:lnSpc>
              <a:buFontTx/>
              <a:buChar char="-"/>
            </a:pPr>
            <a:r>
              <a:rPr lang="fa-IR" smtClean="0">
                <a:cs typeface="B Nazanin" pitchFamily="2" charset="-78"/>
              </a:rPr>
              <a:t> آیا شرایط تکنولوژیک متناسب با آموزش ها است؟</a:t>
            </a:r>
          </a:p>
          <a:p>
            <a:pPr algn="r" rtl="1">
              <a:lnSpc>
                <a:spcPct val="90000"/>
              </a:lnSpc>
              <a:buFontTx/>
              <a:buChar char="-"/>
            </a:pPr>
            <a:r>
              <a:rPr lang="fa-IR" smtClean="0">
                <a:cs typeface="B Nazanin" pitchFamily="2" charset="-78"/>
              </a:rPr>
              <a:t> آیا علایق و نیاز های جامعه لحاظ شده است؟</a:t>
            </a:r>
          </a:p>
          <a:p>
            <a:pPr algn="r" rtl="1">
              <a:lnSpc>
                <a:spcPct val="90000"/>
              </a:lnSpc>
              <a:buFontTx/>
              <a:buChar char="-"/>
            </a:pPr>
            <a:r>
              <a:rPr lang="fa-IR" smtClean="0">
                <a:cs typeface="B Nazanin" pitchFamily="2" charset="-78"/>
              </a:rPr>
              <a:t> آیا عوامل فرهنگی بخوبی در نظر گرفته شده است؟</a:t>
            </a:r>
          </a:p>
          <a:p>
            <a:pPr algn="r" rtl="1">
              <a:lnSpc>
                <a:spcPct val="90000"/>
              </a:lnSpc>
              <a:buFontTx/>
              <a:buChar char="-"/>
            </a:pPr>
            <a:r>
              <a:rPr lang="fa-IR" smtClean="0">
                <a:cs typeface="B Nazanin" pitchFamily="2" charset="-78"/>
              </a:rPr>
              <a:t> آیا به محصول خروجی (فارغ التحصیلان) اندیشیده ایم؟</a:t>
            </a:r>
          </a:p>
          <a:p>
            <a:pPr algn="r" rtl="1">
              <a:lnSpc>
                <a:spcPct val="90000"/>
              </a:lnSpc>
              <a:buFontTx/>
              <a:buNone/>
            </a:pPr>
            <a:endParaRPr lang="fa-IR" smtClean="0">
              <a:cs typeface="B Nazanin" pitchFamily="2" charset="-78"/>
            </a:endParaRPr>
          </a:p>
          <a:p>
            <a:pPr algn="r" rtl="1">
              <a:lnSpc>
                <a:spcPct val="90000"/>
              </a:lnSpc>
              <a:buFontTx/>
              <a:buNone/>
            </a:pPr>
            <a:endParaRPr lang="fa-IR" smtClean="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6866"/>
                                        </p:tgtEl>
                                        <p:attrNameLst>
                                          <p:attrName>style.visibility</p:attrName>
                                        </p:attrNameLst>
                                      </p:cBhvr>
                                      <p:to>
                                        <p:strVal val="visible"/>
                                      </p:to>
                                    </p:set>
                                    <p:anim calcmode="lin" valueType="num">
                                      <p:cBhvr additive="base">
                                        <p:cTn id="7" dur="500" fill="hold"/>
                                        <p:tgtEl>
                                          <p:spTgt spid="36866"/>
                                        </p:tgtEl>
                                        <p:attrNameLst>
                                          <p:attrName>ppt_x</p:attrName>
                                        </p:attrNameLst>
                                      </p:cBhvr>
                                      <p:tavLst>
                                        <p:tav tm="0">
                                          <p:val>
                                            <p:strVal val="#ppt_x"/>
                                          </p:val>
                                        </p:tav>
                                        <p:tav tm="100000">
                                          <p:val>
                                            <p:strVal val="#ppt_x"/>
                                          </p:val>
                                        </p:tav>
                                      </p:tavLst>
                                    </p:anim>
                                    <p:anim calcmode="lin" valueType="num">
                                      <p:cBhvr additive="base">
                                        <p:cTn id="8" dur="500" fill="hold"/>
                                        <p:tgtEl>
                                          <p:spTgt spid="3686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2531">
                                            <p:txEl>
                                              <p:pRg st="0" end="0"/>
                                            </p:txEl>
                                          </p:spTgt>
                                        </p:tgtEl>
                                        <p:attrNameLst>
                                          <p:attrName>style.visibility</p:attrName>
                                        </p:attrNameLst>
                                      </p:cBhvr>
                                      <p:to>
                                        <p:strVal val="visible"/>
                                      </p:to>
                                    </p:set>
                                    <p:anim calcmode="lin" valueType="num">
                                      <p:cBhvr additive="base">
                                        <p:cTn id="12" dur="500" fill="hold"/>
                                        <p:tgtEl>
                                          <p:spTgt spid="22531">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22531">
                                            <p:txEl>
                                              <p:pRg st="0" end="0"/>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22531">
                                            <p:txEl>
                                              <p:pRg st="1" end="1"/>
                                            </p:txEl>
                                          </p:spTgt>
                                        </p:tgtEl>
                                        <p:attrNameLst>
                                          <p:attrName>style.visibility</p:attrName>
                                        </p:attrNameLst>
                                      </p:cBhvr>
                                      <p:to>
                                        <p:strVal val="visible"/>
                                      </p:to>
                                    </p:set>
                                    <p:anim calcmode="lin" valueType="num">
                                      <p:cBhvr additive="base">
                                        <p:cTn id="17" dur="500" fill="hold"/>
                                        <p:tgtEl>
                                          <p:spTgt spid="22531">
                                            <p:txEl>
                                              <p:pRg st="1" end="1"/>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22531">
                                            <p:txEl>
                                              <p:pRg st="1" end="1"/>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22531">
                                            <p:txEl>
                                              <p:pRg st="2" end="2"/>
                                            </p:txEl>
                                          </p:spTgt>
                                        </p:tgtEl>
                                        <p:attrNameLst>
                                          <p:attrName>style.visibility</p:attrName>
                                        </p:attrNameLst>
                                      </p:cBhvr>
                                      <p:to>
                                        <p:strVal val="visible"/>
                                      </p:to>
                                    </p:set>
                                    <p:anim calcmode="lin" valueType="num">
                                      <p:cBhvr additive="base">
                                        <p:cTn id="22" dur="500" fill="hold"/>
                                        <p:tgtEl>
                                          <p:spTgt spid="22531">
                                            <p:txEl>
                                              <p:pRg st="2" end="2"/>
                                            </p:txEl>
                                          </p:spTgt>
                                        </p:tgtEl>
                                        <p:attrNameLst>
                                          <p:attrName>ppt_x</p:attrName>
                                        </p:attrNameLst>
                                      </p:cBhvr>
                                      <p:tavLst>
                                        <p:tav tm="0">
                                          <p:val>
                                            <p:strVal val="1+#ppt_w/2"/>
                                          </p:val>
                                        </p:tav>
                                        <p:tav tm="100000">
                                          <p:val>
                                            <p:strVal val="#ppt_x"/>
                                          </p:val>
                                        </p:tav>
                                      </p:tavLst>
                                    </p:anim>
                                    <p:anim calcmode="lin" valueType="num">
                                      <p:cBhvr additive="base">
                                        <p:cTn id="23" dur="500" fill="hold"/>
                                        <p:tgtEl>
                                          <p:spTgt spid="22531">
                                            <p:txEl>
                                              <p:pRg st="2" end="2"/>
                                            </p:tx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22531">
                                            <p:txEl>
                                              <p:pRg st="3" end="3"/>
                                            </p:txEl>
                                          </p:spTgt>
                                        </p:tgtEl>
                                        <p:attrNameLst>
                                          <p:attrName>style.visibility</p:attrName>
                                        </p:attrNameLst>
                                      </p:cBhvr>
                                      <p:to>
                                        <p:strVal val="visible"/>
                                      </p:to>
                                    </p:set>
                                    <p:anim calcmode="lin" valueType="num">
                                      <p:cBhvr additive="base">
                                        <p:cTn id="27" dur="500" fill="hold"/>
                                        <p:tgtEl>
                                          <p:spTgt spid="22531">
                                            <p:txEl>
                                              <p:pRg st="3" end="3"/>
                                            </p:txEl>
                                          </p:spTgt>
                                        </p:tgtEl>
                                        <p:attrNameLst>
                                          <p:attrName>ppt_x</p:attrName>
                                        </p:attrNameLst>
                                      </p:cBhvr>
                                      <p:tavLst>
                                        <p:tav tm="0">
                                          <p:val>
                                            <p:strVal val="1+#ppt_w/2"/>
                                          </p:val>
                                        </p:tav>
                                        <p:tav tm="100000">
                                          <p:val>
                                            <p:strVal val="#ppt_x"/>
                                          </p:val>
                                        </p:tav>
                                      </p:tavLst>
                                    </p:anim>
                                    <p:anim calcmode="lin" valueType="num">
                                      <p:cBhvr additive="base">
                                        <p:cTn id="28" dur="500" fill="hold"/>
                                        <p:tgtEl>
                                          <p:spTgt spid="22531">
                                            <p:txEl>
                                              <p:pRg st="3" end="3"/>
                                            </p:txEl>
                                          </p:spTgt>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22531">
                                            <p:txEl>
                                              <p:pRg st="4" end="4"/>
                                            </p:txEl>
                                          </p:spTgt>
                                        </p:tgtEl>
                                        <p:attrNameLst>
                                          <p:attrName>style.visibility</p:attrName>
                                        </p:attrNameLst>
                                      </p:cBhvr>
                                      <p:to>
                                        <p:strVal val="visible"/>
                                      </p:to>
                                    </p:set>
                                    <p:anim calcmode="lin" valueType="num">
                                      <p:cBhvr additive="base">
                                        <p:cTn id="32" dur="500" fill="hold"/>
                                        <p:tgtEl>
                                          <p:spTgt spid="22531">
                                            <p:txEl>
                                              <p:pRg st="4" end="4"/>
                                            </p:txEl>
                                          </p:spTgt>
                                        </p:tgtEl>
                                        <p:attrNameLst>
                                          <p:attrName>ppt_x</p:attrName>
                                        </p:attrNameLst>
                                      </p:cBhvr>
                                      <p:tavLst>
                                        <p:tav tm="0">
                                          <p:val>
                                            <p:strVal val="1+#ppt_w/2"/>
                                          </p:val>
                                        </p:tav>
                                        <p:tav tm="100000">
                                          <p:val>
                                            <p:strVal val="#ppt_x"/>
                                          </p:val>
                                        </p:tav>
                                      </p:tavLst>
                                    </p:anim>
                                    <p:anim calcmode="lin" valueType="num">
                                      <p:cBhvr additive="base">
                                        <p:cTn id="33" dur="500" fill="hold"/>
                                        <p:tgtEl>
                                          <p:spTgt spid="22531">
                                            <p:txEl>
                                              <p:pRg st="4" end="4"/>
                                            </p:txEl>
                                          </p:spTgt>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2" fill="hold" grpId="0" nodeType="afterEffect">
                                  <p:stCondLst>
                                    <p:cond delay="0"/>
                                  </p:stCondLst>
                                  <p:childTnLst>
                                    <p:set>
                                      <p:cBhvr>
                                        <p:cTn id="36" dur="1" fill="hold">
                                          <p:stCondLst>
                                            <p:cond delay="0"/>
                                          </p:stCondLst>
                                        </p:cTn>
                                        <p:tgtEl>
                                          <p:spTgt spid="22531">
                                            <p:txEl>
                                              <p:pRg st="5" end="5"/>
                                            </p:txEl>
                                          </p:spTgt>
                                        </p:tgtEl>
                                        <p:attrNameLst>
                                          <p:attrName>style.visibility</p:attrName>
                                        </p:attrNameLst>
                                      </p:cBhvr>
                                      <p:to>
                                        <p:strVal val="visible"/>
                                      </p:to>
                                    </p:set>
                                    <p:anim calcmode="lin" valueType="num">
                                      <p:cBhvr additive="base">
                                        <p:cTn id="37" dur="500" fill="hold"/>
                                        <p:tgtEl>
                                          <p:spTgt spid="22531">
                                            <p:txEl>
                                              <p:pRg st="5" end="5"/>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22531">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22531"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954088" y="493713"/>
            <a:ext cx="7556500" cy="863600"/>
          </a:xfrm>
        </p:spPr>
        <p:txBody>
          <a:bodyPr>
            <a:noAutofit/>
          </a:bodyPr>
          <a:lstStyle/>
          <a:p>
            <a:pPr algn="r" rtl="1">
              <a:defRPr/>
            </a:pPr>
            <a:r>
              <a:rPr lang="fa-IR" sz="2800" dirty="0" smtClean="0">
                <a:solidFill>
                  <a:schemeClr val="tx1"/>
                </a:solidFill>
              </a:rPr>
              <a:t>در حوزه آموزش الکترونیکی چالشها مضاعف هستند</a:t>
            </a:r>
            <a:endParaRPr lang="fa-IR" sz="2800" dirty="0">
              <a:solidFill>
                <a:schemeClr val="tx1"/>
              </a:solidFill>
              <a:latin typeface="Arial" pitchFamily="34" charset="0"/>
              <a:cs typeface="Arial" pitchFamily="34" charset="0"/>
            </a:endParaRPr>
          </a:p>
        </p:txBody>
      </p:sp>
      <p:sp>
        <p:nvSpPr>
          <p:cNvPr id="22531" name="Rectangle 3"/>
          <p:cNvSpPr>
            <a:spLocks noGrp="1" noChangeArrowheads="1"/>
          </p:cNvSpPr>
          <p:nvPr>
            <p:ph type="body" idx="1"/>
          </p:nvPr>
        </p:nvSpPr>
        <p:spPr>
          <a:xfrm>
            <a:off x="520700" y="1585913"/>
            <a:ext cx="8097838" cy="4605337"/>
          </a:xfrm>
        </p:spPr>
        <p:txBody>
          <a:bodyPr/>
          <a:lstStyle/>
          <a:p>
            <a:pPr algn="r" rtl="1">
              <a:lnSpc>
                <a:spcPct val="90000"/>
              </a:lnSpc>
              <a:buFontTx/>
              <a:buChar char="-"/>
            </a:pPr>
            <a:r>
              <a:rPr lang="fa-IR" smtClean="0">
                <a:cs typeface="B Nazanin" pitchFamily="2" charset="-78"/>
              </a:rPr>
              <a:t>معمولا الگوی آموزشی دوره حضوری عینا کپی شده و در فضای مجازی پیاده سازی می شود</a:t>
            </a:r>
          </a:p>
          <a:p>
            <a:pPr algn="r" rtl="1">
              <a:lnSpc>
                <a:spcPct val="90000"/>
              </a:lnSpc>
              <a:buFontTx/>
              <a:buChar char="-"/>
            </a:pPr>
            <a:r>
              <a:rPr lang="fa-IR" smtClean="0">
                <a:cs typeface="B Nazanin" pitchFamily="2" charset="-78"/>
              </a:rPr>
              <a:t>غالبا هیچیک از عوامل تاثیر گذار در این عرصه (استاد، دانشجو، مدیر اجرایی و کارگزاران) تجربه قبلی مناسب برای این فضا را ندارند</a:t>
            </a:r>
          </a:p>
          <a:p>
            <a:pPr algn="r" rtl="1">
              <a:lnSpc>
                <a:spcPct val="90000"/>
              </a:lnSpc>
              <a:buFontTx/>
              <a:buChar char="-"/>
            </a:pPr>
            <a:r>
              <a:rPr lang="fa-IR" smtClean="0">
                <a:cs typeface="B Nazanin" pitchFamily="2" charset="-78"/>
              </a:rPr>
              <a:t>عوامل فرهنگی بومی لحاظ نشده است</a:t>
            </a:r>
          </a:p>
          <a:p>
            <a:pPr algn="r" rtl="1">
              <a:lnSpc>
                <a:spcPct val="90000"/>
              </a:lnSpc>
              <a:buFontTx/>
              <a:buChar char="-"/>
            </a:pPr>
            <a:r>
              <a:rPr lang="fa-IR" smtClean="0">
                <a:cs typeface="B Nazanin" pitchFamily="2" charset="-78"/>
              </a:rPr>
              <a:t>مشکل زبان فارسی !!</a:t>
            </a:r>
          </a:p>
          <a:p>
            <a:pPr algn="r" rtl="1">
              <a:lnSpc>
                <a:spcPct val="90000"/>
              </a:lnSpc>
              <a:buFontTx/>
              <a:buChar char="-"/>
            </a:pPr>
            <a:r>
              <a:rPr lang="fa-IR" smtClean="0">
                <a:cs typeface="B Nazanin" pitchFamily="2" charset="-78"/>
              </a:rPr>
              <a:t>حتی بخشهای مختص فضای الکترونیکی به خوبی تعریف یا اجرا نشده اند: مثال محتوای الکترونیکی</a:t>
            </a:r>
          </a:p>
          <a:p>
            <a:pPr algn="r" rtl="1">
              <a:lnSpc>
                <a:spcPct val="90000"/>
              </a:lnSpc>
              <a:buFontTx/>
              <a:buNone/>
            </a:pPr>
            <a:endParaRPr lang="fa-IR" smtClean="0">
              <a:cs typeface="B Nazanin" pitchFamily="2" charset="-78"/>
            </a:endParaRPr>
          </a:p>
          <a:p>
            <a:pPr algn="r" rtl="1">
              <a:lnSpc>
                <a:spcPct val="90000"/>
              </a:lnSpc>
              <a:buFontTx/>
              <a:buNone/>
            </a:pPr>
            <a:endParaRPr lang="fa-IR" smtClean="0">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6866"/>
                                        </p:tgtEl>
                                        <p:attrNameLst>
                                          <p:attrName>style.visibility</p:attrName>
                                        </p:attrNameLst>
                                      </p:cBhvr>
                                      <p:to>
                                        <p:strVal val="visible"/>
                                      </p:to>
                                    </p:set>
                                    <p:anim calcmode="lin" valueType="num">
                                      <p:cBhvr additive="base">
                                        <p:cTn id="7" dur="500" fill="hold"/>
                                        <p:tgtEl>
                                          <p:spTgt spid="36866"/>
                                        </p:tgtEl>
                                        <p:attrNameLst>
                                          <p:attrName>ppt_x</p:attrName>
                                        </p:attrNameLst>
                                      </p:cBhvr>
                                      <p:tavLst>
                                        <p:tav tm="0">
                                          <p:val>
                                            <p:strVal val="#ppt_x"/>
                                          </p:val>
                                        </p:tav>
                                        <p:tav tm="100000">
                                          <p:val>
                                            <p:strVal val="#ppt_x"/>
                                          </p:val>
                                        </p:tav>
                                      </p:tavLst>
                                    </p:anim>
                                    <p:anim calcmode="lin" valueType="num">
                                      <p:cBhvr additive="base">
                                        <p:cTn id="8" dur="500" fill="hold"/>
                                        <p:tgtEl>
                                          <p:spTgt spid="3686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2531">
                                            <p:txEl>
                                              <p:pRg st="0" end="0"/>
                                            </p:txEl>
                                          </p:spTgt>
                                        </p:tgtEl>
                                        <p:attrNameLst>
                                          <p:attrName>style.visibility</p:attrName>
                                        </p:attrNameLst>
                                      </p:cBhvr>
                                      <p:to>
                                        <p:strVal val="visible"/>
                                      </p:to>
                                    </p:set>
                                    <p:anim calcmode="lin" valueType="num">
                                      <p:cBhvr additive="base">
                                        <p:cTn id="12" dur="500" fill="hold"/>
                                        <p:tgtEl>
                                          <p:spTgt spid="22531">
                                            <p:txEl>
                                              <p:pRg st="0" end="0"/>
                                            </p:txEl>
                                          </p:spTgt>
                                        </p:tgtEl>
                                        <p:attrNameLst>
                                          <p:attrName>ppt_x</p:attrName>
                                        </p:attrNameLst>
                                      </p:cBhvr>
                                      <p:tavLst>
                                        <p:tav tm="0">
                                          <p:val>
                                            <p:strVal val="1+#ppt_w/2"/>
                                          </p:val>
                                        </p:tav>
                                        <p:tav tm="100000">
                                          <p:val>
                                            <p:strVal val="#ppt_x"/>
                                          </p:val>
                                        </p:tav>
                                      </p:tavLst>
                                    </p:anim>
                                    <p:anim calcmode="lin" valueType="num">
                                      <p:cBhvr additive="base">
                                        <p:cTn id="13" dur="500" fill="hold"/>
                                        <p:tgtEl>
                                          <p:spTgt spid="2253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22531">
                                            <p:txEl>
                                              <p:pRg st="1" end="1"/>
                                            </p:txEl>
                                          </p:spTgt>
                                        </p:tgtEl>
                                        <p:attrNameLst>
                                          <p:attrName>style.visibility</p:attrName>
                                        </p:attrNameLst>
                                      </p:cBhvr>
                                      <p:to>
                                        <p:strVal val="visible"/>
                                      </p:to>
                                    </p:set>
                                    <p:anim calcmode="lin" valueType="num">
                                      <p:cBhvr additive="base">
                                        <p:cTn id="18" dur="500" fill="hold"/>
                                        <p:tgtEl>
                                          <p:spTgt spid="22531">
                                            <p:txEl>
                                              <p:pRg st="1" end="1"/>
                                            </p:txEl>
                                          </p:spTgt>
                                        </p:tgtEl>
                                        <p:attrNameLst>
                                          <p:attrName>ppt_x</p:attrName>
                                        </p:attrNameLst>
                                      </p:cBhvr>
                                      <p:tavLst>
                                        <p:tav tm="0">
                                          <p:val>
                                            <p:strVal val="1+#ppt_w/2"/>
                                          </p:val>
                                        </p:tav>
                                        <p:tav tm="100000">
                                          <p:val>
                                            <p:strVal val="#ppt_x"/>
                                          </p:val>
                                        </p:tav>
                                      </p:tavLst>
                                    </p:anim>
                                    <p:anim calcmode="lin" valueType="num">
                                      <p:cBhvr additive="base">
                                        <p:cTn id="19" dur="500" fill="hold"/>
                                        <p:tgtEl>
                                          <p:spTgt spid="2253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22531">
                                            <p:txEl>
                                              <p:pRg st="2" end="2"/>
                                            </p:txEl>
                                          </p:spTgt>
                                        </p:tgtEl>
                                        <p:attrNameLst>
                                          <p:attrName>style.visibility</p:attrName>
                                        </p:attrNameLst>
                                      </p:cBhvr>
                                      <p:to>
                                        <p:strVal val="visible"/>
                                      </p:to>
                                    </p:set>
                                    <p:anim calcmode="lin" valueType="num">
                                      <p:cBhvr additive="base">
                                        <p:cTn id="24" dur="500" fill="hold"/>
                                        <p:tgtEl>
                                          <p:spTgt spid="22531">
                                            <p:txEl>
                                              <p:pRg st="2" end="2"/>
                                            </p:txEl>
                                          </p:spTgt>
                                        </p:tgtEl>
                                        <p:attrNameLst>
                                          <p:attrName>ppt_x</p:attrName>
                                        </p:attrNameLst>
                                      </p:cBhvr>
                                      <p:tavLst>
                                        <p:tav tm="0">
                                          <p:val>
                                            <p:strVal val="1+#ppt_w/2"/>
                                          </p:val>
                                        </p:tav>
                                        <p:tav tm="100000">
                                          <p:val>
                                            <p:strVal val="#ppt_x"/>
                                          </p:val>
                                        </p:tav>
                                      </p:tavLst>
                                    </p:anim>
                                    <p:anim calcmode="lin" valueType="num">
                                      <p:cBhvr additive="base">
                                        <p:cTn id="25" dur="500" fill="hold"/>
                                        <p:tgtEl>
                                          <p:spTgt spid="2253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22531">
                                            <p:txEl>
                                              <p:pRg st="3" end="3"/>
                                            </p:txEl>
                                          </p:spTgt>
                                        </p:tgtEl>
                                        <p:attrNameLst>
                                          <p:attrName>style.visibility</p:attrName>
                                        </p:attrNameLst>
                                      </p:cBhvr>
                                      <p:to>
                                        <p:strVal val="visible"/>
                                      </p:to>
                                    </p:set>
                                    <p:anim calcmode="lin" valueType="num">
                                      <p:cBhvr additive="base">
                                        <p:cTn id="30" dur="500" fill="hold"/>
                                        <p:tgtEl>
                                          <p:spTgt spid="22531">
                                            <p:txEl>
                                              <p:pRg st="3" end="3"/>
                                            </p:txEl>
                                          </p:spTgt>
                                        </p:tgtEl>
                                        <p:attrNameLst>
                                          <p:attrName>ppt_x</p:attrName>
                                        </p:attrNameLst>
                                      </p:cBhvr>
                                      <p:tavLst>
                                        <p:tav tm="0">
                                          <p:val>
                                            <p:strVal val="1+#ppt_w/2"/>
                                          </p:val>
                                        </p:tav>
                                        <p:tav tm="100000">
                                          <p:val>
                                            <p:strVal val="#ppt_x"/>
                                          </p:val>
                                        </p:tav>
                                      </p:tavLst>
                                    </p:anim>
                                    <p:anim calcmode="lin" valueType="num">
                                      <p:cBhvr additive="base">
                                        <p:cTn id="31" dur="500" fill="hold"/>
                                        <p:tgtEl>
                                          <p:spTgt spid="2253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22531">
                                            <p:txEl>
                                              <p:pRg st="4" end="4"/>
                                            </p:txEl>
                                          </p:spTgt>
                                        </p:tgtEl>
                                        <p:attrNameLst>
                                          <p:attrName>style.visibility</p:attrName>
                                        </p:attrNameLst>
                                      </p:cBhvr>
                                      <p:to>
                                        <p:strVal val="visible"/>
                                      </p:to>
                                    </p:set>
                                    <p:anim calcmode="lin" valueType="num">
                                      <p:cBhvr additive="base">
                                        <p:cTn id="36" dur="500" fill="hold"/>
                                        <p:tgtEl>
                                          <p:spTgt spid="22531">
                                            <p:txEl>
                                              <p:pRg st="4" end="4"/>
                                            </p:txEl>
                                          </p:spTgt>
                                        </p:tgtEl>
                                        <p:attrNameLst>
                                          <p:attrName>ppt_x</p:attrName>
                                        </p:attrNameLst>
                                      </p:cBhvr>
                                      <p:tavLst>
                                        <p:tav tm="0">
                                          <p:val>
                                            <p:strVal val="1+#ppt_w/2"/>
                                          </p:val>
                                        </p:tav>
                                        <p:tav tm="100000">
                                          <p:val>
                                            <p:strVal val="#ppt_x"/>
                                          </p:val>
                                        </p:tav>
                                      </p:tavLst>
                                    </p:anim>
                                    <p:anim calcmode="lin" valueType="num">
                                      <p:cBhvr additive="base">
                                        <p:cTn id="37" dur="500" fill="hold"/>
                                        <p:tgtEl>
                                          <p:spTgt spid="22531">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22531"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3" cstate="print">
            <a:clrChange>
              <a:clrFrom>
                <a:srgbClr val="FFFFFF"/>
              </a:clrFrom>
              <a:clrTo>
                <a:srgbClr val="FFFFFF">
                  <a:alpha val="0"/>
                </a:srgbClr>
              </a:clrTo>
            </a:clrChange>
          </a:blip>
          <a:srcRect l="858" t="1471" r="1572" b="343"/>
          <a:stretch>
            <a:fillRect/>
          </a:stretch>
        </p:blipFill>
        <p:spPr bwMode="auto">
          <a:xfrm>
            <a:off x="1692275" y="1041400"/>
            <a:ext cx="5605463" cy="5680075"/>
          </a:xfrm>
          <a:prstGeom prst="rect">
            <a:avLst/>
          </a:prstGeom>
          <a:noFill/>
          <a:ln w="9525" algn="ctr">
            <a:noFill/>
            <a:miter lim="800000"/>
            <a:headEnd/>
            <a:tailEnd/>
          </a:ln>
        </p:spPr>
      </p:pic>
      <p:sp>
        <p:nvSpPr>
          <p:cNvPr id="248835" name="Rectangle 3"/>
          <p:cNvSpPr>
            <a:spLocks noChangeArrowheads="1"/>
          </p:cNvSpPr>
          <p:nvPr/>
        </p:nvSpPr>
        <p:spPr bwMode="auto">
          <a:xfrm>
            <a:off x="384175" y="111125"/>
            <a:ext cx="8229600" cy="823913"/>
          </a:xfrm>
          <a:prstGeom prst="rect">
            <a:avLst/>
          </a:prstGeom>
          <a:noFill/>
          <a:ln w="9525">
            <a:noFill/>
            <a:miter lim="800000"/>
            <a:headEnd/>
            <a:tailEnd/>
          </a:ln>
          <a:effectLst/>
        </p:spPr>
        <p:txBody>
          <a:bodyPr anchor="ctr"/>
          <a:lstStyle/>
          <a:p>
            <a:pPr algn="ctr">
              <a:defRPr/>
            </a:pPr>
            <a:r>
              <a:rPr lang="fa-IR" sz="3600" dirty="0">
                <a:latin typeface="Arial" pitchFamily="34" charset="0"/>
                <a:cs typeface="+mn-cs"/>
              </a:rPr>
              <a:t>چرخه تولید محتوای آموزشی</a:t>
            </a:r>
            <a:endParaRPr lang="en-US" sz="3600" dirty="0">
              <a:latin typeface="Arial" pitchFamily="34" charset="0"/>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48835"/>
                                        </p:tgtEl>
                                        <p:attrNameLst>
                                          <p:attrName>style.visibility</p:attrName>
                                        </p:attrNameLst>
                                      </p:cBhvr>
                                      <p:to>
                                        <p:strVal val="visible"/>
                                      </p:to>
                                    </p:set>
                                    <p:anim calcmode="lin" valueType="num">
                                      <p:cBhvr additive="base">
                                        <p:cTn id="7" dur="500" fill="hold"/>
                                        <p:tgtEl>
                                          <p:spTgt spid="248835"/>
                                        </p:tgtEl>
                                        <p:attrNameLst>
                                          <p:attrName>ppt_x</p:attrName>
                                        </p:attrNameLst>
                                      </p:cBhvr>
                                      <p:tavLst>
                                        <p:tav tm="0">
                                          <p:val>
                                            <p:strVal val="#ppt_x"/>
                                          </p:val>
                                        </p:tav>
                                        <p:tav tm="100000">
                                          <p:val>
                                            <p:strVal val="#ppt_x"/>
                                          </p:val>
                                        </p:tav>
                                      </p:tavLst>
                                    </p:anim>
                                    <p:anim calcmode="lin" valueType="num">
                                      <p:cBhvr additive="base">
                                        <p:cTn id="8" dur="500" fill="hold"/>
                                        <p:tgtEl>
                                          <p:spTgt spid="24883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9" presetClass="entr" presetSubtype="0" decel="100000" fill="hold" nodeType="afterEffect">
                                  <p:stCondLst>
                                    <p:cond delay="0"/>
                                  </p:stCondLst>
                                  <p:childTnLst>
                                    <p:set>
                                      <p:cBhvr>
                                        <p:cTn id="11" dur="1" fill="hold">
                                          <p:stCondLst>
                                            <p:cond delay="0"/>
                                          </p:stCondLst>
                                        </p:cTn>
                                        <p:tgtEl>
                                          <p:spTgt spid="35842"/>
                                        </p:tgtEl>
                                        <p:attrNameLst>
                                          <p:attrName>style.visibility</p:attrName>
                                        </p:attrNameLst>
                                      </p:cBhvr>
                                      <p:to>
                                        <p:strVal val="visible"/>
                                      </p:to>
                                    </p:set>
                                    <p:anim calcmode="lin" valueType="num">
                                      <p:cBhvr>
                                        <p:cTn id="12" dur="1000" fill="hold"/>
                                        <p:tgtEl>
                                          <p:spTgt spid="35842"/>
                                        </p:tgtEl>
                                        <p:attrNameLst>
                                          <p:attrName>ppt_w</p:attrName>
                                        </p:attrNameLst>
                                      </p:cBhvr>
                                      <p:tavLst>
                                        <p:tav tm="0">
                                          <p:val>
                                            <p:fltVal val="0"/>
                                          </p:val>
                                        </p:tav>
                                        <p:tav tm="100000">
                                          <p:val>
                                            <p:strVal val="#ppt_w"/>
                                          </p:val>
                                        </p:tav>
                                      </p:tavLst>
                                    </p:anim>
                                    <p:anim calcmode="lin" valueType="num">
                                      <p:cBhvr>
                                        <p:cTn id="13" dur="1000" fill="hold"/>
                                        <p:tgtEl>
                                          <p:spTgt spid="35842"/>
                                        </p:tgtEl>
                                        <p:attrNameLst>
                                          <p:attrName>ppt_h</p:attrName>
                                        </p:attrNameLst>
                                      </p:cBhvr>
                                      <p:tavLst>
                                        <p:tav tm="0">
                                          <p:val>
                                            <p:fltVal val="0"/>
                                          </p:val>
                                        </p:tav>
                                        <p:tav tm="100000">
                                          <p:val>
                                            <p:strVal val="#ppt_h"/>
                                          </p:val>
                                        </p:tav>
                                      </p:tavLst>
                                    </p:anim>
                                    <p:anim calcmode="lin" valueType="num">
                                      <p:cBhvr>
                                        <p:cTn id="14" dur="1000" fill="hold"/>
                                        <p:tgtEl>
                                          <p:spTgt spid="35842"/>
                                        </p:tgtEl>
                                        <p:attrNameLst>
                                          <p:attrName>style.rotation</p:attrName>
                                        </p:attrNameLst>
                                      </p:cBhvr>
                                      <p:tavLst>
                                        <p:tav tm="0">
                                          <p:val>
                                            <p:fltVal val="360"/>
                                          </p:val>
                                        </p:tav>
                                        <p:tav tm="100000">
                                          <p:val>
                                            <p:fltVal val="0"/>
                                          </p:val>
                                        </p:tav>
                                      </p:tavLst>
                                    </p:anim>
                                    <p:animEffect transition="in" filter="fade">
                                      <p:cBhvr>
                                        <p:cTn id="15" dur="1000"/>
                                        <p:tgtEl>
                                          <p:spTgt spid="358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883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954088" y="493713"/>
            <a:ext cx="7556500" cy="525462"/>
          </a:xfrm>
        </p:spPr>
        <p:txBody>
          <a:bodyPr>
            <a:normAutofit fontScale="90000"/>
          </a:bodyPr>
          <a:lstStyle/>
          <a:p>
            <a:pPr algn="r" rtl="1">
              <a:defRPr/>
            </a:pPr>
            <a:r>
              <a:rPr lang="fa-IR" sz="4000" dirty="0" smtClean="0">
                <a:solidFill>
                  <a:schemeClr val="tx1"/>
                </a:solidFill>
              </a:rPr>
              <a:t>تاثیر عوامل فرهنگی و قومی در آموزش</a:t>
            </a:r>
            <a:endParaRPr lang="fa-IR" sz="4000" dirty="0">
              <a:solidFill>
                <a:schemeClr val="tx1"/>
              </a:solidFill>
              <a:latin typeface="Arial" pitchFamily="34" charset="0"/>
              <a:cs typeface="Arial" pitchFamily="34" charset="0"/>
            </a:endParaRPr>
          </a:p>
        </p:txBody>
      </p:sp>
      <p:sp>
        <p:nvSpPr>
          <p:cNvPr id="24579" name="Rectangle 3"/>
          <p:cNvSpPr>
            <a:spLocks noGrp="1" noChangeArrowheads="1"/>
          </p:cNvSpPr>
          <p:nvPr>
            <p:ph type="body" idx="1"/>
          </p:nvPr>
        </p:nvSpPr>
        <p:spPr>
          <a:xfrm>
            <a:off x="1214438" y="1357313"/>
            <a:ext cx="7626350" cy="4605337"/>
          </a:xfrm>
        </p:spPr>
        <p:txBody>
          <a:bodyPr/>
          <a:lstStyle/>
          <a:p>
            <a:pPr algn="r" rtl="1">
              <a:lnSpc>
                <a:spcPct val="90000"/>
              </a:lnSpc>
              <a:buFont typeface="Wingdings" pitchFamily="2" charset="2"/>
              <a:buNone/>
            </a:pPr>
            <a:r>
              <a:rPr lang="fa-IR" sz="2800" smtClean="0">
                <a:cs typeface="B Nazanin" pitchFamily="2" charset="-78"/>
              </a:rPr>
              <a:t>یک تجربه به نقل از شرکت </a:t>
            </a:r>
            <a:r>
              <a:rPr lang="en-US" sz="1800" smtClean="0">
                <a:cs typeface="B Nazanin" pitchFamily="2" charset="-78"/>
              </a:rPr>
              <a:t>CISCO</a:t>
            </a:r>
            <a:r>
              <a:rPr lang="fa-IR" sz="2800" smtClean="0">
                <a:cs typeface="B Nazanin" pitchFamily="2" charset="-78"/>
              </a:rPr>
              <a:t> در آموزش مبتنی بر وب برای تجهیزات سوئیچ شبکه </a:t>
            </a:r>
          </a:p>
          <a:p>
            <a:pPr algn="r" rtl="1">
              <a:lnSpc>
                <a:spcPct val="90000"/>
              </a:lnSpc>
              <a:buFont typeface="Wingdings" pitchFamily="2" charset="2"/>
              <a:buNone/>
            </a:pPr>
            <a:endParaRPr lang="fa-IR" sz="2800" smtClean="0">
              <a:cs typeface="B Nazanin" pitchFamily="2" charset="-78"/>
            </a:endParaRPr>
          </a:p>
          <a:p>
            <a:pPr algn="r" rtl="1">
              <a:lnSpc>
                <a:spcPct val="90000"/>
              </a:lnSpc>
              <a:buFont typeface="Wingdings" pitchFamily="2" charset="2"/>
              <a:buNone/>
            </a:pPr>
            <a:r>
              <a:rPr lang="fa-IR" sz="2800" smtClean="0">
                <a:cs typeface="B Nazanin" pitchFamily="2" charset="-78"/>
              </a:rPr>
              <a:t>موفقیت شرکت کنندگان در این دوره ها بر حسب ملیت ایشان در یک جامعه آماری قریب 300000 نفر از 149 کشور ارزیابی شده و نتیجه جالب توجه  است:</a:t>
            </a:r>
            <a:endParaRPr lang="en-US" sz="2800" smtClean="0">
              <a:cs typeface="B Nazanin" pitchFamily="2" charset="-78"/>
            </a:endParaRPr>
          </a:p>
          <a:p>
            <a:pPr algn="r" rtl="1">
              <a:lnSpc>
                <a:spcPct val="90000"/>
              </a:lnSpc>
              <a:buFont typeface="Wingdings" pitchFamily="2" charset="2"/>
              <a:buNone/>
            </a:pPr>
            <a:endParaRPr lang="fa-IR" sz="2800" smtClean="0">
              <a:cs typeface="B Nazanin" pitchFamily="2" charset="-78"/>
            </a:endParaRPr>
          </a:p>
          <a:p>
            <a:pPr lvl="2" algn="r" rtl="1">
              <a:lnSpc>
                <a:spcPct val="90000"/>
              </a:lnSpc>
            </a:pPr>
            <a:r>
              <a:rPr lang="fa-IR" sz="2000" smtClean="0">
                <a:cs typeface="B Nazanin" pitchFamily="2" charset="-78"/>
              </a:rPr>
              <a:t>شرکت کنندگان کشورهای اسکاندیناوی استقلال فردی بیشتر داشته در کارهای گروهی بهتر مشارکت می کنند و در این دوره ها موفق ترند </a:t>
            </a:r>
            <a:r>
              <a:rPr lang="en-US" sz="2000" smtClean="0">
                <a:cs typeface="B Nazanin" pitchFamily="2" charset="-78"/>
              </a:rPr>
              <a:t> </a:t>
            </a:r>
            <a:endParaRPr lang="en-US" sz="1100" smtClean="0">
              <a:solidFill>
                <a:srgbClr val="FF0000"/>
              </a:solidFill>
              <a:cs typeface="B Nazanin" pitchFamily="2" charset="-78"/>
            </a:endParaRPr>
          </a:p>
          <a:p>
            <a:pPr lvl="2" algn="r" rtl="1">
              <a:lnSpc>
                <a:spcPct val="90000"/>
              </a:lnSpc>
            </a:pPr>
            <a:endParaRPr lang="fa-IR" sz="1100" smtClean="0">
              <a:solidFill>
                <a:srgbClr val="FF0000"/>
              </a:solidFill>
              <a:cs typeface="B Nazanin" pitchFamily="2" charset="-78"/>
            </a:endParaRPr>
          </a:p>
          <a:p>
            <a:pPr lvl="2" algn="r" rtl="1">
              <a:lnSpc>
                <a:spcPct val="90000"/>
              </a:lnSpc>
            </a:pPr>
            <a:r>
              <a:rPr lang="fa-IR" sz="2000" smtClean="0">
                <a:cs typeface="B Nazanin" pitchFamily="2" charset="-78"/>
              </a:rPr>
              <a:t>دانشجویان فرانسوی بیشتر به معلم وابسته بوده و توفیق آنها در این دوره های مبتنی بر وب کمتر است</a:t>
            </a:r>
          </a:p>
          <a:p>
            <a:pPr algn="r" rtl="1">
              <a:lnSpc>
                <a:spcPct val="90000"/>
              </a:lnSpc>
            </a:pPr>
            <a:endParaRPr lang="en-US" sz="2000" smtClean="0">
              <a:cs typeface="B Nazanin" pitchFamily="2" charset="-78"/>
            </a:endParaRPr>
          </a:p>
          <a:p>
            <a:pPr algn="r" rtl="1">
              <a:lnSpc>
                <a:spcPct val="90000"/>
              </a:lnSpc>
            </a:pPr>
            <a:endParaRPr lang="en-US" sz="1800" smtClean="0">
              <a:solidFill>
                <a:srgbClr val="009900"/>
              </a:solidFill>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afterEffect">
                                  <p:stCondLst>
                                    <p:cond delay="0"/>
                                  </p:stCondLst>
                                  <p:childTnLst>
                                    <p:set>
                                      <p:cBhvr>
                                        <p:cTn id="6" dur="1" fill="hold">
                                          <p:stCondLst>
                                            <p:cond delay="0"/>
                                          </p:stCondLst>
                                        </p:cTn>
                                        <p:tgtEl>
                                          <p:spTgt spid="36866"/>
                                        </p:tgtEl>
                                        <p:attrNameLst>
                                          <p:attrName>style.visibility</p:attrName>
                                        </p:attrNameLst>
                                      </p:cBhvr>
                                      <p:to>
                                        <p:strVal val="visible"/>
                                      </p:to>
                                    </p:set>
                                    <p:animEffect transition="in" filter="checkerboard(across)">
                                      <p:cBhvr>
                                        <p:cTn id="7" dur="500"/>
                                        <p:tgtEl>
                                          <p:spTgt spid="36866"/>
                                        </p:tgtEl>
                                      </p:cBhvr>
                                    </p:animEffect>
                                  </p:childTnLst>
                                </p:cTn>
                              </p:par>
                            </p:childTnLst>
                          </p:cTn>
                        </p:par>
                        <p:par>
                          <p:cTn id="8" fill="hold">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24579">
                                            <p:txEl>
                                              <p:pRg st="0" end="0"/>
                                            </p:txEl>
                                          </p:spTgt>
                                        </p:tgtEl>
                                        <p:attrNameLst>
                                          <p:attrName>style.visibility</p:attrName>
                                        </p:attrNameLst>
                                      </p:cBhvr>
                                      <p:to>
                                        <p:strVal val="visible"/>
                                      </p:to>
                                    </p:set>
                                    <p:animEffect transition="in" filter="box(in)">
                                      <p:cBhvr>
                                        <p:cTn id="11" dur="500"/>
                                        <p:tgtEl>
                                          <p:spTgt spid="24579">
                                            <p:txEl>
                                              <p:pRg st="0" end="0"/>
                                            </p:txEl>
                                          </p:spTgt>
                                        </p:tgtEl>
                                      </p:cBhvr>
                                    </p:animEffect>
                                  </p:childTnLst>
                                </p:cTn>
                              </p:par>
                            </p:childTnLst>
                          </p:cTn>
                        </p:par>
                        <p:par>
                          <p:cTn id="12" fill="hold">
                            <p:stCondLst>
                              <p:cond delay="1000"/>
                            </p:stCondLst>
                            <p:childTnLst>
                              <p:par>
                                <p:cTn id="13" presetID="4" presetClass="entr" presetSubtype="16" fill="hold" grpId="0" nodeType="afterEffect">
                                  <p:stCondLst>
                                    <p:cond delay="0"/>
                                  </p:stCondLst>
                                  <p:childTnLst>
                                    <p:set>
                                      <p:cBhvr>
                                        <p:cTn id="14" dur="1" fill="hold">
                                          <p:stCondLst>
                                            <p:cond delay="0"/>
                                          </p:stCondLst>
                                        </p:cTn>
                                        <p:tgtEl>
                                          <p:spTgt spid="24579">
                                            <p:txEl>
                                              <p:pRg st="2" end="2"/>
                                            </p:txEl>
                                          </p:spTgt>
                                        </p:tgtEl>
                                        <p:attrNameLst>
                                          <p:attrName>style.visibility</p:attrName>
                                        </p:attrNameLst>
                                      </p:cBhvr>
                                      <p:to>
                                        <p:strVal val="visible"/>
                                      </p:to>
                                    </p:set>
                                    <p:animEffect transition="in" filter="box(in)">
                                      <p:cBhvr>
                                        <p:cTn id="15" dur="500"/>
                                        <p:tgtEl>
                                          <p:spTgt spid="24579">
                                            <p:txEl>
                                              <p:pRg st="2" end="2"/>
                                            </p:txEl>
                                          </p:spTgt>
                                        </p:tgtEl>
                                      </p:cBhvr>
                                    </p:animEffect>
                                  </p:childTnLst>
                                </p:cTn>
                              </p:par>
                            </p:childTnLst>
                          </p:cTn>
                        </p:par>
                        <p:par>
                          <p:cTn id="16" fill="hold">
                            <p:stCondLst>
                              <p:cond delay="1500"/>
                            </p:stCondLst>
                            <p:childTnLst>
                              <p:par>
                                <p:cTn id="17" presetID="4" presetClass="entr" presetSubtype="16" fill="hold" grpId="0" nodeType="afterEffect">
                                  <p:stCondLst>
                                    <p:cond delay="0"/>
                                  </p:stCondLst>
                                  <p:childTnLst>
                                    <p:set>
                                      <p:cBhvr>
                                        <p:cTn id="18" dur="1" fill="hold">
                                          <p:stCondLst>
                                            <p:cond delay="0"/>
                                          </p:stCondLst>
                                        </p:cTn>
                                        <p:tgtEl>
                                          <p:spTgt spid="24579">
                                            <p:txEl>
                                              <p:pRg st="4" end="4"/>
                                            </p:txEl>
                                          </p:spTgt>
                                        </p:tgtEl>
                                        <p:attrNameLst>
                                          <p:attrName>style.visibility</p:attrName>
                                        </p:attrNameLst>
                                      </p:cBhvr>
                                      <p:to>
                                        <p:strVal val="visible"/>
                                      </p:to>
                                    </p:set>
                                    <p:animEffect transition="in" filter="box(in)">
                                      <p:cBhvr>
                                        <p:cTn id="19" dur="500"/>
                                        <p:tgtEl>
                                          <p:spTgt spid="24579">
                                            <p:txEl>
                                              <p:pRg st="4" end="4"/>
                                            </p:txEl>
                                          </p:spTgt>
                                        </p:tgtEl>
                                      </p:cBhvr>
                                    </p:animEffect>
                                  </p:childTnLst>
                                </p:cTn>
                              </p:par>
                            </p:childTnLst>
                          </p:cTn>
                        </p:par>
                        <p:par>
                          <p:cTn id="20" fill="hold">
                            <p:stCondLst>
                              <p:cond delay="2000"/>
                            </p:stCondLst>
                            <p:childTnLst>
                              <p:par>
                                <p:cTn id="21" presetID="4" presetClass="entr" presetSubtype="16" fill="hold" grpId="0" nodeType="afterEffect">
                                  <p:stCondLst>
                                    <p:cond delay="0"/>
                                  </p:stCondLst>
                                  <p:childTnLst>
                                    <p:set>
                                      <p:cBhvr>
                                        <p:cTn id="22" dur="1" fill="hold">
                                          <p:stCondLst>
                                            <p:cond delay="0"/>
                                          </p:stCondLst>
                                        </p:cTn>
                                        <p:tgtEl>
                                          <p:spTgt spid="24579">
                                            <p:txEl>
                                              <p:pRg st="6" end="6"/>
                                            </p:txEl>
                                          </p:spTgt>
                                        </p:tgtEl>
                                        <p:attrNameLst>
                                          <p:attrName>style.visibility</p:attrName>
                                        </p:attrNameLst>
                                      </p:cBhvr>
                                      <p:to>
                                        <p:strVal val="visible"/>
                                      </p:to>
                                    </p:set>
                                    <p:animEffect transition="in" filter="box(in)">
                                      <p:cBhvr>
                                        <p:cTn id="23" dur="500"/>
                                        <p:tgtEl>
                                          <p:spTgt spid="2457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p:bldP spid="24579"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954088" y="204788"/>
            <a:ext cx="7556500" cy="525462"/>
          </a:xfrm>
        </p:spPr>
        <p:txBody>
          <a:bodyPr>
            <a:normAutofit fontScale="90000"/>
          </a:bodyPr>
          <a:lstStyle/>
          <a:p>
            <a:pPr algn="r" rtl="1">
              <a:defRPr/>
            </a:pPr>
            <a:r>
              <a:rPr lang="fa-IR" sz="4000" dirty="0" smtClean="0">
                <a:solidFill>
                  <a:schemeClr val="tx1"/>
                </a:solidFill>
              </a:rPr>
              <a:t>یک ارزیابی دیگر</a:t>
            </a:r>
            <a:endParaRPr lang="fa-IR" sz="4000" dirty="0">
              <a:solidFill>
                <a:schemeClr val="tx1"/>
              </a:solidFill>
            </a:endParaRPr>
          </a:p>
        </p:txBody>
      </p:sp>
      <p:sp>
        <p:nvSpPr>
          <p:cNvPr id="24579" name="Rectangle 3"/>
          <p:cNvSpPr>
            <a:spLocks noGrp="1" noChangeArrowheads="1"/>
          </p:cNvSpPr>
          <p:nvPr>
            <p:ph type="body" idx="1"/>
          </p:nvPr>
        </p:nvSpPr>
        <p:spPr>
          <a:xfrm>
            <a:off x="428625" y="1000125"/>
            <a:ext cx="7626350" cy="1103313"/>
          </a:xfrm>
        </p:spPr>
        <p:txBody>
          <a:bodyPr/>
          <a:lstStyle/>
          <a:p>
            <a:pPr algn="r" rtl="1">
              <a:lnSpc>
                <a:spcPct val="90000"/>
              </a:lnSpc>
              <a:buFont typeface="Wingdings" pitchFamily="2" charset="2"/>
              <a:buNone/>
            </a:pPr>
            <a:r>
              <a:rPr lang="fa-IR" sz="2800" smtClean="0">
                <a:cs typeface="B Nazanin" pitchFamily="2" charset="-78"/>
              </a:rPr>
              <a:t> میزان موفقیت دانشجویان در سه درس ارایه شده از طریق </a:t>
            </a:r>
            <a:r>
              <a:rPr lang="en-US" sz="2000" smtClean="0">
                <a:cs typeface="B Nazanin" pitchFamily="2" charset="-78"/>
              </a:rPr>
              <a:t>moodle</a:t>
            </a:r>
            <a:r>
              <a:rPr lang="fa-IR" sz="2800" smtClean="0">
                <a:cs typeface="B Nazanin" pitchFamily="2" charset="-78"/>
              </a:rPr>
              <a:t> در دانشگاه علوم کاربردی گراتز اطریش:</a:t>
            </a:r>
          </a:p>
          <a:p>
            <a:pPr algn="r" rtl="1">
              <a:lnSpc>
                <a:spcPct val="90000"/>
              </a:lnSpc>
            </a:pPr>
            <a:endParaRPr lang="en-US" sz="2000" smtClean="0">
              <a:cs typeface="B Nazanin" pitchFamily="2" charset="-78"/>
            </a:endParaRPr>
          </a:p>
          <a:p>
            <a:pPr algn="r" rtl="1">
              <a:lnSpc>
                <a:spcPct val="90000"/>
              </a:lnSpc>
            </a:pPr>
            <a:endParaRPr lang="en-US" sz="1800" smtClean="0">
              <a:solidFill>
                <a:srgbClr val="009900"/>
              </a:solidFill>
              <a:cs typeface="B Nazanin" pitchFamily="2" charset="-78"/>
            </a:endParaRPr>
          </a:p>
        </p:txBody>
      </p:sp>
      <p:pic>
        <p:nvPicPr>
          <p:cNvPr id="24580" name="Picture 2"/>
          <p:cNvPicPr>
            <a:picLocks noChangeAspect="1" noChangeArrowheads="1"/>
          </p:cNvPicPr>
          <p:nvPr/>
        </p:nvPicPr>
        <p:blipFill>
          <a:blip r:embed="rId2" cstate="print"/>
          <a:srcRect/>
          <a:stretch>
            <a:fillRect/>
          </a:stretch>
        </p:blipFill>
        <p:spPr bwMode="auto">
          <a:xfrm>
            <a:off x="200025" y="1978025"/>
            <a:ext cx="8724900" cy="2224088"/>
          </a:xfrm>
          <a:prstGeom prst="rect">
            <a:avLst/>
          </a:prstGeom>
          <a:noFill/>
          <a:ln w="9525">
            <a:noFill/>
            <a:miter lim="800000"/>
            <a:headEnd/>
            <a:tailEnd/>
          </a:ln>
        </p:spPr>
      </p:pic>
      <p:sp>
        <p:nvSpPr>
          <p:cNvPr id="5" name="Rounded Rectangle 4"/>
          <p:cNvSpPr/>
          <p:nvPr/>
        </p:nvSpPr>
        <p:spPr bwMode="auto">
          <a:xfrm>
            <a:off x="6754534" y="1884257"/>
            <a:ext cx="896296" cy="2562131"/>
          </a:xfrm>
          <a:prstGeom prst="roundRect">
            <a:avLst/>
          </a:prstGeom>
          <a:noFill/>
          <a:ln w="50800" cap="rnd" cmpd="dbl" algn="ctr">
            <a:solidFill>
              <a:srgbClr val="FF0000"/>
            </a:solidFill>
            <a:prstDash val="solid"/>
            <a:round/>
            <a:headEnd type="none" w="med" len="med"/>
            <a:tailEnd type="none" w="med" len="med"/>
          </a:ln>
          <a:effectLst>
            <a:glow rad="228600">
              <a:schemeClr val="accent2">
                <a:satMod val="175000"/>
                <a:alpha val="40000"/>
              </a:schemeClr>
            </a:glow>
          </a:effectLst>
        </p:spPr>
        <p:txBody>
          <a:bodyPr/>
          <a:lstStyle/>
          <a:p>
            <a:pPr>
              <a:defRPr/>
            </a:pPr>
            <a:endParaRPr lang="en-US"/>
          </a:p>
        </p:txBody>
      </p:sp>
      <p:sp>
        <p:nvSpPr>
          <p:cNvPr id="24584" name="TextBox 6"/>
          <p:cNvSpPr txBox="1">
            <a:spLocks noChangeArrowheads="1"/>
          </p:cNvSpPr>
          <p:nvPr/>
        </p:nvSpPr>
        <p:spPr bwMode="auto">
          <a:xfrm>
            <a:off x="187325" y="4397375"/>
            <a:ext cx="8675688" cy="2308225"/>
          </a:xfrm>
          <a:prstGeom prst="rect">
            <a:avLst/>
          </a:prstGeom>
          <a:noFill/>
          <a:ln w="9525">
            <a:noFill/>
            <a:miter lim="800000"/>
            <a:headEnd/>
            <a:tailEnd/>
          </a:ln>
        </p:spPr>
        <p:txBody>
          <a:bodyPr>
            <a:spAutoFit/>
          </a:bodyPr>
          <a:lstStyle/>
          <a:p>
            <a:pPr algn="l" rtl="0"/>
            <a:r>
              <a:rPr lang="en-US" sz="1200">
                <a:solidFill>
                  <a:srgbClr val="FF0000"/>
                </a:solidFill>
              </a:rPr>
              <a:t>A</a:t>
            </a:r>
            <a:r>
              <a:rPr lang="en-US" sz="1200"/>
              <a:t> was planned with respect to </a:t>
            </a:r>
            <a:r>
              <a:rPr lang="en-US" sz="1200">
                <a:solidFill>
                  <a:srgbClr val="FF0000"/>
                </a:solidFill>
              </a:rPr>
              <a:t>Behaviourism</a:t>
            </a:r>
            <a:r>
              <a:rPr lang="en-US" sz="1200"/>
              <a:t>, teacher portioned the learning objectives</a:t>
            </a:r>
            <a:r>
              <a:rPr lang="fa-IR" sz="1200"/>
              <a:t> </a:t>
            </a:r>
            <a:r>
              <a:rPr lang="en-US" sz="1200"/>
              <a:t>and the material into three modules, included some playful activities, assessement  by typical behaviouristic elements like multiple-choice questions, assignment tasks or short answers. </a:t>
            </a:r>
          </a:p>
          <a:p>
            <a:pPr algn="l" rtl="0"/>
            <a:r>
              <a:rPr lang="en-US" sz="1200">
                <a:solidFill>
                  <a:srgbClr val="FF0000"/>
                </a:solidFill>
              </a:rPr>
              <a:t>B</a:t>
            </a:r>
            <a:r>
              <a:rPr lang="en-US" sz="1200"/>
              <a:t> was implemented according to the ideas of </a:t>
            </a:r>
            <a:r>
              <a:rPr lang="en-US" sz="1200">
                <a:solidFill>
                  <a:srgbClr val="FF0000"/>
                </a:solidFill>
              </a:rPr>
              <a:t>Cognitivism</a:t>
            </a:r>
            <a:r>
              <a:rPr lang="en-US" sz="1200"/>
              <a:t>; repeating learning content in different ways, working out parts of the course within a group work or re-structuring the content using a WIKI environment. Assessment  based on the quality and quantity of the students’ work within the group. The WIKI environment allowed reproducing the student’s effort within the group.</a:t>
            </a:r>
          </a:p>
          <a:p>
            <a:pPr algn="l" rtl="0"/>
            <a:r>
              <a:rPr lang="en-US" sz="1200">
                <a:solidFill>
                  <a:srgbClr val="FF0000"/>
                </a:solidFill>
              </a:rPr>
              <a:t>C</a:t>
            </a:r>
            <a:r>
              <a:rPr lang="en-US" sz="1200"/>
              <a:t> comprises the idea of </a:t>
            </a:r>
            <a:r>
              <a:rPr lang="en-US" sz="1200">
                <a:solidFill>
                  <a:srgbClr val="FF0000"/>
                </a:solidFill>
              </a:rPr>
              <a:t>Constructivistic</a:t>
            </a:r>
            <a:r>
              <a:rPr lang="en-US" sz="1200"/>
              <a:t>; providing groups of students with all the materials and the task to create a manuscript for mediating all the learning objectives of the course. In the second phase, the members of each group had to compare the works of the other groups and evaluate them by distributing a certain amount of points and</a:t>
            </a:r>
          </a:p>
          <a:p>
            <a:pPr algn="l" rtl="0"/>
            <a:r>
              <a:rPr lang="en-US" sz="1200"/>
              <a:t>reasoning this distribution.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8802" name="Rectangle 2"/>
          <p:cNvSpPr>
            <a:spLocks noGrp="1" noChangeArrowheads="1"/>
          </p:cNvSpPr>
          <p:nvPr>
            <p:ph type="title"/>
          </p:nvPr>
        </p:nvSpPr>
        <p:spPr>
          <a:xfrm>
            <a:off x="887413" y="512763"/>
            <a:ext cx="7556500" cy="525462"/>
          </a:xfrm>
        </p:spPr>
        <p:txBody>
          <a:bodyPr>
            <a:noAutofit/>
          </a:bodyPr>
          <a:lstStyle/>
          <a:p>
            <a:pPr algn="r" rtl="1">
              <a:defRPr/>
            </a:pPr>
            <a:r>
              <a:rPr lang="fa-IR" sz="2800" b="1" dirty="0" smtClean="0"/>
              <a:t>ارزیابی میزان حضوردانشجویان در یک کلاس مجازی در یکی از دانشگاه ها</a:t>
            </a:r>
            <a:endParaRPr lang="en-US" sz="2800" dirty="0" smtClean="0"/>
          </a:p>
        </p:txBody>
      </p:sp>
      <p:graphicFrame>
        <p:nvGraphicFramePr>
          <p:cNvPr id="7" name="Chart 6"/>
          <p:cNvGraphicFramePr>
            <a:graphicFrameLocks/>
          </p:cNvGraphicFramePr>
          <p:nvPr/>
        </p:nvGraphicFramePr>
        <p:xfrm>
          <a:off x="1466850" y="1626888"/>
          <a:ext cx="6210300" cy="4772025"/>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a:spLocks noChangeArrowheads="1"/>
          </p:cNvSpPr>
          <p:nvPr/>
        </p:nvSpPr>
        <p:spPr bwMode="auto">
          <a:xfrm>
            <a:off x="4902200" y="1743075"/>
            <a:ext cx="53975" cy="3938588"/>
          </a:xfrm>
          <a:prstGeom prst="rect">
            <a:avLst/>
          </a:prstGeom>
          <a:solidFill>
            <a:srgbClr val="FF0000">
              <a:alpha val="87842"/>
            </a:srgbClr>
          </a:solidFill>
          <a:ln w="12700" algn="ctr">
            <a:solidFill>
              <a:srgbClr val="FF0000"/>
            </a:solidFill>
            <a:round/>
            <a:headEnd/>
            <a:tailEnd/>
          </a:ln>
        </p:spPr>
        <p:txBody>
          <a:bodyPr/>
          <a:lstStyle/>
          <a:p>
            <a:endParaRPr lang="fa-IR"/>
          </a:p>
        </p:txBody>
      </p:sp>
      <p:sp>
        <p:nvSpPr>
          <p:cNvPr id="9" name="TextBox 8"/>
          <p:cNvSpPr txBox="1">
            <a:spLocks noChangeArrowheads="1"/>
          </p:cNvSpPr>
          <p:nvPr/>
        </p:nvSpPr>
        <p:spPr bwMode="auto">
          <a:xfrm>
            <a:off x="4059238" y="6061075"/>
            <a:ext cx="1825625" cy="400050"/>
          </a:xfrm>
          <a:prstGeom prst="rect">
            <a:avLst/>
          </a:prstGeom>
          <a:noFill/>
          <a:ln w="9525">
            <a:noFill/>
            <a:miter lim="800000"/>
            <a:headEnd/>
            <a:tailEnd/>
          </a:ln>
        </p:spPr>
        <p:txBody>
          <a:bodyPr wrap="none">
            <a:spAutoFit/>
          </a:bodyPr>
          <a:lstStyle/>
          <a:p>
            <a:r>
              <a:rPr lang="fa-IR"/>
              <a:t>آستانه افت بازدهی</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88802"/>
                                        </p:tgtEl>
                                        <p:attrNameLst>
                                          <p:attrName>style.visibility</p:attrName>
                                        </p:attrNameLst>
                                      </p:cBhvr>
                                      <p:to>
                                        <p:strVal val="visible"/>
                                      </p:to>
                                    </p:set>
                                    <p:animEffect transition="in" filter="fade">
                                      <p:cBhvr>
                                        <p:cTn id="7" dur="1000"/>
                                        <p:tgtEl>
                                          <p:spTgt spid="588802"/>
                                        </p:tgtEl>
                                      </p:cBhvr>
                                    </p:animEffect>
                                  </p:childTnLst>
                                </p:cTn>
                              </p:par>
                            </p:childTnLst>
                          </p:cTn>
                        </p:par>
                        <p:par>
                          <p:cTn id="8" fill="hold">
                            <p:stCondLst>
                              <p:cond delay="1000"/>
                            </p:stCondLst>
                            <p:childTnLst>
                              <p:par>
                                <p:cTn id="9" presetID="23" presetClass="entr" presetSubtype="16"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2000"/>
                                        <p:tgtEl>
                                          <p:spTgt spid="9"/>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8802" grpId="0"/>
      <p:bldP spid="8" grpId="0" animBg="1"/>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type="body" idx="1"/>
          </p:nvPr>
        </p:nvSpPr>
        <p:spPr/>
        <p:txBody>
          <a:bodyPr/>
          <a:lstStyle/>
          <a:p>
            <a:pPr algn="r" rtl="1" eaLnBrk="1" hangingPunct="1">
              <a:lnSpc>
                <a:spcPct val="90000"/>
              </a:lnSpc>
            </a:pPr>
            <a:r>
              <a:rPr lang="fa-IR" sz="2800" smtClean="0">
                <a:cs typeface="B Nazanin" pitchFamily="2" charset="-78"/>
              </a:rPr>
              <a:t>ارزش یابی پیشرفت تحصیلی تنها به اجرای امتحانات پایان دوره منحصر نمی شود ، بلکه می توان آن را </a:t>
            </a:r>
            <a:r>
              <a:rPr lang="fa-IR" sz="2800" u="sng" smtClean="0">
                <a:cs typeface="B Nazanin" pitchFamily="2" charset="-78"/>
              </a:rPr>
              <a:t>جزیی جداناشدنی</a:t>
            </a:r>
            <a:r>
              <a:rPr lang="fa-IR" sz="2800" smtClean="0">
                <a:cs typeface="B Nazanin" pitchFamily="2" charset="-78"/>
              </a:rPr>
              <a:t> از فرایند آموزش و یادگیری قلمداد کرد .</a:t>
            </a:r>
          </a:p>
          <a:p>
            <a:pPr algn="r" rtl="1" eaLnBrk="1" hangingPunct="1">
              <a:lnSpc>
                <a:spcPct val="90000"/>
              </a:lnSpc>
            </a:pPr>
            <a:r>
              <a:rPr lang="fa-IR" sz="2800" smtClean="0">
                <a:cs typeface="B Nazanin" pitchFamily="2" charset="-78"/>
              </a:rPr>
              <a:t>تأکید ارزش یابی بر سنجش عملکردهای نهایی حاکی از آن است که عمل ارزش یابی باید به طور مستمر ، هم در جریان آموزش و هم در پایان دوره آموزشی انجام پذیرد .</a:t>
            </a:r>
          </a:p>
          <a:p>
            <a:pPr algn="r" rtl="1" eaLnBrk="1" hangingPunct="1">
              <a:lnSpc>
                <a:spcPct val="90000"/>
              </a:lnSpc>
            </a:pPr>
            <a:r>
              <a:rPr lang="fa-IR" sz="2800" smtClean="0">
                <a:cs typeface="B Nazanin" pitchFamily="2" charset="-78"/>
              </a:rPr>
              <a:t> هدف ارزش یابی در جریان آموزش ، کسب اطلاع از نحوه یادگیری یادگیرندگان و تعیین نقاط قوت و ضعف یادگیری آنان و تشخیص مشکلات روش آموزشی استاد در رابطه با هدفهای مشخص و معین است .</a:t>
            </a:r>
            <a:endParaRPr lang="en-US" sz="2800" smtClean="0">
              <a:cs typeface="B Nazanin" pitchFamily="2" charset="-78"/>
            </a:endParaRPr>
          </a:p>
        </p:txBody>
      </p:sp>
      <p:sp>
        <p:nvSpPr>
          <p:cNvPr id="3" name="TextBox 2"/>
          <p:cNvSpPr txBox="1"/>
          <p:nvPr/>
        </p:nvSpPr>
        <p:spPr>
          <a:xfrm>
            <a:off x="857250" y="142875"/>
            <a:ext cx="7996238" cy="925513"/>
          </a:xfrm>
          <a:prstGeom prst="rect">
            <a:avLst/>
          </a:prstGeom>
          <a:noFill/>
        </p:spPr>
        <p:txBody>
          <a:bodyPr>
            <a:spAutoFit/>
          </a:bodyPr>
          <a:lstStyle/>
          <a:p>
            <a:pPr>
              <a:defRPr/>
            </a:pPr>
            <a:r>
              <a:rPr lang="fa-IR" sz="3600" dirty="0">
                <a:effectLst>
                  <a:outerShdw blurRad="38100" dist="38100" dir="2700000" algn="tl">
                    <a:srgbClr val="000000"/>
                  </a:outerShdw>
                </a:effectLst>
                <a:latin typeface="+mn-lt"/>
                <a:cs typeface="B Nazanin" pitchFamily="2" charset="-78"/>
              </a:rPr>
              <a:t>جایگاه ارزش یابی در فرایند یاد دهی - یادگیری </a:t>
            </a:r>
            <a:endParaRPr lang="en-US" sz="3600" dirty="0">
              <a:effectLst>
                <a:outerShdw blurRad="38100" dist="38100" dir="2700000" algn="tl">
                  <a:srgbClr val="000000"/>
                </a:outerShdw>
              </a:effectLst>
              <a:latin typeface="+mn-lt"/>
              <a:cs typeface="B Nazanin" pitchFamily="2" charset="-78"/>
            </a:endParaRPr>
          </a:p>
          <a:p>
            <a:pPr>
              <a:defRPr/>
            </a:pPr>
            <a:endParaRPr lang="en-US" dirty="0">
              <a:cs typeface="B Nazanin" pitchFamily="2" charset="-78"/>
            </a:endParaRPr>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bwMode="auto">
          <a:xfrm>
            <a:off x="1214438" y="428625"/>
            <a:ext cx="7715250" cy="5643563"/>
          </a:xfrm>
          <a:prstGeom prst="rect">
            <a:avLst/>
          </a:prstGeom>
          <a:noFill/>
          <a:ln w="9525">
            <a:noFill/>
            <a:miter lim="800000"/>
            <a:headEnd/>
            <a:tailEnd/>
          </a:ln>
        </p:spPr>
        <p:txBody>
          <a:bodyPr/>
          <a:lstStyle/>
          <a:p>
            <a:pPr marL="365125" indent="-282575">
              <a:lnSpc>
                <a:spcPct val="90000"/>
              </a:lnSpc>
              <a:spcBef>
                <a:spcPts val="600"/>
              </a:spcBef>
              <a:buClr>
                <a:schemeClr val="accent1"/>
              </a:buClr>
              <a:buSzPct val="80000"/>
              <a:defRPr/>
            </a:pPr>
            <a:r>
              <a:rPr lang="fa-IR" sz="2800" dirty="0">
                <a:latin typeface="+mn-lt"/>
                <a:cs typeface="B Nazanin" pitchFamily="2" charset="-78"/>
              </a:rPr>
              <a:t>الگوی عمومی تدریس و ارزشیابی</a:t>
            </a:r>
          </a:p>
          <a:p>
            <a:pPr marL="365125" indent="-282575">
              <a:lnSpc>
                <a:spcPct val="90000"/>
              </a:lnSpc>
              <a:spcBef>
                <a:spcPts val="600"/>
              </a:spcBef>
              <a:buClr>
                <a:schemeClr val="accent1"/>
              </a:buClr>
              <a:buSzPct val="80000"/>
              <a:buFont typeface="Wingdings 2" pitchFamily="18" charset="2"/>
              <a:buChar char=""/>
              <a:defRPr/>
            </a:pPr>
            <a:endParaRPr lang="fa-IR" sz="2800" dirty="0">
              <a:latin typeface="+mn-lt"/>
              <a:cs typeface="B Nazanin" pitchFamily="2" charset="-78"/>
            </a:endParaRPr>
          </a:p>
          <a:p>
            <a:pPr marL="365125" indent="-282575">
              <a:lnSpc>
                <a:spcPct val="90000"/>
              </a:lnSpc>
              <a:spcBef>
                <a:spcPts val="600"/>
              </a:spcBef>
              <a:buClr>
                <a:schemeClr val="accent1"/>
              </a:buClr>
              <a:buSzPct val="80000"/>
              <a:buFont typeface="Wingdings 2" pitchFamily="18" charset="2"/>
              <a:buChar char=""/>
              <a:defRPr/>
            </a:pPr>
            <a:r>
              <a:rPr lang="fa-IR" sz="2800" dirty="0">
                <a:latin typeface="+mn-lt"/>
                <a:cs typeface="B Nazanin" pitchFamily="2" charset="-78"/>
              </a:rPr>
              <a:t>تعیین هدفهای آموزشی	(یادگیری ها)</a:t>
            </a:r>
          </a:p>
          <a:p>
            <a:pPr marL="365125" indent="-282575">
              <a:lnSpc>
                <a:spcPct val="90000"/>
              </a:lnSpc>
              <a:spcBef>
                <a:spcPts val="600"/>
              </a:spcBef>
              <a:buClr>
                <a:schemeClr val="accent1"/>
              </a:buClr>
              <a:buSzPct val="80000"/>
              <a:buFont typeface="Wingdings 2" pitchFamily="18" charset="2"/>
              <a:buChar char=""/>
              <a:defRPr/>
            </a:pPr>
            <a:r>
              <a:rPr lang="fa-IR" sz="2800" dirty="0">
                <a:latin typeface="+mn-lt"/>
                <a:cs typeface="B Nazanin" pitchFamily="2" charset="-78"/>
              </a:rPr>
              <a:t>ارزش یابی تشخیصی		(تعیین رفتار ورودی)</a:t>
            </a:r>
          </a:p>
          <a:p>
            <a:pPr marL="365125" indent="-282575">
              <a:lnSpc>
                <a:spcPct val="90000"/>
              </a:lnSpc>
              <a:spcBef>
                <a:spcPts val="600"/>
              </a:spcBef>
              <a:buClr>
                <a:schemeClr val="accent1"/>
              </a:buClr>
              <a:buSzPct val="80000"/>
              <a:buFont typeface="Wingdings 2" pitchFamily="18" charset="2"/>
              <a:buChar char=""/>
              <a:defRPr/>
            </a:pPr>
            <a:r>
              <a:rPr lang="fa-IR" sz="2800" dirty="0">
                <a:latin typeface="+mn-lt"/>
                <a:cs typeface="B Nazanin" pitchFamily="2" charset="-78"/>
              </a:rPr>
              <a:t>ارایه درس			(بکار گیری روش ها و راهبردها)</a:t>
            </a:r>
          </a:p>
          <a:p>
            <a:pPr marL="365125" indent="-282575">
              <a:lnSpc>
                <a:spcPct val="90000"/>
              </a:lnSpc>
              <a:spcBef>
                <a:spcPts val="600"/>
              </a:spcBef>
              <a:buClr>
                <a:schemeClr val="accent1"/>
              </a:buClr>
              <a:buSzPct val="80000"/>
              <a:buFont typeface="Wingdings 2" pitchFamily="18" charset="2"/>
              <a:buChar char=""/>
              <a:defRPr/>
            </a:pPr>
            <a:r>
              <a:rPr lang="fa-IR" sz="2800" dirty="0">
                <a:latin typeface="+mn-lt"/>
                <a:cs typeface="B Nazanin" pitchFamily="2" charset="-78"/>
              </a:rPr>
              <a:t>ارزش یابی تکوینی		(حذف موانع یادگیری)</a:t>
            </a:r>
          </a:p>
          <a:p>
            <a:pPr marL="365125" indent="-282575">
              <a:lnSpc>
                <a:spcPct val="90000"/>
              </a:lnSpc>
              <a:spcBef>
                <a:spcPts val="600"/>
              </a:spcBef>
              <a:buClr>
                <a:schemeClr val="accent1"/>
              </a:buClr>
              <a:buSzPct val="80000"/>
              <a:buFont typeface="Wingdings 2" pitchFamily="18" charset="2"/>
              <a:buChar char=""/>
              <a:defRPr/>
            </a:pPr>
            <a:r>
              <a:rPr lang="fa-IR" sz="2800" dirty="0">
                <a:latin typeface="+mn-lt"/>
                <a:cs typeface="B Nazanin" pitchFamily="2" charset="-78"/>
              </a:rPr>
              <a:t>ارزش یابی مجموعی		(بررسی میزان تحقق هدفهای 	</a:t>
            </a:r>
          </a:p>
          <a:p>
            <a:pPr marL="365125" indent="-282575">
              <a:lnSpc>
                <a:spcPct val="90000"/>
              </a:lnSpc>
              <a:spcBef>
                <a:spcPts val="600"/>
              </a:spcBef>
              <a:buClr>
                <a:schemeClr val="accent1"/>
              </a:buClr>
              <a:buSzPct val="80000"/>
              <a:defRPr/>
            </a:pPr>
            <a:r>
              <a:rPr lang="fa-IR" sz="2800" dirty="0">
                <a:latin typeface="+mn-lt"/>
                <a:cs typeface="B Nazanin" pitchFamily="2" charset="-78"/>
              </a:rPr>
              <a:t>                                          یاد دهی –یادگیری)</a:t>
            </a:r>
          </a:p>
          <a:p>
            <a:pPr marL="365125" indent="-282575">
              <a:lnSpc>
                <a:spcPct val="90000"/>
              </a:lnSpc>
              <a:spcBef>
                <a:spcPts val="600"/>
              </a:spcBef>
              <a:buClr>
                <a:schemeClr val="accent1"/>
              </a:buClr>
              <a:buSzPct val="80000"/>
              <a:defRPr/>
            </a:pPr>
            <a:endParaRPr lang="fa-IR" sz="2800" dirty="0">
              <a:latin typeface="+mn-lt"/>
              <a:cs typeface="B Nazanin" pitchFamily="2" charset="-78"/>
            </a:endParaRPr>
          </a:p>
        </p:txBody>
      </p:sp>
      <p:sp>
        <p:nvSpPr>
          <p:cNvPr id="4" name="Rectangle 3"/>
          <p:cNvSpPr txBox="1">
            <a:spLocks noChangeArrowheads="1"/>
          </p:cNvSpPr>
          <p:nvPr/>
        </p:nvSpPr>
        <p:spPr bwMode="auto">
          <a:xfrm>
            <a:off x="1143000" y="4214813"/>
            <a:ext cx="7715250" cy="2286000"/>
          </a:xfrm>
          <a:prstGeom prst="rect">
            <a:avLst/>
          </a:prstGeom>
          <a:noFill/>
          <a:ln w="9525">
            <a:noFill/>
            <a:miter lim="800000"/>
            <a:headEnd/>
            <a:tailEnd/>
          </a:ln>
        </p:spPr>
        <p:txBody>
          <a:bodyPr/>
          <a:lstStyle/>
          <a:p>
            <a:pPr marL="365125" indent="-282575">
              <a:lnSpc>
                <a:spcPct val="90000"/>
              </a:lnSpc>
              <a:spcBef>
                <a:spcPts val="600"/>
              </a:spcBef>
              <a:buClr>
                <a:schemeClr val="accent1"/>
              </a:buClr>
              <a:buSzPct val="80000"/>
              <a:defRPr/>
            </a:pPr>
            <a:endParaRPr lang="fa-IR" sz="2800" dirty="0">
              <a:latin typeface="+mn-lt"/>
              <a:cs typeface="B Nazanin" pitchFamily="2" charset="-78"/>
            </a:endParaRPr>
          </a:p>
          <a:p>
            <a:pPr marL="365125" indent="-282575">
              <a:lnSpc>
                <a:spcPct val="90000"/>
              </a:lnSpc>
              <a:spcBef>
                <a:spcPts val="600"/>
              </a:spcBef>
              <a:buClr>
                <a:schemeClr val="accent1"/>
              </a:buClr>
              <a:buSzPct val="80000"/>
              <a:defRPr/>
            </a:pPr>
            <a:r>
              <a:rPr lang="fa-IR" sz="2800" dirty="0">
                <a:latin typeface="+mn-lt"/>
                <a:cs typeface="B Nazanin" pitchFamily="2" charset="-78"/>
              </a:rPr>
              <a:t>آیا این رویه و همه اقدامات فوق در آموزش الکترونیکی ممکن است؟</a:t>
            </a:r>
          </a:p>
          <a:p>
            <a:pPr marL="365125" indent="-282575">
              <a:lnSpc>
                <a:spcPct val="90000"/>
              </a:lnSpc>
              <a:spcBef>
                <a:spcPts val="600"/>
              </a:spcBef>
              <a:buClr>
                <a:schemeClr val="accent1"/>
              </a:buClr>
              <a:buSzPct val="80000"/>
              <a:buFontTx/>
              <a:buChar char="-"/>
              <a:defRPr/>
            </a:pPr>
            <a:r>
              <a:rPr lang="fa-IR" sz="2800" dirty="0">
                <a:latin typeface="+mn-lt"/>
                <a:cs typeface="B Nazanin" pitchFamily="2" charset="-78"/>
              </a:rPr>
              <a:t>البته با امکانات و قابلیت های بیشتری قابل انجام است</a:t>
            </a:r>
          </a:p>
          <a:p>
            <a:pPr marL="365125" indent="-282575">
              <a:lnSpc>
                <a:spcPct val="90000"/>
              </a:lnSpc>
              <a:spcBef>
                <a:spcPts val="600"/>
              </a:spcBef>
              <a:buClr>
                <a:schemeClr val="accent1"/>
              </a:buClr>
              <a:buSzPct val="80000"/>
              <a:buFontTx/>
              <a:buChar char="-"/>
              <a:defRPr/>
            </a:pPr>
            <a:r>
              <a:rPr lang="fa-IR" sz="2800" dirty="0">
                <a:latin typeface="+mn-lt"/>
                <a:cs typeface="B Nazanin" pitchFamily="2" charset="-78"/>
              </a:rPr>
              <a:t>لیکن هزینه اجرایی و صرف وقت زیاد می طلبد</a:t>
            </a:r>
          </a:p>
          <a:p>
            <a:pPr marL="365125" indent="-282575">
              <a:lnSpc>
                <a:spcPct val="90000"/>
              </a:lnSpc>
              <a:spcBef>
                <a:spcPts val="600"/>
              </a:spcBef>
              <a:buClr>
                <a:schemeClr val="accent1"/>
              </a:buClr>
              <a:buSzPct val="80000"/>
              <a:buFontTx/>
              <a:buChar char="-"/>
              <a:defRPr/>
            </a:pPr>
            <a:r>
              <a:rPr lang="en-US" sz="2800" dirty="0">
                <a:latin typeface="+mn-lt"/>
                <a:cs typeface="B Nazanin" pitchFamily="2" charset="-78"/>
              </a:rPr>
              <a:t>ITS</a:t>
            </a:r>
            <a:r>
              <a:rPr lang="fa-IR" sz="2800" dirty="0">
                <a:latin typeface="+mn-lt"/>
                <a:cs typeface="B Nazanin" pitchFamily="2" charset="-78"/>
              </a:rPr>
              <a:t> می تواند کمک کند</a:t>
            </a:r>
            <a:endParaRPr lang="en-US" sz="2800" dirty="0">
              <a:latin typeface="+mn-lt"/>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Text Box 3"/>
          <p:cNvSpPr txBox="1">
            <a:spLocks noChangeArrowheads="1"/>
          </p:cNvSpPr>
          <p:nvPr/>
        </p:nvSpPr>
        <p:spPr bwMode="auto">
          <a:xfrm>
            <a:off x="4262438" y="428625"/>
            <a:ext cx="3921125" cy="646113"/>
          </a:xfrm>
          <a:prstGeom prst="rect">
            <a:avLst/>
          </a:prstGeom>
          <a:noFill/>
          <a:ln w="9525">
            <a:noFill/>
            <a:miter lim="800000"/>
            <a:headEnd/>
            <a:tailEnd/>
          </a:ln>
        </p:spPr>
        <p:txBody>
          <a:bodyPr wrap="none">
            <a:spAutoFit/>
          </a:bodyPr>
          <a:lstStyle/>
          <a:p>
            <a:r>
              <a:rPr lang="fa-IR" sz="3600">
                <a:cs typeface="B Nazanin" pitchFamily="2" charset="-78"/>
              </a:rPr>
              <a:t>فاصله تا ایده آلها زیاد است</a:t>
            </a:r>
            <a:endParaRPr lang="en-US" sz="3600">
              <a:cs typeface="B Nazanin" pitchFamily="2" charset="-78"/>
            </a:endParaRPr>
          </a:p>
        </p:txBody>
      </p:sp>
      <p:sp>
        <p:nvSpPr>
          <p:cNvPr id="133124" name="Text Box 4"/>
          <p:cNvSpPr txBox="1">
            <a:spLocks noChangeArrowheads="1"/>
          </p:cNvSpPr>
          <p:nvPr/>
        </p:nvSpPr>
        <p:spPr bwMode="auto">
          <a:xfrm>
            <a:off x="1187450" y="1412875"/>
            <a:ext cx="7561263" cy="3970338"/>
          </a:xfrm>
          <a:prstGeom prst="rect">
            <a:avLst/>
          </a:prstGeom>
          <a:noFill/>
          <a:ln w="9525">
            <a:noFill/>
            <a:miter lim="800000"/>
            <a:headEnd/>
            <a:tailEnd/>
          </a:ln>
        </p:spPr>
        <p:txBody>
          <a:bodyPr>
            <a:spAutoFit/>
          </a:bodyPr>
          <a:lstStyle/>
          <a:p>
            <a:pPr>
              <a:spcBef>
                <a:spcPct val="50000"/>
              </a:spcBef>
            </a:pPr>
            <a:r>
              <a:rPr lang="fa-IR" sz="2800">
                <a:cs typeface="B Nazanin" pitchFamily="2" charset="-78"/>
              </a:rPr>
              <a:t>علی رغم وجود امکانات متعدد در فضای الکترونیکی متاسفانه نرخ عدم موفقیت </a:t>
            </a:r>
            <a:r>
              <a:rPr lang="en-US" sz="2800">
                <a:cs typeface="B Nazanin" pitchFamily="2" charset="-78"/>
              </a:rPr>
              <a:t>(drop out)</a:t>
            </a:r>
            <a:r>
              <a:rPr lang="fa-IR" sz="2800">
                <a:cs typeface="B Nazanin" pitchFamily="2" charset="-78"/>
              </a:rPr>
              <a:t> در آموزش الکترونیکی بعضا بسیار بالا گزارش می شود</a:t>
            </a:r>
          </a:p>
          <a:p>
            <a:pPr>
              <a:spcBef>
                <a:spcPct val="50000"/>
              </a:spcBef>
              <a:buFontTx/>
              <a:buChar char="-"/>
            </a:pPr>
            <a:r>
              <a:rPr lang="fa-IR" sz="2800">
                <a:cs typeface="B Nazanin" pitchFamily="2" charset="-78"/>
              </a:rPr>
              <a:t>با کنکاشی در ادبیات مسئله می توان دید که بطور متوسط 20% تا 40% عدم موفقیت در دوره های الکترونیکی در مقایسه  با 10% تا 20% برای دوره های حضوری گزارش شده است</a:t>
            </a:r>
          </a:p>
          <a:p>
            <a:pPr>
              <a:spcBef>
                <a:spcPct val="50000"/>
              </a:spcBef>
              <a:buFontTx/>
              <a:buChar char="-"/>
            </a:pPr>
            <a:r>
              <a:rPr lang="fa-IR" sz="2800">
                <a:cs typeface="B Nazanin" pitchFamily="2" charset="-78"/>
              </a:rPr>
              <a:t>در مقالات رسمی در نشریات دنیا عدم موفقیت در دوره الکترونیکی تا 70% نیز گزارش شده است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33123"/>
                                        </p:tgtEl>
                                        <p:attrNameLst>
                                          <p:attrName>style.visibility</p:attrName>
                                        </p:attrNameLst>
                                      </p:cBhvr>
                                      <p:to>
                                        <p:strVal val="visible"/>
                                      </p:to>
                                    </p:set>
                                    <p:animEffect transition="in" filter="box(in)">
                                      <p:cBhvr>
                                        <p:cTn id="7" dur="500"/>
                                        <p:tgtEl>
                                          <p:spTgt spid="133123"/>
                                        </p:tgtEl>
                                      </p:cBhvr>
                                    </p:animEffect>
                                  </p:childTnLst>
                                </p:cTn>
                              </p:par>
                              <p:par>
                                <p:cTn id="8" presetID="4" presetClass="entr" presetSubtype="16" fill="hold" grpId="0" nodeType="withEffect">
                                  <p:stCondLst>
                                    <p:cond delay="0"/>
                                  </p:stCondLst>
                                  <p:childTnLst>
                                    <p:set>
                                      <p:cBhvr>
                                        <p:cTn id="9" dur="1" fill="hold">
                                          <p:stCondLst>
                                            <p:cond delay="0"/>
                                          </p:stCondLst>
                                        </p:cTn>
                                        <p:tgtEl>
                                          <p:spTgt spid="133124"/>
                                        </p:tgtEl>
                                        <p:attrNameLst>
                                          <p:attrName>style.visibility</p:attrName>
                                        </p:attrNameLst>
                                      </p:cBhvr>
                                      <p:to>
                                        <p:strVal val="visible"/>
                                      </p:to>
                                    </p:set>
                                    <p:animEffect transition="in" filter="box(in)">
                                      <p:cBhvr>
                                        <p:cTn id="10" dur="500"/>
                                        <p:tgtEl>
                                          <p:spTgt spid="133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p:bldP spid="1331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3" name="Text Box 3"/>
          <p:cNvSpPr txBox="1">
            <a:spLocks noChangeArrowheads="1"/>
          </p:cNvSpPr>
          <p:nvPr/>
        </p:nvSpPr>
        <p:spPr bwMode="auto">
          <a:xfrm>
            <a:off x="1831975" y="428625"/>
            <a:ext cx="6351588" cy="646113"/>
          </a:xfrm>
          <a:prstGeom prst="rect">
            <a:avLst/>
          </a:prstGeom>
          <a:noFill/>
          <a:ln w="9525">
            <a:noFill/>
            <a:miter lim="800000"/>
            <a:headEnd/>
            <a:tailEnd/>
          </a:ln>
        </p:spPr>
        <p:txBody>
          <a:bodyPr wrap="none">
            <a:spAutoFit/>
          </a:bodyPr>
          <a:lstStyle/>
          <a:p>
            <a:r>
              <a:rPr lang="fa-IR" sz="3600">
                <a:cs typeface="B Nazanin" pitchFamily="2" charset="-78"/>
              </a:rPr>
              <a:t>اشاره به برخی مشکلات از منظر بهره برداران</a:t>
            </a:r>
            <a:endParaRPr lang="en-US" sz="3600">
              <a:cs typeface="B Nazanin" pitchFamily="2" charset="-78"/>
            </a:endParaRPr>
          </a:p>
        </p:txBody>
      </p:sp>
      <p:sp>
        <p:nvSpPr>
          <p:cNvPr id="133124" name="Text Box 4"/>
          <p:cNvSpPr txBox="1">
            <a:spLocks noChangeArrowheads="1"/>
          </p:cNvSpPr>
          <p:nvPr/>
        </p:nvSpPr>
        <p:spPr bwMode="auto">
          <a:xfrm>
            <a:off x="1187450" y="1412875"/>
            <a:ext cx="7561263" cy="5694363"/>
          </a:xfrm>
          <a:prstGeom prst="rect">
            <a:avLst/>
          </a:prstGeom>
          <a:noFill/>
          <a:ln w="9525">
            <a:noFill/>
            <a:miter lim="800000"/>
            <a:headEnd/>
            <a:tailEnd/>
          </a:ln>
        </p:spPr>
        <p:txBody>
          <a:bodyPr>
            <a:spAutoFit/>
          </a:bodyPr>
          <a:lstStyle/>
          <a:p>
            <a:pPr>
              <a:spcBef>
                <a:spcPct val="50000"/>
              </a:spcBef>
              <a:buFontTx/>
              <a:buChar char="-"/>
            </a:pPr>
            <a:r>
              <a:rPr lang="fa-IR" sz="2800">
                <a:cs typeface="B Nazanin" pitchFamily="2" charset="-78"/>
              </a:rPr>
              <a:t>در دانشگاه </a:t>
            </a:r>
            <a:r>
              <a:rPr lang="en-US" sz="2800">
                <a:cs typeface="B Nazanin" pitchFamily="2" charset="-78"/>
              </a:rPr>
              <a:t>x</a:t>
            </a:r>
            <a:r>
              <a:rPr lang="fa-IR" sz="2800">
                <a:cs typeface="B Nazanin" pitchFamily="2" charset="-78"/>
              </a:rPr>
              <a:t> اصلا محتوای الکترونیکی وجود ندارد ولی دوره آموزشی به نام الکترونیکی اجرا می شوئد</a:t>
            </a:r>
          </a:p>
          <a:p>
            <a:pPr>
              <a:spcBef>
                <a:spcPct val="50000"/>
              </a:spcBef>
              <a:buFontTx/>
              <a:buChar char="-"/>
            </a:pPr>
            <a:r>
              <a:rPr lang="fa-IR" sz="2800">
                <a:cs typeface="B Nazanin" pitchFamily="2" charset="-78"/>
              </a:rPr>
              <a:t>در دانشگاه </a:t>
            </a:r>
            <a:r>
              <a:rPr lang="en-US" sz="2800">
                <a:cs typeface="B Nazanin" pitchFamily="2" charset="-78"/>
              </a:rPr>
              <a:t>Y</a:t>
            </a:r>
            <a:r>
              <a:rPr lang="fa-IR" sz="2800">
                <a:cs typeface="B Nazanin" pitchFamily="2" charset="-78"/>
              </a:rPr>
              <a:t> محتوای الکترونیکی وجود دارد ولی اصلا قابل بهره برداری نیست و بسیار بی کیفیت تولید شده است</a:t>
            </a:r>
          </a:p>
          <a:p>
            <a:pPr>
              <a:spcBef>
                <a:spcPct val="50000"/>
              </a:spcBef>
              <a:buFontTx/>
              <a:buChar char="-"/>
            </a:pPr>
            <a:r>
              <a:rPr lang="fa-IR" sz="2800">
                <a:cs typeface="B Nazanin" pitchFamily="2" charset="-78"/>
              </a:rPr>
              <a:t>در دانشگاه </a:t>
            </a:r>
            <a:r>
              <a:rPr lang="en-US" sz="2800">
                <a:cs typeface="B Nazanin" pitchFamily="2" charset="-78"/>
              </a:rPr>
              <a:t>Z</a:t>
            </a:r>
            <a:r>
              <a:rPr lang="fa-IR" sz="2800">
                <a:cs typeface="B Nazanin" pitchFamily="2" charset="-78"/>
              </a:rPr>
              <a:t> اساتید بهیچ وجه جوابگوی مشکلات و سوالات دانشجو نیستند</a:t>
            </a:r>
          </a:p>
          <a:p>
            <a:pPr>
              <a:spcBef>
                <a:spcPct val="50000"/>
              </a:spcBef>
              <a:buFontTx/>
              <a:buChar char="-"/>
            </a:pPr>
            <a:r>
              <a:rPr lang="fa-IR" sz="2800">
                <a:cs typeface="B Nazanin" pitchFamily="2" charset="-78"/>
              </a:rPr>
              <a:t> در یک مرکز دیگر، دانشجو خود را رها شده</a:t>
            </a:r>
          </a:p>
          <a:p>
            <a:pPr>
              <a:spcBef>
                <a:spcPct val="50000"/>
              </a:spcBef>
            </a:pPr>
            <a:r>
              <a:rPr lang="fa-IR" sz="2800">
                <a:cs typeface="B Nazanin" pitchFamily="2" charset="-78"/>
              </a:rPr>
              <a:t> در فضای الکترونیکی دانسته و سردرگم می داند </a:t>
            </a:r>
          </a:p>
          <a:p>
            <a:pPr>
              <a:spcBef>
                <a:spcPct val="50000"/>
              </a:spcBef>
            </a:pPr>
            <a:endParaRPr lang="fa-IR" sz="2800">
              <a:cs typeface="B Nazanin" pitchFamily="2" charset="-78"/>
            </a:endParaRPr>
          </a:p>
          <a:p>
            <a:pPr>
              <a:spcBef>
                <a:spcPct val="50000"/>
              </a:spcBef>
              <a:buFontTx/>
              <a:buChar char="-"/>
            </a:pPr>
            <a:endParaRPr lang="en-US" sz="2800">
              <a:cs typeface="B Nazanin" pitchFamily="2" charset="-78"/>
            </a:endParaRPr>
          </a:p>
        </p:txBody>
      </p:sp>
      <p:pic>
        <p:nvPicPr>
          <p:cNvPr id="10" name="Picture 2" descr="Picture1"/>
          <p:cNvPicPr>
            <a:picLocks noChangeAspect="1" noChangeArrowheads="1"/>
          </p:cNvPicPr>
          <p:nvPr/>
        </p:nvPicPr>
        <p:blipFill>
          <a:blip r:embed="rId2" cstate="print"/>
          <a:srcRect/>
          <a:stretch>
            <a:fillRect/>
          </a:stretch>
        </p:blipFill>
        <p:spPr bwMode="auto">
          <a:xfrm>
            <a:off x="71438" y="4071938"/>
            <a:ext cx="3357562" cy="2746375"/>
          </a:xfrm>
          <a:prstGeom prst="rect">
            <a:avLst/>
          </a:prstGeom>
          <a:noFill/>
          <a:effectLst>
            <a:outerShdw dist="107763" dir="13500000" algn="ctr" rotWithShape="0">
              <a:srgbClr val="808080">
                <a:alpha val="5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133123"/>
                                        </p:tgtEl>
                                        <p:attrNameLst>
                                          <p:attrName>style.visibility</p:attrName>
                                        </p:attrNameLst>
                                      </p:cBhvr>
                                      <p:to>
                                        <p:strVal val="visible"/>
                                      </p:to>
                                    </p:set>
                                    <p:animEffect transition="in" filter="box(in)">
                                      <p:cBhvr>
                                        <p:cTn id="7" dur="500"/>
                                        <p:tgtEl>
                                          <p:spTgt spid="133123"/>
                                        </p:tgtEl>
                                      </p:cBhvr>
                                    </p:animEffect>
                                  </p:childTnLst>
                                </p:cTn>
                              </p:par>
                              <p:par>
                                <p:cTn id="8" presetID="26" presetClass="entr" presetSubtype="0" fill="hold" grpId="0" nodeType="withEffect">
                                  <p:stCondLst>
                                    <p:cond delay="0"/>
                                  </p:stCondLst>
                                  <p:childTnLst>
                                    <p:set>
                                      <p:cBhvr>
                                        <p:cTn id="9" dur="1" fill="hold">
                                          <p:stCondLst>
                                            <p:cond delay="0"/>
                                          </p:stCondLst>
                                        </p:cTn>
                                        <p:tgtEl>
                                          <p:spTgt spid="133124"/>
                                        </p:tgtEl>
                                        <p:attrNameLst>
                                          <p:attrName>style.visibility</p:attrName>
                                        </p:attrNameLst>
                                      </p:cBhvr>
                                      <p:to>
                                        <p:strVal val="visible"/>
                                      </p:to>
                                    </p:set>
                                    <p:animEffect transition="in" filter="wipe(down)">
                                      <p:cBhvr>
                                        <p:cTn id="10" dur="580">
                                          <p:stCondLst>
                                            <p:cond delay="0"/>
                                          </p:stCondLst>
                                        </p:cTn>
                                        <p:tgtEl>
                                          <p:spTgt spid="133124"/>
                                        </p:tgtEl>
                                      </p:cBhvr>
                                    </p:animEffect>
                                    <p:anim calcmode="lin" valueType="num">
                                      <p:cBhvr>
                                        <p:cTn id="11" dur="1822" tmFilter="0,0; 0.14,0.36; 0.43,0.73; 0.71,0.91; 1.0,1.0">
                                          <p:stCondLst>
                                            <p:cond delay="0"/>
                                          </p:stCondLst>
                                        </p:cTn>
                                        <p:tgtEl>
                                          <p:spTgt spid="133124"/>
                                        </p:tgtEl>
                                        <p:attrNameLst>
                                          <p:attrName>ppt_x</p:attrName>
                                        </p:attrNameLst>
                                      </p:cBhvr>
                                      <p:tavLst>
                                        <p:tav tm="0">
                                          <p:val>
                                            <p:strVal val="#ppt_x-0.25"/>
                                          </p:val>
                                        </p:tav>
                                        <p:tav tm="100000">
                                          <p:val>
                                            <p:strVal val="#ppt_x"/>
                                          </p:val>
                                        </p:tav>
                                      </p:tavLst>
                                    </p:anim>
                                    <p:anim calcmode="lin" valueType="num">
                                      <p:cBhvr>
                                        <p:cTn id="12" dur="664" tmFilter="0.0,0.0; 0.25,0.07; 0.50,0.2; 0.75,0.467; 1.0,1.0">
                                          <p:stCondLst>
                                            <p:cond delay="0"/>
                                          </p:stCondLst>
                                        </p:cTn>
                                        <p:tgtEl>
                                          <p:spTgt spid="133124"/>
                                        </p:tgtEl>
                                        <p:attrNameLst>
                                          <p:attrName>ppt_y</p:attrName>
                                        </p:attrNameLst>
                                      </p:cBhvr>
                                      <p:tavLst>
                                        <p:tav tm="0" fmla="#ppt_y-sin(pi*$)/3">
                                          <p:val>
                                            <p:fltVal val="0.5"/>
                                          </p:val>
                                        </p:tav>
                                        <p:tav tm="100000">
                                          <p:val>
                                            <p:fltVal val="1"/>
                                          </p:val>
                                        </p:tav>
                                      </p:tavLst>
                                    </p:anim>
                                    <p:anim calcmode="lin" valueType="num">
                                      <p:cBhvr>
                                        <p:cTn id="13" dur="664" tmFilter="0, 0; 0.125,0.2665; 0.25,0.4; 0.375,0.465; 0.5,0.5;  0.625,0.535; 0.75,0.6; 0.875,0.7335; 1,1">
                                          <p:stCondLst>
                                            <p:cond delay="664"/>
                                          </p:stCondLst>
                                        </p:cTn>
                                        <p:tgtEl>
                                          <p:spTgt spid="133124"/>
                                        </p:tgtEl>
                                        <p:attrNameLst>
                                          <p:attrName>ppt_y</p:attrName>
                                        </p:attrNameLst>
                                      </p:cBhvr>
                                      <p:tavLst>
                                        <p:tav tm="0" fmla="#ppt_y-sin(pi*$)/9">
                                          <p:val>
                                            <p:fltVal val="0"/>
                                          </p:val>
                                        </p:tav>
                                        <p:tav tm="100000">
                                          <p:val>
                                            <p:fltVal val="1"/>
                                          </p:val>
                                        </p:tav>
                                      </p:tavLst>
                                    </p:anim>
                                    <p:anim calcmode="lin" valueType="num">
                                      <p:cBhvr>
                                        <p:cTn id="14" dur="332" tmFilter="0, 0; 0.125,0.2665; 0.25,0.4; 0.375,0.465; 0.5,0.5;  0.625,0.535; 0.75,0.6; 0.875,0.7335; 1,1">
                                          <p:stCondLst>
                                            <p:cond delay="1324"/>
                                          </p:stCondLst>
                                        </p:cTn>
                                        <p:tgtEl>
                                          <p:spTgt spid="133124"/>
                                        </p:tgtEl>
                                        <p:attrNameLst>
                                          <p:attrName>ppt_y</p:attrName>
                                        </p:attrNameLst>
                                      </p:cBhvr>
                                      <p:tavLst>
                                        <p:tav tm="0" fmla="#ppt_y-sin(pi*$)/27">
                                          <p:val>
                                            <p:fltVal val="0"/>
                                          </p:val>
                                        </p:tav>
                                        <p:tav tm="100000">
                                          <p:val>
                                            <p:fltVal val="1"/>
                                          </p:val>
                                        </p:tav>
                                      </p:tavLst>
                                    </p:anim>
                                    <p:anim calcmode="lin" valueType="num">
                                      <p:cBhvr>
                                        <p:cTn id="15" dur="164" tmFilter="0, 0; 0.125,0.2665; 0.25,0.4; 0.375,0.465; 0.5,0.5;  0.625,0.535; 0.75,0.6; 0.875,0.7335; 1,1">
                                          <p:stCondLst>
                                            <p:cond delay="1656"/>
                                          </p:stCondLst>
                                        </p:cTn>
                                        <p:tgtEl>
                                          <p:spTgt spid="133124"/>
                                        </p:tgtEl>
                                        <p:attrNameLst>
                                          <p:attrName>ppt_y</p:attrName>
                                        </p:attrNameLst>
                                      </p:cBhvr>
                                      <p:tavLst>
                                        <p:tav tm="0" fmla="#ppt_y-sin(pi*$)/81">
                                          <p:val>
                                            <p:fltVal val="0"/>
                                          </p:val>
                                        </p:tav>
                                        <p:tav tm="100000">
                                          <p:val>
                                            <p:fltVal val="1"/>
                                          </p:val>
                                        </p:tav>
                                      </p:tavLst>
                                    </p:anim>
                                    <p:animScale>
                                      <p:cBhvr>
                                        <p:cTn id="16" dur="26">
                                          <p:stCondLst>
                                            <p:cond delay="650"/>
                                          </p:stCondLst>
                                        </p:cTn>
                                        <p:tgtEl>
                                          <p:spTgt spid="133124"/>
                                        </p:tgtEl>
                                      </p:cBhvr>
                                      <p:to x="100000" y="60000"/>
                                    </p:animScale>
                                    <p:animScale>
                                      <p:cBhvr>
                                        <p:cTn id="17" dur="166" decel="50000">
                                          <p:stCondLst>
                                            <p:cond delay="676"/>
                                          </p:stCondLst>
                                        </p:cTn>
                                        <p:tgtEl>
                                          <p:spTgt spid="133124"/>
                                        </p:tgtEl>
                                      </p:cBhvr>
                                      <p:to x="100000" y="100000"/>
                                    </p:animScale>
                                    <p:animScale>
                                      <p:cBhvr>
                                        <p:cTn id="18" dur="26">
                                          <p:stCondLst>
                                            <p:cond delay="1312"/>
                                          </p:stCondLst>
                                        </p:cTn>
                                        <p:tgtEl>
                                          <p:spTgt spid="133124"/>
                                        </p:tgtEl>
                                      </p:cBhvr>
                                      <p:to x="100000" y="80000"/>
                                    </p:animScale>
                                    <p:animScale>
                                      <p:cBhvr>
                                        <p:cTn id="19" dur="166" decel="50000">
                                          <p:stCondLst>
                                            <p:cond delay="1338"/>
                                          </p:stCondLst>
                                        </p:cTn>
                                        <p:tgtEl>
                                          <p:spTgt spid="133124"/>
                                        </p:tgtEl>
                                      </p:cBhvr>
                                      <p:to x="100000" y="100000"/>
                                    </p:animScale>
                                    <p:animScale>
                                      <p:cBhvr>
                                        <p:cTn id="20" dur="26">
                                          <p:stCondLst>
                                            <p:cond delay="1642"/>
                                          </p:stCondLst>
                                        </p:cTn>
                                        <p:tgtEl>
                                          <p:spTgt spid="133124"/>
                                        </p:tgtEl>
                                      </p:cBhvr>
                                      <p:to x="100000" y="90000"/>
                                    </p:animScale>
                                    <p:animScale>
                                      <p:cBhvr>
                                        <p:cTn id="21" dur="166" decel="50000">
                                          <p:stCondLst>
                                            <p:cond delay="1668"/>
                                          </p:stCondLst>
                                        </p:cTn>
                                        <p:tgtEl>
                                          <p:spTgt spid="133124"/>
                                        </p:tgtEl>
                                      </p:cBhvr>
                                      <p:to x="100000" y="100000"/>
                                    </p:animScale>
                                    <p:animScale>
                                      <p:cBhvr>
                                        <p:cTn id="22" dur="26">
                                          <p:stCondLst>
                                            <p:cond delay="1808"/>
                                          </p:stCondLst>
                                        </p:cTn>
                                        <p:tgtEl>
                                          <p:spTgt spid="133124"/>
                                        </p:tgtEl>
                                      </p:cBhvr>
                                      <p:to x="100000" y="95000"/>
                                    </p:animScale>
                                    <p:animScale>
                                      <p:cBhvr>
                                        <p:cTn id="23" dur="166" decel="50000">
                                          <p:stCondLst>
                                            <p:cond delay="1834"/>
                                          </p:stCondLst>
                                        </p:cTn>
                                        <p:tgtEl>
                                          <p:spTgt spid="133124"/>
                                        </p:tgtEl>
                                      </p:cBhvr>
                                      <p:to x="100000" y="100000"/>
                                    </p:animScale>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1" nodeType="clickEffect">
                                  <p:stCondLst>
                                    <p:cond delay="0"/>
                                  </p:stCondLst>
                                  <p:childTnLst>
                                    <p:set>
                                      <p:cBhvr>
                                        <p:cTn id="27" dur="1" fill="hold">
                                          <p:stCondLst>
                                            <p:cond delay="0"/>
                                          </p:stCondLst>
                                        </p:cTn>
                                        <p:tgtEl>
                                          <p:spTgt spid="133124"/>
                                        </p:tgtEl>
                                        <p:attrNameLst>
                                          <p:attrName>style.visibility</p:attrName>
                                        </p:attrNameLst>
                                      </p:cBhvr>
                                      <p:to>
                                        <p:strVal val="visible"/>
                                      </p:to>
                                    </p:set>
                                    <p:animEffect transition="in" filter="checkerboard(across)">
                                      <p:cBhvr>
                                        <p:cTn id="28" dur="500"/>
                                        <p:tgtEl>
                                          <p:spTgt spid="133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23" grpId="0"/>
      <p:bldP spid="133124" grpId="0"/>
      <p:bldP spid="133124"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txBox="1">
            <a:spLocks noChangeArrowheads="1"/>
          </p:cNvSpPr>
          <p:nvPr/>
        </p:nvSpPr>
        <p:spPr bwMode="auto">
          <a:xfrm>
            <a:off x="1046163" y="2143125"/>
            <a:ext cx="8097837" cy="4605338"/>
          </a:xfrm>
          <a:prstGeom prst="rect">
            <a:avLst/>
          </a:prstGeom>
          <a:noFill/>
          <a:ln w="12700">
            <a:noFill/>
            <a:miter lim="800000"/>
            <a:headEnd/>
            <a:tailEnd/>
          </a:ln>
        </p:spPr>
        <p:txBody>
          <a:bodyPr/>
          <a:lstStyle/>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زیر ساخت ناکافی مخابراتی کشور</a:t>
            </a:r>
          </a:p>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عدم حمایت کافی مدیران وسازمانهای بالادستی</a:t>
            </a:r>
          </a:p>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عدم آشنایی و حمایت اساتید</a:t>
            </a:r>
          </a:p>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ناکافی بودن فرهنگ و سواد الکترونیکی لازم نزد دانشجویان</a:t>
            </a:r>
          </a:p>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عدم وجود طرح مناسب آموزش در فضای مجازی</a:t>
            </a:r>
          </a:p>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مشکلات خاص زبان فارسی در محیط رایانه</a:t>
            </a:r>
          </a:p>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ورودی </a:t>
            </a:r>
            <a:r>
              <a:rPr lang="fa-IR" sz="3200" kern="0" dirty="0">
                <a:solidFill>
                  <a:srgbClr val="003366"/>
                </a:solidFill>
                <a:latin typeface="+mn-lt"/>
                <a:cs typeface="B Nazanin" pitchFamily="2" charset="-78"/>
              </a:rPr>
              <a:t>ضعیف تر</a:t>
            </a:r>
            <a:r>
              <a:rPr lang="fa-IR" sz="3200" kern="0" dirty="0">
                <a:solidFill>
                  <a:srgbClr val="003366"/>
                </a:solidFill>
                <a:latin typeface="+mn-lt"/>
                <a:cs typeface="B Nazanin" pitchFamily="2" charset="-78"/>
              </a:rPr>
              <a:t>؟</a:t>
            </a:r>
          </a:p>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مقوله درآمدزایی !</a:t>
            </a:r>
            <a:endParaRPr lang="fa-IR" sz="3200" kern="0" dirty="0">
              <a:solidFill>
                <a:srgbClr val="003366"/>
              </a:solidFill>
              <a:latin typeface="+mn-lt"/>
              <a:cs typeface="B Nazanin" pitchFamily="2" charset="-78"/>
            </a:endParaRPr>
          </a:p>
          <a:p>
            <a:pPr marL="176213" indent="-176213">
              <a:lnSpc>
                <a:spcPct val="90000"/>
              </a:lnSpc>
              <a:spcBef>
                <a:spcPct val="15000"/>
              </a:spcBef>
              <a:buClr>
                <a:srgbClr val="081D58"/>
              </a:buClr>
              <a:buSzPct val="100000"/>
              <a:defRPr/>
            </a:pPr>
            <a:endParaRPr lang="fa-IR" sz="3200" kern="0" dirty="0">
              <a:solidFill>
                <a:srgbClr val="003366"/>
              </a:solidFill>
              <a:latin typeface="+mn-lt"/>
              <a:cs typeface="+mn-cs"/>
            </a:endParaRPr>
          </a:p>
          <a:p>
            <a:pPr marL="176213" indent="-176213">
              <a:lnSpc>
                <a:spcPct val="90000"/>
              </a:lnSpc>
              <a:spcBef>
                <a:spcPct val="15000"/>
              </a:spcBef>
              <a:buClr>
                <a:srgbClr val="081D58"/>
              </a:buClr>
              <a:buSzPct val="100000"/>
              <a:defRPr/>
            </a:pPr>
            <a:endParaRPr lang="fa-IR" sz="3200" kern="0" dirty="0">
              <a:solidFill>
                <a:srgbClr val="003366"/>
              </a:solidFill>
              <a:latin typeface="+mn-lt"/>
              <a:cs typeface="+mn-cs"/>
            </a:endParaRPr>
          </a:p>
        </p:txBody>
      </p:sp>
      <p:sp>
        <p:nvSpPr>
          <p:cNvPr id="6" name="Text Box 3"/>
          <p:cNvSpPr txBox="1">
            <a:spLocks noChangeArrowheads="1"/>
          </p:cNvSpPr>
          <p:nvPr/>
        </p:nvSpPr>
        <p:spPr bwMode="auto">
          <a:xfrm>
            <a:off x="1941513" y="428625"/>
            <a:ext cx="6242050" cy="646113"/>
          </a:xfrm>
          <a:prstGeom prst="rect">
            <a:avLst/>
          </a:prstGeom>
          <a:noFill/>
          <a:ln w="9525">
            <a:noFill/>
            <a:miter lim="800000"/>
            <a:headEnd/>
            <a:tailEnd/>
          </a:ln>
        </p:spPr>
        <p:txBody>
          <a:bodyPr wrap="none">
            <a:spAutoFit/>
          </a:bodyPr>
          <a:lstStyle/>
          <a:p>
            <a:r>
              <a:rPr lang="fa-IR" sz="3600">
                <a:cs typeface="B Nazanin" pitchFamily="2" charset="-78"/>
              </a:rPr>
              <a:t>برخی مشکلات دیگر از منظر ارایه دهندگان</a:t>
            </a:r>
            <a:endParaRPr lang="en-US" sz="3600">
              <a:cs typeface="B Nazanin" pitchFamily="2" charset="-78"/>
            </a:endParaRPr>
          </a:p>
        </p:txBody>
      </p:sp>
      <p:pic>
        <p:nvPicPr>
          <p:cNvPr id="4" name="Picture 6" descr="003720"/>
          <p:cNvPicPr>
            <a:picLocks noChangeAspect="1" noChangeArrowheads="1"/>
          </p:cNvPicPr>
          <p:nvPr/>
        </p:nvPicPr>
        <p:blipFill>
          <a:blip r:embed="rId3" cstate="print"/>
          <a:srcRect/>
          <a:stretch>
            <a:fillRect/>
          </a:stretch>
        </p:blipFill>
        <p:spPr bwMode="auto">
          <a:xfrm>
            <a:off x="1000125" y="1000125"/>
            <a:ext cx="2505075" cy="171450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par>
                          <p:cTn id="8" fill="hold">
                            <p:stCondLst>
                              <p:cond delay="500"/>
                            </p:stCondLst>
                            <p:childTnLst>
                              <p:par>
                                <p:cTn id="9" presetID="55"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000" fill="hold"/>
                                        <p:tgtEl>
                                          <p:spTgt spid="4"/>
                                        </p:tgtEl>
                                        <p:attrNameLst>
                                          <p:attrName>ppt_w</p:attrName>
                                        </p:attrNameLst>
                                      </p:cBhvr>
                                      <p:tavLst>
                                        <p:tav tm="0">
                                          <p:val>
                                            <p:strVal val="#ppt_w*0.70"/>
                                          </p:val>
                                        </p:tav>
                                        <p:tav tm="100000">
                                          <p:val>
                                            <p:strVal val="#ppt_w"/>
                                          </p:val>
                                        </p:tav>
                                      </p:tavLst>
                                    </p:anim>
                                    <p:anim calcmode="lin" valueType="num">
                                      <p:cBhvr>
                                        <p:cTn id="12" dur="1000" fill="hold"/>
                                        <p:tgtEl>
                                          <p:spTgt spid="4"/>
                                        </p:tgtEl>
                                        <p:attrNameLst>
                                          <p:attrName>ppt_h</p:attrName>
                                        </p:attrNameLst>
                                      </p:cBhvr>
                                      <p:tavLst>
                                        <p:tav tm="0">
                                          <p:val>
                                            <p:strVal val="#ppt_h"/>
                                          </p:val>
                                        </p:tav>
                                        <p:tav tm="100000">
                                          <p:val>
                                            <p:strVal val="#ppt_h"/>
                                          </p:val>
                                        </p:tav>
                                      </p:tavLst>
                                    </p:anim>
                                    <p:animEffect transition="in" filter="fade">
                                      <p:cBhvr>
                                        <p:cTn id="1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3"/>
          <p:cNvSpPr txBox="1">
            <a:spLocks noChangeArrowheads="1"/>
          </p:cNvSpPr>
          <p:nvPr/>
        </p:nvSpPr>
        <p:spPr bwMode="auto">
          <a:xfrm>
            <a:off x="588963" y="1185863"/>
            <a:ext cx="8097837" cy="5172075"/>
          </a:xfrm>
          <a:prstGeom prst="rect">
            <a:avLst/>
          </a:prstGeom>
          <a:noFill/>
          <a:ln w="12700">
            <a:noFill/>
            <a:miter lim="800000"/>
            <a:headEnd/>
            <a:tailEnd/>
          </a:ln>
        </p:spPr>
        <p:txBody>
          <a:bodyPr/>
          <a:lstStyle/>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واقع نگر باشیم و رویا پردازی نکنیم</a:t>
            </a:r>
          </a:p>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متناسب با توان و امکانات گام برداریم</a:t>
            </a:r>
          </a:p>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مقیاس پذیر طراحی کنیم</a:t>
            </a:r>
          </a:p>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از متخصصین هر حوزه استفاده کنیم</a:t>
            </a:r>
          </a:p>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تکنولوژی آموزشی در طراحی محتوا ضروری است</a:t>
            </a:r>
          </a:p>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برون سپاری در حد امکان مفید است</a:t>
            </a:r>
          </a:p>
          <a:p>
            <a:pPr marL="633413" lvl="1" indent="-176213">
              <a:lnSpc>
                <a:spcPct val="90000"/>
              </a:lnSpc>
              <a:spcBef>
                <a:spcPct val="15000"/>
              </a:spcBef>
              <a:buClr>
                <a:srgbClr val="081D58"/>
              </a:buClr>
              <a:buSzPct val="100000"/>
              <a:buFontTx/>
              <a:buChar char="-"/>
              <a:defRPr/>
            </a:pPr>
            <a:r>
              <a:rPr lang="ar-SA" sz="3200" kern="0" dirty="0">
                <a:solidFill>
                  <a:srgbClr val="003366"/>
                </a:solidFill>
                <a:latin typeface="+mn-lt"/>
                <a:cs typeface="B Nazanin" pitchFamily="2" charset="-78"/>
                <a:sym typeface="Wingdings 3" pitchFamily="18" charset="2"/>
              </a:rPr>
              <a:t>تأمين </a:t>
            </a:r>
            <a:r>
              <a:rPr lang="ar-SA" sz="3200" kern="0" dirty="0">
                <a:solidFill>
                  <a:srgbClr val="003366"/>
                </a:solidFill>
                <a:latin typeface="+mn-lt"/>
                <a:cs typeface="B Nazanin" pitchFamily="2" charset="-78"/>
                <a:sym typeface="Wingdings 3" pitchFamily="18" charset="2"/>
              </a:rPr>
              <a:t>منابع نيروي انساني </a:t>
            </a:r>
          </a:p>
          <a:p>
            <a:pPr marL="633413" lvl="1" indent="-176213">
              <a:lnSpc>
                <a:spcPct val="90000"/>
              </a:lnSpc>
              <a:spcBef>
                <a:spcPct val="15000"/>
              </a:spcBef>
              <a:buClr>
                <a:srgbClr val="081D58"/>
              </a:buClr>
              <a:buSzPct val="100000"/>
              <a:buFontTx/>
              <a:buChar char="-"/>
              <a:defRPr/>
            </a:pPr>
            <a:r>
              <a:rPr lang="ar-SA" sz="3200" kern="0" dirty="0">
                <a:solidFill>
                  <a:srgbClr val="003366"/>
                </a:solidFill>
                <a:latin typeface="+mn-lt"/>
                <a:cs typeface="B Nazanin" pitchFamily="2" charset="-78"/>
                <a:sym typeface="Wingdings 3" pitchFamily="18" charset="2"/>
              </a:rPr>
              <a:t>تقليل </a:t>
            </a:r>
            <a:r>
              <a:rPr lang="ar-SA" sz="3200" kern="0" dirty="0">
                <a:solidFill>
                  <a:srgbClr val="003366"/>
                </a:solidFill>
                <a:latin typeface="+mn-lt"/>
                <a:cs typeface="B Nazanin" pitchFamily="2" charset="-78"/>
                <a:sym typeface="Wingdings 3" pitchFamily="18" charset="2"/>
              </a:rPr>
              <a:t>نقش نظام ديوانسالاري دولتي</a:t>
            </a:r>
          </a:p>
          <a:p>
            <a:pPr marL="633413" lvl="1" indent="-176213">
              <a:lnSpc>
                <a:spcPct val="90000"/>
              </a:lnSpc>
              <a:spcBef>
                <a:spcPct val="15000"/>
              </a:spcBef>
              <a:buClr>
                <a:srgbClr val="081D58"/>
              </a:buClr>
              <a:buSzPct val="100000"/>
              <a:buFontTx/>
              <a:buChar char="-"/>
              <a:defRPr/>
            </a:pPr>
            <a:r>
              <a:rPr lang="fa-IR" sz="3200" kern="0" dirty="0">
                <a:solidFill>
                  <a:srgbClr val="003366"/>
                </a:solidFill>
                <a:latin typeface="+mn-lt"/>
                <a:cs typeface="B Nazanin" pitchFamily="2" charset="-78"/>
              </a:rPr>
              <a:t>آموزش همه عوامل تاثیرگذار ضروری است</a:t>
            </a:r>
          </a:p>
          <a:p>
            <a:pPr marL="633413" lvl="1" indent="-176213">
              <a:lnSpc>
                <a:spcPct val="90000"/>
              </a:lnSpc>
              <a:spcBef>
                <a:spcPct val="15000"/>
              </a:spcBef>
              <a:buClr>
                <a:srgbClr val="081D58"/>
              </a:buClr>
              <a:buSzPct val="100000"/>
              <a:buFontTx/>
              <a:buChar char="-"/>
              <a:defRPr/>
            </a:pPr>
            <a:endParaRPr lang="fa-IR" sz="3200" kern="0" dirty="0">
              <a:solidFill>
                <a:srgbClr val="003366"/>
              </a:solidFill>
              <a:latin typeface="+mn-lt"/>
              <a:cs typeface="B Nazanin" pitchFamily="2" charset="-78"/>
            </a:endParaRPr>
          </a:p>
          <a:p>
            <a:pPr marL="176213" indent="-176213">
              <a:lnSpc>
                <a:spcPct val="90000"/>
              </a:lnSpc>
              <a:spcBef>
                <a:spcPct val="15000"/>
              </a:spcBef>
              <a:buClr>
                <a:srgbClr val="081D58"/>
              </a:buClr>
              <a:buSzPct val="100000"/>
              <a:defRPr/>
            </a:pPr>
            <a:endParaRPr lang="fa-IR" sz="3200" kern="0" dirty="0">
              <a:solidFill>
                <a:srgbClr val="003366"/>
              </a:solidFill>
              <a:latin typeface="+mn-lt"/>
              <a:cs typeface="+mn-cs"/>
            </a:endParaRPr>
          </a:p>
          <a:p>
            <a:pPr marL="176213" indent="-176213">
              <a:lnSpc>
                <a:spcPct val="90000"/>
              </a:lnSpc>
              <a:spcBef>
                <a:spcPct val="15000"/>
              </a:spcBef>
              <a:buClr>
                <a:srgbClr val="081D58"/>
              </a:buClr>
              <a:buSzPct val="100000"/>
              <a:defRPr/>
            </a:pPr>
            <a:endParaRPr lang="fa-IR" sz="3200" kern="0" dirty="0">
              <a:solidFill>
                <a:srgbClr val="003366"/>
              </a:solidFill>
              <a:latin typeface="+mn-lt"/>
              <a:cs typeface="+mn-cs"/>
            </a:endParaRPr>
          </a:p>
        </p:txBody>
      </p:sp>
      <p:sp>
        <p:nvSpPr>
          <p:cNvPr id="6" name="Text Box 3"/>
          <p:cNvSpPr txBox="1">
            <a:spLocks noChangeArrowheads="1"/>
          </p:cNvSpPr>
          <p:nvPr/>
        </p:nvSpPr>
        <p:spPr bwMode="auto">
          <a:xfrm>
            <a:off x="3228975" y="428625"/>
            <a:ext cx="4954588" cy="646113"/>
          </a:xfrm>
          <a:prstGeom prst="rect">
            <a:avLst/>
          </a:prstGeom>
          <a:noFill/>
          <a:ln w="9525">
            <a:noFill/>
            <a:miter lim="800000"/>
            <a:headEnd/>
            <a:tailEnd/>
          </a:ln>
        </p:spPr>
        <p:txBody>
          <a:bodyPr wrap="none">
            <a:spAutoFit/>
          </a:bodyPr>
          <a:lstStyle/>
          <a:p>
            <a:r>
              <a:rPr lang="fa-IR" sz="3600">
                <a:cs typeface="B Nazanin" pitchFamily="2" charset="-78"/>
              </a:rPr>
              <a:t>آیا می توان بر مشکلات چیره شد؟</a:t>
            </a:r>
            <a:endParaRPr lang="en-US" sz="3600">
              <a:cs typeface="B Nazanin" pitchFamily="2" charset="-78"/>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i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818" name="Rectangle 50"/>
          <p:cNvSpPr>
            <a:spLocks noGrp="1" noChangeArrowheads="1"/>
          </p:cNvSpPr>
          <p:nvPr>
            <p:ph type="title"/>
          </p:nvPr>
        </p:nvSpPr>
        <p:spPr>
          <a:xfrm>
            <a:off x="784225" y="612775"/>
            <a:ext cx="7556500" cy="525463"/>
          </a:xfrm>
        </p:spPr>
        <p:txBody>
          <a:bodyPr>
            <a:normAutofit fontScale="90000"/>
          </a:bodyPr>
          <a:lstStyle/>
          <a:p>
            <a:pPr algn="r" rtl="1">
              <a:defRPr/>
            </a:pPr>
            <a:r>
              <a:rPr lang="fa-IR" b="1" dirty="0" smtClean="0"/>
              <a:t>شروع آموزش الکترونیکی</a:t>
            </a:r>
            <a:endParaRPr lang="en-US" sz="2800" b="1" dirty="0" smtClean="0"/>
          </a:p>
        </p:txBody>
      </p:sp>
      <p:sp>
        <p:nvSpPr>
          <p:cNvPr id="416819" name="Rectangle 51"/>
          <p:cNvSpPr>
            <a:spLocks noGrp="1" noChangeArrowheads="1"/>
          </p:cNvSpPr>
          <p:nvPr>
            <p:ph type="body" idx="1"/>
          </p:nvPr>
        </p:nvSpPr>
        <p:spPr>
          <a:xfrm>
            <a:off x="457200" y="1376363"/>
            <a:ext cx="8245475" cy="4981575"/>
          </a:xfrm>
        </p:spPr>
        <p:txBody>
          <a:bodyPr/>
          <a:lstStyle/>
          <a:p>
            <a:pPr lvl="1" algn="r" rtl="1">
              <a:lnSpc>
                <a:spcPct val="125000"/>
              </a:lnSpc>
              <a:buFontTx/>
              <a:buChar char="-"/>
            </a:pPr>
            <a:r>
              <a:rPr lang="fa-IR" smtClean="0">
                <a:ea typeface="Majalla UI"/>
                <a:cs typeface="B Nazanin" pitchFamily="2" charset="-78"/>
              </a:rPr>
              <a:t>طراحی آموزشی دوره</a:t>
            </a:r>
          </a:p>
          <a:p>
            <a:pPr lvl="2" algn="r" rtl="1">
              <a:lnSpc>
                <a:spcPct val="125000"/>
              </a:lnSpc>
              <a:buFontTx/>
              <a:buChar char="-"/>
            </a:pPr>
            <a:r>
              <a:rPr lang="fa-IR" smtClean="0">
                <a:ea typeface="Majalla UI"/>
                <a:cs typeface="B Nazanin" pitchFamily="2" charset="-78"/>
              </a:rPr>
              <a:t>شناسایی دوره مناسب برای اجرا</a:t>
            </a:r>
          </a:p>
          <a:p>
            <a:pPr lvl="3" algn="r" rtl="1">
              <a:lnSpc>
                <a:spcPct val="125000"/>
              </a:lnSpc>
              <a:buFontTx/>
              <a:buChar char="-"/>
            </a:pPr>
            <a:r>
              <a:rPr lang="fa-IR" smtClean="0">
                <a:ea typeface="Majalla UI"/>
                <a:cs typeface="B Nazanin" pitchFamily="2" charset="-78"/>
              </a:rPr>
              <a:t>استقبال مخاطبین</a:t>
            </a:r>
          </a:p>
          <a:p>
            <a:pPr lvl="3" algn="r" rtl="1">
              <a:lnSpc>
                <a:spcPct val="125000"/>
              </a:lnSpc>
              <a:buFontTx/>
              <a:buChar char="-"/>
            </a:pPr>
            <a:r>
              <a:rPr lang="fa-IR" smtClean="0">
                <a:ea typeface="Majalla UI"/>
                <a:cs typeface="B Nazanin" pitchFamily="2" charset="-78"/>
              </a:rPr>
              <a:t>قابلیت الکترونیکی شدن</a:t>
            </a:r>
          </a:p>
          <a:p>
            <a:pPr lvl="3" algn="r" rtl="1">
              <a:lnSpc>
                <a:spcPct val="125000"/>
              </a:lnSpc>
              <a:buFontTx/>
              <a:buChar char="-"/>
            </a:pPr>
            <a:r>
              <a:rPr lang="fa-IR" smtClean="0">
                <a:ea typeface="Majalla UI"/>
                <a:cs typeface="B Nazanin" pitchFamily="2" charset="-78"/>
              </a:rPr>
              <a:t>هزینه اجرا</a:t>
            </a:r>
          </a:p>
          <a:p>
            <a:pPr lvl="2" algn="r" rtl="1">
              <a:lnSpc>
                <a:spcPct val="125000"/>
              </a:lnSpc>
              <a:buFontTx/>
              <a:buChar char="-"/>
            </a:pPr>
            <a:r>
              <a:rPr lang="fa-IR" smtClean="0">
                <a:ea typeface="Majalla UI"/>
                <a:cs typeface="B Nazanin" pitchFamily="2" charset="-78"/>
              </a:rPr>
              <a:t>شناسایی مخاطب</a:t>
            </a:r>
          </a:p>
          <a:p>
            <a:pPr lvl="3" algn="r" rtl="1">
              <a:lnSpc>
                <a:spcPct val="125000"/>
              </a:lnSpc>
              <a:buFontTx/>
              <a:buChar char="-"/>
            </a:pPr>
            <a:r>
              <a:rPr lang="fa-IR" smtClean="0">
                <a:ea typeface="Majalla UI"/>
                <a:cs typeface="B Nazanin" pitchFamily="2" charset="-78"/>
              </a:rPr>
              <a:t>تواناییها</a:t>
            </a:r>
          </a:p>
          <a:p>
            <a:pPr lvl="3" algn="r" rtl="1">
              <a:lnSpc>
                <a:spcPct val="125000"/>
              </a:lnSpc>
              <a:buFontTx/>
              <a:buChar char="-"/>
            </a:pPr>
            <a:r>
              <a:rPr lang="fa-IR" smtClean="0">
                <a:ea typeface="Majalla UI"/>
                <a:cs typeface="B Nazanin" pitchFamily="2" charset="-78"/>
              </a:rPr>
              <a:t>علایق</a:t>
            </a:r>
          </a:p>
          <a:p>
            <a:pPr lvl="3" algn="r" rtl="1">
              <a:lnSpc>
                <a:spcPct val="125000"/>
              </a:lnSpc>
              <a:buFontTx/>
              <a:buChar char="-"/>
            </a:pPr>
            <a:r>
              <a:rPr lang="fa-IR" smtClean="0">
                <a:ea typeface="Majalla UI"/>
                <a:cs typeface="B Nazanin" pitchFamily="2" charset="-78"/>
              </a:rPr>
              <a:t>محدودیتها</a:t>
            </a:r>
          </a:p>
          <a:p>
            <a:pPr lvl="3" algn="r" rtl="1">
              <a:lnSpc>
                <a:spcPct val="125000"/>
              </a:lnSpc>
              <a:buFontTx/>
              <a:buChar char="-"/>
            </a:pPr>
            <a:r>
              <a:rPr lang="fa-IR" smtClean="0">
                <a:ea typeface="Majalla UI"/>
                <a:cs typeface="B Nazanin" pitchFamily="2" charset="-78"/>
              </a:rPr>
              <a:t>...</a:t>
            </a:r>
          </a:p>
        </p:txBody>
      </p:sp>
      <p:pic>
        <p:nvPicPr>
          <p:cNvPr id="4" name="Picture 5"/>
          <p:cNvPicPr>
            <a:picLocks noChangeAspect="1" noChangeArrowheads="1"/>
          </p:cNvPicPr>
          <p:nvPr/>
        </p:nvPicPr>
        <p:blipFill>
          <a:blip r:embed="rId3" cstate="print"/>
          <a:srcRect/>
          <a:stretch>
            <a:fillRect/>
          </a:stretch>
        </p:blipFill>
        <p:spPr bwMode="auto">
          <a:xfrm>
            <a:off x="642938" y="2928938"/>
            <a:ext cx="4156075" cy="2749550"/>
          </a:xfrm>
          <a:prstGeom prst="rect">
            <a:avLst/>
          </a:prstGeom>
          <a:noFill/>
          <a:ln w="88900">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416818"/>
                                        </p:tgtEl>
                                        <p:attrNameLst>
                                          <p:attrName>style.visibility</p:attrName>
                                        </p:attrNameLst>
                                      </p:cBhvr>
                                      <p:to>
                                        <p:strVal val="visible"/>
                                      </p:to>
                                    </p:set>
                                    <p:animEffect transition="in" filter="slide(fromBottom)">
                                      <p:cBhvr>
                                        <p:cTn id="7" dur="500"/>
                                        <p:tgtEl>
                                          <p:spTgt spid="416818"/>
                                        </p:tgtEl>
                                      </p:cBhvr>
                                    </p:animEffect>
                                  </p:childTnLst>
                                </p:cTn>
                              </p:par>
                            </p:childTnLst>
                          </p:cTn>
                        </p:par>
                        <p:par>
                          <p:cTn id="8" fill="hold">
                            <p:stCondLst>
                              <p:cond delay="500"/>
                            </p:stCondLst>
                            <p:childTnLst>
                              <p:par>
                                <p:cTn id="9" presetID="8"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2000"/>
                                        <p:tgtEl>
                                          <p:spTgt spid="4"/>
                                        </p:tgtEl>
                                      </p:cBhvr>
                                    </p:animEffect>
                                  </p:childTnLst>
                                </p:cTn>
                              </p:par>
                            </p:childTnLst>
                          </p:cTn>
                        </p:par>
                        <p:par>
                          <p:cTn id="12" fill="hold">
                            <p:stCondLst>
                              <p:cond delay="2500"/>
                            </p:stCondLst>
                            <p:childTnLst>
                              <p:par>
                                <p:cTn id="13" presetID="12" presetClass="entr" presetSubtype="4" fill="hold" grpId="0" nodeType="afterEffect">
                                  <p:stCondLst>
                                    <p:cond delay="0"/>
                                  </p:stCondLst>
                                  <p:childTnLst>
                                    <p:set>
                                      <p:cBhvr>
                                        <p:cTn id="14" dur="1" fill="hold">
                                          <p:stCondLst>
                                            <p:cond delay="0"/>
                                          </p:stCondLst>
                                        </p:cTn>
                                        <p:tgtEl>
                                          <p:spTgt spid="416819">
                                            <p:txEl>
                                              <p:pRg st="0" end="0"/>
                                            </p:txEl>
                                          </p:spTgt>
                                        </p:tgtEl>
                                        <p:attrNameLst>
                                          <p:attrName>style.visibility</p:attrName>
                                        </p:attrNameLst>
                                      </p:cBhvr>
                                      <p:to>
                                        <p:strVal val="visible"/>
                                      </p:to>
                                    </p:set>
                                    <p:animEffect transition="in" filter="slide(fromBottom)">
                                      <p:cBhvr>
                                        <p:cTn id="15" dur="500"/>
                                        <p:tgtEl>
                                          <p:spTgt spid="416819">
                                            <p:txEl>
                                              <p:pRg st="0" end="0"/>
                                            </p:txEl>
                                          </p:spTgt>
                                        </p:tgtEl>
                                      </p:cBhvr>
                                    </p:animEffect>
                                  </p:childTnLst>
                                </p:cTn>
                              </p:par>
                              <p:par>
                                <p:cTn id="16" presetID="12" presetClass="entr" presetSubtype="4" fill="hold" grpId="0" nodeType="withEffect">
                                  <p:stCondLst>
                                    <p:cond delay="0"/>
                                  </p:stCondLst>
                                  <p:childTnLst>
                                    <p:set>
                                      <p:cBhvr>
                                        <p:cTn id="17" dur="1" fill="hold">
                                          <p:stCondLst>
                                            <p:cond delay="0"/>
                                          </p:stCondLst>
                                        </p:cTn>
                                        <p:tgtEl>
                                          <p:spTgt spid="416819">
                                            <p:txEl>
                                              <p:pRg st="1" end="1"/>
                                            </p:txEl>
                                          </p:spTgt>
                                        </p:tgtEl>
                                        <p:attrNameLst>
                                          <p:attrName>style.visibility</p:attrName>
                                        </p:attrNameLst>
                                      </p:cBhvr>
                                      <p:to>
                                        <p:strVal val="visible"/>
                                      </p:to>
                                    </p:set>
                                    <p:animEffect transition="in" filter="slide(fromBottom)">
                                      <p:cBhvr>
                                        <p:cTn id="18" dur="500"/>
                                        <p:tgtEl>
                                          <p:spTgt spid="416819">
                                            <p:txEl>
                                              <p:pRg st="1" end="1"/>
                                            </p:txEl>
                                          </p:spTgt>
                                        </p:tgtEl>
                                      </p:cBhvr>
                                    </p:animEffect>
                                  </p:childTnLst>
                                </p:cTn>
                              </p:par>
                              <p:par>
                                <p:cTn id="19" presetID="12" presetClass="entr" presetSubtype="4" fill="hold" grpId="0" nodeType="withEffect">
                                  <p:stCondLst>
                                    <p:cond delay="0"/>
                                  </p:stCondLst>
                                  <p:childTnLst>
                                    <p:set>
                                      <p:cBhvr>
                                        <p:cTn id="20" dur="1" fill="hold">
                                          <p:stCondLst>
                                            <p:cond delay="0"/>
                                          </p:stCondLst>
                                        </p:cTn>
                                        <p:tgtEl>
                                          <p:spTgt spid="416819">
                                            <p:txEl>
                                              <p:pRg st="2" end="2"/>
                                            </p:txEl>
                                          </p:spTgt>
                                        </p:tgtEl>
                                        <p:attrNameLst>
                                          <p:attrName>style.visibility</p:attrName>
                                        </p:attrNameLst>
                                      </p:cBhvr>
                                      <p:to>
                                        <p:strVal val="visible"/>
                                      </p:to>
                                    </p:set>
                                    <p:animEffect transition="in" filter="slide(fromBottom)">
                                      <p:cBhvr>
                                        <p:cTn id="21" dur="500"/>
                                        <p:tgtEl>
                                          <p:spTgt spid="416819">
                                            <p:txEl>
                                              <p:pRg st="2" end="2"/>
                                            </p:txEl>
                                          </p:spTgt>
                                        </p:tgtEl>
                                      </p:cBhvr>
                                    </p:animEffect>
                                  </p:childTnLst>
                                </p:cTn>
                              </p:par>
                              <p:par>
                                <p:cTn id="22" presetID="12" presetClass="entr" presetSubtype="4" fill="hold" grpId="0" nodeType="withEffect">
                                  <p:stCondLst>
                                    <p:cond delay="0"/>
                                  </p:stCondLst>
                                  <p:childTnLst>
                                    <p:set>
                                      <p:cBhvr>
                                        <p:cTn id="23" dur="1" fill="hold">
                                          <p:stCondLst>
                                            <p:cond delay="0"/>
                                          </p:stCondLst>
                                        </p:cTn>
                                        <p:tgtEl>
                                          <p:spTgt spid="416819">
                                            <p:txEl>
                                              <p:pRg st="3" end="3"/>
                                            </p:txEl>
                                          </p:spTgt>
                                        </p:tgtEl>
                                        <p:attrNameLst>
                                          <p:attrName>style.visibility</p:attrName>
                                        </p:attrNameLst>
                                      </p:cBhvr>
                                      <p:to>
                                        <p:strVal val="visible"/>
                                      </p:to>
                                    </p:set>
                                    <p:animEffect transition="in" filter="slide(fromBottom)">
                                      <p:cBhvr>
                                        <p:cTn id="24" dur="500"/>
                                        <p:tgtEl>
                                          <p:spTgt spid="416819">
                                            <p:txEl>
                                              <p:pRg st="3" end="3"/>
                                            </p:txEl>
                                          </p:spTgt>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416819">
                                            <p:txEl>
                                              <p:pRg st="4" end="4"/>
                                            </p:txEl>
                                          </p:spTgt>
                                        </p:tgtEl>
                                        <p:attrNameLst>
                                          <p:attrName>style.visibility</p:attrName>
                                        </p:attrNameLst>
                                      </p:cBhvr>
                                      <p:to>
                                        <p:strVal val="visible"/>
                                      </p:to>
                                    </p:set>
                                    <p:animEffect transition="in" filter="slide(fromBottom)">
                                      <p:cBhvr>
                                        <p:cTn id="27" dur="500"/>
                                        <p:tgtEl>
                                          <p:spTgt spid="416819">
                                            <p:txEl>
                                              <p:pRg st="4" end="4"/>
                                            </p:txEl>
                                          </p:spTgt>
                                        </p:tgtEl>
                                      </p:cBhvr>
                                    </p:animEffect>
                                  </p:childTnLst>
                                </p:cTn>
                              </p:par>
                            </p:childTnLst>
                          </p:cTn>
                        </p:par>
                        <p:par>
                          <p:cTn id="28" fill="hold">
                            <p:stCondLst>
                              <p:cond delay="3000"/>
                            </p:stCondLst>
                            <p:childTnLst>
                              <p:par>
                                <p:cTn id="29" presetID="12" presetClass="entr" presetSubtype="4" fill="hold" grpId="0" nodeType="afterEffect">
                                  <p:stCondLst>
                                    <p:cond delay="0"/>
                                  </p:stCondLst>
                                  <p:childTnLst>
                                    <p:set>
                                      <p:cBhvr>
                                        <p:cTn id="30" dur="1" fill="hold">
                                          <p:stCondLst>
                                            <p:cond delay="0"/>
                                          </p:stCondLst>
                                        </p:cTn>
                                        <p:tgtEl>
                                          <p:spTgt spid="416819">
                                            <p:txEl>
                                              <p:pRg st="5" end="5"/>
                                            </p:txEl>
                                          </p:spTgt>
                                        </p:tgtEl>
                                        <p:attrNameLst>
                                          <p:attrName>style.visibility</p:attrName>
                                        </p:attrNameLst>
                                      </p:cBhvr>
                                      <p:to>
                                        <p:strVal val="visible"/>
                                      </p:to>
                                    </p:set>
                                    <p:animEffect transition="in" filter="slide(fromBottom)">
                                      <p:cBhvr>
                                        <p:cTn id="31" dur="500"/>
                                        <p:tgtEl>
                                          <p:spTgt spid="416819">
                                            <p:txEl>
                                              <p:pRg st="5" end="5"/>
                                            </p:txEl>
                                          </p:spTgt>
                                        </p:tgtEl>
                                      </p:cBhvr>
                                    </p:animEffect>
                                  </p:childTnLst>
                                </p:cTn>
                              </p:par>
                            </p:childTnLst>
                          </p:cTn>
                        </p:par>
                        <p:par>
                          <p:cTn id="32" fill="hold">
                            <p:stCondLst>
                              <p:cond delay="3500"/>
                            </p:stCondLst>
                            <p:childTnLst>
                              <p:par>
                                <p:cTn id="33" presetID="12" presetClass="entr" presetSubtype="4" fill="hold" grpId="0" nodeType="afterEffect">
                                  <p:stCondLst>
                                    <p:cond delay="0"/>
                                  </p:stCondLst>
                                  <p:childTnLst>
                                    <p:set>
                                      <p:cBhvr>
                                        <p:cTn id="34" dur="1" fill="hold">
                                          <p:stCondLst>
                                            <p:cond delay="0"/>
                                          </p:stCondLst>
                                        </p:cTn>
                                        <p:tgtEl>
                                          <p:spTgt spid="416819">
                                            <p:txEl>
                                              <p:pRg st="6" end="6"/>
                                            </p:txEl>
                                          </p:spTgt>
                                        </p:tgtEl>
                                        <p:attrNameLst>
                                          <p:attrName>style.visibility</p:attrName>
                                        </p:attrNameLst>
                                      </p:cBhvr>
                                      <p:to>
                                        <p:strVal val="visible"/>
                                      </p:to>
                                    </p:set>
                                    <p:animEffect transition="in" filter="slide(fromBottom)">
                                      <p:cBhvr>
                                        <p:cTn id="35" dur="500"/>
                                        <p:tgtEl>
                                          <p:spTgt spid="416819">
                                            <p:txEl>
                                              <p:pRg st="6" end="6"/>
                                            </p:txEl>
                                          </p:spTgt>
                                        </p:tgtEl>
                                      </p:cBhvr>
                                    </p:animEffect>
                                  </p:childTnLst>
                                </p:cTn>
                              </p:par>
                            </p:childTnLst>
                          </p:cTn>
                        </p:par>
                        <p:par>
                          <p:cTn id="36" fill="hold">
                            <p:stCondLst>
                              <p:cond delay="4000"/>
                            </p:stCondLst>
                            <p:childTnLst>
                              <p:par>
                                <p:cTn id="37" presetID="12" presetClass="entr" presetSubtype="4" fill="hold" grpId="0" nodeType="afterEffect">
                                  <p:stCondLst>
                                    <p:cond delay="0"/>
                                  </p:stCondLst>
                                  <p:childTnLst>
                                    <p:set>
                                      <p:cBhvr>
                                        <p:cTn id="38" dur="1" fill="hold">
                                          <p:stCondLst>
                                            <p:cond delay="0"/>
                                          </p:stCondLst>
                                        </p:cTn>
                                        <p:tgtEl>
                                          <p:spTgt spid="416819">
                                            <p:txEl>
                                              <p:pRg st="7" end="7"/>
                                            </p:txEl>
                                          </p:spTgt>
                                        </p:tgtEl>
                                        <p:attrNameLst>
                                          <p:attrName>style.visibility</p:attrName>
                                        </p:attrNameLst>
                                      </p:cBhvr>
                                      <p:to>
                                        <p:strVal val="visible"/>
                                      </p:to>
                                    </p:set>
                                    <p:animEffect transition="in" filter="slide(fromBottom)">
                                      <p:cBhvr>
                                        <p:cTn id="39" dur="500"/>
                                        <p:tgtEl>
                                          <p:spTgt spid="416819">
                                            <p:txEl>
                                              <p:pRg st="7" end="7"/>
                                            </p:txEl>
                                          </p:spTgt>
                                        </p:tgtEl>
                                      </p:cBhvr>
                                    </p:animEffect>
                                  </p:childTnLst>
                                </p:cTn>
                              </p:par>
                            </p:childTnLst>
                          </p:cTn>
                        </p:par>
                        <p:par>
                          <p:cTn id="40" fill="hold">
                            <p:stCondLst>
                              <p:cond delay="4500"/>
                            </p:stCondLst>
                            <p:childTnLst>
                              <p:par>
                                <p:cTn id="41" presetID="12" presetClass="entr" presetSubtype="4" fill="hold" grpId="0" nodeType="afterEffect">
                                  <p:stCondLst>
                                    <p:cond delay="0"/>
                                  </p:stCondLst>
                                  <p:childTnLst>
                                    <p:set>
                                      <p:cBhvr>
                                        <p:cTn id="42" dur="1" fill="hold">
                                          <p:stCondLst>
                                            <p:cond delay="0"/>
                                          </p:stCondLst>
                                        </p:cTn>
                                        <p:tgtEl>
                                          <p:spTgt spid="416819">
                                            <p:txEl>
                                              <p:pRg st="8" end="8"/>
                                            </p:txEl>
                                          </p:spTgt>
                                        </p:tgtEl>
                                        <p:attrNameLst>
                                          <p:attrName>style.visibility</p:attrName>
                                        </p:attrNameLst>
                                      </p:cBhvr>
                                      <p:to>
                                        <p:strVal val="visible"/>
                                      </p:to>
                                    </p:set>
                                    <p:animEffect transition="in" filter="slide(fromBottom)">
                                      <p:cBhvr>
                                        <p:cTn id="43" dur="500"/>
                                        <p:tgtEl>
                                          <p:spTgt spid="416819">
                                            <p:txEl>
                                              <p:pRg st="8" end="8"/>
                                            </p:txEl>
                                          </p:spTgt>
                                        </p:tgtEl>
                                      </p:cBhvr>
                                    </p:animEffect>
                                  </p:childTnLst>
                                </p:cTn>
                              </p:par>
                            </p:childTnLst>
                          </p:cTn>
                        </p:par>
                        <p:par>
                          <p:cTn id="44" fill="hold">
                            <p:stCondLst>
                              <p:cond delay="5000"/>
                            </p:stCondLst>
                            <p:childTnLst>
                              <p:par>
                                <p:cTn id="45" presetID="12" presetClass="entr" presetSubtype="4" fill="hold" grpId="0" nodeType="afterEffect">
                                  <p:stCondLst>
                                    <p:cond delay="0"/>
                                  </p:stCondLst>
                                  <p:childTnLst>
                                    <p:set>
                                      <p:cBhvr>
                                        <p:cTn id="46" dur="1" fill="hold">
                                          <p:stCondLst>
                                            <p:cond delay="0"/>
                                          </p:stCondLst>
                                        </p:cTn>
                                        <p:tgtEl>
                                          <p:spTgt spid="416819">
                                            <p:txEl>
                                              <p:pRg st="9" end="9"/>
                                            </p:txEl>
                                          </p:spTgt>
                                        </p:tgtEl>
                                        <p:attrNameLst>
                                          <p:attrName>style.visibility</p:attrName>
                                        </p:attrNameLst>
                                      </p:cBhvr>
                                      <p:to>
                                        <p:strVal val="visible"/>
                                      </p:to>
                                    </p:set>
                                    <p:animEffect transition="in" filter="slide(fromBottom)">
                                      <p:cBhvr>
                                        <p:cTn id="47" dur="500"/>
                                        <p:tgtEl>
                                          <p:spTgt spid="41681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818" grpId="0"/>
      <p:bldP spid="416819"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818" name="Rectangle 50"/>
          <p:cNvSpPr>
            <a:spLocks noGrp="1" noChangeArrowheads="1"/>
          </p:cNvSpPr>
          <p:nvPr>
            <p:ph type="title"/>
          </p:nvPr>
        </p:nvSpPr>
        <p:spPr>
          <a:xfrm>
            <a:off x="784225" y="612775"/>
            <a:ext cx="7556500" cy="525463"/>
          </a:xfrm>
        </p:spPr>
        <p:txBody>
          <a:bodyPr>
            <a:normAutofit fontScale="90000"/>
          </a:bodyPr>
          <a:lstStyle/>
          <a:p>
            <a:pPr algn="r" rtl="1">
              <a:defRPr/>
            </a:pPr>
            <a:r>
              <a:rPr lang="fa-IR" b="1" dirty="0" smtClean="0"/>
              <a:t>شروع آموزش الکترونیکی</a:t>
            </a:r>
            <a:endParaRPr lang="en-US" sz="2800" b="1" dirty="0" smtClean="0"/>
          </a:p>
        </p:txBody>
      </p:sp>
      <p:sp>
        <p:nvSpPr>
          <p:cNvPr id="416819" name="Rectangle 51"/>
          <p:cNvSpPr>
            <a:spLocks noGrp="1" noChangeArrowheads="1"/>
          </p:cNvSpPr>
          <p:nvPr>
            <p:ph type="body" idx="1"/>
          </p:nvPr>
        </p:nvSpPr>
        <p:spPr>
          <a:xfrm>
            <a:off x="1500188" y="2071688"/>
            <a:ext cx="7459662" cy="4578350"/>
          </a:xfrm>
        </p:spPr>
        <p:txBody>
          <a:bodyPr/>
          <a:lstStyle/>
          <a:p>
            <a:pPr lvl="1" algn="r" rtl="1">
              <a:lnSpc>
                <a:spcPct val="125000"/>
              </a:lnSpc>
              <a:buFontTx/>
              <a:buChar char="-"/>
              <a:defRPr/>
            </a:pPr>
            <a:r>
              <a:rPr lang="fa-IR" dirty="0" smtClean="0">
                <a:solidFill>
                  <a:schemeClr val="tx2">
                    <a:satMod val="130000"/>
                  </a:schemeClr>
                </a:solidFill>
                <a:latin typeface="B Traffic" pitchFamily="2" charset="-78"/>
                <a:cs typeface="B Nazanin" pitchFamily="2" charset="-78"/>
              </a:rPr>
              <a:t>عوامل مرتبط با طراحی محتوا از نظر فنی </a:t>
            </a:r>
          </a:p>
          <a:p>
            <a:pPr lvl="2" algn="r" rtl="1">
              <a:lnSpc>
                <a:spcPct val="125000"/>
              </a:lnSpc>
              <a:buFontTx/>
              <a:buChar char="-"/>
              <a:defRPr/>
            </a:pPr>
            <a:r>
              <a:rPr lang="fa-IR" dirty="0" smtClean="0">
                <a:ea typeface="Majalla UI"/>
                <a:cs typeface="B Nazanin" pitchFamily="2" charset="-78"/>
              </a:rPr>
              <a:t>انتخاب رسانه، </a:t>
            </a:r>
            <a:r>
              <a:rPr lang="fa-IR" dirty="0" smtClean="0">
                <a:solidFill>
                  <a:schemeClr val="tx2">
                    <a:satMod val="130000"/>
                  </a:schemeClr>
                </a:solidFill>
                <a:latin typeface="B Traffic" pitchFamily="2" charset="-78"/>
                <a:cs typeface="B Nazanin" pitchFamily="2" charset="-78"/>
              </a:rPr>
              <a:t>استانداردهای تولید، </a:t>
            </a:r>
            <a:r>
              <a:rPr lang="en-US" dirty="0" err="1" smtClean="0">
                <a:solidFill>
                  <a:schemeClr val="tx2">
                    <a:satMod val="130000"/>
                  </a:schemeClr>
                </a:solidFill>
                <a:latin typeface="B Traffic" pitchFamily="2" charset="-78"/>
                <a:cs typeface="B Nazanin" pitchFamily="2" charset="-78"/>
              </a:rPr>
              <a:t>scorm</a:t>
            </a:r>
            <a:r>
              <a:rPr lang="fa-IR" dirty="0" smtClean="0">
                <a:solidFill>
                  <a:schemeClr val="tx2">
                    <a:satMod val="130000"/>
                  </a:schemeClr>
                </a:solidFill>
                <a:latin typeface="B Traffic" pitchFamily="2" charset="-78"/>
                <a:cs typeface="B Nazanin" pitchFamily="2" charset="-78"/>
              </a:rPr>
              <a:t>، واسط کاربری، رنگ، متن، مبتنی بر وب، چند رسانه ای، پویا نمایی، رعایت تعادل بین اجزای متنی و تصویری و ...</a:t>
            </a:r>
            <a:endParaRPr lang="fa-IR" dirty="0" smtClean="0">
              <a:ea typeface="Majalla UI"/>
              <a:cs typeface="B Nazanin" pitchFamily="2" charset="-78"/>
            </a:endParaRPr>
          </a:p>
          <a:p>
            <a:pPr lvl="1" algn="r" rtl="1">
              <a:lnSpc>
                <a:spcPct val="125000"/>
              </a:lnSpc>
              <a:buFontTx/>
              <a:buChar char="-"/>
              <a:defRPr/>
            </a:pPr>
            <a:endParaRPr lang="fa-IR" dirty="0" smtClean="0">
              <a:ea typeface="Majalla UI"/>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416818"/>
                                        </p:tgtEl>
                                        <p:attrNameLst>
                                          <p:attrName>style.visibility</p:attrName>
                                        </p:attrNameLst>
                                      </p:cBhvr>
                                      <p:to>
                                        <p:strVal val="visible"/>
                                      </p:to>
                                    </p:set>
                                    <p:animEffect transition="in" filter="slide(fromBottom)">
                                      <p:cBhvr>
                                        <p:cTn id="7" dur="500"/>
                                        <p:tgtEl>
                                          <p:spTgt spid="41681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416819">
                                            <p:txEl>
                                              <p:pRg st="0" end="0"/>
                                            </p:txEl>
                                          </p:spTgt>
                                        </p:tgtEl>
                                        <p:attrNameLst>
                                          <p:attrName>style.visibility</p:attrName>
                                        </p:attrNameLst>
                                      </p:cBhvr>
                                      <p:to>
                                        <p:strVal val="visible"/>
                                      </p:to>
                                    </p:set>
                                    <p:animEffect transition="in" filter="slide(fromBottom)">
                                      <p:cBhvr>
                                        <p:cTn id="11" dur="500"/>
                                        <p:tgtEl>
                                          <p:spTgt spid="416819">
                                            <p:txEl>
                                              <p:pRg st="0" end="0"/>
                                            </p:txEl>
                                          </p:spTgt>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416819">
                                            <p:txEl>
                                              <p:pRg st="1" end="1"/>
                                            </p:txEl>
                                          </p:spTgt>
                                        </p:tgtEl>
                                        <p:attrNameLst>
                                          <p:attrName>style.visibility</p:attrName>
                                        </p:attrNameLst>
                                      </p:cBhvr>
                                      <p:to>
                                        <p:strVal val="visible"/>
                                      </p:to>
                                    </p:set>
                                    <p:animEffect transition="in" filter="slide(fromBottom)">
                                      <p:cBhvr>
                                        <p:cTn id="14" dur="500"/>
                                        <p:tgtEl>
                                          <p:spTgt spid="4168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818" grpId="0"/>
      <p:bldP spid="416819"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1431925" y="360363"/>
            <a:ext cx="7407275" cy="711200"/>
          </a:xfrm>
        </p:spPr>
        <p:txBody>
          <a:bodyPr>
            <a:normAutofit fontScale="90000"/>
          </a:bodyPr>
          <a:lstStyle/>
          <a:p>
            <a:pPr algn="r" rtl="1" eaLnBrk="1" fontAlgn="auto" hangingPunct="1">
              <a:spcAft>
                <a:spcPts val="0"/>
              </a:spcAft>
              <a:defRPr/>
            </a:pPr>
            <a:r>
              <a:rPr lang="fa-IR" dirty="0" smtClean="0">
                <a:solidFill>
                  <a:schemeClr val="tx2">
                    <a:satMod val="130000"/>
                  </a:schemeClr>
                </a:solidFill>
              </a:rPr>
              <a:t>عوامل موثر در تولید محتوا</a:t>
            </a:r>
            <a:endParaRPr lang="en-US" dirty="0">
              <a:solidFill>
                <a:schemeClr val="tx2">
                  <a:satMod val="130000"/>
                </a:schemeClr>
              </a:solidFill>
            </a:endParaRPr>
          </a:p>
        </p:txBody>
      </p:sp>
      <p:pic>
        <p:nvPicPr>
          <p:cNvPr id="34819" name="Picture 2"/>
          <p:cNvPicPr>
            <a:picLocks noChangeAspect="1" noChangeArrowheads="1"/>
          </p:cNvPicPr>
          <p:nvPr/>
        </p:nvPicPr>
        <p:blipFill>
          <a:blip r:embed="rId3" cstate="print"/>
          <a:srcRect/>
          <a:stretch>
            <a:fillRect/>
          </a:stretch>
        </p:blipFill>
        <p:spPr bwMode="auto">
          <a:xfrm>
            <a:off x="1220788" y="1500188"/>
            <a:ext cx="7566025" cy="47863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818" name="Rectangle 50"/>
          <p:cNvSpPr>
            <a:spLocks noGrp="1" noChangeArrowheads="1"/>
          </p:cNvSpPr>
          <p:nvPr>
            <p:ph type="title"/>
          </p:nvPr>
        </p:nvSpPr>
        <p:spPr>
          <a:xfrm>
            <a:off x="784225" y="612775"/>
            <a:ext cx="7556500" cy="525463"/>
          </a:xfrm>
        </p:spPr>
        <p:txBody>
          <a:bodyPr>
            <a:normAutofit fontScale="90000"/>
          </a:bodyPr>
          <a:lstStyle/>
          <a:p>
            <a:pPr algn="r" rtl="1">
              <a:defRPr/>
            </a:pPr>
            <a:r>
              <a:rPr lang="fa-IR" b="1" dirty="0" smtClean="0"/>
              <a:t>آموزش تلفیقی</a:t>
            </a:r>
            <a:endParaRPr lang="en-US" sz="2800" b="1" dirty="0" smtClean="0"/>
          </a:p>
        </p:txBody>
      </p:sp>
      <p:sp>
        <p:nvSpPr>
          <p:cNvPr id="416819" name="Rectangle 51"/>
          <p:cNvSpPr>
            <a:spLocks noGrp="1" noChangeArrowheads="1"/>
          </p:cNvSpPr>
          <p:nvPr>
            <p:ph type="body" idx="1"/>
          </p:nvPr>
        </p:nvSpPr>
        <p:spPr>
          <a:xfrm>
            <a:off x="457200" y="1376363"/>
            <a:ext cx="8245475" cy="4578350"/>
          </a:xfrm>
        </p:spPr>
        <p:txBody>
          <a:bodyPr/>
          <a:lstStyle/>
          <a:p>
            <a:pPr lvl="1" algn="r" rtl="1">
              <a:lnSpc>
                <a:spcPct val="125000"/>
              </a:lnSpc>
              <a:buFontTx/>
              <a:buChar char="-"/>
            </a:pPr>
            <a:r>
              <a:rPr lang="fa-IR" smtClean="0">
                <a:ea typeface="Majalla UI"/>
                <a:cs typeface="B Nazanin" pitchFamily="2" charset="-78"/>
              </a:rPr>
              <a:t>بدون تردید هنوز همه اهداف آموزشی را نمی توان بصورت الکترونیکی محقق نمود</a:t>
            </a:r>
          </a:p>
          <a:p>
            <a:pPr lvl="1" algn="r" rtl="1">
              <a:lnSpc>
                <a:spcPct val="125000"/>
              </a:lnSpc>
              <a:buFontTx/>
              <a:buChar char="-"/>
            </a:pPr>
            <a:r>
              <a:rPr lang="fa-IR" smtClean="0">
                <a:ea typeface="Majalla UI"/>
                <a:cs typeface="B Nazanin" pitchFamily="2" charset="-78"/>
              </a:rPr>
              <a:t>کلاس حضوری</a:t>
            </a:r>
          </a:p>
          <a:p>
            <a:pPr lvl="1" algn="r" rtl="1">
              <a:lnSpc>
                <a:spcPct val="125000"/>
              </a:lnSpc>
              <a:buFontTx/>
              <a:buChar char="-"/>
            </a:pPr>
            <a:r>
              <a:rPr lang="fa-IR" smtClean="0">
                <a:ea typeface="Majalla UI"/>
                <a:cs typeface="B Nazanin" pitchFamily="2" charset="-78"/>
              </a:rPr>
              <a:t>پاسخگویی تلفنی</a:t>
            </a:r>
          </a:p>
          <a:p>
            <a:pPr lvl="1" algn="r" rtl="1">
              <a:lnSpc>
                <a:spcPct val="125000"/>
              </a:lnSpc>
              <a:buFontTx/>
              <a:buChar char="-"/>
            </a:pPr>
            <a:r>
              <a:rPr lang="fa-IR" smtClean="0">
                <a:ea typeface="Majalla UI"/>
                <a:cs typeface="B Nazanin" pitchFamily="2" charset="-78"/>
              </a:rPr>
              <a:t>جلسات گروهی </a:t>
            </a:r>
          </a:p>
          <a:p>
            <a:pPr lvl="1" algn="r" rtl="1">
              <a:lnSpc>
                <a:spcPct val="125000"/>
              </a:lnSpc>
              <a:buFontTx/>
              <a:buChar char="-"/>
            </a:pPr>
            <a:r>
              <a:rPr lang="fa-IR" smtClean="0">
                <a:ea typeface="Majalla UI"/>
                <a:cs typeface="B Nazanin" pitchFamily="2" charset="-78"/>
              </a:rPr>
              <a:t>تشویق ارتباطات بین افراد !</a:t>
            </a:r>
          </a:p>
        </p:txBody>
      </p:sp>
      <p:pic>
        <p:nvPicPr>
          <p:cNvPr id="4" name="Picture 3" descr="shahk3"/>
          <p:cNvPicPr>
            <a:picLocks noChangeAspect="1" noChangeArrowheads="1"/>
          </p:cNvPicPr>
          <p:nvPr/>
        </p:nvPicPr>
        <p:blipFill>
          <a:blip r:embed="rId3" cstate="print"/>
          <a:srcRect/>
          <a:stretch>
            <a:fillRect/>
          </a:stretch>
        </p:blipFill>
        <p:spPr bwMode="auto">
          <a:xfrm>
            <a:off x="1357313" y="2714625"/>
            <a:ext cx="3214687" cy="2409825"/>
          </a:xfrm>
          <a:prstGeom prst="rect">
            <a:avLst/>
          </a:prstGeom>
          <a:noFill/>
          <a:ln w="9525">
            <a:noFill/>
            <a:miter lim="800000"/>
            <a:headEnd/>
            <a:tailEnd/>
          </a:ln>
          <a:effectLst>
            <a:outerShdw dist="107763" dir="2700000" algn="ctr" rotWithShape="0">
              <a:srgbClr val="808080">
                <a:alpha val="5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416818"/>
                                        </p:tgtEl>
                                        <p:attrNameLst>
                                          <p:attrName>style.visibility</p:attrName>
                                        </p:attrNameLst>
                                      </p:cBhvr>
                                      <p:to>
                                        <p:strVal val="visible"/>
                                      </p:to>
                                    </p:set>
                                    <p:animEffect transition="in" filter="slide(fromBottom)">
                                      <p:cBhvr>
                                        <p:cTn id="7" dur="500"/>
                                        <p:tgtEl>
                                          <p:spTgt spid="41681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416819">
                                            <p:txEl>
                                              <p:pRg st="0" end="0"/>
                                            </p:txEl>
                                          </p:spTgt>
                                        </p:tgtEl>
                                        <p:attrNameLst>
                                          <p:attrName>style.visibility</p:attrName>
                                        </p:attrNameLst>
                                      </p:cBhvr>
                                      <p:to>
                                        <p:strVal val="visible"/>
                                      </p:to>
                                    </p:set>
                                    <p:animEffect transition="in" filter="slide(fromBottom)">
                                      <p:cBhvr>
                                        <p:cTn id="11" dur="500"/>
                                        <p:tgtEl>
                                          <p:spTgt spid="416819">
                                            <p:txEl>
                                              <p:pRg st="0" end="0"/>
                                            </p:txEl>
                                          </p:spTgt>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416819">
                                            <p:txEl>
                                              <p:pRg st="1" end="1"/>
                                            </p:txEl>
                                          </p:spTgt>
                                        </p:tgtEl>
                                        <p:attrNameLst>
                                          <p:attrName>style.visibility</p:attrName>
                                        </p:attrNameLst>
                                      </p:cBhvr>
                                      <p:to>
                                        <p:strVal val="visible"/>
                                      </p:to>
                                    </p:set>
                                    <p:animEffect transition="in" filter="slide(fromBottom)">
                                      <p:cBhvr>
                                        <p:cTn id="15" dur="500"/>
                                        <p:tgtEl>
                                          <p:spTgt spid="416819">
                                            <p:txEl>
                                              <p:pRg st="1" end="1"/>
                                            </p:txEl>
                                          </p:spTgt>
                                        </p:tgtEl>
                                      </p:cBhvr>
                                    </p:animEffect>
                                  </p:childTnLst>
                                </p:cTn>
                              </p:par>
                            </p:childTnLst>
                          </p:cTn>
                        </p:par>
                        <p:par>
                          <p:cTn id="16" fill="hold">
                            <p:stCondLst>
                              <p:cond delay="1500"/>
                            </p:stCondLst>
                            <p:childTnLst>
                              <p:par>
                                <p:cTn id="17" presetID="12" presetClass="entr" presetSubtype="4" fill="hold" grpId="0" nodeType="afterEffect">
                                  <p:stCondLst>
                                    <p:cond delay="0"/>
                                  </p:stCondLst>
                                  <p:childTnLst>
                                    <p:set>
                                      <p:cBhvr>
                                        <p:cTn id="18" dur="1" fill="hold">
                                          <p:stCondLst>
                                            <p:cond delay="0"/>
                                          </p:stCondLst>
                                        </p:cTn>
                                        <p:tgtEl>
                                          <p:spTgt spid="416819">
                                            <p:txEl>
                                              <p:pRg st="2" end="2"/>
                                            </p:txEl>
                                          </p:spTgt>
                                        </p:tgtEl>
                                        <p:attrNameLst>
                                          <p:attrName>style.visibility</p:attrName>
                                        </p:attrNameLst>
                                      </p:cBhvr>
                                      <p:to>
                                        <p:strVal val="visible"/>
                                      </p:to>
                                    </p:set>
                                    <p:animEffect transition="in" filter="slide(fromBottom)">
                                      <p:cBhvr>
                                        <p:cTn id="19" dur="500"/>
                                        <p:tgtEl>
                                          <p:spTgt spid="416819">
                                            <p:txEl>
                                              <p:pRg st="2" end="2"/>
                                            </p:txEl>
                                          </p:spTgt>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416819">
                                            <p:txEl>
                                              <p:pRg st="3" end="3"/>
                                            </p:txEl>
                                          </p:spTgt>
                                        </p:tgtEl>
                                        <p:attrNameLst>
                                          <p:attrName>style.visibility</p:attrName>
                                        </p:attrNameLst>
                                      </p:cBhvr>
                                      <p:to>
                                        <p:strVal val="visible"/>
                                      </p:to>
                                    </p:set>
                                    <p:animEffect transition="in" filter="slide(fromBottom)">
                                      <p:cBhvr>
                                        <p:cTn id="23" dur="500"/>
                                        <p:tgtEl>
                                          <p:spTgt spid="416819">
                                            <p:txEl>
                                              <p:pRg st="3" end="3"/>
                                            </p:txEl>
                                          </p:spTgt>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416819">
                                            <p:txEl>
                                              <p:pRg st="4" end="4"/>
                                            </p:txEl>
                                          </p:spTgt>
                                        </p:tgtEl>
                                        <p:attrNameLst>
                                          <p:attrName>style.visibility</p:attrName>
                                        </p:attrNameLst>
                                      </p:cBhvr>
                                      <p:to>
                                        <p:strVal val="visible"/>
                                      </p:to>
                                    </p:set>
                                    <p:animEffect transition="in" filter="slide(fromBottom)">
                                      <p:cBhvr>
                                        <p:cTn id="26" dur="500"/>
                                        <p:tgtEl>
                                          <p:spTgt spid="4168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818" grpId="0"/>
      <p:bldP spid="416819"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818" name="Rectangle 50"/>
          <p:cNvSpPr>
            <a:spLocks noGrp="1" noChangeArrowheads="1"/>
          </p:cNvSpPr>
          <p:nvPr>
            <p:ph type="title"/>
          </p:nvPr>
        </p:nvSpPr>
        <p:spPr>
          <a:xfrm>
            <a:off x="784225" y="612775"/>
            <a:ext cx="7556500" cy="525463"/>
          </a:xfrm>
        </p:spPr>
        <p:txBody>
          <a:bodyPr>
            <a:normAutofit fontScale="90000"/>
          </a:bodyPr>
          <a:lstStyle/>
          <a:p>
            <a:pPr algn="r" rtl="1">
              <a:defRPr/>
            </a:pPr>
            <a:r>
              <a:rPr lang="fa-IR" b="1" dirty="0" smtClean="0"/>
              <a:t>عوامل جمعیتی و فرهنگی</a:t>
            </a:r>
            <a:endParaRPr lang="en-US" sz="2800" b="1" dirty="0" smtClean="0"/>
          </a:p>
        </p:txBody>
      </p:sp>
      <p:sp>
        <p:nvSpPr>
          <p:cNvPr id="416819" name="Rectangle 51"/>
          <p:cNvSpPr>
            <a:spLocks noGrp="1" noChangeArrowheads="1"/>
          </p:cNvSpPr>
          <p:nvPr>
            <p:ph type="body" idx="1"/>
          </p:nvPr>
        </p:nvSpPr>
        <p:spPr>
          <a:xfrm>
            <a:off x="457200" y="1376363"/>
            <a:ext cx="8245475" cy="4578350"/>
          </a:xfrm>
        </p:spPr>
        <p:txBody>
          <a:bodyPr/>
          <a:lstStyle/>
          <a:p>
            <a:pPr lvl="1" algn="r" rtl="1">
              <a:lnSpc>
                <a:spcPct val="125000"/>
              </a:lnSpc>
              <a:buFontTx/>
              <a:buChar char="-"/>
              <a:defRPr/>
            </a:pPr>
            <a:r>
              <a:rPr lang="fa-IR" dirty="0" smtClean="0">
                <a:solidFill>
                  <a:schemeClr val="tx2">
                    <a:satMod val="130000"/>
                  </a:schemeClr>
                </a:solidFill>
                <a:latin typeface="B Traffic" pitchFamily="2" charset="-78"/>
                <a:cs typeface="B Nazanin" pitchFamily="2" charset="-78"/>
              </a:rPr>
              <a:t>مسائل مرتبط با عوامل جمعیتی:</a:t>
            </a:r>
            <a:br>
              <a:rPr lang="fa-IR" dirty="0" smtClean="0">
                <a:solidFill>
                  <a:schemeClr val="tx2">
                    <a:satMod val="130000"/>
                  </a:schemeClr>
                </a:solidFill>
                <a:latin typeface="B Traffic" pitchFamily="2" charset="-78"/>
                <a:cs typeface="B Nazanin" pitchFamily="2" charset="-78"/>
              </a:rPr>
            </a:br>
            <a:r>
              <a:rPr lang="fa-IR" dirty="0" smtClean="0">
                <a:solidFill>
                  <a:schemeClr val="tx2">
                    <a:satMod val="130000"/>
                  </a:schemeClr>
                </a:solidFill>
                <a:latin typeface="B Traffic" pitchFamily="2" charset="-78"/>
                <a:cs typeface="B Nazanin" pitchFamily="2" charset="-78"/>
              </a:rPr>
              <a:t>شرایط اقتصادی، سیاسی، اجتماعی</a:t>
            </a:r>
          </a:p>
          <a:p>
            <a:pPr lvl="1" algn="r" rtl="1">
              <a:lnSpc>
                <a:spcPct val="125000"/>
              </a:lnSpc>
              <a:buFontTx/>
              <a:buChar char="-"/>
              <a:defRPr/>
            </a:pPr>
            <a:r>
              <a:rPr lang="fa-IR" dirty="0" smtClean="0">
                <a:solidFill>
                  <a:schemeClr val="tx2">
                    <a:satMod val="130000"/>
                  </a:schemeClr>
                </a:solidFill>
                <a:latin typeface="B Traffic" pitchFamily="2" charset="-78"/>
                <a:cs typeface="B Nazanin" pitchFamily="2" charset="-78"/>
              </a:rPr>
              <a:t>فرهنگی، بومی</a:t>
            </a:r>
          </a:p>
          <a:p>
            <a:pPr lvl="1" algn="r" rtl="1">
              <a:lnSpc>
                <a:spcPct val="125000"/>
              </a:lnSpc>
              <a:buFontTx/>
              <a:buChar char="-"/>
              <a:defRPr/>
            </a:pPr>
            <a:r>
              <a:rPr lang="fa-IR" dirty="0" smtClean="0">
                <a:solidFill>
                  <a:schemeClr val="tx2">
                    <a:satMod val="130000"/>
                  </a:schemeClr>
                </a:solidFill>
                <a:latin typeface="B Traffic" pitchFamily="2" charset="-78"/>
                <a:cs typeface="B Nazanin" pitchFamily="2" charset="-78"/>
              </a:rPr>
              <a:t>سن دانشجو، ویژگی های خانوادگی، اشتغال</a:t>
            </a:r>
          </a:p>
          <a:p>
            <a:pPr lvl="1" algn="r" rtl="1">
              <a:lnSpc>
                <a:spcPct val="125000"/>
              </a:lnSpc>
              <a:buFontTx/>
              <a:buChar char="-"/>
              <a:defRPr/>
            </a:pPr>
            <a:r>
              <a:rPr lang="fa-IR" dirty="0" smtClean="0">
                <a:solidFill>
                  <a:schemeClr val="tx2">
                    <a:satMod val="130000"/>
                  </a:schemeClr>
                </a:solidFill>
                <a:ea typeface="Majalla UI"/>
                <a:cs typeface="B Nazanin" pitchFamily="2" charset="-78"/>
              </a:rPr>
              <a:t>عوامل انگیزشی</a:t>
            </a:r>
          </a:p>
          <a:p>
            <a:pPr lvl="1" algn="r" rtl="1">
              <a:lnSpc>
                <a:spcPct val="125000"/>
              </a:lnSpc>
              <a:buFontTx/>
              <a:buChar char="-"/>
              <a:defRPr/>
            </a:pPr>
            <a:r>
              <a:rPr lang="fa-IR" dirty="0" smtClean="0">
                <a:solidFill>
                  <a:schemeClr val="tx2">
                    <a:satMod val="130000"/>
                  </a:schemeClr>
                </a:solidFill>
                <a:ea typeface="Majalla UI"/>
                <a:cs typeface="B Nazanin" pitchFamily="2" charset="-78"/>
              </a:rPr>
              <a:t>...</a:t>
            </a:r>
            <a:endParaRPr lang="fa-IR" dirty="0" smtClean="0">
              <a:ea typeface="Majalla UI"/>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416818"/>
                                        </p:tgtEl>
                                        <p:attrNameLst>
                                          <p:attrName>style.visibility</p:attrName>
                                        </p:attrNameLst>
                                      </p:cBhvr>
                                      <p:to>
                                        <p:strVal val="visible"/>
                                      </p:to>
                                    </p:set>
                                    <p:animEffect transition="in" filter="slide(fromBottom)">
                                      <p:cBhvr>
                                        <p:cTn id="7" dur="500"/>
                                        <p:tgtEl>
                                          <p:spTgt spid="41681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416819">
                                            <p:txEl>
                                              <p:pRg st="0" end="0"/>
                                            </p:txEl>
                                          </p:spTgt>
                                        </p:tgtEl>
                                        <p:attrNameLst>
                                          <p:attrName>style.visibility</p:attrName>
                                        </p:attrNameLst>
                                      </p:cBhvr>
                                      <p:to>
                                        <p:strVal val="visible"/>
                                      </p:to>
                                    </p:set>
                                    <p:animEffect transition="in" filter="slide(fromBottom)">
                                      <p:cBhvr>
                                        <p:cTn id="11" dur="500"/>
                                        <p:tgtEl>
                                          <p:spTgt spid="416819">
                                            <p:txEl>
                                              <p:pRg st="0" end="0"/>
                                            </p:txEl>
                                          </p:spTgt>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416819">
                                            <p:txEl>
                                              <p:pRg st="1" end="1"/>
                                            </p:txEl>
                                          </p:spTgt>
                                        </p:tgtEl>
                                        <p:attrNameLst>
                                          <p:attrName>style.visibility</p:attrName>
                                        </p:attrNameLst>
                                      </p:cBhvr>
                                      <p:to>
                                        <p:strVal val="visible"/>
                                      </p:to>
                                    </p:set>
                                    <p:animEffect transition="in" filter="slide(fromBottom)">
                                      <p:cBhvr>
                                        <p:cTn id="15" dur="500"/>
                                        <p:tgtEl>
                                          <p:spTgt spid="416819">
                                            <p:txEl>
                                              <p:pRg st="1" end="1"/>
                                            </p:txEl>
                                          </p:spTgt>
                                        </p:tgtEl>
                                      </p:cBhvr>
                                    </p:animEffect>
                                  </p:childTnLst>
                                </p:cTn>
                              </p:par>
                            </p:childTnLst>
                          </p:cTn>
                        </p:par>
                        <p:par>
                          <p:cTn id="16" fill="hold">
                            <p:stCondLst>
                              <p:cond delay="1500"/>
                            </p:stCondLst>
                            <p:childTnLst>
                              <p:par>
                                <p:cTn id="17" presetID="12" presetClass="entr" presetSubtype="4" fill="hold" grpId="0" nodeType="afterEffect">
                                  <p:stCondLst>
                                    <p:cond delay="0"/>
                                  </p:stCondLst>
                                  <p:childTnLst>
                                    <p:set>
                                      <p:cBhvr>
                                        <p:cTn id="18" dur="1" fill="hold">
                                          <p:stCondLst>
                                            <p:cond delay="0"/>
                                          </p:stCondLst>
                                        </p:cTn>
                                        <p:tgtEl>
                                          <p:spTgt spid="416819">
                                            <p:txEl>
                                              <p:pRg st="2" end="2"/>
                                            </p:txEl>
                                          </p:spTgt>
                                        </p:tgtEl>
                                        <p:attrNameLst>
                                          <p:attrName>style.visibility</p:attrName>
                                        </p:attrNameLst>
                                      </p:cBhvr>
                                      <p:to>
                                        <p:strVal val="visible"/>
                                      </p:to>
                                    </p:set>
                                    <p:animEffect transition="in" filter="slide(fromBottom)">
                                      <p:cBhvr>
                                        <p:cTn id="19" dur="500"/>
                                        <p:tgtEl>
                                          <p:spTgt spid="416819">
                                            <p:txEl>
                                              <p:pRg st="2" end="2"/>
                                            </p:txEl>
                                          </p:spTgt>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416819">
                                            <p:txEl>
                                              <p:pRg st="3" end="3"/>
                                            </p:txEl>
                                          </p:spTgt>
                                        </p:tgtEl>
                                        <p:attrNameLst>
                                          <p:attrName>style.visibility</p:attrName>
                                        </p:attrNameLst>
                                      </p:cBhvr>
                                      <p:to>
                                        <p:strVal val="visible"/>
                                      </p:to>
                                    </p:set>
                                    <p:animEffect transition="in" filter="slide(fromBottom)">
                                      <p:cBhvr>
                                        <p:cTn id="22" dur="500"/>
                                        <p:tgtEl>
                                          <p:spTgt spid="416819">
                                            <p:txEl>
                                              <p:pRg st="3" end="3"/>
                                            </p:txEl>
                                          </p:spTgt>
                                        </p:tgtEl>
                                      </p:cBhvr>
                                    </p:animEffect>
                                  </p:childTnLst>
                                </p:cTn>
                              </p:par>
                              <p:par>
                                <p:cTn id="23" presetID="12" presetClass="entr" presetSubtype="4" fill="hold" grpId="0" nodeType="withEffect">
                                  <p:stCondLst>
                                    <p:cond delay="0"/>
                                  </p:stCondLst>
                                  <p:childTnLst>
                                    <p:set>
                                      <p:cBhvr>
                                        <p:cTn id="24" dur="1" fill="hold">
                                          <p:stCondLst>
                                            <p:cond delay="0"/>
                                          </p:stCondLst>
                                        </p:cTn>
                                        <p:tgtEl>
                                          <p:spTgt spid="416819">
                                            <p:txEl>
                                              <p:pRg st="4" end="4"/>
                                            </p:txEl>
                                          </p:spTgt>
                                        </p:tgtEl>
                                        <p:attrNameLst>
                                          <p:attrName>style.visibility</p:attrName>
                                        </p:attrNameLst>
                                      </p:cBhvr>
                                      <p:to>
                                        <p:strVal val="visible"/>
                                      </p:to>
                                    </p:set>
                                    <p:animEffect transition="in" filter="slide(fromBottom)">
                                      <p:cBhvr>
                                        <p:cTn id="25" dur="500"/>
                                        <p:tgtEl>
                                          <p:spTgt spid="4168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818" grpId="0"/>
      <p:bldP spid="416819"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818" name="Rectangle 50"/>
          <p:cNvSpPr>
            <a:spLocks noGrp="1" noChangeArrowheads="1"/>
          </p:cNvSpPr>
          <p:nvPr>
            <p:ph type="title"/>
          </p:nvPr>
        </p:nvSpPr>
        <p:spPr>
          <a:xfrm>
            <a:off x="784225" y="612775"/>
            <a:ext cx="7556500" cy="525463"/>
          </a:xfrm>
        </p:spPr>
        <p:txBody>
          <a:bodyPr>
            <a:normAutofit fontScale="90000"/>
          </a:bodyPr>
          <a:lstStyle/>
          <a:p>
            <a:pPr algn="r" rtl="1">
              <a:defRPr/>
            </a:pPr>
            <a:r>
              <a:rPr lang="fa-IR" b="1" dirty="0" smtClean="0"/>
              <a:t>و اما پس از شروع دوره </a:t>
            </a:r>
            <a:endParaRPr lang="en-US" sz="2800" b="1" dirty="0" smtClean="0"/>
          </a:p>
        </p:txBody>
      </p:sp>
      <p:sp>
        <p:nvSpPr>
          <p:cNvPr id="416819" name="Rectangle 51"/>
          <p:cNvSpPr>
            <a:spLocks noGrp="1" noChangeArrowheads="1"/>
          </p:cNvSpPr>
          <p:nvPr>
            <p:ph type="body" idx="1"/>
          </p:nvPr>
        </p:nvSpPr>
        <p:spPr>
          <a:xfrm>
            <a:off x="1143000" y="1376363"/>
            <a:ext cx="7559675" cy="4578350"/>
          </a:xfrm>
        </p:spPr>
        <p:txBody>
          <a:bodyPr/>
          <a:lstStyle/>
          <a:p>
            <a:pPr lvl="1" algn="r" rtl="1">
              <a:lnSpc>
                <a:spcPct val="125000"/>
              </a:lnSpc>
              <a:buFontTx/>
              <a:buChar char="-"/>
              <a:defRPr/>
            </a:pPr>
            <a:r>
              <a:rPr lang="fa-IR" dirty="0" smtClean="0">
                <a:solidFill>
                  <a:schemeClr val="tx2">
                    <a:satMod val="130000"/>
                  </a:schemeClr>
                </a:solidFill>
                <a:ea typeface="Majalla UI"/>
                <a:cs typeface="B Nazanin" pitchFamily="2" charset="-78"/>
              </a:rPr>
              <a:t>بی شک پس از طراحی و شروع به اجرای آموزش الکترونیکی با مشکلاتی مواجه خواهیم شد</a:t>
            </a:r>
          </a:p>
          <a:p>
            <a:pPr lvl="1" algn="r" rtl="1">
              <a:lnSpc>
                <a:spcPct val="125000"/>
              </a:lnSpc>
              <a:buFontTx/>
              <a:buChar char="-"/>
              <a:defRPr/>
            </a:pPr>
            <a:r>
              <a:rPr lang="fa-IR" dirty="0" smtClean="0">
                <a:solidFill>
                  <a:schemeClr val="tx2">
                    <a:satMod val="130000"/>
                  </a:schemeClr>
                </a:solidFill>
                <a:ea typeface="Majalla UI"/>
                <a:cs typeface="B Nazanin" pitchFamily="2" charset="-78"/>
              </a:rPr>
              <a:t>پایش مستمر</a:t>
            </a:r>
          </a:p>
          <a:p>
            <a:pPr lvl="1" algn="r" rtl="1">
              <a:lnSpc>
                <a:spcPct val="125000"/>
              </a:lnSpc>
              <a:buFontTx/>
              <a:buChar char="-"/>
              <a:defRPr/>
            </a:pPr>
            <a:r>
              <a:rPr lang="fa-IR" dirty="0" smtClean="0">
                <a:solidFill>
                  <a:schemeClr val="tx2">
                    <a:satMod val="130000"/>
                  </a:schemeClr>
                </a:solidFill>
                <a:ea typeface="Majalla UI"/>
                <a:cs typeface="B Nazanin" pitchFamily="2" charset="-78"/>
              </a:rPr>
              <a:t>اصلاح فرآیندها متناسب با مشکلات</a:t>
            </a:r>
          </a:p>
          <a:p>
            <a:pPr lvl="1" algn="r" rtl="1">
              <a:lnSpc>
                <a:spcPct val="125000"/>
              </a:lnSpc>
              <a:buFontTx/>
              <a:buChar char="-"/>
              <a:defRPr/>
            </a:pPr>
            <a:r>
              <a:rPr lang="fa-IR" dirty="0" smtClean="0">
                <a:solidFill>
                  <a:schemeClr val="tx2">
                    <a:satMod val="130000"/>
                  </a:schemeClr>
                </a:solidFill>
                <a:ea typeface="Majalla UI"/>
                <a:cs typeface="B Nazanin" pitchFamily="2" charset="-78"/>
              </a:rPr>
              <a:t>آموزش مستمر نیروی انسانی  اعم از استاد، ودانشجو و پرسنل </a:t>
            </a:r>
          </a:p>
          <a:p>
            <a:pPr lvl="1" algn="r" rtl="1">
              <a:lnSpc>
                <a:spcPct val="125000"/>
              </a:lnSpc>
              <a:buFontTx/>
              <a:buChar char="-"/>
              <a:defRPr/>
            </a:pPr>
            <a:r>
              <a:rPr lang="fa-IR" dirty="0" smtClean="0">
                <a:solidFill>
                  <a:schemeClr val="tx2">
                    <a:satMod val="130000"/>
                  </a:schemeClr>
                </a:solidFill>
                <a:ea typeface="Majalla UI"/>
                <a:cs typeface="B Nazanin" pitchFamily="2" charset="-78"/>
              </a:rPr>
              <a:t>پشتیبانی قوی فنی و تکنیکی به طرق مختلف با ایمیل و یا تلفنی</a:t>
            </a:r>
          </a:p>
          <a:p>
            <a:pPr lvl="1" algn="r" rtl="1">
              <a:lnSpc>
                <a:spcPct val="125000"/>
              </a:lnSpc>
              <a:buFontTx/>
              <a:buChar char="-"/>
              <a:defRPr/>
            </a:pPr>
            <a:r>
              <a:rPr lang="fa-IR" dirty="0" smtClean="0">
                <a:solidFill>
                  <a:schemeClr val="tx2">
                    <a:satMod val="130000"/>
                  </a:schemeClr>
                </a:solidFill>
                <a:ea typeface="Majalla UI"/>
                <a:cs typeface="B Nazanin" pitchFamily="2" charset="-78"/>
              </a:rPr>
              <a:t>پشتیبانی روحی روانی بسیار موثر است</a:t>
            </a:r>
            <a:endParaRPr lang="fa-IR" dirty="0" smtClean="0">
              <a:ea typeface="Majalla UI"/>
              <a:cs typeface="B 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416818"/>
                                        </p:tgtEl>
                                        <p:attrNameLst>
                                          <p:attrName>style.visibility</p:attrName>
                                        </p:attrNameLst>
                                      </p:cBhvr>
                                      <p:to>
                                        <p:strVal val="visible"/>
                                      </p:to>
                                    </p:set>
                                    <p:animEffect transition="in" filter="slide(fromBottom)">
                                      <p:cBhvr>
                                        <p:cTn id="7" dur="500"/>
                                        <p:tgtEl>
                                          <p:spTgt spid="41681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416819">
                                            <p:txEl>
                                              <p:pRg st="0" end="0"/>
                                            </p:txEl>
                                          </p:spTgt>
                                        </p:tgtEl>
                                        <p:attrNameLst>
                                          <p:attrName>style.visibility</p:attrName>
                                        </p:attrNameLst>
                                      </p:cBhvr>
                                      <p:to>
                                        <p:strVal val="visible"/>
                                      </p:to>
                                    </p:set>
                                    <p:animEffect transition="in" filter="slide(fromBottom)">
                                      <p:cBhvr>
                                        <p:cTn id="11" dur="500"/>
                                        <p:tgtEl>
                                          <p:spTgt spid="416819">
                                            <p:txEl>
                                              <p:pRg st="0" end="0"/>
                                            </p:txEl>
                                          </p:spTgt>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416819">
                                            <p:txEl>
                                              <p:pRg st="1" end="1"/>
                                            </p:txEl>
                                          </p:spTgt>
                                        </p:tgtEl>
                                        <p:attrNameLst>
                                          <p:attrName>style.visibility</p:attrName>
                                        </p:attrNameLst>
                                      </p:cBhvr>
                                      <p:to>
                                        <p:strVal val="visible"/>
                                      </p:to>
                                    </p:set>
                                    <p:animEffect transition="in" filter="slide(fromBottom)">
                                      <p:cBhvr>
                                        <p:cTn id="14" dur="500"/>
                                        <p:tgtEl>
                                          <p:spTgt spid="416819">
                                            <p:txEl>
                                              <p:pRg st="1" end="1"/>
                                            </p:txEl>
                                          </p:spTgt>
                                        </p:tgtEl>
                                      </p:cBhvr>
                                    </p:animEffect>
                                  </p:childTnLst>
                                </p:cTn>
                              </p:par>
                              <p:par>
                                <p:cTn id="15" presetID="12" presetClass="entr" presetSubtype="4" fill="hold" grpId="0" nodeType="withEffect">
                                  <p:stCondLst>
                                    <p:cond delay="0"/>
                                  </p:stCondLst>
                                  <p:childTnLst>
                                    <p:set>
                                      <p:cBhvr>
                                        <p:cTn id="16" dur="1" fill="hold">
                                          <p:stCondLst>
                                            <p:cond delay="0"/>
                                          </p:stCondLst>
                                        </p:cTn>
                                        <p:tgtEl>
                                          <p:spTgt spid="416819">
                                            <p:txEl>
                                              <p:pRg st="2" end="2"/>
                                            </p:txEl>
                                          </p:spTgt>
                                        </p:tgtEl>
                                        <p:attrNameLst>
                                          <p:attrName>style.visibility</p:attrName>
                                        </p:attrNameLst>
                                      </p:cBhvr>
                                      <p:to>
                                        <p:strVal val="visible"/>
                                      </p:to>
                                    </p:set>
                                    <p:animEffect transition="in" filter="slide(fromBottom)">
                                      <p:cBhvr>
                                        <p:cTn id="17" dur="500"/>
                                        <p:tgtEl>
                                          <p:spTgt spid="416819">
                                            <p:txEl>
                                              <p:pRg st="2" end="2"/>
                                            </p:txEl>
                                          </p:spTgt>
                                        </p:tgtEl>
                                      </p:cBhvr>
                                    </p:animEffect>
                                  </p:childTnLst>
                                </p:cTn>
                              </p:par>
                              <p:par>
                                <p:cTn id="18" presetID="12" presetClass="entr" presetSubtype="4" fill="hold" grpId="0" nodeType="withEffect">
                                  <p:stCondLst>
                                    <p:cond delay="0"/>
                                  </p:stCondLst>
                                  <p:childTnLst>
                                    <p:set>
                                      <p:cBhvr>
                                        <p:cTn id="19" dur="1" fill="hold">
                                          <p:stCondLst>
                                            <p:cond delay="0"/>
                                          </p:stCondLst>
                                        </p:cTn>
                                        <p:tgtEl>
                                          <p:spTgt spid="416819">
                                            <p:txEl>
                                              <p:pRg st="3" end="3"/>
                                            </p:txEl>
                                          </p:spTgt>
                                        </p:tgtEl>
                                        <p:attrNameLst>
                                          <p:attrName>style.visibility</p:attrName>
                                        </p:attrNameLst>
                                      </p:cBhvr>
                                      <p:to>
                                        <p:strVal val="visible"/>
                                      </p:to>
                                    </p:set>
                                    <p:animEffect transition="in" filter="slide(fromBottom)">
                                      <p:cBhvr>
                                        <p:cTn id="20" dur="500"/>
                                        <p:tgtEl>
                                          <p:spTgt spid="416819">
                                            <p:txEl>
                                              <p:pRg st="3" end="3"/>
                                            </p:txEl>
                                          </p:spTgt>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416819">
                                            <p:txEl>
                                              <p:pRg st="4" end="4"/>
                                            </p:txEl>
                                          </p:spTgt>
                                        </p:tgtEl>
                                        <p:attrNameLst>
                                          <p:attrName>style.visibility</p:attrName>
                                        </p:attrNameLst>
                                      </p:cBhvr>
                                      <p:to>
                                        <p:strVal val="visible"/>
                                      </p:to>
                                    </p:set>
                                    <p:animEffect transition="in" filter="slide(fromBottom)">
                                      <p:cBhvr>
                                        <p:cTn id="23" dur="500"/>
                                        <p:tgtEl>
                                          <p:spTgt spid="416819">
                                            <p:txEl>
                                              <p:pRg st="4" end="4"/>
                                            </p:txEl>
                                          </p:spTgt>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416819">
                                            <p:txEl>
                                              <p:pRg st="5" end="5"/>
                                            </p:txEl>
                                          </p:spTgt>
                                        </p:tgtEl>
                                        <p:attrNameLst>
                                          <p:attrName>style.visibility</p:attrName>
                                        </p:attrNameLst>
                                      </p:cBhvr>
                                      <p:to>
                                        <p:strVal val="visible"/>
                                      </p:to>
                                    </p:set>
                                    <p:animEffect transition="in" filter="slide(fromBottom)">
                                      <p:cBhvr>
                                        <p:cTn id="26" dur="500"/>
                                        <p:tgtEl>
                                          <p:spTgt spid="4168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6818" grpId="0"/>
      <p:bldP spid="416819"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4"/>
          <p:cNvSpPr>
            <a:spLocks noGrp="1"/>
          </p:cNvSpPr>
          <p:nvPr>
            <p:ph type="title"/>
          </p:nvPr>
        </p:nvSpPr>
        <p:spPr>
          <a:xfrm>
            <a:off x="1571625" y="357188"/>
            <a:ext cx="5786438" cy="939800"/>
          </a:xfrm>
        </p:spPr>
        <p:txBody>
          <a:bodyPr/>
          <a:lstStyle/>
          <a:p>
            <a:pPr algn="ctr" rtl="1">
              <a:defRPr/>
            </a:pPr>
            <a:r>
              <a:rPr lang="fa-IR" sz="4900" dirty="0" smtClean="0">
                <a:solidFill>
                  <a:schemeClr val="tx2"/>
                </a:solidFill>
                <a:cs typeface="+mn-cs"/>
              </a:rPr>
              <a:t>کلام آخر</a:t>
            </a:r>
            <a:endParaRPr lang="en-US" sz="4900" dirty="0" smtClean="0">
              <a:solidFill>
                <a:schemeClr val="tx2"/>
              </a:solidFill>
              <a:cs typeface="+mn-cs"/>
            </a:endParaRPr>
          </a:p>
        </p:txBody>
      </p:sp>
      <p:sp>
        <p:nvSpPr>
          <p:cNvPr id="38915" name="Content Placeholder 5"/>
          <p:cNvSpPr>
            <a:spLocks noGrp="1"/>
          </p:cNvSpPr>
          <p:nvPr>
            <p:ph idx="1"/>
          </p:nvPr>
        </p:nvSpPr>
        <p:spPr>
          <a:xfrm>
            <a:off x="3571875" y="1785938"/>
            <a:ext cx="5429250" cy="1433512"/>
          </a:xfrm>
        </p:spPr>
        <p:txBody>
          <a:bodyPr lIns="0" tIns="0" rIns="0" bIns="0"/>
          <a:lstStyle/>
          <a:p>
            <a:pPr marL="0" indent="0" algn="r" defTabSz="0" rtl="1">
              <a:spcBef>
                <a:spcPct val="0"/>
              </a:spcBef>
              <a:buFontTx/>
              <a:buNone/>
            </a:pPr>
            <a:r>
              <a:rPr lang="fa-IR" smtClean="0">
                <a:ea typeface="Majalla UI"/>
                <a:cs typeface="B Nazanin" pitchFamily="2" charset="-78"/>
              </a:rPr>
              <a:t>روح پدرم شاد كه مي گفت به استاد</a:t>
            </a:r>
          </a:p>
          <a:p>
            <a:pPr marL="0" indent="0" algn="r" defTabSz="0" rtl="1">
              <a:spcBef>
                <a:spcPct val="0"/>
              </a:spcBef>
              <a:buFontTx/>
              <a:buNone/>
            </a:pPr>
            <a:endParaRPr lang="fa-IR" smtClean="0">
              <a:ea typeface="Majalla UI"/>
              <a:cs typeface="B Nazanin" pitchFamily="2" charset="-78"/>
            </a:endParaRPr>
          </a:p>
          <a:p>
            <a:pPr marL="0" indent="0" algn="r" defTabSz="0" rtl="1">
              <a:spcBef>
                <a:spcPct val="0"/>
              </a:spcBef>
              <a:buFontTx/>
              <a:buNone/>
            </a:pPr>
            <a:r>
              <a:rPr lang="fa-IR" smtClean="0">
                <a:ea typeface="Majalla UI"/>
                <a:cs typeface="B Nazanin" pitchFamily="2" charset="-78"/>
              </a:rPr>
              <a:t> فرزند  مرا  عشق  بياموز  دگر  هيچ</a:t>
            </a:r>
            <a:r>
              <a:rPr lang="fa-IR" sz="2400" smtClean="0">
                <a:ea typeface="Majalla UI"/>
                <a:cs typeface="B Nazanin" pitchFamily="2" charset="-78"/>
              </a:rPr>
              <a:t>	</a:t>
            </a:r>
            <a:r>
              <a:rPr lang="fa-IR" smtClean="0">
                <a:ea typeface="Majalla UI"/>
                <a:cs typeface="B Nazanin" pitchFamily="2" charset="-78"/>
              </a:rPr>
              <a:t>		</a:t>
            </a:r>
          </a:p>
          <a:p>
            <a:pPr marL="0" indent="0" algn="r" defTabSz="0" rtl="1">
              <a:spcBef>
                <a:spcPct val="0"/>
              </a:spcBef>
              <a:buFontTx/>
              <a:buNone/>
            </a:pPr>
            <a:endParaRPr lang="fa-IR" smtClean="0">
              <a:ea typeface="Majalla UI"/>
              <a:cs typeface="B Nazanin" pitchFamily="2" charset="-78"/>
            </a:endParaRPr>
          </a:p>
        </p:txBody>
      </p:sp>
      <p:sp>
        <p:nvSpPr>
          <p:cNvPr id="53252" name="Slide Number Placeholder 6"/>
          <p:cNvSpPr>
            <a:spLocks noGrp="1"/>
          </p:cNvSpPr>
          <p:nvPr>
            <p:ph type="sldNum" sz="quarter" idx="12"/>
          </p:nvPr>
        </p:nvSpPr>
        <p:spPr bwMode="auto">
          <a:xfrm>
            <a:off x="214313" y="6286500"/>
            <a:ext cx="2133600" cy="365125"/>
          </a:xfrm>
          <a:ln>
            <a:miter lim="800000"/>
            <a:headEnd/>
            <a:tailEnd/>
          </a:ln>
        </p:spPr>
        <p:txBody>
          <a:bodyPr/>
          <a:lstStyle/>
          <a:p>
            <a:pPr>
              <a:defRPr/>
            </a:pPr>
            <a:fld id="{F82FEAA0-BB5E-4523-A41F-DC1B677A6ACB}" type="slidenum">
              <a:rPr lang="en-US"/>
              <a:pPr>
                <a:defRPr/>
              </a:pPr>
              <a:t>31</a:t>
            </a:fld>
            <a:endParaRPr lang="en-US"/>
          </a:p>
        </p:txBody>
      </p:sp>
      <p:pic>
        <p:nvPicPr>
          <p:cNvPr id="38917" name="Picture 4" descr="nunin"/>
          <p:cNvPicPr>
            <a:picLocks noChangeAspect="1" noChangeArrowheads="1"/>
          </p:cNvPicPr>
          <p:nvPr/>
        </p:nvPicPr>
        <p:blipFill>
          <a:blip r:embed="rId2" cstate="print"/>
          <a:srcRect/>
          <a:stretch>
            <a:fillRect/>
          </a:stretch>
        </p:blipFill>
        <p:spPr bwMode="auto">
          <a:xfrm>
            <a:off x="357188" y="2143125"/>
            <a:ext cx="3455987" cy="43561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2570</TotalTime>
  <Words>1838</Words>
  <Application>Microsoft Office PowerPoint</Application>
  <PresentationFormat>On-screen Show (4:3)</PresentationFormat>
  <Paragraphs>237</Paragraphs>
  <Slides>31</Slides>
  <Notes>13</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31</vt:i4>
      </vt:variant>
    </vt:vector>
  </HeadingPairs>
  <TitlesOfParts>
    <vt:vector size="46" baseType="lpstr">
      <vt:lpstr>Verdana</vt:lpstr>
      <vt:lpstr>Arial</vt:lpstr>
      <vt:lpstr>Gill Sans MT</vt:lpstr>
      <vt:lpstr>Wingdings 2</vt:lpstr>
      <vt:lpstr>Calibri</vt:lpstr>
      <vt:lpstr>B Nazanin</vt:lpstr>
      <vt:lpstr>Majalla UI</vt:lpstr>
      <vt:lpstr>B Davat</vt:lpstr>
      <vt:lpstr>B Bardiya</vt:lpstr>
      <vt:lpstr>B Baran</vt:lpstr>
      <vt:lpstr>Impact</vt:lpstr>
      <vt:lpstr>Wingdings</vt:lpstr>
      <vt:lpstr>Wingdings 3</vt:lpstr>
      <vt:lpstr>B Traffic</vt:lpstr>
      <vt:lpstr>Solstice</vt:lpstr>
      <vt:lpstr>بررسی چالشها و برخی پیشنهادات  برای اجرای دوره های آموزش الکترونیکی  ناصر مزینی دانشگاه علم و صنعت ايران</vt:lpstr>
      <vt:lpstr>دانش برتری است</vt:lpstr>
      <vt:lpstr>تئوری یادگیری </vt:lpstr>
      <vt:lpstr>Slide 4</vt:lpstr>
      <vt:lpstr>Slide 5</vt:lpstr>
      <vt:lpstr>Slide 6</vt:lpstr>
      <vt:lpstr>Slide 7</vt:lpstr>
      <vt:lpstr>Slide 8</vt:lpstr>
      <vt:lpstr>Slide 9</vt:lpstr>
      <vt:lpstr>Slide 10</vt:lpstr>
      <vt:lpstr> نتیجه یک پژوهش در مقایسه عوامل انگیزشی  بین دانشجویان آموزش سنتی و الکترونیکی در دانشگاه</vt:lpstr>
      <vt:lpstr>مقایسه بعضی عوامل رضایتمندی دانشجویان حضوری و الکترونیکی</vt:lpstr>
      <vt:lpstr>کمی به عقب برگردیم: چقدر آموزش سنتی مبتنی بر اصول علمی و مبتنی بر طرح اولیه است؟</vt:lpstr>
      <vt:lpstr>در حوزه آموزش الکترونیکی چالشها مضاعف هستند</vt:lpstr>
      <vt:lpstr>Slide 15</vt:lpstr>
      <vt:lpstr>تاثیر عوامل فرهنگی و قومی در آموزش</vt:lpstr>
      <vt:lpstr>یک ارزیابی دیگر</vt:lpstr>
      <vt:lpstr>ارزیابی میزان حضوردانشجویان در یک کلاس مجازی در یکی از دانشگاه ها</vt:lpstr>
      <vt:lpstr>Slide 19</vt:lpstr>
      <vt:lpstr>Slide 20</vt:lpstr>
      <vt:lpstr>Slide 21</vt:lpstr>
      <vt:lpstr>Slide 22</vt:lpstr>
      <vt:lpstr>Slide 23</vt:lpstr>
      <vt:lpstr>Slide 24</vt:lpstr>
      <vt:lpstr>شروع آموزش الکترونیکی</vt:lpstr>
      <vt:lpstr>شروع آموزش الکترونیکی</vt:lpstr>
      <vt:lpstr>عوامل موثر در تولید محتوا</vt:lpstr>
      <vt:lpstr>آموزش تلفیقی</vt:lpstr>
      <vt:lpstr>عوامل جمعیتی و فرهنگی</vt:lpstr>
      <vt:lpstr>و اما پس از شروع دوره </vt:lpstr>
      <vt:lpstr>کلام آخر</vt:lpstr>
    </vt:vector>
  </TitlesOfParts>
  <Company>iust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آماده سازی اطلاعات يا منابع ديجيتال   اسکن اسناد کاغذی ( بيش از 2200 پايان نامه تحصيلات تکميلی) اسکن ميکروفيلم ( حدود 5000 عنوان کتاب خارجی سالهای اخير  بانک (2900 حلقه ميکروفيلم اکثرا“ از ابتدای سال انتشار مجلات</dc:title>
  <dc:creator>panasak</dc:creator>
  <cp:lastModifiedBy>maheri</cp:lastModifiedBy>
  <cp:revision>120</cp:revision>
  <dcterms:created xsi:type="dcterms:W3CDTF">2002-12-15T10:06:01Z</dcterms:created>
  <dcterms:modified xsi:type="dcterms:W3CDTF">2012-10-16T09:05:34Z</dcterms:modified>
</cp:coreProperties>
</file>